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464" r:id="rId2"/>
    <p:sldId id="354" r:id="rId3"/>
    <p:sldId id="466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467" r:id="rId13"/>
    <p:sldId id="373" r:id="rId14"/>
    <p:sldId id="374" r:id="rId15"/>
    <p:sldId id="375" r:id="rId16"/>
    <p:sldId id="376" r:id="rId17"/>
    <p:sldId id="377" r:id="rId18"/>
    <p:sldId id="437" r:id="rId19"/>
    <p:sldId id="438" r:id="rId20"/>
    <p:sldId id="468" r:id="rId21"/>
    <p:sldId id="439" r:id="rId22"/>
    <p:sldId id="440" r:id="rId23"/>
    <p:sldId id="441" r:id="rId24"/>
    <p:sldId id="442" r:id="rId25"/>
    <p:sldId id="443" r:id="rId26"/>
    <p:sldId id="444" r:id="rId27"/>
    <p:sldId id="460" r:id="rId28"/>
    <p:sldId id="461" r:id="rId29"/>
    <p:sldId id="462" r:id="rId30"/>
    <p:sldId id="463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70" r:id="rId39"/>
    <p:sldId id="455" r:id="rId40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94664" autoAdjust="0"/>
  </p:normalViewPr>
  <p:slideViewPr>
    <p:cSldViewPr>
      <p:cViewPr varScale="1">
        <p:scale>
          <a:sx n="81" d="100"/>
          <a:sy n="81" d="100"/>
        </p:scale>
        <p:origin x="44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8620B1-D7CD-81EC-1105-ECE88C3E20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76F05A4-C01B-946D-3680-47F9BF0A89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38C508-B33B-D8B4-AEB0-E25F9F37124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7CA4B6B-D6C3-21A1-3E60-BEB4B16FBF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7124AFDA-E624-DB84-A113-F5F623F9CE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409A334F-76A3-E4C2-E68A-F2656944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D87128-7AC1-4AC1-A53E-A95B4161C7F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D789D5F-9A7D-DFA5-04B8-9E5A90D9CB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68D085E-FF67-9A0A-C0D9-66A6E3CD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8B8AC37-027B-5737-2903-9D3B7A4C7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49BF1-7295-4265-AF6B-E765D8D5E0B3}" type="slidenum">
              <a:rPr lang="de-DE" altLang="de-DE"/>
              <a:pPr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C57C6C3-3F50-8FBE-B244-C33DBA2186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0CEB13-3BF7-4AE0-BA16-7ABF62D48D8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D7F6FBA-894F-94D8-329B-A71DA81361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E757364-5973-6E8F-DF1A-DF590A47A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0B1D6BC-5655-0846-A325-3671EC03F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A8B606-5D89-459D-BAF3-3AE87FDF9179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055B284-0C80-A7E5-BB48-535AA38EF0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5D3C000-46BF-D056-7AB6-AA804CC05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AC2A3D7-8A6D-9197-B92C-A10EC33D9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349B16-9642-417C-BE89-C8AD08452D8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B969B1A-63D7-9C15-CB91-A80F32390B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9C4739F-E6C0-7573-5FF7-00903260A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1E0B073-A6A3-26F3-F89C-309455411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5E7966-857B-4D48-8F12-6BA4CAD3AD5A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793FB67-B5B6-8AB9-6744-184FE1D820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D0649A8-1995-8D65-E75E-61AF9FB47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B8539FC-407D-E0A1-B4B2-24110DAC6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1747FB-E4CB-4342-A977-2CA8047CF058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3A7DD96-B92B-0334-3E51-5EEECC44F0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6034F22-D597-51D1-E971-DC0816FA6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A730B4B-FD0C-BCDA-0E96-39BDAD194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82E410-A299-482F-AE2D-9E972ED35F38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8D24B61-FDAC-CB17-0A58-B593E21E89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5C2F195-B0B9-A7DE-AA38-DBCE0310C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4A16F53-F2C4-3D51-46D2-19255E58A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6A66D1-BE22-47CC-A15B-3D310D4A9C6F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025D42A-A773-B7B4-73FE-5B2A1E286C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B825BC6-B4FE-A5AF-3023-5A6E48AD4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FF05EFA-7046-31D5-F7E6-8062932B2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8A5C46-EB36-4334-9009-F7F180ED82F5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89BBB5A-BD2F-CF9A-9FAB-C205F3BE01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37AAF89-AE6E-F98E-1CEB-F6F079E20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01BEB19-A250-367F-70DE-722DE8762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B774E-107F-4A08-B82C-C8C9874383C8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FD47644-8036-5649-8B0F-8AA099D83E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550A4B8-A055-0A42-A6D0-364BD940B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492C7B3-2F90-A9C2-1249-1F5216656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02EFF8-0F0B-4C03-9DC4-F1B58AE95A99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C108922-FE39-5F41-C07B-5AAE0C2C94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36862EB-CF11-7809-8873-80D46C376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C40EA03-1505-29ED-54F4-CCB2A1883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832CCE-8296-44C8-96F9-A69A0E7538F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D77AFC8-A9AD-9575-AB1C-A4CE3C5A9C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EB3CC20-7B5A-8C17-5127-6EA0BE4B2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529D1EE-9858-851C-8794-4D11E3AE1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BF9518-DBE3-4F52-98F3-F65CA5E6A1C8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99CFEEC-8374-B473-7BDD-1EAFAA2A92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CEAD3F8-35E2-67FC-A707-31375C9EF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035E688-D588-1B9D-BB65-EBF51212E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7B6ADB-2C3B-4269-8C9F-888FC816BA97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48A8F60-2A6E-A5CB-A673-98EF99A5A4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7370DD8-BB19-0EA6-DFE0-F4F71AEEF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042AC1D-D677-275D-651A-3D824E7E0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722A00-0660-4702-AF7B-93B11A185B9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2A6DB94-EAB5-0A81-8EFB-79A773C7D3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7C0EE2B-585A-A2D7-57A7-C3E6DE9EF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DB17621-87E5-9D04-F92D-83BE9744DB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935E6-7FCA-4863-AFA2-2DE5FD1FBEEC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49D476-211F-FC41-49FE-8E939AAA87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BB0A677-5E5E-1C19-31BE-0BF696514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7423245-26CC-D432-FA69-1FCD62D7F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771AFD-3289-4CF5-9402-E5C0FF0E00C4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8976BDA-3E29-30A0-6725-17B6E98DA0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286682F-FD2B-156A-7AB3-CFFE680C7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FC3EA8C-36BC-635B-D323-D0D51B9885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C8A246-D66A-4CD5-A94F-97A263CC7741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C144B5F-8E15-1880-0FC4-857E6269B5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D73FF45-196D-3E34-A711-3417BBF0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819A59D-6C14-163C-07A2-2E6D4998A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F8D4DF-B011-4DA9-A9AF-9CBDF6953C6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2254053-9CEA-A48E-0547-7213D8FE00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F73E787-FA2A-6825-2D4C-FE783DD68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CEBC22D-A01C-C1A7-7D73-A58BE21AF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D5C2DB-F299-4621-92B4-6903D8C4CAC9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6C88059-5859-859F-9E63-9EEC897458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859E2F0-CB9A-D316-3623-01FA7F862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0DC8CE8-D905-6206-6CFF-6B9F3EA27A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68B65C-C365-4245-ABBD-04E94B597E4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EEA492B-022A-2171-A20B-7AFF4E8D2F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652A02E-8459-035A-E56A-84B80F82B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B4E7A0A-27A9-C023-2FC3-7FA3D0A57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5B7C5B-1339-4724-82FF-644697D86C0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39B5FD9-7865-B5D8-829C-FB338A0007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C65DC56-299C-DCBB-32D6-A00320528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E0A0C-325B-9844-803B-5AFD76A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6BB0D-CD14-4351-82F6-D3BA88D43FAB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32E9-B09F-055A-7DC9-B0AD970E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CED5-44CD-681F-ABBB-CA5C0E33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CEC78-0D1D-40B4-B4B9-159BE3163B8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470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AD80-D063-B909-A635-4AF779B3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CAA13-CCE0-49F9-A91C-2A29504DCACF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BA93-BE74-A0F0-DBD5-F0F0BF24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AB2A-F3E1-5A98-D025-8E554C51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D546F-8D0B-41CA-ADBE-10960E3DCC6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777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A73F-0265-B67A-A268-3531F7DF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6279E-C765-44CC-82FE-ABB6A77F764B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450C-C938-0356-D01F-F47E9E51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5C1E-3B01-80A3-DFF9-EC664F6A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12D58-27BB-45E1-BE8A-278CEAE700F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736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5"/>
            <a:ext cx="10972800" cy="4525963"/>
          </a:xfrm>
        </p:spPr>
        <p:txBody>
          <a:bodyPr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C895B-E954-11B8-24EE-00B01910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59200" y="6613525"/>
            <a:ext cx="55880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9F38D-94F6-F8C9-4C2B-E7521275F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47200" y="66294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0E8CB261-1259-40A2-9AD3-4E32B090370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58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00B4-D2CF-A922-8036-4475CF2F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83A4-CCD2-4080-9B5C-0E00BB924FCD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EE232-43FA-CC2F-3D3C-A549D5AD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94A8-6B6F-130D-507C-A873FAFC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AEE86-951F-4C12-995D-0B2D1B94746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42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257D-4A71-D8C5-33D5-B17AE6FD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65DDA-DC4C-4908-94BD-80B9EFBE7F8A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FC0D-169E-5BD4-C9B5-107ABE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C6D5-AE90-2BDF-68D7-F569C215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F523C-59AA-45BE-B6FB-0EEB0D7598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87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7C4CA3-3042-6C81-262D-64BD5998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2ADEB-B9BF-48ED-939B-1EC670E5BA4C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F492D8-64E0-3F16-75E4-94A98A70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27042D-63A8-19CA-4BD1-88DB89A5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DBEB7-507E-4C9A-B68D-5AC1645BFC8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521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F59534C-CB4F-B307-EA69-AD64A92C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C10E3-F64B-49C3-8D9D-70EAE50C003A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B3A320-AB96-59AE-FE85-AFEAB2E8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6134AE-1321-61BC-DBBF-E6C30D97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E828C-EE6A-42B8-AA68-92B99ED4B58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8444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380890" cy="914400"/>
          </a:xfrm>
          <a:solidFill>
            <a:schemeClr val="tx1"/>
          </a:soli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80B58A-D5AC-0863-6B8E-7BF9F0EB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57AD2-C3D4-450C-B912-2E65E44DC72D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8C7978-32E2-06CB-8691-613F2F5D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81CCBB-416E-217C-0601-726B55F3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48A6A-734D-40F0-B314-A07F3D693B6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35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A331B2-2DDB-9264-4F70-5880A04E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36D14-B382-433F-B6CF-15D58C9DE97D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2B45A6-9423-79EE-D631-A024D4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E2966B-8798-8302-96F4-1C33D18E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9E23B-F483-4425-BD00-6284081FCA4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88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AA07D3-C8EA-406F-DB21-8950B215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F8E0C-59AE-4A14-A644-50B195BCB77C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56DD41-1C26-78A8-F202-AC9B2904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6ADD39-6D86-B84B-45D4-2C2E88FC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92E02-B327-4059-AE22-374C80FF6C7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8510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451ABA-8579-8535-537C-E8629A0D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7A198-0541-430E-ADD4-44E06A842AA4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CD7AB3-76C2-EB36-7C47-06F6E2E4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9CAF10-5D31-1AA0-6521-0D7DDED6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458CE-6842-41C5-9BFE-C1BD5A78727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205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B7FED3D-C663-21A4-3CA7-0A002258AA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5279780-D10E-7F5B-3EF3-373093613D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FB00-3964-6CBC-1FB8-474231FC6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8C0F72-DF27-4423-A959-CDB21FEBF7B7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7CCB4-2719-3B12-02C8-501CD0D4F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7350-7B80-9A75-09E5-4F3622AFA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CE51D93-AE1E-4EB8-A87B-E83C344C1055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8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9.wmf"/><Relationship Id="rId7" Type="http://schemas.openxmlformats.org/officeDocument/2006/relationships/oleObject" Target="../embeddings/oleObject42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5FA9767-9C8A-F151-FF59-A52DEDDB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r>
              <a:rPr lang="de-DE" altLang="de-DE"/>
              <a:t>… by the end of the day 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310AC-8CA7-36E0-363E-446DB175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07CBA-755B-B123-E49F-5F0ED27B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0FDA99-69D9-4451-ADE4-5CF2992FE654}" type="slidenum">
              <a:rPr lang="de-DE" altLang="de-DE">
                <a:solidFill>
                  <a:srgbClr val="898989"/>
                </a:solidFill>
              </a:rPr>
              <a:pPr/>
              <a:t>1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4101" name="TextBox 4">
            <a:extLst>
              <a:ext uri="{FF2B5EF4-FFF2-40B4-BE49-F238E27FC236}">
                <a16:creationId xmlns:a16="http://schemas.microsoft.com/office/drawing/2014/main" id="{E2F55585-9B6B-C17A-1F5C-2BC936A4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1295400"/>
            <a:ext cx="984885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Arial" panose="020B0604020202020204" pitchFamily="34" charset="0"/>
              </a:rPr>
              <a:t>Maths background of Fourier transform and sampling (repetition!?)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Arial" panose="020B0604020202020204" pitchFamily="34" charset="0"/>
              </a:rPr>
              <a:t>How does one do the Fourier transform on a computer (in Python)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Arial" panose="020B0604020202020204" pitchFamily="34" charset="0"/>
              </a:rPr>
              <a:t>What do the outputs mean, why are they complex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Arial" panose="020B0604020202020204" pitchFamily="34" charset="0"/>
              </a:rPr>
              <a:t>What is a spectrum (really)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Arial" panose="020B0604020202020204" pitchFamily="34" charset="0"/>
              </a:rPr>
              <a:t>Appreciate that a spectrum is an „estimation“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Arial" panose="020B0604020202020204" pitchFamily="34" charset="0"/>
              </a:rPr>
              <a:t>Understand what can be done to improve the estimation of a spectrum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Arial" panose="020B0604020202020204" pitchFamily="34" charset="0"/>
              </a:rPr>
              <a:t>Understand the difference between an amplitude (power) spectrum and power spectral density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de-DE" altLang="de-DE" sz="2400" dirty="0">
                <a:latin typeface="Arial" panose="020B0604020202020204" pitchFamily="34" charset="0"/>
              </a:rPr>
              <a:t>Know how to write a python code to estimate a spectrum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de-DE" altLang="de-DE" sz="2400">
                <a:latin typeface="Arial" panose="020B0604020202020204" pitchFamily="34" charset="0"/>
              </a:rPr>
              <a:t>Experience an example of spectral estimation in seismology (free oscillations)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de-DE" altLang="de-DE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6D2BC02-81A5-376D-5D6D-71C98C772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approximation of |x|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BE6D67C-9900-DE2A-72E6-B8286C32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DBCA2B0-C8DE-3CC6-7EC7-7EC77328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92C3C-55B3-45AF-B46D-498A7148A2E1}" type="slidenum">
              <a:rPr lang="de-DE" altLang="de-DE">
                <a:solidFill>
                  <a:srgbClr val="898989"/>
                </a:solidFill>
              </a:rPr>
              <a:pPr/>
              <a:t>10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C5E67AB-BCAC-B4EA-71ED-D9EEA829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1014413"/>
            <a:ext cx="301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Example ...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2D453E6D-E62B-101B-AE3E-A9445011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3594100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 and for n&lt;4 g(x) looks like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487" name="Rectangle 5">
            <a:extLst>
              <a:ext uri="{FF2B5EF4-FFF2-40B4-BE49-F238E27FC236}">
                <a16:creationId xmlns:a16="http://schemas.microsoft.com/office/drawing/2014/main" id="{59DB9666-E920-ED7B-0526-99D3E242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2071688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leads to the Fourier Serie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0488" name="Object 6">
            <a:extLst>
              <a:ext uri="{FF2B5EF4-FFF2-40B4-BE49-F238E27FC236}">
                <a16:creationId xmlns:a16="http://schemas.microsoft.com/office/drawing/2014/main" id="{433C498A-0538-46B7-4E4C-38E9559B0A41}"/>
              </a:ext>
            </a:extLst>
          </p:cNvPr>
          <p:cNvGraphicFramePr>
            <a:graphicFrameLocks/>
          </p:cNvGraphicFramePr>
          <p:nvPr/>
        </p:nvGraphicFramePr>
        <p:xfrm>
          <a:off x="3386138" y="2730500"/>
          <a:ext cx="55006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7200" imgH="431800" progId="Equation.3">
                  <p:embed/>
                </p:oleObj>
              </mc:Choice>
              <mc:Fallback>
                <p:oleObj name="Equation" r:id="rId3" imgW="2997200" imgH="431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730500"/>
                        <a:ext cx="5500687" cy="615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7">
            <a:extLst>
              <a:ext uri="{FF2B5EF4-FFF2-40B4-BE49-F238E27FC236}">
                <a16:creationId xmlns:a16="http://schemas.microsoft.com/office/drawing/2014/main" id="{28AC86B8-99AB-87AF-1F7C-6A1A07CE6EF9}"/>
              </a:ext>
            </a:extLst>
          </p:cNvPr>
          <p:cNvGraphicFramePr>
            <a:graphicFrameLocks/>
          </p:cNvGraphicFramePr>
          <p:nvPr/>
        </p:nvGraphicFramePr>
        <p:xfrm>
          <a:off x="4316413" y="1446213"/>
          <a:ext cx="38147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300" imgH="254000" progId="Equation.3">
                  <p:embed/>
                </p:oleObj>
              </mc:Choice>
              <mc:Fallback>
                <p:oleObj name="Equation" r:id="rId5" imgW="1765300" imgH="254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1446213"/>
                        <a:ext cx="3814762" cy="485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0" name="Picture 8">
            <a:extLst>
              <a:ext uri="{FF2B5EF4-FFF2-40B4-BE49-F238E27FC236}">
                <a16:creationId xmlns:a16="http://schemas.microsoft.com/office/drawing/2014/main" id="{7274EBB3-FCF4-9DB8-69CD-44F503B0E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76725"/>
            <a:ext cx="8897938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57BB877-796F-A34D-2FDD-2BDD19431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approximation of x</a:t>
            </a:r>
            <a:r>
              <a:rPr lang="en-US" altLang="de-DE" baseline="30000"/>
              <a:t>2</a:t>
            </a:r>
            <a:endParaRPr lang="en-US" altLang="de-DE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C820E2E-9C08-6D44-0C3F-B6A2BDED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3040365-0AFE-B6A8-98CB-EE852803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D4CA4-DE43-49FD-9540-7A74BA785806}" type="slidenum">
              <a:rPr lang="de-DE" altLang="de-DE">
                <a:solidFill>
                  <a:srgbClr val="898989"/>
                </a:solidFill>
              </a:rPr>
              <a:pPr/>
              <a:t>11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EF129D76-4742-382F-1CEC-EA26DE30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993775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another Example ...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2534" name="Object 4">
            <a:extLst>
              <a:ext uri="{FF2B5EF4-FFF2-40B4-BE49-F238E27FC236}">
                <a16:creationId xmlns:a16="http://schemas.microsoft.com/office/drawing/2014/main" id="{FC019873-FA55-49A1-89EE-9DB9B39112C2}"/>
              </a:ext>
            </a:extLst>
          </p:cNvPr>
          <p:cNvGraphicFramePr>
            <a:graphicFrameLocks/>
          </p:cNvGraphicFramePr>
          <p:nvPr/>
        </p:nvGraphicFramePr>
        <p:xfrm>
          <a:off x="4343400" y="1468438"/>
          <a:ext cx="3759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900" imgH="228600" progId="Equation.3">
                  <p:embed/>
                </p:oleObj>
              </mc:Choice>
              <mc:Fallback>
                <p:oleObj name="Equation" r:id="rId3" imgW="1739900" imgH="2286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68438"/>
                        <a:ext cx="3759200" cy="439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5">
            <a:extLst>
              <a:ext uri="{FF2B5EF4-FFF2-40B4-BE49-F238E27FC236}">
                <a16:creationId xmlns:a16="http://schemas.microsoft.com/office/drawing/2014/main" id="{F4F6569D-106E-AADA-E65E-91A4FAC2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3594100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 and for N&lt;11, g(x) looks like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2A82CE1D-0D45-38B9-7CBA-82107656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2071688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leads to the Fourier Serie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2537" name="Object 7">
            <a:extLst>
              <a:ext uri="{FF2B5EF4-FFF2-40B4-BE49-F238E27FC236}">
                <a16:creationId xmlns:a16="http://schemas.microsoft.com/office/drawing/2014/main" id="{5CDFCE9A-2951-74C4-5829-39DC72005AA1}"/>
              </a:ext>
            </a:extLst>
          </p:cNvPr>
          <p:cNvGraphicFramePr>
            <a:graphicFrameLocks/>
          </p:cNvGraphicFramePr>
          <p:nvPr/>
        </p:nvGraphicFramePr>
        <p:xfrm>
          <a:off x="3643313" y="2722563"/>
          <a:ext cx="49879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800" imgH="444500" progId="Equation.3">
                  <p:embed/>
                </p:oleObj>
              </mc:Choice>
              <mc:Fallback>
                <p:oleObj name="Equation" r:id="rId5" imgW="2717800" imgH="4445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722563"/>
                        <a:ext cx="4987925" cy="633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8" name="Picture 8">
            <a:extLst>
              <a:ext uri="{FF2B5EF4-FFF2-40B4-BE49-F238E27FC236}">
                <a16:creationId xmlns:a16="http://schemas.microsoft.com/office/drawing/2014/main" id="{FCD3F86E-1A60-7294-6C56-E7ACB07F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4060825"/>
            <a:ext cx="75247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1FF35EB-822E-7046-BF68-3D9E6CCF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B4A23-ED9F-4770-A000-0A0EFC61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E43A4-D2D6-D3ED-A9AA-9041B10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039F9-3DBC-4D0A-9308-4300962D6AE1}" type="slidenum">
              <a:rPr lang="de-DE" altLang="de-DE">
                <a:solidFill>
                  <a:srgbClr val="898989"/>
                </a:solidFill>
              </a:rPr>
              <a:pPr/>
              <a:t>12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24581" name="TextBox 4">
            <a:extLst>
              <a:ext uri="{FF2B5EF4-FFF2-40B4-BE49-F238E27FC236}">
                <a16:creationId xmlns:a16="http://schemas.microsoft.com/office/drawing/2014/main" id="{961B16C6-2EBB-EA0C-674A-B826EB284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514600"/>
            <a:ext cx="30051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>
                <a:latin typeface="Arial" panose="020B0604020202020204" pitchFamily="34" charset="0"/>
              </a:rPr>
              <a:t>Jupyter Notebook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latin typeface="Arial" panose="020B0604020202020204" pitchFamily="34" charset="0"/>
              </a:rPr>
              <a:t>Fourier Series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F420F33-DA80-D267-6456-0446BAE45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- discrete functions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492CEAC-9FD9-5763-5B54-F2CA2A22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EB07F5A-8D8B-999D-4893-37217CAB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222DCB-9E4E-4D06-BA5D-4402B41C9142}" type="slidenum">
              <a:rPr lang="de-DE" altLang="de-DE">
                <a:solidFill>
                  <a:srgbClr val="898989"/>
                </a:solidFill>
              </a:rPr>
              <a:pPr/>
              <a:t>13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471A39B4-5C71-7E5F-FF40-57002066E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2673350"/>
            <a:ext cx="4710112" cy="14541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1800">
              <a:latin typeface="Arial" panose="020B0604020202020204" pitchFamily="34" charset="0"/>
            </a:endParaRP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0A84538C-CB7B-E977-ECAF-F30E1CC4B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5186363"/>
            <a:ext cx="6403975" cy="8064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1800">
              <a:latin typeface="Arial" panose="020B0604020202020204" pitchFamily="34" charset="0"/>
            </a:endParaRPr>
          </a:p>
        </p:txBody>
      </p:sp>
      <p:graphicFrame>
        <p:nvGraphicFramePr>
          <p:cNvPr id="25607" name="Object 5">
            <a:extLst>
              <a:ext uri="{FF2B5EF4-FFF2-40B4-BE49-F238E27FC236}">
                <a16:creationId xmlns:a16="http://schemas.microsoft.com/office/drawing/2014/main" id="{DAA95E7C-AD4C-D61E-72CC-1494814BB09D}"/>
              </a:ext>
            </a:extLst>
          </p:cNvPr>
          <p:cNvGraphicFramePr>
            <a:graphicFrameLocks/>
          </p:cNvGraphicFramePr>
          <p:nvPr/>
        </p:nvGraphicFramePr>
        <p:xfrm>
          <a:off x="5461000" y="1336675"/>
          <a:ext cx="12588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47" imgH="393529" progId="Equation.3">
                  <p:embed/>
                </p:oleObj>
              </mc:Choice>
              <mc:Fallback>
                <p:oleObj name="Equation" r:id="rId3" imgW="583947" imgH="39352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1336675"/>
                        <a:ext cx="1258888" cy="754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6">
            <a:extLst>
              <a:ext uri="{FF2B5EF4-FFF2-40B4-BE49-F238E27FC236}">
                <a16:creationId xmlns:a16="http://schemas.microsoft.com/office/drawing/2014/main" id="{7B91E90C-0FC3-4008-9F4D-50D99052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4321175"/>
            <a:ext cx="8528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 the so-defined Fourier polynomial is the unique interpolating function to the function f(x</a:t>
            </a:r>
            <a:r>
              <a:rPr lang="en-US" altLang="de-DE" sz="2000" baseline="-25000">
                <a:latin typeface="Arial" panose="020B0604020202020204" pitchFamily="34" charset="0"/>
              </a:rPr>
              <a:t>j</a:t>
            </a:r>
            <a:r>
              <a:rPr lang="en-US" altLang="de-DE" sz="2000">
                <a:latin typeface="Arial" panose="020B0604020202020204" pitchFamily="34" charset="0"/>
              </a:rPr>
              <a:t>) with N=2m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E09363C1-A095-F8F2-C310-C7BF7015D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151063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it turns out that in this </a:t>
            </a:r>
            <a:r>
              <a:rPr lang="en-US" altLang="de-DE" sz="2000" i="1">
                <a:latin typeface="Arial" panose="020B0604020202020204" pitchFamily="34" charset="0"/>
              </a:rPr>
              <a:t>particular</a:t>
            </a:r>
            <a:r>
              <a:rPr lang="en-US" altLang="de-DE" sz="2000">
                <a:latin typeface="Arial" panose="020B0604020202020204" pitchFamily="34" charset="0"/>
              </a:rPr>
              <a:t> case the coefficients are given by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5610" name="Object 8">
            <a:extLst>
              <a:ext uri="{FF2B5EF4-FFF2-40B4-BE49-F238E27FC236}">
                <a16:creationId xmlns:a16="http://schemas.microsoft.com/office/drawing/2014/main" id="{88C141BE-AAF0-FE59-8F73-B561A8AA3979}"/>
              </a:ext>
            </a:extLst>
          </p:cNvPr>
          <p:cNvGraphicFramePr>
            <a:graphicFrameLocks/>
          </p:cNvGraphicFramePr>
          <p:nvPr/>
        </p:nvGraphicFramePr>
        <p:xfrm>
          <a:off x="3903663" y="2728913"/>
          <a:ext cx="46101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05100" imgH="914400" progId="Equation.3">
                  <p:embed/>
                </p:oleObj>
              </mc:Choice>
              <mc:Fallback>
                <p:oleObj name="Equation" r:id="rId5" imgW="2705100" imgH="9144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2728913"/>
                        <a:ext cx="46101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9">
            <a:extLst>
              <a:ext uri="{FF2B5EF4-FFF2-40B4-BE49-F238E27FC236}">
                <a16:creationId xmlns:a16="http://schemas.microsoft.com/office/drawing/2014/main" id="{96425DEB-C6AF-25D8-03DF-5C5D3D4F9C74}"/>
              </a:ext>
            </a:extLst>
          </p:cNvPr>
          <p:cNvGraphicFramePr>
            <a:graphicFrameLocks/>
          </p:cNvGraphicFramePr>
          <p:nvPr/>
        </p:nvGraphicFramePr>
        <p:xfrm>
          <a:off x="2974975" y="5283200"/>
          <a:ext cx="62341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57600" imgH="431800" progId="Equation.3">
                  <p:embed/>
                </p:oleObj>
              </mc:Choice>
              <mc:Fallback>
                <p:oleObj name="Equation" r:id="rId7" imgW="3657600" imgH="4318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5283200"/>
                        <a:ext cx="62341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0">
            <a:extLst>
              <a:ext uri="{FF2B5EF4-FFF2-40B4-BE49-F238E27FC236}">
                <a16:creationId xmlns:a16="http://schemas.microsoft.com/office/drawing/2014/main" id="{49E6276D-3EA2-8B4B-2BB2-CDCF70A5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903288"/>
            <a:ext cx="7118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what happens if we know our function f(x) only at the points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8BB827F4-654F-8D53-6D2E-EB69B695E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- collocation points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2C3D6F8-061A-B9CB-3BED-8D95C675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D37CC11-5232-DD8F-DD99-B28407F7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E495C7-D396-4725-9E1D-1334579AB794}" type="slidenum">
              <a:rPr lang="de-DE" altLang="de-DE">
                <a:solidFill>
                  <a:srgbClr val="898989"/>
                </a:solidFill>
              </a:rPr>
              <a:pPr/>
              <a:t>14</a:t>
            </a:fld>
            <a:endParaRPr lang="de-DE" altLang="de-DE">
              <a:solidFill>
                <a:srgbClr val="898989"/>
              </a:solidFill>
            </a:endParaRPr>
          </a:p>
        </p:txBody>
      </p:sp>
      <p:graphicFrame>
        <p:nvGraphicFramePr>
          <p:cNvPr id="27653" name="Object 2">
            <a:extLst>
              <a:ext uri="{FF2B5EF4-FFF2-40B4-BE49-F238E27FC236}">
                <a16:creationId xmlns:a16="http://schemas.microsoft.com/office/drawing/2014/main" id="{A961127C-1DC1-53A2-49E3-6F2F6DC24DF5}"/>
              </a:ext>
            </a:extLst>
          </p:cNvPr>
          <p:cNvGraphicFramePr>
            <a:graphicFrameLocks/>
          </p:cNvGraphicFramePr>
          <p:nvPr/>
        </p:nvGraphicFramePr>
        <p:xfrm>
          <a:off x="5140325" y="1508125"/>
          <a:ext cx="2003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7100" imgH="241300" progId="Equation.3">
                  <p:embed/>
                </p:oleObj>
              </mc:Choice>
              <mc:Fallback>
                <p:oleObj name="Equation" r:id="rId3" imgW="927100" imgH="2413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1508125"/>
                        <a:ext cx="2003425" cy="460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4">
            <a:extLst>
              <a:ext uri="{FF2B5EF4-FFF2-40B4-BE49-F238E27FC236}">
                <a16:creationId xmlns:a16="http://schemas.microsoft.com/office/drawing/2014/main" id="{9A72CB40-CAC7-7DF2-34A7-89D7E9619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963613"/>
            <a:ext cx="474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with the important property that ...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5DAD94B7-79D4-ED7D-18A9-3018F65F5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151063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in our previous examples ...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27656" name="Picture 6">
            <a:extLst>
              <a:ext uri="{FF2B5EF4-FFF2-40B4-BE49-F238E27FC236}">
                <a16:creationId xmlns:a16="http://schemas.microsoft.com/office/drawing/2014/main" id="{F8C0DE91-9F84-C806-2119-623AF7A06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13025"/>
            <a:ext cx="65341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7" name="Rectangle 7">
            <a:extLst>
              <a:ext uri="{FF2B5EF4-FFF2-40B4-BE49-F238E27FC236}">
                <a16:creationId xmlns:a16="http://schemas.microsoft.com/office/drawing/2014/main" id="{3CD569D5-BED5-39AD-E7A8-27E9C50E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5716588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f(x)=|x| =&gt; f(x) - blue ; g(x) - red; x</a:t>
            </a:r>
            <a:r>
              <a:rPr lang="en-US" altLang="de-DE" sz="2000" baseline="-25000">
                <a:latin typeface="Arial" panose="020B0604020202020204" pitchFamily="34" charset="0"/>
              </a:rPr>
              <a:t>i</a:t>
            </a:r>
            <a:r>
              <a:rPr lang="en-US" altLang="de-DE" sz="2000">
                <a:latin typeface="Arial" panose="020B0604020202020204" pitchFamily="34" charset="0"/>
              </a:rPr>
              <a:t> - ‘+’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4A497D3-9DE2-8BA7-42B9-993BE2A49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series - convergence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9773C61-070F-0200-280A-B9669314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4F2BDB9-34D3-3446-0C4F-38FBF03F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9D3EFC-654C-470B-B37C-BAF3C1614449}" type="slidenum">
              <a:rPr lang="de-DE" altLang="de-DE">
                <a:solidFill>
                  <a:srgbClr val="898989"/>
                </a:solidFill>
              </a:rPr>
              <a:pPr/>
              <a:t>15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542D7AB-E31B-75F9-8299-BAD13FA1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841375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f(x)=x</a:t>
            </a:r>
            <a:r>
              <a:rPr lang="en-US" altLang="de-DE" sz="2000" baseline="30000">
                <a:latin typeface="Arial" panose="020B0604020202020204" pitchFamily="34" charset="0"/>
              </a:rPr>
              <a:t>2   </a:t>
            </a:r>
            <a:r>
              <a:rPr lang="en-US" altLang="de-DE" sz="2000">
                <a:latin typeface="Arial" panose="020B0604020202020204" pitchFamily="34" charset="0"/>
              </a:rPr>
              <a:t>=&gt; f(x) - blue ; g(x) - red; x</a:t>
            </a:r>
            <a:r>
              <a:rPr lang="en-US" altLang="de-DE" sz="2000" baseline="-25000">
                <a:latin typeface="Arial" panose="020B0604020202020204" pitchFamily="34" charset="0"/>
              </a:rPr>
              <a:t>i</a:t>
            </a:r>
            <a:r>
              <a:rPr lang="en-US" altLang="de-DE" sz="2000">
                <a:latin typeface="Arial" panose="020B0604020202020204" pitchFamily="34" charset="0"/>
              </a:rPr>
              <a:t> - ‘+’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29702" name="Picture 94">
            <a:extLst>
              <a:ext uri="{FF2B5EF4-FFF2-40B4-BE49-F238E27FC236}">
                <a16:creationId xmlns:a16="http://schemas.microsoft.com/office/drawing/2014/main" id="{0BB9DB12-7DD5-DA1C-FF59-937E7A159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64404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95">
            <a:extLst>
              <a:ext uri="{FF2B5EF4-FFF2-40B4-BE49-F238E27FC236}">
                <a16:creationId xmlns:a16="http://schemas.microsoft.com/office/drawing/2014/main" id="{9F1BD42D-2D74-995A-439F-90DDAB89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200"/>
            <a:ext cx="64404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A2B2D4B-354E-5CE5-E3DA-66570E9DC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series - convergence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C6DA081-3CC3-5AB7-63D3-00E5EEE6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AB56BF9-37B8-4EA8-B9A2-3B5DDBD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ADF82-B378-4E0A-975C-EFA3C10F29E0}" type="slidenum">
              <a:rPr lang="de-DE" altLang="de-DE">
                <a:solidFill>
                  <a:srgbClr val="898989"/>
                </a:solidFill>
              </a:rPr>
              <a:pPr/>
              <a:t>16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D3D25A9-24C5-9D61-C6AF-11E660A90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841375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f(x)=x</a:t>
            </a:r>
            <a:r>
              <a:rPr lang="en-US" altLang="de-DE" sz="2000" baseline="30000">
                <a:latin typeface="Arial" panose="020B0604020202020204" pitchFamily="34" charset="0"/>
              </a:rPr>
              <a:t>2   </a:t>
            </a:r>
            <a:r>
              <a:rPr lang="en-US" altLang="de-DE" sz="2000">
                <a:latin typeface="Arial" panose="020B0604020202020204" pitchFamily="34" charset="0"/>
              </a:rPr>
              <a:t>=&gt; f(x) - blue ; g(x) - red; x</a:t>
            </a:r>
            <a:r>
              <a:rPr lang="en-US" altLang="de-DE" sz="2000" baseline="-25000">
                <a:latin typeface="Arial" panose="020B0604020202020204" pitchFamily="34" charset="0"/>
              </a:rPr>
              <a:t>i</a:t>
            </a:r>
            <a:r>
              <a:rPr lang="en-US" altLang="de-DE" sz="2000">
                <a:latin typeface="Arial" panose="020B0604020202020204" pitchFamily="34" charset="0"/>
              </a:rPr>
              <a:t> - ‘+’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31750" name="Picture 6">
            <a:extLst>
              <a:ext uri="{FF2B5EF4-FFF2-40B4-BE49-F238E27FC236}">
                <a16:creationId xmlns:a16="http://schemas.microsoft.com/office/drawing/2014/main" id="{22F86124-320F-4A64-95C7-551F6F92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64404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1" name="Picture 7">
            <a:extLst>
              <a:ext uri="{FF2B5EF4-FFF2-40B4-BE49-F238E27FC236}">
                <a16:creationId xmlns:a16="http://schemas.microsoft.com/office/drawing/2014/main" id="{8D2A4EE1-116C-34F5-26FB-8412E411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64404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625EE6E-9F98-9321-5D0C-C712CFE9C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Gibb’s phenomenon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852F070-B1D4-FABA-AF2E-085FFA88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1D65A37-5687-C654-6C17-87DB63C2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D773B6-76B1-41DA-9034-C05ACB1D60CC}" type="slidenum">
              <a:rPr lang="de-DE" altLang="de-DE">
                <a:solidFill>
                  <a:srgbClr val="898989"/>
                </a:solidFill>
              </a:rPr>
              <a:pPr/>
              <a:t>17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B92A22F9-0336-55D0-9489-8F85AB7D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841375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f(x)=x</a:t>
            </a:r>
            <a:r>
              <a:rPr lang="en-US" altLang="de-DE" sz="2000" baseline="30000">
                <a:latin typeface="Arial" panose="020B0604020202020204" pitchFamily="34" charset="0"/>
              </a:rPr>
              <a:t>2   </a:t>
            </a:r>
            <a:r>
              <a:rPr lang="en-US" altLang="de-DE" sz="2000">
                <a:latin typeface="Arial" panose="020B0604020202020204" pitchFamily="34" charset="0"/>
              </a:rPr>
              <a:t>=&gt; f(x) - blue ; g(x) - red; x</a:t>
            </a:r>
            <a:r>
              <a:rPr lang="en-US" altLang="de-DE" sz="2000" baseline="-25000">
                <a:latin typeface="Arial" panose="020B0604020202020204" pitchFamily="34" charset="0"/>
              </a:rPr>
              <a:t>i</a:t>
            </a:r>
            <a:r>
              <a:rPr lang="en-US" altLang="de-DE" sz="2000">
                <a:latin typeface="Arial" panose="020B0604020202020204" pitchFamily="34" charset="0"/>
              </a:rPr>
              <a:t> - ‘+’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33798" name="Picture 4">
            <a:extLst>
              <a:ext uri="{FF2B5EF4-FFF2-40B4-BE49-F238E27FC236}">
                <a16:creationId xmlns:a16="http://schemas.microsoft.com/office/drawing/2014/main" id="{816F1C48-E707-7549-67B0-51A818AB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1485900"/>
            <a:ext cx="24669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9" name="Picture 5">
            <a:extLst>
              <a:ext uri="{FF2B5EF4-FFF2-40B4-BE49-F238E27FC236}">
                <a16:creationId xmlns:a16="http://schemas.microsoft.com/office/drawing/2014/main" id="{88B66BC1-DA88-9FA5-869E-F68FEBCE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485900"/>
            <a:ext cx="24669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0" name="Picture 6">
            <a:extLst>
              <a:ext uri="{FF2B5EF4-FFF2-40B4-BE49-F238E27FC236}">
                <a16:creationId xmlns:a16="http://schemas.microsoft.com/office/drawing/2014/main" id="{87AA916B-1996-8417-8A65-89C311DC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63" y="1484313"/>
            <a:ext cx="24669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1" name="Picture 7">
            <a:extLst>
              <a:ext uri="{FF2B5EF4-FFF2-40B4-BE49-F238E27FC236}">
                <a16:creationId xmlns:a16="http://schemas.microsoft.com/office/drawing/2014/main" id="{CC7128FA-0517-C6BB-1839-51C1D5B2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881438"/>
            <a:ext cx="24669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2" name="Picture 8">
            <a:extLst>
              <a:ext uri="{FF2B5EF4-FFF2-40B4-BE49-F238E27FC236}">
                <a16:creationId xmlns:a16="http://schemas.microsoft.com/office/drawing/2014/main" id="{4AC5067A-DE16-A923-F659-C253B800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3881438"/>
            <a:ext cx="24669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3" name="Rectangle 9">
            <a:extLst>
              <a:ext uri="{FF2B5EF4-FFF2-40B4-BE49-F238E27FC236}">
                <a16:creationId xmlns:a16="http://schemas.microsoft.com/office/drawing/2014/main" id="{3A49F09A-93F4-EDA2-C740-E5EA0FAE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4373563"/>
            <a:ext cx="29876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The overshoot for equi-spaced Fourier interpolations is </a:t>
            </a: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</a:t>
            </a:r>
            <a:r>
              <a:rPr lang="en-US" altLang="de-DE" sz="2000">
                <a:latin typeface="Arial" panose="020B0604020202020204" pitchFamily="34" charset="0"/>
              </a:rPr>
              <a:t>14% of the  step height.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A2BC93A-785A-3B7F-C787-8D4EB9AA3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vs. Chebyshev 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4ADE219D-CD24-9169-06C5-FBA01CF8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7BFEF73-FD01-4BEB-C0B9-C07C7358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0C3F20-CE52-4941-997E-45AE4ABFC594}" type="slidenum">
              <a:rPr lang="de-DE" altLang="de-DE">
                <a:solidFill>
                  <a:srgbClr val="898989"/>
                </a:solidFill>
              </a:rPr>
              <a:pPr/>
              <a:t>18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A8AC64A1-C205-F11B-0BA9-9BC47D6BC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65200"/>
            <a:ext cx="361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 u="sng">
                <a:latin typeface="Arial" panose="020B0604020202020204" pitchFamily="34" charset="0"/>
              </a:rPr>
              <a:t>Fourier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95367690-5262-0E26-2CD7-6B5D22803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931863"/>
            <a:ext cx="361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 u="sng">
                <a:latin typeface="Arial" panose="020B0604020202020204" pitchFamily="34" charset="0"/>
              </a:rPr>
              <a:t>Chebyshev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47" name="Line 5">
            <a:extLst>
              <a:ext uri="{FF2B5EF4-FFF2-40B4-BE49-F238E27FC236}">
                <a16:creationId xmlns:a16="http://schemas.microsoft.com/office/drawing/2014/main" id="{E4F5DBE5-DECC-FE2A-50ED-BC84C3919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808038"/>
            <a:ext cx="0" cy="586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35848" name="Object 6">
            <a:extLst>
              <a:ext uri="{FF2B5EF4-FFF2-40B4-BE49-F238E27FC236}">
                <a16:creationId xmlns:a16="http://schemas.microsoft.com/office/drawing/2014/main" id="{A70E62A1-6F54-28DB-25DB-6A45102494E5}"/>
              </a:ext>
            </a:extLst>
          </p:cNvPr>
          <p:cNvGraphicFramePr>
            <a:graphicFrameLocks/>
          </p:cNvGraphicFramePr>
          <p:nvPr/>
        </p:nvGraphicFramePr>
        <p:xfrm>
          <a:off x="2789238" y="1614488"/>
          <a:ext cx="11001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47" imgH="393529" progId="Equation.3">
                  <p:embed/>
                </p:oleObj>
              </mc:Choice>
              <mc:Fallback>
                <p:oleObj name="Equation" r:id="rId3" imgW="583947" imgH="393529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614488"/>
                        <a:ext cx="1100137" cy="581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7">
            <a:extLst>
              <a:ext uri="{FF2B5EF4-FFF2-40B4-BE49-F238E27FC236}">
                <a16:creationId xmlns:a16="http://schemas.microsoft.com/office/drawing/2014/main" id="{595FC520-CD56-536E-CCF6-3E1DAD5784B8}"/>
              </a:ext>
            </a:extLst>
          </p:cNvPr>
          <p:cNvGraphicFramePr>
            <a:graphicFrameLocks/>
          </p:cNvGraphicFramePr>
          <p:nvPr/>
        </p:nvGraphicFramePr>
        <p:xfrm>
          <a:off x="7720013" y="1536700"/>
          <a:ext cx="13096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8975" imgH="393529" progId="Equation.3">
                  <p:embed/>
                </p:oleObj>
              </mc:Choice>
              <mc:Fallback>
                <p:oleObj name="Equation" r:id="rId5" imgW="748975" imgH="393529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013" y="1536700"/>
                        <a:ext cx="1309687" cy="620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8">
            <a:extLst>
              <a:ext uri="{FF2B5EF4-FFF2-40B4-BE49-F238E27FC236}">
                <a16:creationId xmlns:a16="http://schemas.microsoft.com/office/drawing/2014/main" id="{92E7E529-60CA-BC5F-3022-D619C36B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0613"/>
            <a:ext cx="361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periodic functions</a:t>
            </a:r>
            <a:endParaRPr lang="en-US" altLang="de-DE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51" name="Rectangle 9">
            <a:extLst>
              <a:ext uri="{FF2B5EF4-FFF2-40B4-BE49-F238E27FC236}">
                <a16:creationId xmlns:a16="http://schemas.microsoft.com/office/drawing/2014/main" id="{BDC15324-A0F2-0E9F-DF0D-77C760D3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2328863"/>
            <a:ext cx="361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limited area [-1,1]</a:t>
            </a:r>
            <a:endParaRPr lang="en-US" altLang="de-DE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52" name="Line 10">
            <a:extLst>
              <a:ext uri="{FF2B5EF4-FFF2-40B4-BE49-F238E27FC236}">
                <a16:creationId xmlns:a16="http://schemas.microsoft.com/office/drawing/2014/main" id="{68D503C3-4FE3-803C-051D-6F7B62513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800100"/>
            <a:ext cx="0" cy="586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35853" name="Object 11">
            <a:extLst>
              <a:ext uri="{FF2B5EF4-FFF2-40B4-BE49-F238E27FC236}">
                <a16:creationId xmlns:a16="http://schemas.microsoft.com/office/drawing/2014/main" id="{8356C070-6196-BEF5-F37C-F7D4FA45A99D}"/>
              </a:ext>
            </a:extLst>
          </p:cNvPr>
          <p:cNvGraphicFramePr>
            <a:graphicFrameLocks/>
          </p:cNvGraphicFramePr>
          <p:nvPr/>
        </p:nvGraphicFramePr>
        <p:xfrm>
          <a:off x="2408238" y="3090863"/>
          <a:ext cx="19700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170" imgH="203112" progId="Equation.3">
                  <p:embed/>
                </p:oleObj>
              </mc:Choice>
              <mc:Fallback>
                <p:oleObj name="Equation" r:id="rId7" imgW="990170" imgH="203112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090863"/>
                        <a:ext cx="1970087" cy="293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2">
            <a:extLst>
              <a:ext uri="{FF2B5EF4-FFF2-40B4-BE49-F238E27FC236}">
                <a16:creationId xmlns:a16="http://schemas.microsoft.com/office/drawing/2014/main" id="{D695BFA4-EBF0-0DE4-326E-62BD43E46062}"/>
              </a:ext>
            </a:extLst>
          </p:cNvPr>
          <p:cNvGraphicFramePr>
            <a:graphicFrameLocks/>
          </p:cNvGraphicFramePr>
          <p:nvPr/>
        </p:nvGraphicFramePr>
        <p:xfrm>
          <a:off x="7586663" y="2903538"/>
          <a:ext cx="20256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41400" imgH="457200" progId="Equation.3">
                  <p:embed/>
                </p:oleObj>
              </mc:Choice>
              <mc:Fallback>
                <p:oleObj name="Equation" r:id="rId9" imgW="1041400" imgH="4572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663" y="2903538"/>
                        <a:ext cx="2025650" cy="668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3">
            <a:extLst>
              <a:ext uri="{FF2B5EF4-FFF2-40B4-BE49-F238E27FC236}">
                <a16:creationId xmlns:a16="http://schemas.microsoft.com/office/drawing/2014/main" id="{301E79D3-B339-9685-944A-80255ED4E641}"/>
              </a:ext>
            </a:extLst>
          </p:cNvPr>
          <p:cNvGraphicFramePr>
            <a:graphicFrameLocks/>
          </p:cNvGraphicFramePr>
          <p:nvPr/>
        </p:nvGraphicFramePr>
        <p:xfrm>
          <a:off x="1722438" y="3992563"/>
          <a:ext cx="3300412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84400" imgH="1244600" progId="Equation.3">
                  <p:embed/>
                </p:oleObj>
              </mc:Choice>
              <mc:Fallback>
                <p:oleObj name="Equation" r:id="rId11" imgW="2184400" imgH="12446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3992563"/>
                        <a:ext cx="3300412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4">
            <a:extLst>
              <a:ext uri="{FF2B5EF4-FFF2-40B4-BE49-F238E27FC236}">
                <a16:creationId xmlns:a16="http://schemas.microsoft.com/office/drawing/2014/main" id="{9BC424E2-5AB1-1000-2AAC-C20AA26746F9}"/>
              </a:ext>
            </a:extLst>
          </p:cNvPr>
          <p:cNvGraphicFramePr>
            <a:graphicFrameLocks/>
          </p:cNvGraphicFramePr>
          <p:nvPr/>
        </p:nvGraphicFramePr>
        <p:xfrm>
          <a:off x="7224713" y="4173538"/>
          <a:ext cx="2921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14500" imgH="431800" progId="Equation.3">
                  <p:embed/>
                </p:oleObj>
              </mc:Choice>
              <mc:Fallback>
                <p:oleObj name="Equation" r:id="rId13" imgW="1714500" imgH="4318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713" y="4173538"/>
                        <a:ext cx="2921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Rectangle 15">
            <a:extLst>
              <a:ext uri="{FF2B5EF4-FFF2-40B4-BE49-F238E27FC236}">
                <a16:creationId xmlns:a16="http://schemas.microsoft.com/office/drawing/2014/main" id="{04E00327-63CC-5ED7-4FE4-25CD5176A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1706563"/>
            <a:ext cx="177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400" i="1">
                <a:solidFill>
                  <a:schemeClr val="accent2"/>
                </a:solidFill>
                <a:latin typeface="Arial" panose="020B0604020202020204" pitchFamily="34" charset="0"/>
              </a:rPr>
              <a:t>collocation points</a:t>
            </a:r>
            <a:endParaRPr lang="en-US" altLang="de-DE" sz="1400" i="1">
              <a:solidFill>
                <a:schemeClr val="accent2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58" name="Rectangle 16">
            <a:extLst>
              <a:ext uri="{FF2B5EF4-FFF2-40B4-BE49-F238E27FC236}">
                <a16:creationId xmlns:a16="http://schemas.microsoft.com/office/drawing/2014/main" id="{90BB82F3-61A5-75EB-D081-2948156C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2389188"/>
            <a:ext cx="177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400" i="1">
                <a:solidFill>
                  <a:schemeClr val="accent2"/>
                </a:solidFill>
                <a:latin typeface="Arial" panose="020B0604020202020204" pitchFamily="34" charset="0"/>
              </a:rPr>
              <a:t>domain</a:t>
            </a:r>
            <a:endParaRPr lang="en-US" altLang="de-DE" sz="1400" i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59" name="Rectangle 17">
            <a:extLst>
              <a:ext uri="{FF2B5EF4-FFF2-40B4-BE49-F238E27FC236}">
                <a16:creationId xmlns:a16="http://schemas.microsoft.com/office/drawing/2014/main" id="{B8DD91DB-F9CC-3020-2C63-1FEB3FA3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3043238"/>
            <a:ext cx="177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400" i="1">
                <a:solidFill>
                  <a:schemeClr val="accent2"/>
                </a:solidFill>
                <a:latin typeface="Arial" panose="020B0604020202020204" pitchFamily="34" charset="0"/>
              </a:rPr>
              <a:t>basis functions</a:t>
            </a:r>
            <a:endParaRPr lang="en-US" altLang="de-DE" sz="1400" i="1">
              <a:solidFill>
                <a:schemeClr val="accent2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5860" name="Rectangle 18">
            <a:extLst>
              <a:ext uri="{FF2B5EF4-FFF2-40B4-BE49-F238E27FC236}">
                <a16:creationId xmlns:a16="http://schemas.microsoft.com/office/drawing/2014/main" id="{5FABB137-49FA-C944-5796-48FA55A36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4333875"/>
            <a:ext cx="17795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400" i="1">
                <a:solidFill>
                  <a:schemeClr val="accent2"/>
                </a:solidFill>
                <a:latin typeface="Arial" panose="020B0604020202020204" pitchFamily="34" charset="0"/>
              </a:rPr>
              <a:t>interpolating function</a:t>
            </a:r>
            <a:endParaRPr lang="en-US" altLang="de-DE" sz="1400" i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5F53035-1631-844A-8530-3F63195C8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vs. Chebyshev  (cont’d)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12D6E91-B077-CE7A-1D3B-B5DFF372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2376172-7378-DE76-AD77-88B9CA47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2B3E75-7DE1-4072-A77E-373E4602BEA1}" type="slidenum">
              <a:rPr lang="de-DE" altLang="de-DE">
                <a:solidFill>
                  <a:srgbClr val="898989"/>
                </a:solidFill>
              </a:rPr>
              <a:pPr/>
              <a:t>19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E7DC1E70-AAB6-3DFE-9F15-7E9EC35F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65200"/>
            <a:ext cx="361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 u="sng">
                <a:latin typeface="Arial" panose="020B0604020202020204" pitchFamily="34" charset="0"/>
              </a:rPr>
              <a:t>Fourier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C1854A94-ED96-EF9A-F093-A8AFEDEA7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931863"/>
            <a:ext cx="361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 u="sng">
                <a:latin typeface="Arial" panose="020B0604020202020204" pitchFamily="34" charset="0"/>
              </a:rPr>
              <a:t>Chebyshev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7895" name="Line 5">
            <a:extLst>
              <a:ext uri="{FF2B5EF4-FFF2-40B4-BE49-F238E27FC236}">
                <a16:creationId xmlns:a16="http://schemas.microsoft.com/office/drawing/2014/main" id="{1CA2E5A5-55DD-C7C2-BD67-BDCF7AC4A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808038"/>
            <a:ext cx="0" cy="586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7896" name="Line 6">
            <a:extLst>
              <a:ext uri="{FF2B5EF4-FFF2-40B4-BE49-F238E27FC236}">
                <a16:creationId xmlns:a16="http://schemas.microsoft.com/office/drawing/2014/main" id="{FEB685CD-3E5F-D4BF-73CD-13C77E5BC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800100"/>
            <a:ext cx="0" cy="586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7897" name="Rectangle 7">
            <a:extLst>
              <a:ext uri="{FF2B5EF4-FFF2-40B4-BE49-F238E27FC236}">
                <a16:creationId xmlns:a16="http://schemas.microsoft.com/office/drawing/2014/main" id="{7440699E-372F-201B-1F57-56283BB9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2260600"/>
            <a:ext cx="177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400" i="1">
                <a:solidFill>
                  <a:schemeClr val="accent2"/>
                </a:solidFill>
                <a:latin typeface="Arial" panose="020B0604020202020204" pitchFamily="34" charset="0"/>
              </a:rPr>
              <a:t>coefficients</a:t>
            </a:r>
            <a:endParaRPr lang="en-US" altLang="de-DE" sz="1400" i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7898" name="Rectangle 8">
            <a:extLst>
              <a:ext uri="{FF2B5EF4-FFF2-40B4-BE49-F238E27FC236}">
                <a16:creationId xmlns:a16="http://schemas.microsoft.com/office/drawing/2014/main" id="{8A0A2969-E689-4DCE-C3CF-D05AE6DBC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3884613"/>
            <a:ext cx="1779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400" i="1">
                <a:solidFill>
                  <a:schemeClr val="accent2"/>
                </a:solidFill>
                <a:latin typeface="Arial" panose="020B0604020202020204" pitchFamily="34" charset="0"/>
              </a:rPr>
              <a:t>some properties</a:t>
            </a:r>
            <a:endParaRPr lang="en-US" altLang="de-DE" sz="1400" i="1">
              <a:solidFill>
                <a:schemeClr val="accent2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37899" name="Object 9">
            <a:extLst>
              <a:ext uri="{FF2B5EF4-FFF2-40B4-BE49-F238E27FC236}">
                <a16:creationId xmlns:a16="http://schemas.microsoft.com/office/drawing/2014/main" id="{2A28470B-B57D-62B9-A376-07E18B1B4D07}"/>
              </a:ext>
            </a:extLst>
          </p:cNvPr>
          <p:cNvGraphicFramePr>
            <a:graphicFrameLocks/>
          </p:cNvGraphicFramePr>
          <p:nvPr/>
        </p:nvGraphicFramePr>
        <p:xfrm>
          <a:off x="2127250" y="1803400"/>
          <a:ext cx="26844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914400" progId="Equation.3">
                  <p:embed/>
                </p:oleObj>
              </mc:Choice>
              <mc:Fallback>
                <p:oleObj name="Equation" r:id="rId3" imgW="1574800" imgH="9144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803400"/>
                        <a:ext cx="2684463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0">
            <a:extLst>
              <a:ext uri="{FF2B5EF4-FFF2-40B4-BE49-F238E27FC236}">
                <a16:creationId xmlns:a16="http://schemas.microsoft.com/office/drawing/2014/main" id="{4E392F7C-62E7-8578-87B1-819EB8347D4A}"/>
              </a:ext>
            </a:extLst>
          </p:cNvPr>
          <p:cNvGraphicFramePr>
            <a:graphicFrameLocks/>
          </p:cNvGraphicFramePr>
          <p:nvPr/>
        </p:nvGraphicFramePr>
        <p:xfrm>
          <a:off x="7218363" y="2030413"/>
          <a:ext cx="31384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500" imgH="444500" progId="Equation.3">
                  <p:embed/>
                </p:oleObj>
              </mc:Choice>
              <mc:Fallback>
                <p:oleObj name="Equation" r:id="rId5" imgW="1841500" imgH="4445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2030413"/>
                        <a:ext cx="31384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1">
            <a:extLst>
              <a:ext uri="{FF2B5EF4-FFF2-40B4-BE49-F238E27FC236}">
                <a16:creationId xmlns:a16="http://schemas.microsoft.com/office/drawing/2014/main" id="{EC321A36-CB5E-9B79-3468-FBBEB7B7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63938"/>
            <a:ext cx="3619500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de-DE" sz="1800">
                <a:latin typeface="Arial" panose="020B0604020202020204" pitchFamily="34" charset="0"/>
              </a:rPr>
              <a:t> Gibb’s phenomenon for discontinuous functions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de-DE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de-DE" sz="1800">
                <a:latin typeface="Arial" panose="020B0604020202020204" pitchFamily="34" charset="0"/>
              </a:rPr>
              <a:t> Efficient calculation via FFT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de-DE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de-DE" sz="1800">
                <a:latin typeface="Arial" panose="020B0604020202020204" pitchFamily="34" charset="0"/>
              </a:rPr>
              <a:t> infinite domain through periodicity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7902" name="Rectangle 12">
            <a:extLst>
              <a:ext uri="{FF2B5EF4-FFF2-40B4-BE49-F238E27FC236}">
                <a16:creationId xmlns:a16="http://schemas.microsoft.com/office/drawing/2014/main" id="{36B7F9AB-F2F9-CCA2-494B-B6A8DFE0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3584575"/>
            <a:ext cx="36195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de-DE" sz="1800">
                <a:latin typeface="Arial" panose="020B0604020202020204" pitchFamily="34" charset="0"/>
              </a:rPr>
              <a:t> limited area calculations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de-DE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de-DE" sz="1800">
                <a:latin typeface="Arial" panose="020B0604020202020204" pitchFamily="34" charset="0"/>
              </a:rPr>
              <a:t> grid densification at boundaries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de-DE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de-DE" sz="1800">
                <a:latin typeface="Arial" panose="020B0604020202020204" pitchFamily="34" charset="0"/>
              </a:rPr>
              <a:t> coefficients via FFT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de-DE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de-DE" sz="1800">
                <a:latin typeface="Arial" panose="020B0604020202020204" pitchFamily="34" charset="0"/>
              </a:rPr>
              <a:t> excellent convergence at boundaries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de-DE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de-DE" sz="1800">
                <a:latin typeface="Arial" panose="020B0604020202020204" pitchFamily="34" charset="0"/>
              </a:rPr>
              <a:t> Gibb’s phenomenon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de-DE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944F1D66-45E7-12F2-75DE-5508781EE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 sz="2800"/>
              <a:t>Spectral analysis: Foundations</a:t>
            </a:r>
            <a:endParaRPr lang="de-DE" altLang="de-DE" sz="120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B9C845A-4760-F753-CDB3-6836B0C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8B6EC15-E221-F242-2BDF-A2874099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E47884-1FBB-4CF7-AB10-4B5CFAFFECCA}" type="slidenum">
              <a:rPr lang="de-DE" altLang="de-DE">
                <a:solidFill>
                  <a:srgbClr val="898989"/>
                </a:solidFill>
              </a:rPr>
              <a:pPr/>
              <a:t>2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CE954A4-4292-D74C-46AD-D2B2604E4D8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8825" y="1371600"/>
            <a:ext cx="5413375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de-DE" altLang="de-DE" sz="2400"/>
              <a:t>Orthogonal functions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de-DE" altLang="de-DE" sz="2400"/>
              <a:t>Fourier Series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de-DE" altLang="de-DE" sz="2400"/>
              <a:t>Discrete Fourier Series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de-DE" altLang="de-DE" sz="2400"/>
              <a:t>Fourier Transform: properties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de-DE" altLang="de-DE" sz="2400"/>
              <a:t>Convolution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de-DE" altLang="de-DE" sz="2400"/>
              <a:t>DFT and FFT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e-DE" altLang="de-DE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de-DE" altLang="de-DE" sz="2400" b="1"/>
              <a:t>	</a:t>
            </a:r>
            <a:r>
              <a:rPr lang="de-DE" altLang="de-DE" sz="2000" b="1"/>
              <a:t>Scope</a:t>
            </a:r>
            <a:r>
              <a:rPr lang="de-DE" altLang="de-DE" sz="2000"/>
              <a:t>: Understanding where the Fourier Transform comes from. Moving from the continuous to the discrete world. (Almost) everything we need to understand for filtering.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3E79B5-DB68-2ADD-D1E3-DC72C559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88" y="1549400"/>
            <a:ext cx="4724400" cy="409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9A8BF0F-044E-FB2B-991D-0AD39A3D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EE34A-9A3E-85FC-7B0D-2CD589F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0B85B-9449-127A-5BDE-1B4EF310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8FA25B-E659-445F-BC71-233D7DEA6554}" type="slidenum">
              <a:rPr lang="de-DE" altLang="de-DE">
                <a:solidFill>
                  <a:srgbClr val="898989"/>
                </a:solidFill>
              </a:rPr>
              <a:pPr/>
              <a:t>20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39941" name="TextBox 4">
            <a:extLst>
              <a:ext uri="{FF2B5EF4-FFF2-40B4-BE49-F238E27FC236}">
                <a16:creationId xmlns:a16="http://schemas.microsoft.com/office/drawing/2014/main" id="{D42A1202-380F-2063-4F41-CD98F605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2514600"/>
            <a:ext cx="40814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>
                <a:latin typeface="Arial" panose="020B0604020202020204" pitchFamily="34" charset="0"/>
              </a:rPr>
              <a:t>Jupyter Notebook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latin typeface="Arial" panose="020B0604020202020204" pitchFamily="34" charset="0"/>
              </a:rPr>
              <a:t>Fourier Series discrete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CC291D4-0F0C-25D2-35D3-CC68037D8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The Fourier Transform Pair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9A90284-35E8-CC46-041A-A1B9D320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F99902-C985-C7FD-D275-D040053B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820CD-8AE1-40B7-B72A-B4685A54E7BD}" type="slidenum">
              <a:rPr lang="de-DE" altLang="de-DE">
                <a:solidFill>
                  <a:srgbClr val="898989"/>
                </a:solidFill>
              </a:rPr>
              <a:pPr/>
              <a:t>21</a:t>
            </a:fld>
            <a:endParaRPr lang="de-DE" altLang="de-DE">
              <a:solidFill>
                <a:srgbClr val="898989"/>
              </a:solidFill>
            </a:endParaRPr>
          </a:p>
        </p:txBody>
      </p:sp>
      <p:graphicFrame>
        <p:nvGraphicFramePr>
          <p:cNvPr id="40965" name="Object 13">
            <a:extLst>
              <a:ext uri="{FF2B5EF4-FFF2-40B4-BE49-F238E27FC236}">
                <a16:creationId xmlns:a16="http://schemas.microsoft.com/office/drawing/2014/main" id="{ECFAA061-2C25-5734-1576-5B2D278F597C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981200" y="2057400"/>
          <a:ext cx="3951288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600" imgH="965200" progId="Equation.3">
                  <p:embed/>
                </p:oleObj>
              </mc:Choice>
              <mc:Fallback>
                <p:oleObj name="Equation" r:id="rId3" imgW="1498600" imgH="96520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3951288" cy="2544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15">
            <a:extLst>
              <a:ext uri="{FF2B5EF4-FFF2-40B4-BE49-F238E27FC236}">
                <a16:creationId xmlns:a16="http://schemas.microsoft.com/office/drawing/2014/main" id="{EC888572-4547-071A-E19E-67049A06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Forward transform</a:t>
            </a:r>
          </a:p>
        </p:txBody>
      </p:sp>
      <p:sp>
        <p:nvSpPr>
          <p:cNvPr id="40967" name="Rectangle 16">
            <a:extLst>
              <a:ext uri="{FF2B5EF4-FFF2-40B4-BE49-F238E27FC236}">
                <a16:creationId xmlns:a16="http://schemas.microsoft.com/office/drawing/2014/main" id="{500A6618-BE01-4132-A102-57DB9276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62400"/>
            <a:ext cx="202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Inverse  transform</a:t>
            </a:r>
          </a:p>
        </p:txBody>
      </p:sp>
      <p:sp>
        <p:nvSpPr>
          <p:cNvPr id="40968" name="Rectangle 17">
            <a:extLst>
              <a:ext uri="{FF2B5EF4-FFF2-40B4-BE49-F238E27FC236}">
                <a16:creationId xmlns:a16="http://schemas.microsoft.com/office/drawing/2014/main" id="{975DBBC7-C9A8-7809-045C-CF7862F38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486400"/>
            <a:ext cx="777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Note the  conventions concerning the sign of the exponents and the factor.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96092B3-343E-C0F9-7E98-DBFD9C445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The Fourier Transform Pair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AF48DA9-D2A3-6666-FB4A-CC839A4F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E0007DF-52DE-6AFB-0FB0-FB678F48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D0061D-CDE2-4B76-A7ED-B13F032B4A0D}" type="slidenum">
              <a:rPr lang="de-DE" altLang="de-DE">
                <a:solidFill>
                  <a:srgbClr val="898989"/>
                </a:solidFill>
              </a:rPr>
              <a:pPr/>
              <a:t>22</a:t>
            </a:fld>
            <a:endParaRPr lang="de-DE" altLang="de-DE">
              <a:solidFill>
                <a:srgbClr val="898989"/>
              </a:solidFill>
            </a:endParaRPr>
          </a:p>
        </p:txBody>
      </p:sp>
      <p:graphicFrame>
        <p:nvGraphicFramePr>
          <p:cNvPr id="43013" name="Object 3">
            <a:extLst>
              <a:ext uri="{FF2B5EF4-FFF2-40B4-BE49-F238E27FC236}">
                <a16:creationId xmlns:a16="http://schemas.microsoft.com/office/drawing/2014/main" id="{6EBEF9AE-EB3C-7DCF-9C2B-C6CF536ED31C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578225" y="1557338"/>
          <a:ext cx="48006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100" imgH="965200" progId="Equation.3">
                  <p:embed/>
                </p:oleObj>
              </mc:Choice>
              <mc:Fallback>
                <p:oleObj name="Equation" r:id="rId3" imgW="2070100" imgH="9652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1557338"/>
                        <a:ext cx="48006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7">
            <a:extLst>
              <a:ext uri="{FF2B5EF4-FFF2-40B4-BE49-F238E27FC236}">
                <a16:creationId xmlns:a16="http://schemas.microsoft.com/office/drawing/2014/main" id="{5E3D462B-22E6-67BD-0F35-4D5F84BEC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43400"/>
          <a:ext cx="8842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35" imgH="431613" progId="Equation.3">
                  <p:embed/>
                </p:oleObj>
              </mc:Choice>
              <mc:Fallback>
                <p:oleObj name="Equation" r:id="rId5" imgW="38083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88423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8">
            <a:extLst>
              <a:ext uri="{FF2B5EF4-FFF2-40B4-BE49-F238E27FC236}">
                <a16:creationId xmlns:a16="http://schemas.microsoft.com/office/drawing/2014/main" id="{379811B4-F8C3-3C7A-D2B5-BEE3CF008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43400"/>
            <a:ext cx="239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 b="1">
                <a:solidFill>
                  <a:srgbClr val="FF0000"/>
                </a:solidFill>
                <a:latin typeface="Arial" panose="020B0604020202020204" pitchFamily="34" charset="0"/>
              </a:rPr>
              <a:t>Amplitude spectrum</a:t>
            </a:r>
          </a:p>
        </p:txBody>
      </p:sp>
      <p:sp>
        <p:nvSpPr>
          <p:cNvPr id="43016" name="Rectangle 9">
            <a:extLst>
              <a:ext uri="{FF2B5EF4-FFF2-40B4-BE49-F238E27FC236}">
                <a16:creationId xmlns:a16="http://schemas.microsoft.com/office/drawing/2014/main" id="{E760B02B-3C59-306E-5EFA-A45C41350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76800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Phase spectrum</a:t>
            </a:r>
          </a:p>
        </p:txBody>
      </p:sp>
      <p:sp>
        <p:nvSpPr>
          <p:cNvPr id="43017" name="Rectangle 10">
            <a:extLst>
              <a:ext uri="{FF2B5EF4-FFF2-40B4-BE49-F238E27FC236}">
                <a16:creationId xmlns:a16="http://schemas.microsoft.com/office/drawing/2014/main" id="{ADA7CA1A-A42B-C64A-AB32-BD29D598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715000"/>
            <a:ext cx="822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In most application it is the amplitude (or the power) spectrum that is of interest.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5977FDF-49C4-EF37-FEE3-B1AAC394A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The Fourier Transform: when does it work?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9FCE6310-B03B-764D-DF3D-6FCF21B6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52F4A353-00E8-9BBD-94DF-51A65DAC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BAD1C0-4DE7-458E-9DD2-C59381B3C9A5}" type="slidenum">
              <a:rPr lang="de-DE" altLang="de-DE">
                <a:solidFill>
                  <a:srgbClr val="898989"/>
                </a:solidFill>
              </a:rPr>
              <a:pPr/>
              <a:t>23</a:t>
            </a:fld>
            <a:endParaRPr lang="de-DE" altLang="de-DE">
              <a:solidFill>
                <a:srgbClr val="898989"/>
              </a:solidFill>
            </a:endParaRPr>
          </a:p>
        </p:txBody>
      </p:sp>
      <p:graphicFrame>
        <p:nvGraphicFramePr>
          <p:cNvPr id="338984" name="Group 40">
            <a:extLst>
              <a:ext uri="{FF2B5EF4-FFF2-40B4-BE49-F238E27FC236}">
                <a16:creationId xmlns:a16="http://schemas.microsoft.com/office/drawing/2014/main" id="{5593D184-1C2C-4B06-1889-89F81AB07D52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1752600" y="3898900"/>
          <a:ext cx="8001000" cy="2378075"/>
        </p:xfrm>
        <a:graphic>
          <a:graphicData uri="http://schemas.openxmlformats.org/drawingml/2006/table">
            <a:tbl>
              <a:tblPr/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 f(t)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Fouriertransform F(</a:t>
                      </a: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even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even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odd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odd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real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hermitian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imaginary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antihermitian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hermitian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084" name="Object 4">
            <a:extLst>
              <a:ext uri="{FF2B5EF4-FFF2-40B4-BE49-F238E27FC236}">
                <a16:creationId xmlns:a16="http://schemas.microsoft.com/office/drawing/2014/main" id="{1B656D16-39A0-A705-93FE-4CE6DF9C2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362200"/>
          <a:ext cx="19065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900" imgH="469900" progId="Equation.3">
                  <p:embed/>
                </p:oleObj>
              </mc:Choice>
              <mc:Fallback>
                <p:oleObj name="Equation" r:id="rId3" imgW="11049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362200"/>
                        <a:ext cx="19065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5" name="Rectangle 6">
            <a:extLst>
              <a:ext uri="{FF2B5EF4-FFF2-40B4-BE49-F238E27FC236}">
                <a16:creationId xmlns:a16="http://schemas.microsoft.com/office/drawing/2014/main" id="{206EBBB2-AB44-32F9-6791-E5DCF8A41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219200"/>
            <a:ext cx="6705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de-DE"/>
              <a:t>Conditions that the integral transforms work: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de-DE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de-DE"/>
              <a:t>f(t) has a finite number of jumps and the limits exist from both sides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de-DE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de-DE"/>
              <a:t>f(t) is integrable, i.e.   </a:t>
            </a:r>
          </a:p>
        </p:txBody>
      </p:sp>
      <p:sp>
        <p:nvSpPr>
          <p:cNvPr id="45086" name="Rectangle 9">
            <a:extLst>
              <a:ext uri="{FF2B5EF4-FFF2-40B4-BE49-F238E27FC236}">
                <a16:creationId xmlns:a16="http://schemas.microsoft.com/office/drawing/2014/main" id="{819FAB76-784C-9A77-4769-B356CF5BB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670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de-DE"/>
              <a:t>Properties of the Fourier transform for special functions: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4C7C685-CB10-676A-0FA1-B320BE773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… graphically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A3DA7-60B6-FA37-29DF-B0636E6B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3E332-D72B-5AC8-B6F3-5247A2B2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43C6F5-D71E-46D6-AC6C-874A2DF7C89B}" type="slidenum">
              <a:rPr lang="de-DE" altLang="de-DE">
                <a:solidFill>
                  <a:srgbClr val="898989"/>
                </a:solidFill>
              </a:rPr>
              <a:pPr/>
              <a:t>24</a:t>
            </a:fld>
            <a:endParaRPr lang="de-DE" altLang="de-DE">
              <a:solidFill>
                <a:srgbClr val="898989"/>
              </a:solidFill>
            </a:endParaRPr>
          </a:p>
        </p:txBody>
      </p:sp>
      <p:pic>
        <p:nvPicPr>
          <p:cNvPr id="47109" name="Picture 31">
            <a:extLst>
              <a:ext uri="{FF2B5EF4-FFF2-40B4-BE49-F238E27FC236}">
                <a16:creationId xmlns:a16="http://schemas.microsoft.com/office/drawing/2014/main" id="{9F978365-ACAF-7089-8712-27ABB1A55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38200"/>
            <a:ext cx="5165725" cy="574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E5FC54C-5F0F-66A4-C05F-4A021204A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Some properties of the Fourier Transform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FF9060F-39B2-DC07-7F6E-7FEA5559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93E665E-07E2-78BC-648D-FEFB1A7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B2FA46-F49E-426E-8B3E-77464394BAAD}" type="slidenum">
              <a:rPr lang="de-DE" altLang="de-DE">
                <a:solidFill>
                  <a:srgbClr val="898989"/>
                </a:solidFill>
              </a:rPr>
              <a:pPr/>
              <a:t>25</a:t>
            </a:fld>
            <a:endParaRPr lang="de-DE" altLang="de-DE">
              <a:solidFill>
                <a:srgbClr val="898989"/>
              </a:solidFill>
            </a:endParaRPr>
          </a:p>
        </p:txBody>
      </p:sp>
      <p:graphicFrame>
        <p:nvGraphicFramePr>
          <p:cNvPr id="49157" name="Object 8">
            <a:extLst>
              <a:ext uri="{FF2B5EF4-FFF2-40B4-BE49-F238E27FC236}">
                <a16:creationId xmlns:a16="http://schemas.microsoft.com/office/drawing/2014/main" id="{571C5F41-9988-32AE-0977-4718145EDDB6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5603875" y="1555750"/>
          <a:ext cx="1447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531" imgH="203112" progId="Equation.3">
                  <p:embed/>
                </p:oleObj>
              </mc:Choice>
              <mc:Fallback>
                <p:oleObj name="Equation" r:id="rId3" imgW="850531" imgH="203112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1555750"/>
                        <a:ext cx="1447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5">
            <a:extLst>
              <a:ext uri="{FF2B5EF4-FFF2-40B4-BE49-F238E27FC236}">
                <a16:creationId xmlns:a16="http://schemas.microsoft.com/office/drawing/2014/main" id="{32FAFF02-F1D0-2ECF-59E3-A66B1B1A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24000"/>
            <a:ext cx="670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de-DE"/>
              <a:t>Defining as the FT:</a:t>
            </a:r>
          </a:p>
        </p:txBody>
      </p:sp>
      <p:sp>
        <p:nvSpPr>
          <p:cNvPr id="49159" name="Rectangle 10">
            <a:extLst>
              <a:ext uri="{FF2B5EF4-FFF2-40B4-BE49-F238E27FC236}">
                <a16:creationId xmlns:a16="http://schemas.microsoft.com/office/drawing/2014/main" id="{B8332B7F-157D-1638-AFA7-D7D66B94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67056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de-DE"/>
              <a:t>Linearity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de-DE"/>
              <a:t>Symmetry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de-DE"/>
              <a:t>Time shifting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de-DE"/>
              <a:t>Time differentiation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altLang="de-DE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altLang="de-DE"/>
          </a:p>
        </p:txBody>
      </p:sp>
      <p:graphicFrame>
        <p:nvGraphicFramePr>
          <p:cNvPr id="49160" name="Object 11">
            <a:extLst>
              <a:ext uri="{FF2B5EF4-FFF2-40B4-BE49-F238E27FC236}">
                <a16:creationId xmlns:a16="http://schemas.microsoft.com/office/drawing/2014/main" id="{2C0CD8A7-E1FC-439C-1BCE-6D42AAE7B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514600"/>
          <a:ext cx="347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43813" imgH="215806" progId="Equation.3">
                  <p:embed/>
                </p:oleObj>
              </mc:Choice>
              <mc:Fallback>
                <p:oleObj name="Equation" r:id="rId5" imgW="2043813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347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12">
            <a:extLst>
              <a:ext uri="{FF2B5EF4-FFF2-40B4-BE49-F238E27FC236}">
                <a16:creationId xmlns:a16="http://schemas.microsoft.com/office/drawing/2014/main" id="{D1F7C285-1715-731E-3B0D-60B0822F2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276600"/>
          <a:ext cx="19875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67893" imgH="203112" progId="Equation.3">
                  <p:embed/>
                </p:oleObj>
              </mc:Choice>
              <mc:Fallback>
                <p:oleObj name="Equation" r:id="rId7" imgW="116789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76600"/>
                        <a:ext cx="19875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3">
            <a:extLst>
              <a:ext uri="{FF2B5EF4-FFF2-40B4-BE49-F238E27FC236}">
                <a16:creationId xmlns:a16="http://schemas.microsoft.com/office/drawing/2014/main" id="{38E4DF99-E099-D549-841B-19A430A1A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962400"/>
          <a:ext cx="23542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84300" imgH="228600" progId="Equation.3">
                  <p:embed/>
                </p:oleObj>
              </mc:Choice>
              <mc:Fallback>
                <p:oleObj name="Equation" r:id="rId9" imgW="13843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62400"/>
                        <a:ext cx="23542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4">
            <a:extLst>
              <a:ext uri="{FF2B5EF4-FFF2-40B4-BE49-F238E27FC236}">
                <a16:creationId xmlns:a16="http://schemas.microsoft.com/office/drawing/2014/main" id="{57DEAAEE-ABEB-3A68-5E27-27153EFCA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495800"/>
          <a:ext cx="24415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35100" imgH="419100" progId="Equation.3">
                  <p:embed/>
                </p:oleObj>
              </mc:Choice>
              <mc:Fallback>
                <p:oleObj name="Equation" r:id="rId11" imgW="14351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95800"/>
                        <a:ext cx="24415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A05FD01-7D8B-3AAD-9303-FE747233D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Differentiation theorem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61DAE0-ECF5-5F46-7DF7-AEC8BA94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1C13C0D-F2DE-6B99-8A57-6308BAE8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B33FFD-6514-4184-A7D4-CC3363897A35}" type="slidenum">
              <a:rPr lang="de-DE" altLang="de-DE">
                <a:solidFill>
                  <a:srgbClr val="898989"/>
                </a:solidFill>
              </a:rPr>
              <a:pPr/>
              <a:t>26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6EC37927-E376-B953-8E02-3CE00FA5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71600"/>
            <a:ext cx="67056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de-DE"/>
              <a:t>Time differentiation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altLang="de-DE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altLang="de-DE"/>
          </a:p>
        </p:txBody>
      </p:sp>
      <p:graphicFrame>
        <p:nvGraphicFramePr>
          <p:cNvPr id="51206" name="Object 9">
            <a:extLst>
              <a:ext uri="{FF2B5EF4-FFF2-40B4-BE49-F238E27FC236}">
                <a16:creationId xmlns:a16="http://schemas.microsoft.com/office/drawing/2014/main" id="{6A3D25B3-469E-BCB5-9C7A-3F68CAF72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524000"/>
          <a:ext cx="24415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5100" imgH="419100" progId="Equation.3">
                  <p:embed/>
                </p:oleObj>
              </mc:Choice>
              <mc:Fallback>
                <p:oleObj name="Equation" r:id="rId3" imgW="14351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0"/>
                        <a:ext cx="24415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7" name="Picture 11">
            <a:extLst>
              <a:ext uri="{FF2B5EF4-FFF2-40B4-BE49-F238E27FC236}">
                <a16:creationId xmlns:a16="http://schemas.microsoft.com/office/drawing/2014/main" id="{500C4003-A4CA-3F25-A931-95D95DE86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7543800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E04FF10-B64E-ECC9-B2CE-B2DD3E27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Fourier Spectra: Main Cases</a:t>
            </a:r>
            <a:br>
              <a:rPr lang="de-DE" altLang="de-DE"/>
            </a:br>
            <a:r>
              <a:rPr lang="de-DE" altLang="de-DE" sz="2400">
                <a:solidFill>
                  <a:srgbClr val="FF0000"/>
                </a:solidFill>
              </a:rPr>
              <a:t>random signals</a:t>
            </a:r>
            <a:endParaRPr lang="en-GB" altLang="de-DE" sz="2400">
              <a:solidFill>
                <a:srgbClr val="FF0000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66DA944-AA61-95D4-4006-57E6171D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4C8A944-AC4D-C54E-5C09-542C2467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37D7AB-15C5-486F-9D23-FB20059F27DE}" type="slidenum">
              <a:rPr lang="de-DE" altLang="de-DE">
                <a:solidFill>
                  <a:srgbClr val="898989"/>
                </a:solidFill>
              </a:rPr>
              <a:pPr/>
              <a:t>27</a:t>
            </a:fld>
            <a:endParaRPr lang="de-DE" altLang="de-DE">
              <a:solidFill>
                <a:srgbClr val="898989"/>
              </a:solidFill>
            </a:endParaRPr>
          </a:p>
        </p:txBody>
      </p:sp>
      <p:pic>
        <p:nvPicPr>
          <p:cNvPr id="53253" name="Picture 3">
            <a:extLst>
              <a:ext uri="{FF2B5EF4-FFF2-40B4-BE49-F238E27FC236}">
                <a16:creationId xmlns:a16="http://schemas.microsoft.com/office/drawing/2014/main" id="{43A75319-AB24-1F9F-6BDA-D6F724F89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7102475" cy="3378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Line 4">
            <a:extLst>
              <a:ext uri="{FF2B5EF4-FFF2-40B4-BE49-F238E27FC236}">
                <a16:creationId xmlns:a16="http://schemas.microsoft.com/office/drawing/2014/main" id="{6D29E8B9-5EAE-CDC0-6831-4CB66569E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800" y="2463800"/>
            <a:ext cx="2322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255" name="Rectangle 5">
            <a:extLst>
              <a:ext uri="{FF2B5EF4-FFF2-40B4-BE49-F238E27FC236}">
                <a16:creationId xmlns:a16="http://schemas.microsoft.com/office/drawing/2014/main" id="{D4730921-F8AB-EA65-F9DB-4CBA8BEB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19738"/>
            <a:ext cx="734853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800">
                <a:latin typeface="Comic Sans MS" panose="030F0702030302020204" pitchFamily="66" charset="0"/>
              </a:rPr>
              <a:t>Random signals may contain </a:t>
            </a:r>
            <a:r>
              <a:rPr lang="de-DE" altLang="de-DE" sz="1800">
                <a:solidFill>
                  <a:srgbClr val="FF0000"/>
                </a:solidFill>
                <a:latin typeface="Comic Sans MS" panose="030F0702030302020204" pitchFamily="66" charset="0"/>
              </a:rPr>
              <a:t>all frequencies</a:t>
            </a:r>
            <a:r>
              <a:rPr lang="de-DE" altLang="de-DE" sz="1800">
                <a:latin typeface="Comic Sans MS" panose="030F0702030302020204" pitchFamily="66" charset="0"/>
              </a:rPr>
              <a:t>. A spectrum with constant contribution of all frequencies is called a </a:t>
            </a:r>
            <a:r>
              <a:rPr lang="de-DE" altLang="de-DE" sz="1800">
                <a:solidFill>
                  <a:srgbClr val="FF0000"/>
                </a:solidFill>
                <a:latin typeface="Comic Sans MS" panose="030F0702030302020204" pitchFamily="66" charset="0"/>
              </a:rPr>
              <a:t>white spectrum</a:t>
            </a:r>
            <a:endParaRPr lang="en-GB" altLang="de-DE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801D8A0-E61F-D4DB-39BC-466E2B3B9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Fourier Spectra: Main Cases</a:t>
            </a:r>
            <a:br>
              <a:rPr lang="de-DE" altLang="de-DE"/>
            </a:br>
            <a:r>
              <a:rPr lang="de-DE" altLang="de-DE" sz="2400">
                <a:solidFill>
                  <a:srgbClr val="FF0000"/>
                </a:solidFill>
              </a:rPr>
              <a:t>Gaussian signals</a:t>
            </a:r>
            <a:endParaRPr lang="en-GB" altLang="de-DE" sz="2400">
              <a:solidFill>
                <a:srgbClr val="FF0000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3E62856-A9AF-50EC-D8F9-F34974F1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441D91E-1E03-12FA-85D7-68CFDB7F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0C4EF6-6C00-4FFF-8F6A-A7DCF1A98FC7}" type="slidenum">
              <a:rPr lang="de-DE" altLang="de-DE">
                <a:solidFill>
                  <a:srgbClr val="898989"/>
                </a:solidFill>
              </a:rPr>
              <a:pPr/>
              <a:t>28</a:t>
            </a:fld>
            <a:endParaRPr lang="de-DE" altLang="de-DE">
              <a:solidFill>
                <a:srgbClr val="898989"/>
              </a:solidFill>
            </a:endParaRPr>
          </a:p>
        </p:txBody>
      </p:sp>
      <p:pic>
        <p:nvPicPr>
          <p:cNvPr id="54277" name="Picture 3">
            <a:extLst>
              <a:ext uri="{FF2B5EF4-FFF2-40B4-BE49-F238E27FC236}">
                <a16:creationId xmlns:a16="http://schemas.microsoft.com/office/drawing/2014/main" id="{7A4F19AB-E814-9A7A-31D0-AB484400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7462838" cy="36560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4">
            <a:extLst>
              <a:ext uri="{FF2B5EF4-FFF2-40B4-BE49-F238E27FC236}">
                <a16:creationId xmlns:a16="http://schemas.microsoft.com/office/drawing/2014/main" id="{B28EB521-7986-64BB-D48F-4E5A0B9C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5391150"/>
            <a:ext cx="7348538" cy="9159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800">
                <a:latin typeface="Comic Sans MS" panose="030F0702030302020204" pitchFamily="66" charset="0"/>
              </a:rPr>
              <a:t>The spectrum of a Gaussian function will itself be a Gaussian function. How does the spectrum change, if I make the Gaussian narrower and narrower?</a:t>
            </a:r>
            <a:endParaRPr lang="en-GB" altLang="de-DE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E248A3C-0EC4-CA8C-C2E9-0856133CF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Fourier Spectra: Main Cases</a:t>
            </a:r>
            <a:br>
              <a:rPr lang="de-DE" altLang="de-DE"/>
            </a:br>
            <a:r>
              <a:rPr lang="de-DE" altLang="de-DE" sz="2400">
                <a:solidFill>
                  <a:srgbClr val="FF0000"/>
                </a:solidFill>
              </a:rPr>
              <a:t>Transient waveform</a:t>
            </a:r>
            <a:endParaRPr lang="en-GB" altLang="de-DE" sz="2400">
              <a:solidFill>
                <a:srgbClr val="FF0000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4D81E00-6A4D-6BF5-8CA2-38965CBF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090F62B-51AA-D7E5-2603-75FC1AD8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11BEB0-BBA5-442B-A09B-C62A7317EB05}" type="slidenum">
              <a:rPr lang="de-DE" altLang="de-DE">
                <a:solidFill>
                  <a:srgbClr val="898989"/>
                </a:solidFill>
              </a:rPr>
              <a:pPr/>
              <a:t>29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7790D3E5-F893-8FA3-143D-EAB036A52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5148263"/>
            <a:ext cx="7348537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800">
                <a:latin typeface="Comic Sans MS" panose="030F0702030302020204" pitchFamily="66" charset="0"/>
              </a:rPr>
              <a:t>A </a:t>
            </a:r>
            <a:r>
              <a:rPr lang="de-DE" altLang="de-DE" sz="1800">
                <a:solidFill>
                  <a:srgbClr val="FF0000"/>
                </a:solidFill>
                <a:latin typeface="Comic Sans MS" panose="030F0702030302020204" pitchFamily="66" charset="0"/>
              </a:rPr>
              <a:t>transient</a:t>
            </a:r>
            <a:r>
              <a:rPr lang="de-DE" altLang="de-DE" sz="1800">
                <a:latin typeface="Comic Sans MS" panose="030F0702030302020204" pitchFamily="66" charset="0"/>
              </a:rPr>
              <a:t> wave form is a wave form limited in time (or space) in comparison with a harmonic wave form that is infinite</a:t>
            </a:r>
            <a:endParaRPr lang="en-GB" altLang="de-DE" sz="1800">
              <a:latin typeface="Comic Sans MS" panose="030F0702030302020204" pitchFamily="66" charset="0"/>
            </a:endParaRPr>
          </a:p>
        </p:txBody>
      </p:sp>
      <p:pic>
        <p:nvPicPr>
          <p:cNvPr id="55302" name="Picture 4">
            <a:extLst>
              <a:ext uri="{FF2B5EF4-FFF2-40B4-BE49-F238E27FC236}">
                <a16:creationId xmlns:a16="http://schemas.microsoft.com/office/drawing/2014/main" id="{F21CB2D4-C4DB-97CA-EA10-84D8AA39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6896100" cy="31623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ED39C59-C06D-6C42-7D59-F5A1E01C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AC252-8978-6F26-BE1F-A3B3FB9D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BA1F9-082D-B23D-A7AB-DF0C4AEA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6ED28A-E4C0-4235-A14F-729663906A3D}" type="slidenum">
              <a:rPr lang="de-DE" altLang="de-DE">
                <a:solidFill>
                  <a:srgbClr val="898989"/>
                </a:solidFill>
              </a:rPr>
              <a:pPr/>
              <a:t>3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7173" name="TextBox 4">
            <a:extLst>
              <a:ext uri="{FF2B5EF4-FFF2-40B4-BE49-F238E27FC236}">
                <a16:creationId xmlns:a16="http://schemas.microsoft.com/office/drawing/2014/main" id="{2BA61376-2D07-8E1D-D1A7-F3D07E7B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2895600"/>
            <a:ext cx="4352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3200" b="1">
                <a:latin typeface="Arial" panose="020B0604020202020204" pitchFamily="34" charset="0"/>
              </a:rPr>
              <a:t>Fourier Series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32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3200">
                <a:latin typeface="Arial" panose="020B0604020202020204" pitchFamily="34" charset="0"/>
              </a:rPr>
              <a:t>continuous vs. discrete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E8618C1-70D6-B834-431F-4709CF576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 sz="2400"/>
              <a:t>Puls-width and Frequency Bandwidth</a:t>
            </a:r>
            <a:endParaRPr lang="en-GB" altLang="de-DE" sz="240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A88A6D7-CA5F-41B6-6DF5-BEFCA56C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A9035BF-0415-422E-A372-66EBA06D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029565-00C1-493C-A353-EC2FFD9F9F57}" type="slidenum">
              <a:rPr lang="de-DE" altLang="de-DE">
                <a:solidFill>
                  <a:srgbClr val="898989"/>
                </a:solidFill>
              </a:rPr>
              <a:pPr/>
              <a:t>30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9B4B999-F481-861F-523C-31227B991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1085850"/>
            <a:ext cx="16351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chemeClr val="tx2"/>
                </a:solidFill>
                <a:latin typeface="Comic Sans MS" panose="030F0702030302020204" pitchFamily="66" charset="0"/>
              </a:rPr>
              <a:t>time (space)</a:t>
            </a:r>
            <a:endParaRPr lang="en-GB" altLang="de-DE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56326" name="Rectangle 4">
            <a:extLst>
              <a:ext uri="{FF2B5EF4-FFF2-40B4-BE49-F238E27FC236}">
                <a16:creationId xmlns:a16="http://schemas.microsoft.com/office/drawing/2014/main" id="{AABF3870-8AB1-3A01-41C3-A0805622A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1077913"/>
            <a:ext cx="1284287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chemeClr val="tx2"/>
                </a:solidFill>
                <a:latin typeface="Comic Sans MS" panose="030F0702030302020204" pitchFamily="66" charset="0"/>
              </a:rPr>
              <a:t>spectrum</a:t>
            </a:r>
            <a:endParaRPr lang="en-GB" altLang="de-DE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56327" name="Line 5">
            <a:extLst>
              <a:ext uri="{FF2B5EF4-FFF2-40B4-BE49-F238E27FC236}">
                <a16:creationId xmlns:a16="http://schemas.microsoft.com/office/drawing/2014/main" id="{2B62B2FE-6C1B-8CD2-939B-2C949D2A2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1828800"/>
            <a:ext cx="0" cy="410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8" name="Line 6">
            <a:extLst>
              <a:ext uri="{FF2B5EF4-FFF2-40B4-BE49-F238E27FC236}">
                <a16:creationId xmlns:a16="http://schemas.microsoft.com/office/drawing/2014/main" id="{0506C63F-EA57-046E-CF25-00CA138DF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8575" y="1865313"/>
            <a:ext cx="0" cy="410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329" name="Rectangle 7">
            <a:extLst>
              <a:ext uri="{FF2B5EF4-FFF2-40B4-BE49-F238E27FC236}">
                <a16:creationId xmlns:a16="http://schemas.microsoft.com/office/drawing/2014/main" id="{01C5554C-3438-F324-8BD3-E1049D9D9FC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537494" y="3618706"/>
            <a:ext cx="31638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chemeClr val="tx2"/>
                </a:solidFill>
                <a:latin typeface="Comic Sans MS" panose="030F0702030302020204" pitchFamily="66" charset="0"/>
              </a:rPr>
              <a:t>Narrowing physical signal</a:t>
            </a:r>
            <a:endParaRPr lang="en-GB" altLang="de-DE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56330" name="Rectangle 8">
            <a:extLst>
              <a:ext uri="{FF2B5EF4-FFF2-40B4-BE49-F238E27FC236}">
                <a16:creationId xmlns:a16="http://schemas.microsoft.com/office/drawing/2014/main" id="{03D80697-8EF7-7EF6-11C4-2DB3B16C69C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44656" y="3388519"/>
            <a:ext cx="3186113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200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chemeClr val="tx2"/>
                </a:solidFill>
                <a:latin typeface="Comic Sans MS" panose="030F0702030302020204" pitchFamily="66" charset="0"/>
              </a:rPr>
              <a:t>Widening frequency band</a:t>
            </a:r>
            <a:endParaRPr lang="en-GB" altLang="de-DE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56331" name="Picture 9">
            <a:extLst>
              <a:ext uri="{FF2B5EF4-FFF2-40B4-BE49-F238E27FC236}">
                <a16:creationId xmlns:a16="http://schemas.microsoft.com/office/drawing/2014/main" id="{D3A965B3-1D98-66C4-E50A-0731F464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1647825"/>
            <a:ext cx="4133850" cy="48450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B514FBC-404B-4316-DCC3-6BE794301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The digital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ED522-B108-E71C-EBD0-E7FEA3E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E270-AD93-D765-96D4-38CCCBD9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AEC36D-824A-48C8-AA03-B51F724C5595}" type="slidenum">
              <a:rPr lang="de-DE" altLang="de-DE">
                <a:solidFill>
                  <a:srgbClr val="898989"/>
                </a:solidFill>
              </a:rPr>
              <a:pPr/>
              <a:t>31</a:t>
            </a:fld>
            <a:endParaRPr lang="de-DE" altLang="de-DE">
              <a:solidFill>
                <a:srgbClr val="898989"/>
              </a:solidFill>
            </a:endParaRPr>
          </a:p>
        </p:txBody>
      </p:sp>
      <p:pic>
        <p:nvPicPr>
          <p:cNvPr id="57349" name="Picture 5">
            <a:extLst>
              <a:ext uri="{FF2B5EF4-FFF2-40B4-BE49-F238E27FC236}">
                <a16:creationId xmlns:a16="http://schemas.microsoft.com/office/drawing/2014/main" id="{021BA81F-3B3B-3841-F853-0D04E8FAF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71600"/>
            <a:ext cx="6265863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9B44F8D-0A87-0E1C-8519-DC4546A69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The digital world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41DEA2B-6F8D-0780-65D4-5BCEC9B2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C44E906-C2AC-A4EC-B23A-E0A71FE8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8C06F3-7993-4D0B-9E87-B11A86D9A1A9}" type="slidenum">
              <a:rPr lang="de-DE" altLang="de-DE">
                <a:solidFill>
                  <a:srgbClr val="898989"/>
                </a:solidFill>
              </a:rPr>
              <a:pPr/>
              <a:t>32</a:t>
            </a:fld>
            <a:endParaRPr lang="de-DE" altLang="de-DE">
              <a:solidFill>
                <a:srgbClr val="898989"/>
              </a:solidFill>
            </a:endParaRPr>
          </a:p>
        </p:txBody>
      </p:sp>
      <p:graphicFrame>
        <p:nvGraphicFramePr>
          <p:cNvPr id="58373" name="Object 4">
            <a:extLst>
              <a:ext uri="{FF2B5EF4-FFF2-40B4-BE49-F238E27FC236}">
                <a16:creationId xmlns:a16="http://schemas.microsoft.com/office/drawing/2014/main" id="{995A0032-B829-83EB-E5CD-3AC09659B132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2833688" y="1277938"/>
          <a:ext cx="2667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8728" imgH="444307" progId="Equation.3">
                  <p:embed/>
                </p:oleObj>
              </mc:Choice>
              <mc:Fallback>
                <p:oleObj name="Equation" r:id="rId2" imgW="1548728" imgH="444307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277938"/>
                        <a:ext cx="26670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4" name="Picture 3">
            <a:extLst>
              <a:ext uri="{FF2B5EF4-FFF2-40B4-BE49-F238E27FC236}">
                <a16:creationId xmlns:a16="http://schemas.microsoft.com/office/drawing/2014/main" id="{AE23DB62-C372-FC45-E576-05112634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962025"/>
            <a:ext cx="19208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5" name="Rectangle 6">
            <a:extLst>
              <a:ext uri="{FF2B5EF4-FFF2-40B4-BE49-F238E27FC236}">
                <a16:creationId xmlns:a16="http://schemas.microsoft.com/office/drawing/2014/main" id="{6B614900-8441-F738-BE7B-CD7569A9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734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de-DE" sz="1800">
                <a:latin typeface="Arial" panose="020B0604020202020204" pitchFamily="34" charset="0"/>
              </a:rPr>
              <a:t>g</a:t>
            </a:r>
            <a:r>
              <a:rPr lang="en-US" altLang="de-DE" sz="1800" baseline="-25000">
                <a:latin typeface="Arial" panose="020B0604020202020204" pitchFamily="34" charset="0"/>
              </a:rPr>
              <a:t>s</a:t>
            </a:r>
            <a:r>
              <a:rPr lang="en-US" altLang="de-DE" sz="1800">
                <a:latin typeface="Arial" panose="020B0604020202020204" pitchFamily="34" charset="0"/>
              </a:rPr>
              <a:t> is the digitized version of g and the sum is called the </a:t>
            </a:r>
            <a:r>
              <a:rPr lang="en-US" altLang="de-DE" sz="1800" i="1">
                <a:latin typeface="Arial" panose="020B0604020202020204" pitchFamily="34" charset="0"/>
              </a:rPr>
              <a:t>comb function.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de-DE" sz="1800">
                <a:latin typeface="Arial" panose="020B0604020202020204" pitchFamily="34" charset="0"/>
              </a:rPr>
              <a:t>Defining the Nyquist frequency f</a:t>
            </a:r>
            <a:r>
              <a:rPr lang="en-US" altLang="de-DE" sz="1800" baseline="-25000">
                <a:latin typeface="Arial" panose="020B0604020202020204" pitchFamily="34" charset="0"/>
              </a:rPr>
              <a:t>Ny</a:t>
            </a:r>
            <a:r>
              <a:rPr lang="en-US" altLang="de-DE" sz="1800">
                <a:latin typeface="Arial" panose="020B0604020202020204" pitchFamily="34" charset="0"/>
              </a:rPr>
              <a:t> as</a:t>
            </a:r>
          </a:p>
        </p:txBody>
      </p:sp>
      <p:graphicFrame>
        <p:nvGraphicFramePr>
          <p:cNvPr id="58376" name="Object 7">
            <a:extLst>
              <a:ext uri="{FF2B5EF4-FFF2-40B4-BE49-F238E27FC236}">
                <a16:creationId xmlns:a16="http://schemas.microsoft.com/office/drawing/2014/main" id="{2D27C638-00BE-B8BD-4679-C1F062B51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124200"/>
          <a:ext cx="109378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725" imgH="393529" progId="Equation.3">
                  <p:embed/>
                </p:oleObj>
              </mc:Choice>
              <mc:Fallback>
                <p:oleObj name="Equation" r:id="rId5" imgW="63472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109378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8">
            <a:extLst>
              <a:ext uri="{FF2B5EF4-FFF2-40B4-BE49-F238E27FC236}">
                <a16:creationId xmlns:a16="http://schemas.microsoft.com/office/drawing/2014/main" id="{E59927E1-A400-6BB7-47E0-C245D7B75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62400"/>
            <a:ext cx="561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de-DE" sz="1800">
                <a:latin typeface="Arial" panose="020B0604020202020204" pitchFamily="34" charset="0"/>
              </a:rPr>
              <a:t>after a few operations the  spectrum can be written as</a:t>
            </a:r>
          </a:p>
        </p:txBody>
      </p:sp>
      <p:graphicFrame>
        <p:nvGraphicFramePr>
          <p:cNvPr id="58378" name="Object 9">
            <a:extLst>
              <a:ext uri="{FF2B5EF4-FFF2-40B4-BE49-F238E27FC236}">
                <a16:creationId xmlns:a16="http://schemas.microsoft.com/office/drawing/2014/main" id="{F0ED3BF0-7E0F-023D-F44A-873F4623B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419600"/>
          <a:ext cx="5727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27400" imgH="457200" progId="Equation.3">
                  <p:embed/>
                </p:oleObj>
              </mc:Choice>
              <mc:Fallback>
                <p:oleObj name="Equation" r:id="rId7" imgW="3327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5727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Rectangle 10">
            <a:extLst>
              <a:ext uri="{FF2B5EF4-FFF2-40B4-BE49-F238E27FC236}">
                <a16:creationId xmlns:a16="http://schemas.microsoft.com/office/drawing/2014/main" id="{6CE0E988-9D15-9E03-1CCA-38F439AA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10200"/>
            <a:ext cx="428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de-DE" sz="1800">
                <a:latin typeface="Arial" panose="020B0604020202020204" pitchFamily="34" charset="0"/>
              </a:rPr>
              <a:t>… with very important consequences …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B8FA8D7-ABCE-228B-1403-765DAE5DD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The sampling theorem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D23C06C-EC0E-1AE2-D888-5037481F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B9A0005-93D3-4F5C-B38B-1F944A6E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CE7B7F-28DB-4B80-BE55-3330DECAFDE3}" type="slidenum">
              <a:rPr lang="de-DE" altLang="de-DE">
                <a:solidFill>
                  <a:srgbClr val="898989"/>
                </a:solidFill>
              </a:rPr>
              <a:pPr/>
              <a:t>33</a:t>
            </a:fld>
            <a:endParaRPr lang="de-DE" altLang="de-DE">
              <a:solidFill>
                <a:srgbClr val="898989"/>
              </a:solidFill>
            </a:endParaRPr>
          </a:p>
        </p:txBody>
      </p:sp>
      <p:graphicFrame>
        <p:nvGraphicFramePr>
          <p:cNvPr id="59397" name="Object 6">
            <a:extLst>
              <a:ext uri="{FF2B5EF4-FFF2-40B4-BE49-F238E27FC236}">
                <a16:creationId xmlns:a16="http://schemas.microsoft.com/office/drawing/2014/main" id="{66EDE8EC-29D8-4811-21EE-87300050D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1143000"/>
          <a:ext cx="21336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725" imgH="393529" progId="Equation.3">
                  <p:embed/>
                </p:oleObj>
              </mc:Choice>
              <mc:Fallback>
                <p:oleObj name="Equation" r:id="rId2" imgW="63472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143000"/>
                        <a:ext cx="21336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7">
            <a:extLst>
              <a:ext uri="{FF2B5EF4-FFF2-40B4-BE49-F238E27FC236}">
                <a16:creationId xmlns:a16="http://schemas.microsoft.com/office/drawing/2014/main" id="{E162F581-74EC-246D-C444-8B33E325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3000"/>
            <a:ext cx="54102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de-DE" sz="1800">
                <a:latin typeface="Arial" panose="020B0604020202020204" pitchFamily="34" charset="0"/>
              </a:rPr>
              <a:t>The implications are that for the calculation of the spectrum at frequency f there are also contributions of frequencies f</a:t>
            </a:r>
            <a:r>
              <a:rPr lang="en-US" altLang="de-DE" sz="1800">
                <a:latin typeface="Arial" panose="020B0604020202020204" pitchFamily="34" charset="0"/>
                <a:cs typeface="Arial" panose="020B0604020202020204" pitchFamily="34" charset="0"/>
              </a:rPr>
              <a:t>±2nf</a:t>
            </a:r>
            <a:r>
              <a:rPr lang="en-US" altLang="de-DE" sz="1800" baseline="-2500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altLang="de-DE" sz="1800">
                <a:latin typeface="Arial" panose="020B0604020202020204" pitchFamily="34" charset="0"/>
                <a:cs typeface="Arial" panose="020B0604020202020204" pitchFamily="34" charset="0"/>
              </a:rPr>
              <a:t>, n=1,2,3,…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de-DE" sz="1800">
                <a:latin typeface="Arial" panose="020B0604020202020204" pitchFamily="34" charset="0"/>
                <a:cs typeface="Arial" panose="020B0604020202020204" pitchFamily="34" charset="0"/>
              </a:rPr>
              <a:t>That means dt has to be chosen such that f</a:t>
            </a:r>
            <a:r>
              <a:rPr lang="en-US" altLang="de-DE" sz="1800" baseline="-25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de-DE" sz="1800">
                <a:latin typeface="Arial" panose="020B0604020202020204" pitchFamily="34" charset="0"/>
                <a:cs typeface="Arial" panose="020B0604020202020204" pitchFamily="34" charset="0"/>
              </a:rPr>
              <a:t> is the largest frequency contained in the signal.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de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de-DE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399" name="Picture 11">
            <a:extLst>
              <a:ext uri="{FF2B5EF4-FFF2-40B4-BE49-F238E27FC236}">
                <a16:creationId xmlns:a16="http://schemas.microsoft.com/office/drawing/2014/main" id="{C2C07266-FDE2-E669-C513-6D2D0672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0400"/>
            <a:ext cx="4056063" cy="30416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AC873B-41F3-CCFC-8B6D-DAD729E42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The Fast Fourier Transform FFT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6A8F59-8572-037F-86E4-D693F423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0FA5422-B8F7-992D-AFF9-743AA0A8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E72233-BB67-4713-8188-34D6AEEDB381}" type="slidenum">
              <a:rPr lang="de-DE" altLang="de-DE">
                <a:solidFill>
                  <a:srgbClr val="898989"/>
                </a:solidFill>
              </a:rPr>
              <a:pPr/>
              <a:t>34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BC44AFFD-8DC0-EDAC-245A-74F18D1D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19200"/>
            <a:ext cx="7391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... spectral analysis became interesting for computing with the introduction of the Fast Fourier Transform (FFT). </a:t>
            </a:r>
            <a:r>
              <a:rPr lang="en-US" altLang="de-DE" sz="1800">
                <a:solidFill>
                  <a:srgbClr val="FF0000"/>
                </a:solidFill>
                <a:latin typeface="Arial" panose="020B0604020202020204" pitchFamily="34" charset="0"/>
              </a:rPr>
              <a:t>What’s so fast about it ?</a:t>
            </a:r>
            <a:r>
              <a:rPr lang="en-US" altLang="de-DE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B3D8E375-92DD-E039-286F-FE2AF21C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62200"/>
            <a:ext cx="70929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The FFT originates from a paper by Cooley and Tukey (1965, Math.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Comp. vol 19 297-301) which revolutionised all fields where Fourier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transforms where essential to progress.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de-DE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The discrete Fourier Transform can be written as </a:t>
            </a:r>
          </a:p>
        </p:txBody>
      </p:sp>
      <p:graphicFrame>
        <p:nvGraphicFramePr>
          <p:cNvPr id="60423" name="Object 6">
            <a:extLst>
              <a:ext uri="{FF2B5EF4-FFF2-40B4-BE49-F238E27FC236}">
                <a16:creationId xmlns:a16="http://schemas.microsoft.com/office/drawing/2014/main" id="{9F419586-712E-6BCB-7AC5-AEB26E3F1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267200"/>
          <a:ext cx="45942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914400" progId="Equation.3">
                  <p:embed/>
                </p:oleObj>
              </mc:Choice>
              <mc:Fallback>
                <p:oleObj name="Equation" r:id="rId2" imgW="22098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67200"/>
                        <a:ext cx="4594225" cy="1730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05FC51A-3970-D494-7E75-B74D9E1C2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The Fast Fourier Transform FFT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5E56E7B-7D57-5EE9-6E38-B06A56B3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E2F509C-4A19-3656-6F9B-ACF90EFA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FCFF58-7B47-4918-A879-9BCFE73DEF6D}" type="slidenum">
              <a:rPr lang="de-DE" altLang="de-DE">
                <a:solidFill>
                  <a:srgbClr val="898989"/>
                </a:solidFill>
              </a:rPr>
              <a:pPr/>
              <a:t>35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61445" name="Rectangle 6">
            <a:extLst>
              <a:ext uri="{FF2B5EF4-FFF2-40B4-BE49-F238E27FC236}">
                <a16:creationId xmlns:a16="http://schemas.microsoft.com/office/drawing/2014/main" id="{991E456B-AED4-C85D-7EC9-F24DE6E4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066800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... this can be written as matrix-vector products ...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for example the inverse transform yields ...</a:t>
            </a:r>
          </a:p>
        </p:txBody>
      </p:sp>
      <p:graphicFrame>
        <p:nvGraphicFramePr>
          <p:cNvPr id="61446" name="Object 7">
            <a:extLst>
              <a:ext uri="{FF2B5EF4-FFF2-40B4-BE49-F238E27FC236}">
                <a16:creationId xmlns:a16="http://schemas.microsoft.com/office/drawing/2014/main" id="{0C0CBE32-65EC-7D49-397A-6356A849A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981200"/>
          <a:ext cx="63119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300" imgH="1397000" progId="Equation.3">
                  <p:embed/>
                </p:oleObj>
              </mc:Choice>
              <mc:Fallback>
                <p:oleObj name="Equation" r:id="rId2" imgW="3035300" imgH="139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6311900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8">
            <a:extLst>
              <a:ext uri="{FF2B5EF4-FFF2-40B4-BE49-F238E27FC236}">
                <a16:creationId xmlns:a16="http://schemas.microsoft.com/office/drawing/2014/main" id="{33D1C3A2-99B1-C8D3-7DCF-E27D01D9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49022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.. where ... </a:t>
            </a:r>
          </a:p>
        </p:txBody>
      </p:sp>
      <p:graphicFrame>
        <p:nvGraphicFramePr>
          <p:cNvPr id="61448" name="Object 9">
            <a:extLst>
              <a:ext uri="{FF2B5EF4-FFF2-40B4-BE49-F238E27FC236}">
                <a16:creationId xmlns:a16="http://schemas.microsoft.com/office/drawing/2014/main" id="{8C24D4CF-AFD7-D0FB-8540-618A2DCF0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562600"/>
          <a:ext cx="1752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203112" progId="Equation.3">
                  <p:embed/>
                </p:oleObj>
              </mc:Choice>
              <mc:Fallback>
                <p:oleObj name="Equation" r:id="rId4" imgW="622030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562600"/>
                        <a:ext cx="1752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3CD60C1-9507-2CAF-C7E5-AFED0369A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FFT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2F50BAC-3800-90CC-DA60-EA7C529B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7378707-8F69-AA51-5694-2025569B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68152-ACF4-4C5D-9DDF-14145F481C50}" type="slidenum">
              <a:rPr lang="de-DE" altLang="de-DE">
                <a:solidFill>
                  <a:srgbClr val="898989"/>
                </a:solidFill>
              </a:rPr>
              <a:pPr/>
              <a:t>36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00F1D4FD-AC48-C082-1EB8-36D9703B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863" y="1092200"/>
            <a:ext cx="72453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... the </a:t>
            </a:r>
            <a:r>
              <a:rPr lang="en-US" altLang="de-DE" sz="1800">
                <a:solidFill>
                  <a:srgbClr val="FF0000"/>
                </a:solidFill>
                <a:latin typeface="Arial" panose="020B0604020202020204" pitchFamily="34" charset="0"/>
              </a:rPr>
              <a:t>FAST</a:t>
            </a:r>
            <a:r>
              <a:rPr lang="en-US" altLang="de-DE" sz="1800">
                <a:latin typeface="Arial" panose="020B0604020202020204" pitchFamily="34" charset="0"/>
              </a:rPr>
              <a:t> bit is recognising that the full matrix - vector multiplication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can be  written as a few sparse matrix - vector multiplications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(for details see for example Bracewell, the Fourier Transform and its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applications, MacGraw-Hill) with the effect that: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de-DE" sz="1800">
              <a:latin typeface="Arial" panose="020B0604020202020204" pitchFamily="34" charset="0"/>
            </a:endParaRPr>
          </a:p>
        </p:txBody>
      </p:sp>
      <p:sp>
        <p:nvSpPr>
          <p:cNvPr id="358405" name="Rectangle 5">
            <a:extLst>
              <a:ext uri="{FF2B5EF4-FFF2-40B4-BE49-F238E27FC236}">
                <a16:creationId xmlns:a16="http://schemas.microsoft.com/office/drawing/2014/main" id="{41E46CF4-9A5C-0166-A45A-BF1D2DEB9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71800"/>
            <a:ext cx="838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de-DE" u="sng">
                <a:effectLst>
                  <a:outerShdw blurRad="38100" dist="38100" dir="2700000" algn="tl">
                    <a:srgbClr val="C0C0C0"/>
                  </a:outerShdw>
                </a:effectLst>
              </a:rPr>
              <a:t>Number of multiplications</a:t>
            </a:r>
          </a:p>
          <a:p>
            <a:pPr algn="ctr">
              <a:defRPr/>
            </a:pPr>
            <a:endParaRPr lang="en-US" altLang="de-DE"/>
          </a:p>
          <a:p>
            <a:pPr algn="ctr">
              <a:defRPr/>
            </a:pPr>
            <a:r>
              <a:rPr lang="en-US" altLang="de-DE"/>
              <a:t>full matrix                                          FFT  </a:t>
            </a:r>
          </a:p>
          <a:p>
            <a:pPr algn="ctr">
              <a:defRPr/>
            </a:pPr>
            <a:endParaRPr lang="en-US" altLang="de-DE"/>
          </a:p>
          <a:p>
            <a:pPr algn="ctr">
              <a:defRPr/>
            </a:pPr>
            <a:r>
              <a:rPr lang="en-US" altLang="de-DE"/>
              <a:t>          N</a:t>
            </a:r>
            <a:r>
              <a:rPr lang="en-US" altLang="de-DE" baseline="30000"/>
              <a:t>2</a:t>
            </a:r>
            <a:r>
              <a:rPr lang="en-US" altLang="de-DE"/>
              <a:t>                                             2Nlog</a:t>
            </a:r>
            <a:r>
              <a:rPr lang="en-US" altLang="de-DE" baseline="-25000"/>
              <a:t>2</a:t>
            </a:r>
            <a:r>
              <a:rPr lang="en-US" altLang="de-DE"/>
              <a:t>N</a:t>
            </a:r>
          </a:p>
          <a:p>
            <a:pPr algn="ctr">
              <a:defRPr/>
            </a:pPr>
            <a:r>
              <a:rPr lang="en-US" altLang="de-DE"/>
              <a:t>        </a:t>
            </a:r>
          </a:p>
        </p:txBody>
      </p:sp>
      <p:sp>
        <p:nvSpPr>
          <p:cNvPr id="62471" name="Rectangle 6">
            <a:extLst>
              <a:ext uri="{FF2B5EF4-FFF2-40B4-BE49-F238E27FC236}">
                <a16:creationId xmlns:a16="http://schemas.microsoft.com/office/drawing/2014/main" id="{D6CB3458-3603-7DB5-9762-36FF3A5FF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5283200"/>
            <a:ext cx="6711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this has enormous implications for large scale problems.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Note: the factorisation becomes particularly simple and effective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when N is  a highly composite number (power of 2).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F33F14F-D08B-1593-AD1F-6A490A6F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FFT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4A5DD94-77FA-30EF-C6DD-7EBE48D7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05D73B-D205-85FC-DA27-8B0010D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ADA8FC-B289-4598-B66A-4C9504348BE2}" type="slidenum">
              <a:rPr lang="de-DE" altLang="de-DE">
                <a:solidFill>
                  <a:srgbClr val="898989"/>
                </a:solidFill>
              </a:rPr>
              <a:pPr/>
              <a:t>37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33B8CCA9-7208-9162-1C43-760FEE56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4673600"/>
            <a:ext cx="699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.. the right column can be regarded as the speedup of an algorithm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1800">
                <a:latin typeface="Arial" panose="020B0604020202020204" pitchFamily="34" charset="0"/>
              </a:rPr>
              <a:t>when the FFT is used instead of the full system. </a:t>
            </a:r>
          </a:p>
        </p:txBody>
      </p:sp>
      <p:sp>
        <p:nvSpPr>
          <p:cNvPr id="359429" name="Rectangle 5">
            <a:extLst>
              <a:ext uri="{FF2B5EF4-FFF2-40B4-BE49-F238E27FC236}">
                <a16:creationId xmlns:a16="http://schemas.microsoft.com/office/drawing/2014/main" id="{C91EB2B3-4C22-E7D1-BFE2-A6FFB58D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28800"/>
            <a:ext cx="8382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de-DE" u="sng">
                <a:effectLst>
                  <a:outerShdw blurRad="38100" dist="38100" dir="2700000" algn="tl">
                    <a:srgbClr val="C0C0C0"/>
                  </a:outerShdw>
                </a:effectLst>
              </a:rPr>
              <a:t>Number of multiplications</a:t>
            </a:r>
          </a:p>
          <a:p>
            <a:pPr algn="ctr">
              <a:defRPr/>
            </a:pPr>
            <a:endParaRPr lang="en-US" altLang="de-DE"/>
          </a:p>
          <a:p>
            <a:pPr algn="ctr">
              <a:defRPr/>
            </a:pPr>
            <a:r>
              <a:rPr lang="en-US" altLang="de-DE"/>
              <a:t>Problem                   full matrix             FFT             Ratio full/FFT  </a:t>
            </a:r>
          </a:p>
          <a:p>
            <a:pPr algn="ctr">
              <a:defRPr/>
            </a:pPr>
            <a:endParaRPr lang="en-US" altLang="de-DE"/>
          </a:p>
          <a:p>
            <a:pPr>
              <a:defRPr/>
            </a:pPr>
            <a:r>
              <a:rPr lang="en-US" altLang="de-DE"/>
              <a:t>   1D (nx=512)                    2.6x10</a:t>
            </a:r>
            <a:r>
              <a:rPr lang="en-US" altLang="de-DE" baseline="30000"/>
              <a:t>5 </a:t>
            </a:r>
            <a:r>
              <a:rPr lang="en-US" altLang="de-DE"/>
              <a:t>          9.2x10</a:t>
            </a:r>
            <a:r>
              <a:rPr lang="en-US" altLang="de-DE" baseline="30000"/>
              <a:t>3</a:t>
            </a:r>
            <a:r>
              <a:rPr lang="en-US" altLang="de-DE"/>
              <a:t>                </a:t>
            </a:r>
            <a:r>
              <a:rPr lang="en-US" altLang="de-DE">
                <a:solidFill>
                  <a:srgbClr val="FF0000"/>
                </a:solidFill>
              </a:rPr>
              <a:t>28.4</a:t>
            </a:r>
            <a:r>
              <a:rPr lang="en-US" altLang="de-DE"/>
              <a:t>   </a:t>
            </a:r>
          </a:p>
          <a:p>
            <a:pPr>
              <a:defRPr/>
            </a:pPr>
            <a:r>
              <a:rPr lang="en-US" altLang="de-DE"/>
              <a:t>   1D (nx=2096)                                                                     </a:t>
            </a:r>
            <a:r>
              <a:rPr lang="en-US" altLang="de-DE">
                <a:solidFill>
                  <a:srgbClr val="FF0000"/>
                </a:solidFill>
              </a:rPr>
              <a:t>94.98</a:t>
            </a:r>
            <a:endParaRPr lang="en-US" altLang="de-DE"/>
          </a:p>
          <a:p>
            <a:pPr>
              <a:defRPr/>
            </a:pPr>
            <a:r>
              <a:rPr lang="en-US" altLang="de-DE"/>
              <a:t>   1D (nx=8384)                                                                     </a:t>
            </a:r>
            <a:r>
              <a:rPr lang="en-US" altLang="de-DE">
                <a:solidFill>
                  <a:srgbClr val="FF0000"/>
                </a:solidFill>
              </a:rPr>
              <a:t>312.6</a:t>
            </a:r>
            <a:endParaRPr lang="en-US" altLang="de-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CDC53EBE-CC78-B928-C9C2-E85AD234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19D32-06B8-2D78-A226-7D34272D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CEA7-A91D-E91B-6F3E-F4142192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7A2154-3749-4CE6-A267-32ED7BAF93EF}" type="slidenum">
              <a:rPr lang="de-DE" altLang="de-DE">
                <a:solidFill>
                  <a:srgbClr val="898989"/>
                </a:solidFill>
              </a:rPr>
              <a:pPr/>
              <a:t>38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64517" name="TextBox 4">
            <a:extLst>
              <a:ext uri="{FF2B5EF4-FFF2-40B4-BE49-F238E27FC236}">
                <a16:creationId xmlns:a16="http://schemas.microsoft.com/office/drawing/2014/main" id="{DE27D414-1583-C86E-65DC-C24D343E9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2514600"/>
            <a:ext cx="47577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>
                <a:latin typeface="Arial" panose="020B0604020202020204" pitchFamily="34" charset="0"/>
              </a:rPr>
              <a:t>Jupyter Notebook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latin typeface="Arial" panose="020B0604020202020204" pitchFamily="34" charset="0"/>
              </a:rPr>
              <a:t>The fast Fourier Transform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C30A8BC-7D72-B6A9-3EF2-80CD2DA70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de-DE" altLang="de-DE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AEA24-A450-4A47-80C1-184CEFB8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93D9B-F515-C8D3-8C34-66A7B724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4E1F37-4411-4FC1-89EE-591EDB8F5C41}" type="slidenum">
              <a:rPr lang="de-DE" altLang="de-DE">
                <a:solidFill>
                  <a:srgbClr val="898989"/>
                </a:solidFill>
              </a:rPr>
              <a:pPr/>
              <a:t>39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FE8BD9D0-E7C0-F795-3927-097599CAFF0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33600" y="1752600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altLang="de-DE" sz="1800"/>
              <a:t>The Fourier Transform can be derived from the problem of </a:t>
            </a:r>
            <a:r>
              <a:rPr lang="de-DE" altLang="de-DE" sz="1800" b="1"/>
              <a:t>approximating  an arbitrary function</a:t>
            </a:r>
            <a:r>
              <a:rPr lang="de-DE" altLang="de-DE" sz="1800"/>
              <a:t>.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altLang="de-DE" sz="1800"/>
              <a:t>A </a:t>
            </a:r>
            <a:r>
              <a:rPr lang="de-DE" altLang="de-DE" sz="1800" b="1"/>
              <a:t>regular set of points </a:t>
            </a:r>
            <a:r>
              <a:rPr lang="de-DE" altLang="de-DE" sz="1800"/>
              <a:t>allows exact interpolation (or derivation) of arbitrary functions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altLang="de-DE" sz="1800"/>
              <a:t>There are other basis functions (e.g., </a:t>
            </a:r>
            <a:r>
              <a:rPr lang="de-DE" altLang="de-DE" sz="1800" b="1"/>
              <a:t>Chebyshev polynomials</a:t>
            </a:r>
            <a:r>
              <a:rPr lang="de-DE" altLang="de-DE" sz="1800"/>
              <a:t>) with similar properties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altLang="de-DE" sz="1800"/>
              <a:t>The discretization of signals has tremendous impact on the </a:t>
            </a:r>
            <a:r>
              <a:rPr lang="de-DE" altLang="de-DE" sz="1800" b="1"/>
              <a:t>estimation of spectra: aliasing effect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altLang="de-DE" sz="1800"/>
              <a:t>The </a:t>
            </a:r>
            <a:r>
              <a:rPr lang="de-DE" altLang="de-DE" sz="1800" b="1"/>
              <a:t>FFT</a:t>
            </a:r>
            <a:r>
              <a:rPr lang="de-DE" altLang="de-DE" sz="1800"/>
              <a:t> is at the heart of spectral analysis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altLang="de-DE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6C71A38-EF35-FC15-8F04-215FBFC0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Series: one way to derive them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080CC3D-DDDC-23A9-03DC-D4D51C50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FC3DE2-24CA-4691-5025-8E761044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A66220-A02B-4AD9-9BC5-E632529E0C14}" type="slidenum">
              <a:rPr lang="de-DE" altLang="de-DE">
                <a:solidFill>
                  <a:srgbClr val="898989"/>
                </a:solidFill>
              </a:rPr>
              <a:pPr/>
              <a:t>4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F1A26081-6E23-8E33-893D-887059C9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85280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 The Problem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de-DE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we are trying to approximate a function f(x) by another function g</a:t>
            </a:r>
            <a:r>
              <a:rPr lang="en-US" altLang="de-DE" sz="2000" baseline="-25000">
                <a:latin typeface="Arial" panose="020B0604020202020204" pitchFamily="34" charset="0"/>
              </a:rPr>
              <a:t>n</a:t>
            </a:r>
            <a:r>
              <a:rPr lang="en-US" altLang="de-DE" sz="2000">
                <a:latin typeface="Arial" panose="020B0604020202020204" pitchFamily="34" charset="0"/>
              </a:rPr>
              <a:t>(x) which consists of a sum over N </a:t>
            </a:r>
            <a:r>
              <a:rPr lang="en-US" altLang="de-DE" sz="2000" i="1">
                <a:latin typeface="Arial" panose="020B0604020202020204" pitchFamily="34" charset="0"/>
              </a:rPr>
              <a:t>orthogonal</a:t>
            </a:r>
            <a:r>
              <a:rPr lang="en-US" altLang="de-DE" sz="2000">
                <a:latin typeface="Arial" panose="020B0604020202020204" pitchFamily="34" charset="0"/>
              </a:rPr>
              <a:t> functions </a:t>
            </a:r>
            <a:r>
              <a:rPr lang="en-US" altLang="de-DE" sz="1800">
                <a:latin typeface="Symbol" panose="05050102010706020507" pitchFamily="18" charset="2"/>
              </a:rPr>
              <a:t>F</a:t>
            </a:r>
            <a:r>
              <a:rPr lang="en-US" altLang="de-DE" sz="1800">
                <a:latin typeface="Arial" panose="020B0604020202020204" pitchFamily="34" charset="0"/>
              </a:rPr>
              <a:t>(x) </a:t>
            </a:r>
            <a:r>
              <a:rPr lang="en-US" altLang="de-DE" sz="2000">
                <a:latin typeface="Arial" panose="020B0604020202020204" pitchFamily="34" charset="0"/>
              </a:rPr>
              <a:t>weighted by some coefficients a</a:t>
            </a:r>
            <a:r>
              <a:rPr lang="en-US" altLang="de-DE" sz="2000" baseline="-25000">
                <a:latin typeface="Arial" panose="020B0604020202020204" pitchFamily="34" charset="0"/>
              </a:rPr>
              <a:t>n</a:t>
            </a:r>
            <a:r>
              <a:rPr lang="en-US" altLang="de-DE" sz="200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de-DE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de-DE" sz="2000">
              <a:latin typeface="Arial" panose="020B0604020202020204" pitchFamily="34" charset="0"/>
            </a:endParaRP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E555F77A-ADA2-DF69-1207-8808F93AF1CB}"/>
              </a:ext>
            </a:extLst>
          </p:cNvPr>
          <p:cNvGraphicFramePr>
            <a:graphicFrameLocks/>
          </p:cNvGraphicFramePr>
          <p:nvPr/>
        </p:nvGraphicFramePr>
        <p:xfrm>
          <a:off x="4191000" y="4038600"/>
          <a:ext cx="32734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3700" imgH="431800" progId="Equation.3">
                  <p:embed/>
                </p:oleObj>
              </mc:Choice>
              <mc:Fallback>
                <p:oleObj name="Equation" r:id="rId3" imgW="1663700" imgH="431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38600"/>
                        <a:ext cx="32734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>
            <a:extLst>
              <a:ext uri="{FF2B5EF4-FFF2-40B4-BE49-F238E27FC236}">
                <a16:creationId xmlns:a16="http://schemas.microsoft.com/office/drawing/2014/main" id="{676F5E78-8CB1-212A-CEC4-791658790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The Problem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54E6CA1-660F-E9CD-1781-BB34DDBC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E854D40-A392-2153-AAC8-F0BD3F3B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798F4A-1F66-4021-B923-FAF32AE97070}" type="slidenum">
              <a:rPr lang="de-DE" altLang="de-DE">
                <a:solidFill>
                  <a:srgbClr val="898989"/>
                </a:solidFill>
              </a:rPr>
              <a:pPr/>
              <a:t>5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E4363C01-A327-83EF-856D-C472884C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50" y="1600200"/>
            <a:ext cx="228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1800">
              <a:latin typeface="Arial" panose="020B0604020202020204" pitchFamily="34" charset="0"/>
            </a:endParaRP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856CDB12-6EB2-9B94-0130-AEF9E979B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1866900"/>
            <a:ext cx="228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1800">
              <a:latin typeface="Arial" panose="020B0604020202020204" pitchFamily="34" charset="0"/>
            </a:endParaRPr>
          </a:p>
        </p:txBody>
      </p:sp>
      <p:sp>
        <p:nvSpPr>
          <p:cNvPr id="10247" name="Rectangle 4">
            <a:extLst>
              <a:ext uri="{FF2B5EF4-FFF2-40B4-BE49-F238E27FC236}">
                <a16:creationId xmlns:a16="http://schemas.microsoft.com/office/drawing/2014/main" id="{04BF2A5E-E6DA-45DF-123F-EF52594C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2120900"/>
            <a:ext cx="228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1800">
              <a:latin typeface="Arial" panose="020B0604020202020204" pitchFamily="34" charset="0"/>
            </a:endParaRPr>
          </a:p>
        </p:txBody>
      </p:sp>
      <p:sp>
        <p:nvSpPr>
          <p:cNvPr id="10248" name="Rectangle 5">
            <a:extLst>
              <a:ext uri="{FF2B5EF4-FFF2-40B4-BE49-F238E27FC236}">
                <a16:creationId xmlns:a16="http://schemas.microsoft.com/office/drawing/2014/main" id="{3EFA8EFE-8C43-BF05-BEA2-3A597573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2546350"/>
            <a:ext cx="228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1800">
              <a:latin typeface="Arial" panose="020B0604020202020204" pitchFamily="34" charset="0"/>
            </a:endParaRPr>
          </a:p>
        </p:txBody>
      </p:sp>
      <p:sp>
        <p:nvSpPr>
          <p:cNvPr id="10249" name="Rectangle 6">
            <a:extLst>
              <a:ext uri="{FF2B5EF4-FFF2-40B4-BE49-F238E27FC236}">
                <a16:creationId xmlns:a16="http://schemas.microsoft.com/office/drawing/2014/main" id="{B788C0B8-4013-6863-FBCB-5A78D92B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428750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and we are looking for optimal functions in a least squares (l</a:t>
            </a:r>
            <a:r>
              <a:rPr lang="en-US" altLang="de-DE" sz="2000" baseline="-25000">
                <a:latin typeface="Arial" panose="020B0604020202020204" pitchFamily="34" charset="0"/>
              </a:rPr>
              <a:t>2</a:t>
            </a:r>
            <a:r>
              <a:rPr lang="en-US" altLang="de-DE" sz="2000">
                <a:latin typeface="Arial" panose="020B0604020202020204" pitchFamily="34" charset="0"/>
              </a:rPr>
              <a:t>) sense ...</a:t>
            </a:r>
          </a:p>
        </p:txBody>
      </p:sp>
      <p:sp>
        <p:nvSpPr>
          <p:cNvPr id="10250" name="Rectangle 7">
            <a:extLst>
              <a:ext uri="{FF2B5EF4-FFF2-40B4-BE49-F238E27FC236}">
                <a16:creationId xmlns:a16="http://schemas.microsoft.com/office/drawing/2014/main" id="{AB3DDCA4-3E5E-6D0E-F87C-A0717F23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295650"/>
            <a:ext cx="8528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a good choice for the basis functions </a:t>
            </a:r>
            <a:r>
              <a:rPr lang="en-US" altLang="de-DE" sz="1800">
                <a:latin typeface="Symbol" panose="05050102010706020507" pitchFamily="18" charset="2"/>
              </a:rPr>
              <a:t>F</a:t>
            </a:r>
            <a:r>
              <a:rPr lang="en-US" altLang="de-DE" sz="1800">
                <a:latin typeface="Arial" panose="020B0604020202020204" pitchFamily="34" charset="0"/>
              </a:rPr>
              <a:t>(x) are </a:t>
            </a:r>
            <a:r>
              <a:rPr lang="en-US" altLang="de-DE" sz="1800" i="1">
                <a:latin typeface="Arial" panose="020B0604020202020204" pitchFamily="34" charset="0"/>
              </a:rPr>
              <a:t>orthogonal</a:t>
            </a:r>
            <a:r>
              <a:rPr lang="en-US" altLang="de-DE" sz="1800">
                <a:latin typeface="Arial" panose="020B0604020202020204" pitchFamily="34" charset="0"/>
              </a:rPr>
              <a:t> functions</a:t>
            </a:r>
            <a:r>
              <a:rPr lang="en-US" altLang="de-DE" sz="2000">
                <a:latin typeface="Arial" panose="020B0604020202020204" pitchFamily="34" charset="0"/>
              </a:rPr>
              <a:t>.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 </a:t>
            </a:r>
            <a:r>
              <a:rPr lang="en-US" altLang="de-DE" sz="2000" i="1">
                <a:latin typeface="Arial" panose="020B0604020202020204" pitchFamily="34" charset="0"/>
              </a:rPr>
              <a:t>What  are orthogonal functions? </a:t>
            </a:r>
            <a:r>
              <a:rPr lang="en-US" altLang="de-DE" sz="2000">
                <a:latin typeface="Arial" panose="020B0604020202020204" pitchFamily="34" charset="0"/>
              </a:rPr>
              <a:t>Two functions f and g are  said to be orthogonal in the interval [a,b] if</a:t>
            </a:r>
          </a:p>
        </p:txBody>
      </p:sp>
      <p:graphicFrame>
        <p:nvGraphicFramePr>
          <p:cNvPr id="10251" name="Object 8">
            <a:extLst>
              <a:ext uri="{FF2B5EF4-FFF2-40B4-BE49-F238E27FC236}">
                <a16:creationId xmlns:a16="http://schemas.microsoft.com/office/drawing/2014/main" id="{C17A107F-7E7B-CB27-562C-3A49B4BF4F4D}"/>
              </a:ext>
            </a:extLst>
          </p:cNvPr>
          <p:cNvGraphicFramePr>
            <a:graphicFrameLocks/>
          </p:cNvGraphicFramePr>
          <p:nvPr/>
        </p:nvGraphicFramePr>
        <p:xfrm>
          <a:off x="5057775" y="4381500"/>
          <a:ext cx="22272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726" imgH="482391" progId="Equation.3">
                  <p:embed/>
                </p:oleObj>
              </mc:Choice>
              <mc:Fallback>
                <p:oleObj name="Equation" r:id="rId3" imgW="1091726" imgH="482391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4381500"/>
                        <a:ext cx="22272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9">
            <a:extLst>
              <a:ext uri="{FF2B5EF4-FFF2-40B4-BE49-F238E27FC236}">
                <a16:creationId xmlns:a16="http://schemas.microsoft.com/office/drawing/2014/main" id="{F4DC5973-2D54-856D-93C2-FE3A46757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8528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How is this related to the more conceivable concept of orthogonal vectors? Let us look at the original definition of integrals:</a:t>
            </a:r>
          </a:p>
        </p:txBody>
      </p:sp>
      <p:graphicFrame>
        <p:nvGraphicFramePr>
          <p:cNvPr id="10253" name="Object 11">
            <a:extLst>
              <a:ext uri="{FF2B5EF4-FFF2-40B4-BE49-F238E27FC236}">
                <a16:creationId xmlns:a16="http://schemas.microsoft.com/office/drawing/2014/main" id="{F07FA254-741A-C374-69D8-2C0D8B19F513}"/>
              </a:ext>
            </a:extLst>
          </p:cNvPr>
          <p:cNvGraphicFramePr>
            <a:graphicFrameLocks/>
          </p:cNvGraphicFramePr>
          <p:nvPr/>
        </p:nvGraphicFramePr>
        <p:xfrm>
          <a:off x="3057525" y="1820863"/>
          <a:ext cx="665480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63900" imgH="533400" progId="Equation.3">
                  <p:embed/>
                </p:oleObj>
              </mc:Choice>
              <mc:Fallback>
                <p:oleObj name="Equation" r:id="rId5" imgW="3263900" imgH="5334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1820863"/>
                        <a:ext cx="665480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B2FB53A-981D-880E-C437-FB351D6B6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Orthogonal Functions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DBECDCBE-EDBD-1E16-F5B4-24426AC5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75C4CEB-D9CB-A2B0-BACB-9EB48DE1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729DCD-E061-44A3-9DA3-60495F09532D}" type="slidenum">
              <a:rPr lang="de-DE" altLang="de-DE">
                <a:solidFill>
                  <a:srgbClr val="898989"/>
                </a:solidFill>
              </a:rPr>
              <a:pPr/>
              <a:t>6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4C1F9B31-B9DF-CA9D-9F87-209C20F8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2832100"/>
            <a:ext cx="8528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where x</a:t>
            </a:r>
            <a:r>
              <a:rPr lang="en-US" altLang="de-DE" sz="2000" baseline="-25000">
                <a:latin typeface="Arial" panose="020B0604020202020204" pitchFamily="34" charset="0"/>
              </a:rPr>
              <a:t>0</a:t>
            </a:r>
            <a:r>
              <a:rPr lang="en-US" altLang="de-DE" sz="2000">
                <a:latin typeface="Arial" panose="020B0604020202020204" pitchFamily="34" charset="0"/>
              </a:rPr>
              <a:t>=a and x</a:t>
            </a:r>
            <a:r>
              <a:rPr lang="en-US" altLang="de-DE" sz="2000" baseline="-25000">
                <a:latin typeface="Arial" panose="020B0604020202020204" pitchFamily="34" charset="0"/>
              </a:rPr>
              <a:t>N</a:t>
            </a:r>
            <a:r>
              <a:rPr lang="en-US" altLang="de-DE" sz="2000">
                <a:latin typeface="Arial" panose="020B0604020202020204" pitchFamily="34" charset="0"/>
              </a:rPr>
              <a:t>=b, and x</a:t>
            </a:r>
            <a:r>
              <a:rPr lang="en-US" altLang="de-DE" sz="2000" baseline="-25000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de-DE" sz="2000">
                <a:latin typeface="Arial" panose="020B0604020202020204" pitchFamily="34" charset="0"/>
              </a:rPr>
              <a:t>-x</a:t>
            </a:r>
            <a:r>
              <a:rPr lang="en-US" altLang="de-DE" sz="2000" baseline="-25000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de-DE" sz="2000" baseline="-25000">
                <a:latin typeface="Arial" panose="020B0604020202020204" pitchFamily="34" charset="0"/>
              </a:rPr>
              <a:t>-1</a:t>
            </a:r>
            <a:r>
              <a:rPr lang="en-US" altLang="de-DE" sz="2000">
                <a:latin typeface="Arial" panose="020B0604020202020204" pitchFamily="34" charset="0"/>
              </a:rPr>
              <a:t>=</a:t>
            </a: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x ...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If we interpret f(x</a:t>
            </a:r>
            <a:r>
              <a:rPr lang="en-US" altLang="de-DE" sz="2000" baseline="-25000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) and g(x</a:t>
            </a:r>
            <a:r>
              <a:rPr lang="en-US" altLang="de-DE" sz="2000" baseline="-25000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) as the ith components of an N component vector, then this sum corresponds directly to a scalar product of vectors. The vanishing of the scalar product is the condition for </a:t>
            </a:r>
            <a:r>
              <a:rPr lang="en-US" altLang="de-DE" sz="2000" i="1">
                <a:latin typeface="Arial" panose="020B0604020202020204" pitchFamily="34" charset="0"/>
                <a:sym typeface="Symbol" panose="05050102010706020507" pitchFamily="18" charset="2"/>
              </a:rPr>
              <a:t>orthogonality</a:t>
            </a: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 of vectors (or functions). </a:t>
            </a:r>
          </a:p>
        </p:txBody>
      </p: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94AB498E-EB84-E57F-FE8D-EC5701E0B810}"/>
              </a:ext>
            </a:extLst>
          </p:cNvPr>
          <p:cNvGraphicFramePr>
            <a:graphicFrameLocks/>
          </p:cNvGraphicFramePr>
          <p:nvPr/>
        </p:nvGraphicFramePr>
        <p:xfrm>
          <a:off x="3756025" y="1555750"/>
          <a:ext cx="48418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900" imgH="482600" progId="Equation.3">
                  <p:embed/>
                </p:oleObj>
              </mc:Choice>
              <mc:Fallback>
                <p:oleObj name="Equation" r:id="rId3" imgW="2374900" imgH="4826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1555750"/>
                        <a:ext cx="48418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5">
            <a:extLst>
              <a:ext uri="{FF2B5EF4-FFF2-40B4-BE49-F238E27FC236}">
                <a16:creationId xmlns:a16="http://schemas.microsoft.com/office/drawing/2014/main" id="{561438D2-558D-AAF2-18AD-682F13FF0E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838700"/>
            <a:ext cx="1314450" cy="1314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6" name="Line 6">
            <a:extLst>
              <a:ext uri="{FF2B5EF4-FFF2-40B4-BE49-F238E27FC236}">
                <a16:creationId xmlns:a16="http://schemas.microsoft.com/office/drawing/2014/main" id="{3AC17BA6-AD27-A6D6-0C78-0F21E3C732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95500" y="4876800"/>
            <a:ext cx="1238250" cy="12382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7" name="Text Box 7">
            <a:extLst>
              <a:ext uri="{FF2B5EF4-FFF2-40B4-BE49-F238E27FC236}">
                <a16:creationId xmlns:a16="http://schemas.microsoft.com/office/drawing/2014/main" id="{B05B6500-98CD-81E9-0DD2-72A2A6E3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5527675"/>
            <a:ext cx="325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400">
                <a:latin typeface="Times New Roman" panose="02020603050405020304" pitchFamily="18" charset="0"/>
              </a:rPr>
              <a:t>f</a:t>
            </a:r>
            <a:r>
              <a:rPr lang="en-US" altLang="de-DE" sz="2000" baseline="-25000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</a:p>
        </p:txBody>
      </p:sp>
      <p:sp>
        <p:nvSpPr>
          <p:cNvPr id="12298" name="Text Box 8">
            <a:extLst>
              <a:ext uri="{FF2B5EF4-FFF2-40B4-BE49-F238E27FC236}">
                <a16:creationId xmlns:a16="http://schemas.microsoft.com/office/drawing/2014/main" id="{05A2197B-F73E-0BA9-7D0A-CE4A1014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5451475"/>
            <a:ext cx="376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400">
                <a:latin typeface="Times New Roman" panose="02020603050405020304" pitchFamily="18" charset="0"/>
              </a:rPr>
              <a:t>g</a:t>
            </a:r>
            <a:r>
              <a:rPr lang="en-US" altLang="de-DE" sz="2000" baseline="-25000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</a:p>
        </p:txBody>
      </p:sp>
      <p:graphicFrame>
        <p:nvGraphicFramePr>
          <p:cNvPr id="12299" name="Object 9">
            <a:extLst>
              <a:ext uri="{FF2B5EF4-FFF2-40B4-BE49-F238E27FC236}">
                <a16:creationId xmlns:a16="http://schemas.microsoft.com/office/drawing/2014/main" id="{79924359-11D4-12A8-E6A2-FB36E1437F65}"/>
              </a:ext>
            </a:extLst>
          </p:cNvPr>
          <p:cNvGraphicFramePr>
            <a:graphicFrameLocks/>
          </p:cNvGraphicFramePr>
          <p:nvPr/>
        </p:nvGraphicFramePr>
        <p:xfrm>
          <a:off x="6172200" y="5181600"/>
          <a:ext cx="24844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8671" imgH="342751" progId="Equation.3">
                  <p:embed/>
                </p:oleObj>
              </mc:Choice>
              <mc:Fallback>
                <p:oleObj name="Equation" r:id="rId5" imgW="1218671" imgH="342751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81600"/>
                        <a:ext cx="24844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75D28C3-9F24-3E82-D55C-5E13DD89A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 Periodic functions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9D5E2710-A6AC-068C-F4BC-18A8E537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ECAC61B-4EF5-E2A3-6A9B-8439750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034618-4BD4-4B4E-9803-C501C5A773C0}" type="slidenum">
              <a:rPr lang="de-DE" altLang="de-DE">
                <a:solidFill>
                  <a:srgbClr val="898989"/>
                </a:solidFill>
              </a:rPr>
              <a:pPr/>
              <a:t>7</a:t>
            </a:fld>
            <a:endParaRPr lang="de-DE" altLang="de-DE">
              <a:solidFill>
                <a:srgbClr val="898989"/>
              </a:solidFill>
            </a:endParaRPr>
          </a:p>
        </p:txBody>
      </p:sp>
      <p:pic>
        <p:nvPicPr>
          <p:cNvPr id="14341" name="Picture 3">
            <a:extLst>
              <a:ext uri="{FF2B5EF4-FFF2-40B4-BE49-F238E27FC236}">
                <a16:creationId xmlns:a16="http://schemas.microsoft.com/office/drawing/2014/main" id="{4E023B24-0B78-DA44-9EA1-7C8F6D2D7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2320925"/>
            <a:ext cx="66103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4">
            <a:extLst>
              <a:ext uri="{FF2B5EF4-FFF2-40B4-BE49-F238E27FC236}">
                <a16:creationId xmlns:a16="http://schemas.microsoft.com/office/drawing/2014/main" id="{C039F7ED-E98A-783D-639F-5B0E87CB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5554663"/>
            <a:ext cx="6257925" cy="927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1800">
              <a:latin typeface="Arial" panose="020B0604020202020204" pitchFamily="34" charset="0"/>
            </a:endParaRPr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id="{D30D8AFC-C61E-8F55-F858-C5681B77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993775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Let us  assume we have a piecewise continuous function of the form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4344" name="Object 6">
            <a:extLst>
              <a:ext uri="{FF2B5EF4-FFF2-40B4-BE49-F238E27FC236}">
                <a16:creationId xmlns:a16="http://schemas.microsoft.com/office/drawing/2014/main" id="{EB7AD50D-A2D7-85ED-DB50-9D4CE8551988}"/>
              </a:ext>
            </a:extLst>
          </p:cNvPr>
          <p:cNvGraphicFramePr>
            <a:graphicFrameLocks/>
          </p:cNvGraphicFramePr>
          <p:nvPr/>
        </p:nvGraphicFramePr>
        <p:xfrm>
          <a:off x="4913313" y="1516063"/>
          <a:ext cx="22272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726" imgH="203112" progId="Equation.3">
                  <p:embed/>
                </p:oleObj>
              </mc:Choice>
              <mc:Fallback>
                <p:oleObj name="Equation" r:id="rId4" imgW="1091726" imgH="20311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1516063"/>
                        <a:ext cx="22272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7">
            <a:extLst>
              <a:ext uri="{FF2B5EF4-FFF2-40B4-BE49-F238E27FC236}">
                <a16:creationId xmlns:a16="http://schemas.microsoft.com/office/drawing/2014/main" id="{C73E8675-958F-5AB3-5C5B-790F2D49C5BA}"/>
              </a:ext>
            </a:extLst>
          </p:cNvPr>
          <p:cNvGraphicFramePr>
            <a:graphicFrameLocks/>
          </p:cNvGraphicFramePr>
          <p:nvPr/>
        </p:nvGraphicFramePr>
        <p:xfrm>
          <a:off x="6784975" y="2586038"/>
          <a:ext cx="28225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300" imgH="228600" progId="Equation.3">
                  <p:embed/>
                </p:oleObj>
              </mc:Choice>
              <mc:Fallback>
                <p:oleObj name="Equation" r:id="rId6" imgW="1384300" imgH="2286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2586038"/>
                        <a:ext cx="2822575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8">
            <a:extLst>
              <a:ext uri="{FF2B5EF4-FFF2-40B4-BE49-F238E27FC236}">
                <a16:creationId xmlns:a16="http://schemas.microsoft.com/office/drawing/2014/main" id="{FBC262D6-DEB5-F5E9-5D78-57DB001D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4162425"/>
            <a:ext cx="8528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we want to approximate this function with a linear combination of 2</a:t>
            </a: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 </a:t>
            </a:r>
            <a:r>
              <a:rPr lang="en-US" altLang="de-DE" sz="2000">
                <a:latin typeface="Arial" panose="020B0604020202020204" pitchFamily="34" charset="0"/>
              </a:rPr>
              <a:t>periodic functions: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4347" name="Object 9">
            <a:extLst>
              <a:ext uri="{FF2B5EF4-FFF2-40B4-BE49-F238E27FC236}">
                <a16:creationId xmlns:a16="http://schemas.microsoft.com/office/drawing/2014/main" id="{4631E9F7-DD8A-3AAD-E264-50139C9CFFA9}"/>
              </a:ext>
            </a:extLst>
          </p:cNvPr>
          <p:cNvGraphicFramePr>
            <a:graphicFrameLocks/>
          </p:cNvGraphicFramePr>
          <p:nvPr/>
        </p:nvGraphicFramePr>
        <p:xfrm>
          <a:off x="2271713" y="5072063"/>
          <a:ext cx="75485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11500" imgH="203200" progId="Equation.3">
                  <p:embed/>
                </p:oleObj>
              </mc:Choice>
              <mc:Fallback>
                <p:oleObj name="Equation" r:id="rId8" imgW="3111500" imgH="2032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5072063"/>
                        <a:ext cx="7548562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">
            <a:extLst>
              <a:ext uri="{FF2B5EF4-FFF2-40B4-BE49-F238E27FC236}">
                <a16:creationId xmlns:a16="http://schemas.microsoft.com/office/drawing/2014/main" id="{65DCB282-BD6D-8F21-FC73-222F8E1FB2E0}"/>
              </a:ext>
            </a:extLst>
          </p:cNvPr>
          <p:cNvGraphicFramePr>
            <a:graphicFrameLocks/>
          </p:cNvGraphicFramePr>
          <p:nvPr/>
        </p:nvGraphicFramePr>
        <p:xfrm>
          <a:off x="2832100" y="5565775"/>
          <a:ext cx="62468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5000" imgH="431800" progId="Equation.3">
                  <p:embed/>
                </p:oleObj>
              </mc:Choice>
              <mc:Fallback>
                <p:oleObj name="Equation" r:id="rId10" imgW="3175000" imgH="4318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565775"/>
                        <a:ext cx="62468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75BDC15-13BA-F317-2403-EB38DF17E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Orthogonality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E41829E-D9BA-34C5-D415-67AB8BD4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94D4438-E9C7-1DE9-CBA0-EDBF4322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B4BC34-5129-409B-A048-582107EF6EB3}" type="slidenum">
              <a:rPr lang="de-DE" altLang="de-DE">
                <a:solidFill>
                  <a:srgbClr val="898989"/>
                </a:solidFill>
              </a:rPr>
              <a:pPr/>
              <a:t>8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A792BD5-D650-F6DC-465B-964D9AEC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993775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are these functions orthogonal ?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6390" name="Object 4">
            <a:extLst>
              <a:ext uri="{FF2B5EF4-FFF2-40B4-BE49-F238E27FC236}">
                <a16:creationId xmlns:a16="http://schemas.microsoft.com/office/drawing/2014/main" id="{C28A976E-8368-825B-6D26-C4902933F3F1}"/>
              </a:ext>
            </a:extLst>
          </p:cNvPr>
          <p:cNvGraphicFramePr>
            <a:graphicFrameLocks/>
          </p:cNvGraphicFramePr>
          <p:nvPr/>
        </p:nvGraphicFramePr>
        <p:xfrm>
          <a:off x="3787775" y="1544638"/>
          <a:ext cx="4741863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1905000" progId="Equation.3">
                  <p:embed/>
                </p:oleObj>
              </mc:Choice>
              <mc:Fallback>
                <p:oleObj name="Equation" r:id="rId3" imgW="2451100" imgH="1905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1544638"/>
                        <a:ext cx="4741863" cy="2767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5">
            <a:extLst>
              <a:ext uri="{FF2B5EF4-FFF2-40B4-BE49-F238E27FC236}">
                <a16:creationId xmlns:a16="http://schemas.microsoft.com/office/drawing/2014/main" id="{C662965A-9ACC-AB46-17E2-F82F27CBB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573588"/>
            <a:ext cx="8528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YES, and these relations are valid for any interval of length 2</a:t>
            </a: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.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Now we know that this is an orthogonal basis, but how can we obtain the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coefficients for the basis functions?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  <a:sym typeface="Symbol" panose="05050102010706020507" pitchFamily="18" charset="2"/>
              </a:rPr>
              <a:t>from minimising f(x)-g(x)</a:t>
            </a:r>
          </a:p>
        </p:txBody>
      </p:sp>
      <p:sp>
        <p:nvSpPr>
          <p:cNvPr id="16392" name="AutoShape 6">
            <a:extLst>
              <a:ext uri="{FF2B5EF4-FFF2-40B4-BE49-F238E27FC236}">
                <a16:creationId xmlns:a16="http://schemas.microsoft.com/office/drawing/2014/main" id="{06FDAA93-A128-FE52-4312-AF8B81FD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5900738"/>
            <a:ext cx="750887" cy="207962"/>
          </a:xfrm>
          <a:prstGeom prst="rightArrow">
            <a:avLst>
              <a:gd name="adj1" fmla="val 50000"/>
              <a:gd name="adj2" fmla="val 902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de-DE" altLang="de-DE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6428CC7-1DBE-CCA4-D59C-3A6AEEB32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380913" cy="914400"/>
          </a:xfrm>
        </p:spPr>
        <p:txBody>
          <a:bodyPr/>
          <a:lstStyle/>
          <a:p>
            <a:pPr eaLnBrk="1" hangingPunct="1"/>
            <a:r>
              <a:rPr lang="en-US" altLang="de-DE"/>
              <a:t>Fourier coefficients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8F9E7D2-F683-7B1F-03E6-1E08F9C8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Computational Geophysics and Data Analysis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2F883A2-033B-492D-5A97-D1039154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733D8B-521E-466E-BAB7-99501492BD71}" type="slidenum">
              <a:rPr lang="de-DE" altLang="de-DE">
                <a:solidFill>
                  <a:srgbClr val="898989"/>
                </a:solidFill>
              </a:rPr>
              <a:pPr/>
              <a:t>9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206DD71-B93D-DF1B-A74B-872E61506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993775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optimal functions g(x) are given if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8438" name="Object 4">
            <a:extLst>
              <a:ext uri="{FF2B5EF4-FFF2-40B4-BE49-F238E27FC236}">
                <a16:creationId xmlns:a16="http://schemas.microsoft.com/office/drawing/2014/main" id="{921C9B52-C77A-63AA-645F-34740AF32653}"/>
              </a:ext>
            </a:extLst>
          </p:cNvPr>
          <p:cNvGraphicFramePr>
            <a:graphicFrameLocks/>
          </p:cNvGraphicFramePr>
          <p:nvPr/>
        </p:nvGraphicFramePr>
        <p:xfrm>
          <a:off x="2544763" y="1462088"/>
          <a:ext cx="73564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03600" imgH="266700" progId="Equation.3">
                  <p:embed/>
                </p:oleObj>
              </mc:Choice>
              <mc:Fallback>
                <p:oleObj name="Equation" r:id="rId3" imgW="3403600" imgH="2667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462088"/>
                        <a:ext cx="7356475" cy="509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5">
            <a:extLst>
              <a:ext uri="{FF2B5EF4-FFF2-40B4-BE49-F238E27FC236}">
                <a16:creationId xmlns:a16="http://schemas.microsoft.com/office/drawing/2014/main" id="{90A8A477-33B9-660C-20FC-1BAF87E4F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3594100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leading to 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440" name="Rectangle 6">
            <a:extLst>
              <a:ext uri="{FF2B5EF4-FFF2-40B4-BE49-F238E27FC236}">
                <a16:creationId xmlns:a16="http://schemas.microsoft.com/office/drawing/2014/main" id="{4E55468D-F7E7-9329-3CF9-B1DC90E2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2071688"/>
            <a:ext cx="852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de-DE" sz="2000">
                <a:latin typeface="Arial" panose="020B0604020202020204" pitchFamily="34" charset="0"/>
              </a:rPr>
              <a:t>... with the definition of g(x) we get ...</a:t>
            </a:r>
            <a:endParaRPr lang="en-US" altLang="de-DE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8441" name="Object 7">
            <a:extLst>
              <a:ext uri="{FF2B5EF4-FFF2-40B4-BE49-F238E27FC236}">
                <a16:creationId xmlns:a16="http://schemas.microsoft.com/office/drawing/2014/main" id="{ED90B459-80EF-3FD5-601A-5DE9DEC5F22E}"/>
              </a:ext>
            </a:extLst>
          </p:cNvPr>
          <p:cNvGraphicFramePr>
            <a:graphicFrameLocks/>
          </p:cNvGraphicFramePr>
          <p:nvPr/>
        </p:nvGraphicFramePr>
        <p:xfrm>
          <a:off x="1895475" y="2640013"/>
          <a:ext cx="84836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22800" imgH="558800" progId="Equation.3">
                  <p:embed/>
                </p:oleObj>
              </mc:Choice>
              <mc:Fallback>
                <p:oleObj name="Equation" r:id="rId5" imgW="4622800" imgH="5588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640013"/>
                        <a:ext cx="8483600" cy="798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8">
            <a:extLst>
              <a:ext uri="{FF2B5EF4-FFF2-40B4-BE49-F238E27FC236}">
                <a16:creationId xmlns:a16="http://schemas.microsoft.com/office/drawing/2014/main" id="{81F9AEAA-6EF3-3930-F557-F64619CF0220}"/>
              </a:ext>
            </a:extLst>
          </p:cNvPr>
          <p:cNvGraphicFramePr>
            <a:graphicFrameLocks/>
          </p:cNvGraphicFramePr>
          <p:nvPr/>
        </p:nvGraphicFramePr>
        <p:xfrm>
          <a:off x="3629025" y="4084638"/>
          <a:ext cx="5216525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60700" imgH="1409700" progId="Equation.3">
                  <p:embed/>
                </p:oleObj>
              </mc:Choice>
              <mc:Fallback>
                <p:oleObj name="Equation" r:id="rId7" imgW="3060700" imgH="14097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084638"/>
                        <a:ext cx="5216525" cy="2081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Standard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1722</Words>
  <Application>Microsoft Office PowerPoint</Application>
  <PresentationFormat>Widescreen</PresentationFormat>
  <Paragraphs>311</Paragraphs>
  <Slides>39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 Light</vt:lpstr>
      <vt:lpstr>Calibri</vt:lpstr>
      <vt:lpstr>Wingdings</vt:lpstr>
      <vt:lpstr>Symbol</vt:lpstr>
      <vt:lpstr>Times New Roman</vt:lpstr>
      <vt:lpstr>Comic Sans MS</vt:lpstr>
      <vt:lpstr>Standarddesign</vt:lpstr>
      <vt:lpstr>Microsoft Equation 3.0</vt:lpstr>
      <vt:lpstr>… by the end of the day …</vt:lpstr>
      <vt:lpstr>Spectral analysis: Foundations</vt:lpstr>
      <vt:lpstr>PowerPoint Presentation</vt:lpstr>
      <vt:lpstr>Fourier Series: one way to derive them</vt:lpstr>
      <vt:lpstr>The Problem</vt:lpstr>
      <vt:lpstr>Orthogonal Functions</vt:lpstr>
      <vt:lpstr> Periodic functions</vt:lpstr>
      <vt:lpstr>Orthogonality</vt:lpstr>
      <vt:lpstr>Fourier coefficients</vt:lpstr>
      <vt:lpstr>Fourier approximation of |x|</vt:lpstr>
      <vt:lpstr>Fourier approximation of x2</vt:lpstr>
      <vt:lpstr>PowerPoint Presentation</vt:lpstr>
      <vt:lpstr>Fourier - discrete functions</vt:lpstr>
      <vt:lpstr>Fourier - collocation points</vt:lpstr>
      <vt:lpstr>Fourier series - convergence</vt:lpstr>
      <vt:lpstr>Fourier series - convergence</vt:lpstr>
      <vt:lpstr>Gibb’s phenomenon</vt:lpstr>
      <vt:lpstr>Fourier vs. Chebyshev </vt:lpstr>
      <vt:lpstr>Fourier vs. Chebyshev  (cont’d)</vt:lpstr>
      <vt:lpstr>PowerPoint Presentation</vt:lpstr>
      <vt:lpstr>The Fourier Transform Pair</vt:lpstr>
      <vt:lpstr>The Fourier Transform Pair</vt:lpstr>
      <vt:lpstr>The Fourier Transform: when does it work?</vt:lpstr>
      <vt:lpstr>… graphically …</vt:lpstr>
      <vt:lpstr>Some properties of the Fourier Transform</vt:lpstr>
      <vt:lpstr>Differentiation theorem</vt:lpstr>
      <vt:lpstr>Fourier Spectra: Main Cases random signals</vt:lpstr>
      <vt:lpstr>Fourier Spectra: Main Cases Gaussian signals</vt:lpstr>
      <vt:lpstr>Fourier Spectra: Main Cases Transient waveform</vt:lpstr>
      <vt:lpstr>Puls-width and Frequency Bandwidth</vt:lpstr>
      <vt:lpstr>The digital world</vt:lpstr>
      <vt:lpstr>The digital world</vt:lpstr>
      <vt:lpstr>The sampling theorem</vt:lpstr>
      <vt:lpstr>The Fast Fourier Transform FFT</vt:lpstr>
      <vt:lpstr>The Fast Fourier Transform FFT</vt:lpstr>
      <vt:lpstr>FFT</vt:lpstr>
      <vt:lpstr>FFT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Heiner Igel</dc:creator>
  <cp:lastModifiedBy>Igel, Heiner</cp:lastModifiedBy>
  <cp:revision>166</cp:revision>
  <cp:lastPrinted>1601-01-01T00:00:00Z</cp:lastPrinted>
  <dcterms:created xsi:type="dcterms:W3CDTF">1601-01-01T00:00:00Z</dcterms:created>
  <dcterms:modified xsi:type="dcterms:W3CDTF">2025-05-22T12:33:05Z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