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1" r:id="rId2"/>
    <p:sldId id="283" r:id="rId3"/>
    <p:sldId id="284" r:id="rId4"/>
    <p:sldId id="285" r:id="rId5"/>
    <p:sldId id="282" r:id="rId6"/>
    <p:sldId id="286" r:id="rId7"/>
    <p:sldId id="288" r:id="rId8"/>
    <p:sldId id="433" r:id="rId9"/>
    <p:sldId id="434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721" autoAdjust="0"/>
    <p:restoredTop sz="94660"/>
  </p:normalViewPr>
  <p:slideViewPr>
    <p:cSldViewPr snapToGrid="0">
      <p:cViewPr varScale="1">
        <p:scale>
          <a:sx n="65" d="100"/>
          <a:sy n="65" d="100"/>
        </p:scale>
        <p:origin x="12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94466-33D4-4291-AEAB-7DF595163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0AFC2AE-93AC-4680-8E7C-B02CB197C2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6154236-9168-49B8-BC9E-CF41B4659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27/12/2022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1980C4A-8AD4-4FC6-87E9-7CA1E0273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0DD231B-0F56-44C4-B2A7-1017698E7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393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856574-CF26-47C8-AF0C-B847C3C21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67281DF-1488-4181-96DB-4AFD356405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8D7EBF4-DB7E-4E9B-B749-26975E99D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27/12/2022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D4ACBE3-FF6F-4046-BBFB-4F79F33A6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F47086A-B25A-44EE-AD4B-E11104416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802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E1BA9F9-8E36-4035-A04B-03BBC8982F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EF3AD45-D5F8-44FD-928C-BF99F8B8B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67D66E-2272-43D1-9940-95CD6F892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27/12/2022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47757E6-72B0-469C-A808-56DC29070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6CD322F-100D-4FCE-AE9A-92BAA82C6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0497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39ADD8-0B53-44E3-92A7-75C9F8284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731DEF2-57B0-4E4C-A2FD-A9EDE6335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E0D92E1-EF5F-4177-A65B-65AEBAEEC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27/12/2022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7E87010-2C39-4AEB-833C-16B0EC627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A9898AF-588A-4892-968A-ABFE95401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2759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5E29DB-B9F1-41DF-B604-5533FBFAB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AD8C934-FDC0-453A-8B03-CC1845C053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475B5CD-2E6D-4712-80D9-8422C1140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27/12/2022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222413D-C958-4F78-AA2D-365AF04A2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57B3E4D-6BA3-4415-80D5-E0BCFD120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5652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CB79B8-5798-415F-BEC8-9449C8769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B6D46B-F31B-437E-87AA-879EC0AF61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9B5E6E9-120E-4119-AE60-B175FF9EC4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9C1CA78-AA2E-41D6-960B-5CA60B184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27/12/2022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B369B28-2C38-4790-901C-7239BAE9D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AF6621F-49FD-45A9-9381-8E9B565AE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3068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7ACFB2-05E5-469A-A221-C2450C859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C4DAA59-8B01-4D64-97B7-10AD559C6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93C0BDC-4F4F-487F-8C55-53A0A38A77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A57F3EA-1617-4594-9736-18B1B044FC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1CA8F34-5316-4F01-A2C0-0FCA26766A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5363F45-C4D4-4493-B200-8C67BB651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27/12/2022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8B3CF5C-3D4B-436D-B1A6-32BA1BE32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D19D8B8-B300-4377-B784-45CB30691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5299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2AE2E9-6B3C-4ABC-9168-0A9FFCEF4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21F18D2-3152-4968-BE18-2527E67A5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27/12/2022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49F55EA-76D4-486C-849A-4A762B564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A22ED98-7ABE-4270-AAD6-645A1E270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6212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FDF1FEE-8714-458A-9236-55AB851AC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27/12/2022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4128630-B400-439D-8FD6-7C95A0824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760FDC8-5046-4D4E-943D-51AF32355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6019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191A1F-51B4-4ABB-AF32-A3634206E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B694D5-0149-432D-8B95-6BBAE349C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1B68A95-224F-465C-ACEB-E0FFE218AE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5B8D33D-ED48-4F75-94FB-EB7016472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27/12/2022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53D3291-E87E-4E1F-BA75-9AB958BC3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9882FF1-8A36-448A-BC6E-EC64D4B6E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2214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8A6073-6014-4043-BE2D-20BCF9864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8DE7003-D0E2-45C3-B9E0-5E71D21EBE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346E02D-B33F-4063-A944-75D22F25AF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2FBA53E-5280-4F19-B9EC-13EDF7B04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27/12/2022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90BC751-C1C0-4F88-A020-0831D9CB8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7D7C60B-9C74-4FEB-90BB-282213C8F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8974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333705E-AD18-46DB-9B9E-463034FFB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60CB9AC-6007-4C88-A0E9-4E131A21D2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87962D1-C7EF-48E8-80E5-524E61215C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5984B-C99F-4A38-A308-4C0AB46BC4AE}" type="datetimeFigureOut">
              <a:rPr lang="pt-BR" smtClean="0"/>
              <a:t>27/12/2022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40CF00F-0B12-4CCE-9938-ACF0968881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319F014-1BA4-4394-9471-4FCFAAC66C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2329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F7929F3D-F320-4467-B30A-DF5C3BD75C3D}"/>
              </a:ext>
            </a:extLst>
          </p:cNvPr>
          <p:cNvSpPr txBox="1">
            <a:spLocks/>
          </p:cNvSpPr>
          <p:nvPr/>
        </p:nvSpPr>
        <p:spPr>
          <a:xfrm>
            <a:off x="647700" y="374330"/>
            <a:ext cx="11036300" cy="5956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3600" b="1" dirty="0"/>
              <a:t>Medidas de dispersão ou variação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FD6A7C2E-719A-4DFA-9A56-248C596D93D0}"/>
              </a:ext>
            </a:extLst>
          </p:cNvPr>
          <p:cNvSpPr txBox="1">
            <a:spLocks/>
          </p:cNvSpPr>
          <p:nvPr/>
        </p:nvSpPr>
        <p:spPr>
          <a:xfrm>
            <a:off x="844652" y="1617917"/>
            <a:ext cx="10839348" cy="7595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b="1" dirty="0"/>
              <a:t>Amplitude: </a:t>
            </a:r>
            <a:r>
              <a:rPr lang="pt-BR" dirty="0"/>
              <a:t>Diferença entre as entradas máximas e mínimas.</a:t>
            </a: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1C2A1A9D-7634-4859-A8AA-6FE6842D5CFA}"/>
              </a:ext>
            </a:extLst>
          </p:cNvPr>
          <p:cNvSpPr txBox="1">
            <a:spLocks/>
          </p:cNvSpPr>
          <p:nvPr/>
        </p:nvSpPr>
        <p:spPr>
          <a:xfrm>
            <a:off x="879526" y="4175715"/>
            <a:ext cx="10572648" cy="5956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/>
              <a:t>Amplitude = 47 – 37 = 10 </a:t>
            </a:r>
          </a:p>
        </p:txBody>
      </p:sp>
      <p:graphicFrame>
        <p:nvGraphicFramePr>
          <p:cNvPr id="2" name="Tabela 3">
            <a:extLst>
              <a:ext uri="{FF2B5EF4-FFF2-40B4-BE49-F238E27FC236}">
                <a16:creationId xmlns:a16="http://schemas.microsoft.com/office/drawing/2014/main" id="{247AC962-4458-4689-88FF-4ACEE8B852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3490972"/>
              </p:ext>
            </p:extLst>
          </p:nvPr>
        </p:nvGraphicFramePr>
        <p:xfrm>
          <a:off x="1836127" y="2808389"/>
          <a:ext cx="8123798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6901">
                  <a:extLst>
                    <a:ext uri="{9D8B030D-6E8A-4147-A177-3AD203B41FA5}">
                      <a16:colId xmlns:a16="http://schemas.microsoft.com/office/drawing/2014/main" val="1261078381"/>
                    </a:ext>
                  </a:extLst>
                </a:gridCol>
                <a:gridCol w="633046">
                  <a:extLst>
                    <a:ext uri="{9D8B030D-6E8A-4147-A177-3AD203B41FA5}">
                      <a16:colId xmlns:a16="http://schemas.microsoft.com/office/drawing/2014/main" val="1865174986"/>
                    </a:ext>
                  </a:extLst>
                </a:gridCol>
                <a:gridCol w="689317">
                  <a:extLst>
                    <a:ext uri="{9D8B030D-6E8A-4147-A177-3AD203B41FA5}">
                      <a16:colId xmlns:a16="http://schemas.microsoft.com/office/drawing/2014/main" val="1845826938"/>
                    </a:ext>
                  </a:extLst>
                </a:gridCol>
                <a:gridCol w="590843">
                  <a:extLst>
                    <a:ext uri="{9D8B030D-6E8A-4147-A177-3AD203B41FA5}">
                      <a16:colId xmlns:a16="http://schemas.microsoft.com/office/drawing/2014/main" val="3930760872"/>
                    </a:ext>
                  </a:extLst>
                </a:gridCol>
                <a:gridCol w="703384">
                  <a:extLst>
                    <a:ext uri="{9D8B030D-6E8A-4147-A177-3AD203B41FA5}">
                      <a16:colId xmlns:a16="http://schemas.microsoft.com/office/drawing/2014/main" val="1718616817"/>
                    </a:ext>
                  </a:extLst>
                </a:gridCol>
                <a:gridCol w="647114">
                  <a:extLst>
                    <a:ext uri="{9D8B030D-6E8A-4147-A177-3AD203B41FA5}">
                      <a16:colId xmlns:a16="http://schemas.microsoft.com/office/drawing/2014/main" val="305960610"/>
                    </a:ext>
                  </a:extLst>
                </a:gridCol>
                <a:gridCol w="703385">
                  <a:extLst>
                    <a:ext uri="{9D8B030D-6E8A-4147-A177-3AD203B41FA5}">
                      <a16:colId xmlns:a16="http://schemas.microsoft.com/office/drawing/2014/main" val="332641299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70240833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641176587"/>
                    </a:ext>
                  </a:extLst>
                </a:gridCol>
                <a:gridCol w="717452">
                  <a:extLst>
                    <a:ext uri="{9D8B030D-6E8A-4147-A177-3AD203B41FA5}">
                      <a16:colId xmlns:a16="http://schemas.microsoft.com/office/drawing/2014/main" val="26899085"/>
                    </a:ext>
                  </a:extLst>
                </a:gridCol>
                <a:gridCol w="689316">
                  <a:extLst>
                    <a:ext uri="{9D8B030D-6E8A-4147-A177-3AD203B41FA5}">
                      <a16:colId xmlns:a16="http://schemas.microsoft.com/office/drawing/2014/main" val="21659133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2800" dirty="0"/>
                        <a:t>Valores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800" dirty="0"/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800" dirty="0"/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800" dirty="0"/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800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800" dirty="0"/>
                        <a:t>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800" dirty="0"/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800" dirty="0"/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800" dirty="0"/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800" dirty="0"/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800" dirty="0"/>
                        <a:t>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40671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4756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F7929F3D-F320-4467-B30A-DF5C3BD75C3D}"/>
              </a:ext>
            </a:extLst>
          </p:cNvPr>
          <p:cNvSpPr txBox="1">
            <a:spLocks/>
          </p:cNvSpPr>
          <p:nvPr/>
        </p:nvSpPr>
        <p:spPr>
          <a:xfrm>
            <a:off x="1430216" y="402466"/>
            <a:ext cx="6204238" cy="5956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3600" dirty="0"/>
              <a:t>Desvio Populacional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FD6A7C2E-719A-4DFA-9A56-248C596D93D0}"/>
              </a:ext>
            </a:extLst>
          </p:cNvPr>
          <p:cNvSpPr txBox="1">
            <a:spLocks/>
          </p:cNvSpPr>
          <p:nvPr/>
        </p:nvSpPr>
        <p:spPr>
          <a:xfrm>
            <a:off x="647700" y="3084924"/>
            <a:ext cx="5612419" cy="12479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/>
              <a:t>Diferença entre o valor e a média do conjunto de dados populacional</a:t>
            </a:r>
            <a:r>
              <a:rPr lang="pt-BR" b="1" dirty="0"/>
              <a:t>.</a:t>
            </a:r>
            <a:endParaRPr lang="pt-BR" dirty="0"/>
          </a:p>
        </p:txBody>
      </p:sp>
      <p:graphicFrame>
        <p:nvGraphicFramePr>
          <p:cNvPr id="2" name="Tabela 2">
            <a:extLst>
              <a:ext uri="{FF2B5EF4-FFF2-40B4-BE49-F238E27FC236}">
                <a16:creationId xmlns:a16="http://schemas.microsoft.com/office/drawing/2014/main" id="{10169769-44CF-4F07-A78C-335CCD3C53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370108"/>
              </p:ext>
            </p:extLst>
          </p:nvPr>
        </p:nvGraphicFramePr>
        <p:xfrm>
          <a:off x="6415840" y="998150"/>
          <a:ext cx="4345944" cy="56259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2972">
                  <a:extLst>
                    <a:ext uri="{9D8B030D-6E8A-4147-A177-3AD203B41FA5}">
                      <a16:colId xmlns:a16="http://schemas.microsoft.com/office/drawing/2014/main" val="1678868763"/>
                    </a:ext>
                  </a:extLst>
                </a:gridCol>
                <a:gridCol w="2172972">
                  <a:extLst>
                    <a:ext uri="{9D8B030D-6E8A-4147-A177-3AD203B41FA5}">
                      <a16:colId xmlns:a16="http://schemas.microsoft.com/office/drawing/2014/main" val="4155329759"/>
                    </a:ext>
                  </a:extLst>
                </a:gridCol>
              </a:tblGrid>
              <a:tr h="45755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Valores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Desvio (x - µ)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1080219"/>
                  </a:ext>
                </a:extLst>
              </a:tr>
              <a:tr h="45755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-0,5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5063275"/>
                  </a:ext>
                </a:extLst>
              </a:tr>
              <a:tr h="45755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-3,5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6711826"/>
                  </a:ext>
                </a:extLst>
              </a:tr>
              <a:tr h="45755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-2,5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4781198"/>
                  </a:ext>
                </a:extLst>
              </a:tr>
              <a:tr h="45755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3,5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294123"/>
                  </a:ext>
                </a:extLst>
              </a:tr>
              <a:tr h="45755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5,5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2122369"/>
                  </a:ext>
                </a:extLst>
              </a:tr>
              <a:tr h="45755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-0,5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2762350"/>
                  </a:ext>
                </a:extLst>
              </a:tr>
              <a:tr h="45755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2,5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9165178"/>
                  </a:ext>
                </a:extLst>
              </a:tr>
              <a:tr h="45755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-0,5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1866382"/>
                  </a:ext>
                </a:extLst>
              </a:tr>
              <a:tr h="45755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-4,5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1787767"/>
                  </a:ext>
                </a:extLst>
              </a:tr>
              <a:tr h="45755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0,5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593673"/>
                  </a:ext>
                </a:extLst>
              </a:tr>
              <a:tr h="592865">
                <a:tc>
                  <a:txBody>
                    <a:bodyPr/>
                    <a:lstStyle/>
                    <a:p>
                      <a:pPr algn="ctr"/>
                      <a:r>
                        <a:rPr lang="el-GR" sz="2400" dirty="0"/>
                        <a:t>Σ</a:t>
                      </a:r>
                      <a:r>
                        <a:rPr lang="pt-BR" sz="2400" dirty="0"/>
                        <a:t> x = 415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2400" dirty="0"/>
                        <a:t>Σ</a:t>
                      </a:r>
                      <a:r>
                        <a:rPr lang="pt-BR" sz="2400" dirty="0"/>
                        <a:t> (x-µ) =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95798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347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F7929F3D-F320-4467-B30A-DF5C3BD75C3D}"/>
              </a:ext>
            </a:extLst>
          </p:cNvPr>
          <p:cNvSpPr txBox="1">
            <a:spLocks/>
          </p:cNvSpPr>
          <p:nvPr/>
        </p:nvSpPr>
        <p:spPr>
          <a:xfrm>
            <a:off x="647700" y="374330"/>
            <a:ext cx="5346700" cy="5956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3600" dirty="0"/>
              <a:t>Variância Populacional</a:t>
            </a: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4E3638E0-C86F-4ACA-839E-842E861196D5}"/>
              </a:ext>
            </a:extLst>
          </p:cNvPr>
          <p:cNvSpPr txBox="1">
            <a:spLocks/>
          </p:cNvSpPr>
          <p:nvPr/>
        </p:nvSpPr>
        <p:spPr>
          <a:xfrm>
            <a:off x="647700" y="3399165"/>
            <a:ext cx="5448300" cy="5956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3600" dirty="0"/>
              <a:t>Desvio padrão Populacional</a:t>
            </a:r>
          </a:p>
        </p:txBody>
      </p:sp>
      <p:graphicFrame>
        <p:nvGraphicFramePr>
          <p:cNvPr id="10" name="Tabela 2">
            <a:extLst>
              <a:ext uri="{FF2B5EF4-FFF2-40B4-BE49-F238E27FC236}">
                <a16:creationId xmlns:a16="http://schemas.microsoft.com/office/drawing/2014/main" id="{2A612041-C1BC-4ED2-BC24-613461E639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7261381"/>
              </p:ext>
            </p:extLst>
          </p:nvPr>
        </p:nvGraphicFramePr>
        <p:xfrm>
          <a:off x="6407923" y="429065"/>
          <a:ext cx="5136377" cy="56259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4033">
                  <a:extLst>
                    <a:ext uri="{9D8B030D-6E8A-4147-A177-3AD203B41FA5}">
                      <a16:colId xmlns:a16="http://schemas.microsoft.com/office/drawing/2014/main" val="1678868763"/>
                    </a:ext>
                  </a:extLst>
                </a:gridCol>
                <a:gridCol w="2082019">
                  <a:extLst>
                    <a:ext uri="{9D8B030D-6E8A-4147-A177-3AD203B41FA5}">
                      <a16:colId xmlns:a16="http://schemas.microsoft.com/office/drawing/2014/main" val="4155329759"/>
                    </a:ext>
                  </a:extLst>
                </a:gridCol>
                <a:gridCol w="1730325">
                  <a:extLst>
                    <a:ext uri="{9D8B030D-6E8A-4147-A177-3AD203B41FA5}">
                      <a16:colId xmlns:a16="http://schemas.microsoft.com/office/drawing/2014/main" val="2741317311"/>
                    </a:ext>
                  </a:extLst>
                </a:gridCol>
              </a:tblGrid>
              <a:tr h="45755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Valores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Desvio (x - µ)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(x - µ)</a:t>
                      </a:r>
                      <a:r>
                        <a:rPr lang="pt-BR" sz="2400" baseline="30000" dirty="0"/>
                        <a:t>2</a:t>
                      </a:r>
                      <a:endParaRPr lang="pt-BR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1080219"/>
                  </a:ext>
                </a:extLst>
              </a:tr>
              <a:tr h="45755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-0,5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0,25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5063275"/>
                  </a:ext>
                </a:extLst>
              </a:tr>
              <a:tr h="45755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-3,5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12,25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6711826"/>
                  </a:ext>
                </a:extLst>
              </a:tr>
              <a:tr h="45755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-2,5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6,25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4781198"/>
                  </a:ext>
                </a:extLst>
              </a:tr>
              <a:tr h="45755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3,5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12,25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294123"/>
                  </a:ext>
                </a:extLst>
              </a:tr>
              <a:tr h="45755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5,5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30,25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2122369"/>
                  </a:ext>
                </a:extLst>
              </a:tr>
              <a:tr h="45755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-0,5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0,25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2762350"/>
                  </a:ext>
                </a:extLst>
              </a:tr>
              <a:tr h="45755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2,5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6,25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9165178"/>
                  </a:ext>
                </a:extLst>
              </a:tr>
              <a:tr h="45755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-0,5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0,25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1866382"/>
                  </a:ext>
                </a:extLst>
              </a:tr>
              <a:tr h="45755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-4,5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20,25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1787767"/>
                  </a:ext>
                </a:extLst>
              </a:tr>
              <a:tr h="45755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0,5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0,25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593673"/>
                  </a:ext>
                </a:extLst>
              </a:tr>
              <a:tr h="592865">
                <a:tc>
                  <a:txBody>
                    <a:bodyPr/>
                    <a:lstStyle/>
                    <a:p>
                      <a:pPr algn="ctr"/>
                      <a:r>
                        <a:rPr lang="el-GR" sz="2400" dirty="0"/>
                        <a:t>Σ</a:t>
                      </a:r>
                      <a:r>
                        <a:rPr lang="pt-BR" sz="2400" dirty="0"/>
                        <a:t> x = 415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2400" dirty="0"/>
                        <a:t>Σ</a:t>
                      </a:r>
                      <a:r>
                        <a:rPr lang="pt-BR" sz="2400" dirty="0"/>
                        <a:t> (x-µ) =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2400" dirty="0"/>
                        <a:t>Σ</a:t>
                      </a:r>
                      <a:r>
                        <a:rPr lang="pt-BR" sz="2400" dirty="0"/>
                        <a:t> = 88,5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957985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A67CE2C0-EA9E-4F7B-BFFA-A1F5079B603D}"/>
                  </a:ext>
                </a:extLst>
              </p:cNvPr>
              <p:cNvSpPr txBox="1"/>
              <p:nvPr/>
            </p:nvSpPr>
            <p:spPr>
              <a:xfrm>
                <a:off x="2066575" y="1174799"/>
                <a:ext cx="2502608" cy="8617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sSup>
                                <m:sSupPr>
                                  <m:ctrlPr>
                                    <a:rPr lang="pt-BR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pt-BR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A67CE2C0-EA9E-4F7B-BFFA-A1F5079B60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6575" y="1174799"/>
                <a:ext cx="2502608" cy="86177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27EFEA6F-71FE-461C-B6EC-3FCFF9025208}"/>
                  </a:ext>
                </a:extLst>
              </p:cNvPr>
              <p:cNvSpPr txBox="1"/>
              <p:nvPr/>
            </p:nvSpPr>
            <p:spPr>
              <a:xfrm>
                <a:off x="1994581" y="2308750"/>
                <a:ext cx="2754537" cy="8182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88,5</m:t>
                          </m:r>
                        </m:num>
                        <m:den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=8,85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27EFEA6F-71FE-461C-B6EC-3FCFF90252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4581" y="2308750"/>
                <a:ext cx="2754537" cy="81823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9EFA5B65-13B7-413C-97DB-403CB221CAE7}"/>
                  </a:ext>
                </a:extLst>
              </p:cNvPr>
              <p:cNvSpPr txBox="1"/>
              <p:nvPr/>
            </p:nvSpPr>
            <p:spPr>
              <a:xfrm>
                <a:off x="2775807" y="4315453"/>
                <a:ext cx="1432636" cy="5373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9EFA5B65-13B7-413C-97DB-403CB221CA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5807" y="4315453"/>
                <a:ext cx="1432636" cy="53732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DF808978-FFF1-4654-9B3A-23D449B36DF1}"/>
                  </a:ext>
                </a:extLst>
              </p:cNvPr>
              <p:cNvSpPr txBox="1"/>
              <p:nvPr/>
            </p:nvSpPr>
            <p:spPr>
              <a:xfrm>
                <a:off x="2098008" y="5173384"/>
                <a:ext cx="2841804" cy="5218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8,85</m:t>
                          </m:r>
                        </m:e>
                      </m:rad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=2,97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DF808978-FFF1-4654-9B3A-23D449B36D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8008" y="5173384"/>
                <a:ext cx="2841804" cy="5218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8418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3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F7929F3D-F320-4467-B30A-DF5C3BD75C3D}"/>
              </a:ext>
            </a:extLst>
          </p:cNvPr>
          <p:cNvSpPr txBox="1">
            <a:spLocks/>
          </p:cNvSpPr>
          <p:nvPr/>
        </p:nvSpPr>
        <p:spPr>
          <a:xfrm>
            <a:off x="647700" y="374330"/>
            <a:ext cx="5346700" cy="5956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3600" dirty="0"/>
              <a:t>Variância Amostral</a:t>
            </a: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4E3638E0-C86F-4ACA-839E-842E861196D5}"/>
              </a:ext>
            </a:extLst>
          </p:cNvPr>
          <p:cNvSpPr txBox="1">
            <a:spLocks/>
          </p:cNvSpPr>
          <p:nvPr/>
        </p:nvSpPr>
        <p:spPr>
          <a:xfrm>
            <a:off x="647700" y="3378100"/>
            <a:ext cx="5448300" cy="5956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3600" dirty="0"/>
              <a:t>Desvio padrão Amostral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9064C62B-4CF5-4E44-92A7-ADF731E25364}"/>
              </a:ext>
            </a:extLst>
          </p:cNvPr>
          <p:cNvSpPr txBox="1"/>
          <p:nvPr/>
        </p:nvSpPr>
        <p:spPr>
          <a:xfrm>
            <a:off x="759657" y="6069560"/>
            <a:ext cx="116889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Graus de liberdade (n-1) para correção com relação a variância populacional. </a:t>
            </a:r>
          </a:p>
        </p:txBody>
      </p:sp>
      <p:graphicFrame>
        <p:nvGraphicFramePr>
          <p:cNvPr id="10" name="Tabela 2">
            <a:extLst>
              <a:ext uri="{FF2B5EF4-FFF2-40B4-BE49-F238E27FC236}">
                <a16:creationId xmlns:a16="http://schemas.microsoft.com/office/drawing/2014/main" id="{0D7C4708-A5F6-47D7-9F8D-2473D722BA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6962280"/>
              </p:ext>
            </p:extLst>
          </p:nvPr>
        </p:nvGraphicFramePr>
        <p:xfrm>
          <a:off x="6833967" y="374330"/>
          <a:ext cx="5136377" cy="56259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4033">
                  <a:extLst>
                    <a:ext uri="{9D8B030D-6E8A-4147-A177-3AD203B41FA5}">
                      <a16:colId xmlns:a16="http://schemas.microsoft.com/office/drawing/2014/main" val="1678868763"/>
                    </a:ext>
                  </a:extLst>
                </a:gridCol>
                <a:gridCol w="2082019">
                  <a:extLst>
                    <a:ext uri="{9D8B030D-6E8A-4147-A177-3AD203B41FA5}">
                      <a16:colId xmlns:a16="http://schemas.microsoft.com/office/drawing/2014/main" val="4155329759"/>
                    </a:ext>
                  </a:extLst>
                </a:gridCol>
                <a:gridCol w="1730325">
                  <a:extLst>
                    <a:ext uri="{9D8B030D-6E8A-4147-A177-3AD203B41FA5}">
                      <a16:colId xmlns:a16="http://schemas.microsoft.com/office/drawing/2014/main" val="2741317311"/>
                    </a:ext>
                  </a:extLst>
                </a:gridCol>
              </a:tblGrid>
              <a:tr h="45755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Valores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Desvio (x - µ)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(x - µ)</a:t>
                      </a:r>
                      <a:r>
                        <a:rPr lang="pt-BR" sz="2400" baseline="30000" dirty="0"/>
                        <a:t>2</a:t>
                      </a:r>
                      <a:endParaRPr lang="pt-BR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1080219"/>
                  </a:ext>
                </a:extLst>
              </a:tr>
              <a:tr h="45755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-0,5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0,25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5063275"/>
                  </a:ext>
                </a:extLst>
              </a:tr>
              <a:tr h="45755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-3,5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12,25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6711826"/>
                  </a:ext>
                </a:extLst>
              </a:tr>
              <a:tr h="45755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-2,5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6,25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4781198"/>
                  </a:ext>
                </a:extLst>
              </a:tr>
              <a:tr h="45755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3,5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12,25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294123"/>
                  </a:ext>
                </a:extLst>
              </a:tr>
              <a:tr h="45755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5,5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30,25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2122369"/>
                  </a:ext>
                </a:extLst>
              </a:tr>
              <a:tr h="45755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-0,5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0,25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2762350"/>
                  </a:ext>
                </a:extLst>
              </a:tr>
              <a:tr h="45755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2,5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6,25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9165178"/>
                  </a:ext>
                </a:extLst>
              </a:tr>
              <a:tr h="45755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-0,5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0,25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1866382"/>
                  </a:ext>
                </a:extLst>
              </a:tr>
              <a:tr h="45755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-4,5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20,25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1787767"/>
                  </a:ext>
                </a:extLst>
              </a:tr>
              <a:tr h="45755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0,5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0,25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593673"/>
                  </a:ext>
                </a:extLst>
              </a:tr>
              <a:tr h="592865">
                <a:tc>
                  <a:txBody>
                    <a:bodyPr/>
                    <a:lstStyle/>
                    <a:p>
                      <a:pPr algn="ctr"/>
                      <a:r>
                        <a:rPr lang="el-GR" sz="2400" dirty="0"/>
                        <a:t>Σ</a:t>
                      </a:r>
                      <a:r>
                        <a:rPr lang="pt-BR" sz="2400" dirty="0"/>
                        <a:t> x = 415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2400" dirty="0"/>
                        <a:t>Σ</a:t>
                      </a:r>
                      <a:r>
                        <a:rPr lang="pt-BR" sz="2400" dirty="0"/>
                        <a:t> (x-µ) =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2400" dirty="0"/>
                        <a:t>Σ</a:t>
                      </a:r>
                      <a:r>
                        <a:rPr lang="pt-BR" sz="2400" dirty="0"/>
                        <a:t> = 88,5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957985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D6056C2D-E61D-4321-A61F-A8F60392F592}"/>
                  </a:ext>
                </a:extLst>
              </p:cNvPr>
              <p:cNvSpPr txBox="1"/>
              <p:nvPr/>
            </p:nvSpPr>
            <p:spPr>
              <a:xfrm>
                <a:off x="2134043" y="1144372"/>
                <a:ext cx="2475613" cy="8617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pt-BR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sSup>
                                <m:sSupPr>
                                  <m:ctrlPr>
                                    <a:rPr lang="pt-BR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pt-BR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D6056C2D-E61D-4321-A61F-A8F60392F5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4043" y="1144372"/>
                <a:ext cx="2475613" cy="86177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76475EA2-6E2C-46FA-8DE1-39571444ACE4}"/>
                  </a:ext>
                </a:extLst>
              </p:cNvPr>
              <p:cNvSpPr txBox="1"/>
              <p:nvPr/>
            </p:nvSpPr>
            <p:spPr>
              <a:xfrm>
                <a:off x="2005513" y="2158473"/>
                <a:ext cx="2732671" cy="8182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88,5</m:t>
                          </m:r>
                        </m:num>
                        <m:den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=9,83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76475EA2-6E2C-46FA-8DE1-39571444AC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5513" y="2158473"/>
                <a:ext cx="2732671" cy="81823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3B0B8652-CA21-475A-9B80-FD41D81315A5}"/>
                  </a:ext>
                </a:extLst>
              </p:cNvPr>
              <p:cNvSpPr txBox="1"/>
              <p:nvPr/>
            </p:nvSpPr>
            <p:spPr>
              <a:xfrm>
                <a:off x="2676978" y="4165169"/>
                <a:ext cx="1389739" cy="5372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3B0B8652-CA21-475A-9B80-FD41D81315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6978" y="4165169"/>
                <a:ext cx="1389739" cy="5372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74E6242D-6F6C-4722-A1D4-C999124C3EC0}"/>
                  </a:ext>
                </a:extLst>
              </p:cNvPr>
              <p:cNvSpPr txBox="1"/>
              <p:nvPr/>
            </p:nvSpPr>
            <p:spPr>
              <a:xfrm>
                <a:off x="2005513" y="5058523"/>
                <a:ext cx="2841804" cy="5218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9,83</m:t>
                          </m:r>
                        </m:e>
                      </m:rad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=3,14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74E6242D-6F6C-4722-A1D4-C999124C3E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5513" y="5058523"/>
                <a:ext cx="2841804" cy="5218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7251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  <p:bldP spid="14" grpId="0"/>
      <p:bldP spid="15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F7929F3D-F320-4467-B30A-DF5C3BD75C3D}"/>
              </a:ext>
            </a:extLst>
          </p:cNvPr>
          <p:cNvSpPr txBox="1">
            <a:spLocks/>
          </p:cNvSpPr>
          <p:nvPr/>
        </p:nvSpPr>
        <p:spPr>
          <a:xfrm>
            <a:off x="704850" y="272730"/>
            <a:ext cx="11036300" cy="5956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3600" b="1" dirty="0"/>
              <a:t>Regra Empírica – para distribuições simétricas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55316FE-AA4A-48D7-8E1A-BD56F781A0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5403" y="868414"/>
            <a:ext cx="7047913" cy="5971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684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F7929F3D-F320-4467-B30A-DF5C3BD75C3D}"/>
              </a:ext>
            </a:extLst>
          </p:cNvPr>
          <p:cNvSpPr txBox="1">
            <a:spLocks/>
          </p:cNvSpPr>
          <p:nvPr/>
        </p:nvSpPr>
        <p:spPr>
          <a:xfrm>
            <a:off x="647700" y="374330"/>
            <a:ext cx="11036300" cy="5956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3600" b="1" dirty="0"/>
              <a:t>Teorema de </a:t>
            </a:r>
            <a:r>
              <a:rPr lang="pt-BR" sz="3600" b="1" dirty="0" err="1"/>
              <a:t>Chebychev</a:t>
            </a:r>
            <a:endParaRPr lang="pt-BR" sz="3600" b="1" dirty="0"/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129FC850-9153-4470-AF9B-2DB6CD0B13A0}"/>
              </a:ext>
            </a:extLst>
          </p:cNvPr>
          <p:cNvSpPr txBox="1">
            <a:spLocks/>
          </p:cNvSpPr>
          <p:nvPr/>
        </p:nvSpPr>
        <p:spPr>
          <a:xfrm>
            <a:off x="6489700" y="1363210"/>
            <a:ext cx="5384800" cy="5956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/>
              <a:t>Aplicado em qualquer distribuição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6FD0FAB3-4C9E-4317-BF19-45B19E0FB9D0}"/>
                  </a:ext>
                </a:extLst>
              </p:cNvPr>
              <p:cNvSpPr txBox="1"/>
              <p:nvPr/>
            </p:nvSpPr>
            <p:spPr>
              <a:xfrm>
                <a:off x="7740650" y="2028668"/>
                <a:ext cx="2311400" cy="8094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6FD0FAB3-4C9E-4317-BF19-45B19E0FB9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0650" y="2028668"/>
                <a:ext cx="2311400" cy="8094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3701031C-DAB5-4A11-A9E2-FEE153CA78FB}"/>
              </a:ext>
            </a:extLst>
          </p:cNvPr>
          <p:cNvSpPr txBox="1">
            <a:spLocks/>
          </p:cNvSpPr>
          <p:nvPr/>
        </p:nvSpPr>
        <p:spPr>
          <a:xfrm>
            <a:off x="6489700" y="2940900"/>
            <a:ext cx="5384800" cy="107898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/>
              <a:t>m = percentual dos dados.</a:t>
            </a:r>
          </a:p>
          <a:p>
            <a:pPr marL="0" indent="0">
              <a:buNone/>
            </a:pPr>
            <a:r>
              <a:rPr lang="pt-BR" dirty="0"/>
              <a:t>K = número de desvios padrões (&gt; 1).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98052A4B-922C-4375-8E4B-24E4C842DFE3}"/>
                  </a:ext>
                </a:extLst>
              </p:cNvPr>
              <p:cNvSpPr txBox="1"/>
              <p:nvPr/>
            </p:nvSpPr>
            <p:spPr>
              <a:xfrm>
                <a:off x="6591300" y="4190999"/>
                <a:ext cx="4152900" cy="6083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=2: </m:t>
                    </m:r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=1−</m:t>
                    </m:r>
                    <m:f>
                      <m:fPr>
                        <m:ctrlPr>
                          <a:rPr lang="pt-BR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sz="2800" dirty="0"/>
                  <a:t>= 0,75</a:t>
                </a:r>
              </a:p>
            </p:txBody>
          </p:sp>
        </mc:Choice>
        <mc:Fallback xmlns="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98052A4B-922C-4375-8E4B-24E4C842DF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1300" y="4190999"/>
                <a:ext cx="4152900" cy="608372"/>
              </a:xfrm>
              <a:prstGeom prst="rect">
                <a:avLst/>
              </a:prstGeom>
              <a:blipFill>
                <a:blip r:embed="rId4"/>
                <a:stretch>
                  <a:fillRect t="-1000" b="-22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AB49D761-937C-4C92-8351-D7B89E5EA734}"/>
                  </a:ext>
                </a:extLst>
              </p:cNvPr>
              <p:cNvSpPr txBox="1"/>
              <p:nvPr/>
            </p:nvSpPr>
            <p:spPr>
              <a:xfrm>
                <a:off x="6591300" y="4869623"/>
                <a:ext cx="4152900" cy="6105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=3: </m:t>
                    </m:r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=1−</m:t>
                    </m:r>
                    <m:f>
                      <m:fPr>
                        <m:ctrlPr>
                          <a:rPr lang="pt-BR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sup>
                            <m: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sz="2800" dirty="0"/>
                  <a:t>= 0,89</a:t>
                </a:r>
              </a:p>
            </p:txBody>
          </p:sp>
        </mc:Choice>
        <mc:Fallback xmlns="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AB49D761-937C-4C92-8351-D7B89E5EA7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1300" y="4869623"/>
                <a:ext cx="4152900" cy="610552"/>
              </a:xfrm>
              <a:prstGeom prst="rect">
                <a:avLst/>
              </a:prstGeom>
              <a:blipFill>
                <a:blip r:embed="rId5"/>
                <a:stretch>
                  <a:fillRect t="-2000" b="-21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DAC246BB-AEBE-43E3-ADD6-FAF5E259365D}"/>
                  </a:ext>
                </a:extLst>
              </p:cNvPr>
              <p:cNvSpPr txBox="1"/>
              <p:nvPr/>
            </p:nvSpPr>
            <p:spPr>
              <a:xfrm>
                <a:off x="6591300" y="5573076"/>
                <a:ext cx="4152900" cy="6083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=4: </m:t>
                    </m:r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=1−</m:t>
                    </m:r>
                    <m:f>
                      <m:fPr>
                        <m:ctrlPr>
                          <a:rPr lang="pt-BR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  <m:sup>
                            <m: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sz="2800" dirty="0"/>
                  <a:t>= 0,94</a:t>
                </a:r>
              </a:p>
            </p:txBody>
          </p:sp>
        </mc:Choice>
        <mc:Fallback xmlns="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DAC246BB-AEBE-43E3-ADD6-FAF5E25936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1300" y="5573076"/>
                <a:ext cx="4152900" cy="608372"/>
              </a:xfrm>
              <a:prstGeom prst="rect">
                <a:avLst/>
              </a:prstGeom>
              <a:blipFill>
                <a:blip r:embed="rId6"/>
                <a:stretch>
                  <a:fillRect t="-2000" b="-22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Imagem 12">
            <a:extLst>
              <a:ext uri="{FF2B5EF4-FFF2-40B4-BE49-F238E27FC236}">
                <a16:creationId xmlns:a16="http://schemas.microsoft.com/office/drawing/2014/main" id="{8C06DC63-EA51-46B0-B35B-ABEB5B0578F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7755" y="1363210"/>
            <a:ext cx="5092945" cy="4402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282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F7929F3D-F320-4467-B30A-DF5C3BD75C3D}"/>
              </a:ext>
            </a:extLst>
          </p:cNvPr>
          <p:cNvSpPr txBox="1">
            <a:spLocks/>
          </p:cNvSpPr>
          <p:nvPr/>
        </p:nvSpPr>
        <p:spPr>
          <a:xfrm>
            <a:off x="647700" y="374330"/>
            <a:ext cx="11036300" cy="5956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3600" dirty="0"/>
              <a:t>Desvio padrão para dados agrupados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A567DB2D-2C8E-4854-A5B8-8A3BADA483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8280" y="1708614"/>
            <a:ext cx="8690850" cy="44557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B7A2FC3A-4522-492A-BA85-FFCA21ED323C}"/>
                  </a:ext>
                </a:extLst>
              </p:cNvPr>
              <p:cNvSpPr txBox="1"/>
              <p:nvPr/>
            </p:nvSpPr>
            <p:spPr>
              <a:xfrm>
                <a:off x="495430" y="1708614"/>
                <a:ext cx="2912849" cy="12730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pt-BR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t-BR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  <m:sSup>
                                    <m:sSupPr>
                                      <m:ctrlPr>
                                        <a:rPr lang="pt-BR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pt-BR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pt-BR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pt-BR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nary>
                            </m:num>
                            <m:den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B7A2FC3A-4522-492A-BA85-FFCA21ED32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430" y="1708614"/>
                <a:ext cx="2912849" cy="12730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60E55CA8-6540-4703-BAEC-1F2581E00E86}"/>
                  </a:ext>
                </a:extLst>
              </p:cNvPr>
              <p:cNvSpPr txBox="1"/>
              <p:nvPr/>
            </p:nvSpPr>
            <p:spPr>
              <a:xfrm>
                <a:off x="766724" y="3429000"/>
                <a:ext cx="2088905" cy="12730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80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45,40</m:t>
                              </m:r>
                            </m:num>
                            <m:den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49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60E55CA8-6540-4703-BAEC-1F2581E00E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724" y="3429000"/>
                <a:ext cx="2088905" cy="12730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AF9D1646-1596-4A28-AA7C-BCC720542F1C}"/>
                  </a:ext>
                </a:extLst>
              </p:cNvPr>
              <p:cNvSpPr txBox="1"/>
              <p:nvPr/>
            </p:nvSpPr>
            <p:spPr>
              <a:xfrm>
                <a:off x="933966" y="5149386"/>
                <a:ext cx="141679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=1,72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AF9D1646-1596-4A28-AA7C-BCC720542F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966" y="5149386"/>
                <a:ext cx="1416798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6258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F7929F3D-F320-4467-B30A-DF5C3BD75C3D}"/>
              </a:ext>
            </a:extLst>
          </p:cNvPr>
          <p:cNvSpPr txBox="1">
            <a:spLocks/>
          </p:cNvSpPr>
          <p:nvPr/>
        </p:nvSpPr>
        <p:spPr>
          <a:xfrm>
            <a:off x="647700" y="374330"/>
            <a:ext cx="11036300" cy="5956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3600" b="1" dirty="0"/>
              <a:t>Medidas de posição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FD6A7C2E-719A-4DFA-9A56-248C596D93D0}"/>
              </a:ext>
            </a:extLst>
          </p:cNvPr>
          <p:cNvSpPr txBox="1">
            <a:spLocks/>
          </p:cNvSpPr>
          <p:nvPr/>
        </p:nvSpPr>
        <p:spPr>
          <a:xfrm>
            <a:off x="603250" y="1378458"/>
            <a:ext cx="11125200" cy="10833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600" b="1" dirty="0" err="1"/>
              <a:t>Fractis</a:t>
            </a:r>
            <a:r>
              <a:rPr lang="pt-BR" sz="3600" b="1" dirty="0"/>
              <a:t>: </a:t>
            </a:r>
            <a:r>
              <a:rPr lang="pt-BR" sz="3600" dirty="0"/>
              <a:t>Divisão do conjunto de dados em partes iguais (Quartis, percentis, Mediana…).</a:t>
            </a: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959BB41C-AAD4-4775-886D-35C108F6A23B}"/>
              </a:ext>
            </a:extLst>
          </p:cNvPr>
          <p:cNvSpPr txBox="1">
            <a:spLocks/>
          </p:cNvSpPr>
          <p:nvPr/>
        </p:nvSpPr>
        <p:spPr>
          <a:xfrm>
            <a:off x="603250" y="3075910"/>
            <a:ext cx="11125200" cy="5956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600" b="1" dirty="0"/>
              <a:t>Quartis: </a:t>
            </a:r>
            <a:r>
              <a:rPr lang="pt-BR" sz="3600" dirty="0"/>
              <a:t>Divide o conjunto de dados em 4 partes iguais</a:t>
            </a:r>
            <a:r>
              <a:rPr lang="pt-BR" dirty="0"/>
              <a:t>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3C5EA09-CD92-459D-919D-0D89E178A8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" y="3989860"/>
            <a:ext cx="5770128" cy="1268530"/>
          </a:xfrm>
          <a:prstGeom prst="rect">
            <a:avLst/>
          </a:prstGeom>
        </p:spPr>
      </p:pic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E334F586-4340-484E-AE02-153168558E5E}"/>
              </a:ext>
            </a:extLst>
          </p:cNvPr>
          <p:cNvSpPr txBox="1">
            <a:spLocks/>
          </p:cNvSpPr>
          <p:nvPr/>
        </p:nvSpPr>
        <p:spPr>
          <a:xfrm>
            <a:off x="647700" y="5452100"/>
            <a:ext cx="11125200" cy="5956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600" b="1" dirty="0"/>
              <a:t>Amplitude Interquartil (IQR):           </a:t>
            </a:r>
            <a:r>
              <a:rPr lang="pt-BR" sz="3600" dirty="0"/>
              <a:t>IQR = Q</a:t>
            </a:r>
            <a:r>
              <a:rPr lang="pt-BR" sz="3600" baseline="-25000" dirty="0"/>
              <a:t>3 </a:t>
            </a:r>
            <a:r>
              <a:rPr lang="pt-BR" sz="3600" dirty="0"/>
              <a:t>– Q</a:t>
            </a:r>
            <a:r>
              <a:rPr lang="pt-BR" sz="3600" baseline="-25000" dirty="0"/>
              <a:t>1</a:t>
            </a:r>
            <a:endParaRPr lang="pt-BR" sz="36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166F1EF-AC8C-5A7F-F6B8-5F4451FFC8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731544"/>
            <a:ext cx="5880100" cy="1474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004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10BFC913-888C-485A-B484-DB486C1D138B}"/>
              </a:ext>
            </a:extLst>
          </p:cNvPr>
          <p:cNvSpPr txBox="1">
            <a:spLocks/>
          </p:cNvSpPr>
          <p:nvPr/>
        </p:nvSpPr>
        <p:spPr>
          <a:xfrm>
            <a:off x="647700" y="374330"/>
            <a:ext cx="11036300" cy="5956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3600" b="1" dirty="0"/>
              <a:t>Gráfico </a:t>
            </a:r>
            <a:r>
              <a:rPr lang="pt-BR" sz="3600" b="1" dirty="0" err="1"/>
              <a:t>BoxPlot</a:t>
            </a:r>
            <a:r>
              <a:rPr lang="pt-BR" sz="3600" b="1" dirty="0"/>
              <a:t> ou Caixa e Bigodes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E39F2DA-9E82-43B3-B6CA-013B5A7F28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427" y="1306884"/>
            <a:ext cx="7267573" cy="1969716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561A88CC-A7C7-58CC-B30A-A1FD175526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7" y="3950779"/>
            <a:ext cx="12113092" cy="1499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943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4196</TotalTime>
  <Words>399</Words>
  <Application>Microsoft Office PowerPoint</Application>
  <PresentationFormat>Widescreen</PresentationFormat>
  <Paragraphs>143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Luciano Galdino</dc:creator>
  <cp:lastModifiedBy>LUCIANO GALDINO</cp:lastModifiedBy>
  <cp:revision>362</cp:revision>
  <dcterms:created xsi:type="dcterms:W3CDTF">2020-11-26T18:44:25Z</dcterms:created>
  <dcterms:modified xsi:type="dcterms:W3CDTF">2022-12-27T20:54:55Z</dcterms:modified>
</cp:coreProperties>
</file>