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7" r:id="rId2"/>
    <p:sldId id="258" r:id="rId3"/>
    <p:sldId id="284" r:id="rId4"/>
    <p:sldId id="285" r:id="rId5"/>
    <p:sldId id="286" r:id="rId6"/>
    <p:sldId id="287" r:id="rId7"/>
    <p:sldId id="288" r:id="rId8"/>
    <p:sldId id="289" r:id="rId9"/>
    <p:sldId id="278" r:id="rId10"/>
    <p:sldId id="282" r:id="rId11"/>
    <p:sldId id="283" r:id="rId12"/>
    <p:sldId id="277" r:id="rId13"/>
    <p:sldId id="290" r:id="rId14"/>
    <p:sldId id="292" r:id="rId15"/>
    <p:sldId id="279" r:id="rId16"/>
    <p:sldId id="291" r:id="rId17"/>
    <p:sldId id="300" r:id="rId18"/>
    <p:sldId id="301" r:id="rId19"/>
    <p:sldId id="302" r:id="rId20"/>
    <p:sldId id="304" r:id="rId21"/>
    <p:sldId id="305" r:id="rId22"/>
    <p:sldId id="280" r:id="rId23"/>
    <p:sldId id="293" r:id="rId24"/>
    <p:sldId id="295" r:id="rId25"/>
    <p:sldId id="281" r:id="rId26"/>
    <p:sldId id="294" r:id="rId27"/>
    <p:sldId id="297" r:id="rId28"/>
    <p:sldId id="275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38446A"/>
    <a:srgbClr val="23C7CB"/>
    <a:srgbClr val="E42924"/>
    <a:srgbClr val="B52415"/>
    <a:srgbClr val="993300"/>
    <a:srgbClr val="EDF307"/>
    <a:srgbClr val="CF2BC3"/>
    <a:srgbClr val="204C82"/>
    <a:srgbClr val="FF505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1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title>
      <c:tx>
        <c:rich>
          <a:bodyPr/>
          <a:lstStyle/>
          <a:p>
            <a:pPr>
              <a:defRPr sz="2000"/>
            </a:pPr>
            <a:r>
              <a:rPr lang="en-US" sz="2000"/>
              <a:t>Percentage of languages (2014)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2373848133527859"/>
          <c:y val="0.13958810403097521"/>
          <c:w val="0.47565462099743588"/>
          <c:h val="0.80453619903550178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Pourcentage</c:v>
                </c:pt>
              </c:strCache>
            </c:strRef>
          </c:tx>
          <c:explosion val="25"/>
          <c:dPt>
            <c:idx val="0"/>
            <c:bubble3D val="1"/>
            <c:spPr>
              <a:solidFill>
                <a:schemeClr val="tx1">
                  <a:lumMod val="85000"/>
                  <a:lumOff val="15000"/>
                </a:schemeClr>
              </a:solidFill>
            </c:spPr>
          </c:dPt>
          <c:dPt>
            <c:idx val="1"/>
            <c:bubble3D val="1"/>
            <c:spPr>
              <a:solidFill>
                <a:schemeClr val="tx1">
                  <a:lumMod val="65000"/>
                  <a:lumOff val="35000"/>
                </a:schemeClr>
              </a:solidFill>
            </c:spPr>
          </c:dPt>
          <c:dPt>
            <c:idx val="2"/>
            <c:bubble3D val="1"/>
            <c:spPr>
              <a:solidFill>
                <a:schemeClr val="accent4">
                  <a:lumMod val="60000"/>
                  <a:lumOff val="40000"/>
                </a:schemeClr>
              </a:solidFill>
            </c:spPr>
          </c:dPt>
          <c:dPt>
            <c:idx val="3"/>
            <c:bubble3D val="1"/>
            <c:spPr>
              <a:solidFill>
                <a:schemeClr val="accent5">
                  <a:lumMod val="60000"/>
                  <a:lumOff val="40000"/>
                </a:schemeClr>
              </a:solidFill>
            </c:spPr>
          </c:dPt>
          <c:dPt>
            <c:idx val="4"/>
            <c:bubble3D val="1"/>
            <c:spPr>
              <a:solidFill>
                <a:srgbClr val="FF0000"/>
              </a:solidFill>
            </c:spPr>
          </c:dPt>
          <c:dPt>
            <c:idx val="5"/>
            <c:bubble3D val="1"/>
            <c:spPr>
              <a:solidFill>
                <a:schemeClr val="bg2">
                  <a:lumMod val="50000"/>
                </a:schemeClr>
              </a:solidFill>
            </c:spPr>
          </c:dPt>
          <c:dPt>
            <c:idx val="6"/>
            <c:bubble3D val="1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Lbls>
            <c:showPercent val="1"/>
          </c:dLbls>
          <c:cat>
            <c:strRef>
              <c:f>Feuil1!$A$2:$A$8</c:f>
              <c:strCache>
                <c:ptCount val="7"/>
                <c:pt idx="0">
                  <c:v>Mandarin</c:v>
                </c:pt>
                <c:pt idx="1">
                  <c:v>Spanish</c:v>
                </c:pt>
                <c:pt idx="2">
                  <c:v>English</c:v>
                </c:pt>
                <c:pt idx="3">
                  <c:v>Hindi</c:v>
                </c:pt>
                <c:pt idx="4">
                  <c:v>Arabic</c:v>
                </c:pt>
                <c:pt idx="5">
                  <c:v>Portuguese</c:v>
                </c:pt>
                <c:pt idx="6">
                  <c:v>other languages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11.82</c:v>
                </c:pt>
                <c:pt idx="1">
                  <c:v>5.7700000000000014</c:v>
                </c:pt>
                <c:pt idx="2">
                  <c:v>4.67</c:v>
                </c:pt>
                <c:pt idx="3">
                  <c:v>3.62</c:v>
                </c:pt>
                <c:pt idx="4">
                  <c:v>3.3</c:v>
                </c:pt>
                <c:pt idx="5">
                  <c:v>2.8299999999999987</c:v>
                </c:pt>
                <c:pt idx="6">
                  <c:v>67.989999999999995</c:v>
                </c:pt>
              </c:numCache>
            </c:numRef>
          </c:val>
          <c:bubble3D val="1"/>
        </c:ser>
        <c:dLbls>
          <c:showPercent val="1"/>
        </c:dLbls>
        <c:firstSliceAng val="0"/>
      </c:pieChart>
    </c:plotArea>
    <c:legend>
      <c:legendPos val="r"/>
      <c:legendEntry>
        <c:idx val="4"/>
        <c:txPr>
          <a:bodyPr/>
          <a:lstStyle/>
          <a:p>
            <a:pPr>
              <a:defRPr sz="1400"/>
            </a:pPr>
            <a:endParaRPr lang="fr-FR"/>
          </a:p>
        </c:txPr>
      </c:legendEntry>
      <c:layout/>
      <c:txPr>
        <a:bodyPr/>
        <a:lstStyle/>
        <a:p>
          <a:pPr>
            <a:defRPr sz="1400"/>
          </a:pPr>
          <a:endParaRPr lang="fr-FR"/>
        </a:p>
      </c:txPr>
    </c:legend>
    <c:plotVisOnly val="1"/>
  </c:chart>
  <c:txPr>
    <a:bodyPr/>
    <a:lstStyle/>
    <a:p>
      <a:pPr>
        <a:defRPr sz="1800" b="1">
          <a:latin typeface="Arial" pitchFamily="34" charset="0"/>
          <a:cs typeface="Arial" pitchFamily="34" charset="0"/>
        </a:defRPr>
      </a:pPr>
      <a:endParaRPr lang="fr-F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title>
      <c:tx>
        <c:rich>
          <a:bodyPr/>
          <a:lstStyle/>
          <a:p>
            <a:pPr>
              <a:defRPr sz="1800"/>
            </a:pPr>
            <a:r>
              <a:rPr lang="en-US" sz="1800"/>
              <a:t>Percentage of religions (2010)</a:t>
            </a:r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Pourcentage</c:v>
                </c:pt>
              </c:strCache>
            </c:strRef>
          </c:tx>
          <c:dPt>
            <c:idx val="0"/>
            <c:spPr>
              <a:solidFill>
                <a:schemeClr val="tx2">
                  <a:lumMod val="75000"/>
                </a:schemeClr>
              </a:solidFill>
            </c:spPr>
          </c:dPt>
          <c:dPt>
            <c:idx val="1"/>
            <c:spPr>
              <a:solidFill>
                <a:srgbClr val="FF0000"/>
              </a:solidFill>
            </c:spPr>
          </c:dPt>
          <c:dPt>
            <c:idx val="2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dPt>
            <c:idx val="3"/>
            <c:spPr>
              <a:solidFill>
                <a:schemeClr val="accent5">
                  <a:lumMod val="60000"/>
                  <a:lumOff val="40000"/>
                </a:schemeClr>
              </a:solidFill>
            </c:spPr>
          </c:dPt>
          <c:dPt>
            <c:idx val="4"/>
            <c:spPr>
              <a:solidFill>
                <a:schemeClr val="accent4">
                  <a:lumMod val="60000"/>
                  <a:lumOff val="40000"/>
                </a:schemeClr>
              </a:solidFill>
            </c:spPr>
          </c:dPt>
          <c:dPt>
            <c:idx val="5"/>
            <c:spPr>
              <a:solidFill>
                <a:schemeClr val="bg2">
                  <a:lumMod val="50000"/>
                </a:schemeClr>
              </a:solidFill>
            </c:spPr>
          </c:dPt>
          <c:dLbls>
            <c:txPr>
              <a:bodyPr/>
              <a:lstStyle/>
              <a:p>
                <a:pPr>
                  <a:defRPr b="0"/>
                </a:pPr>
                <a:endParaRPr lang="fr-FR"/>
              </a:p>
            </c:txPr>
            <c:showPercent val="1"/>
          </c:dLbls>
          <c:cat>
            <c:strRef>
              <c:f>Feuil1!$A$2:$A$7</c:f>
              <c:strCache>
                <c:ptCount val="6"/>
                <c:pt idx="0">
                  <c:v>Christians</c:v>
                </c:pt>
                <c:pt idx="1">
                  <c:v>Muslims</c:v>
                </c:pt>
                <c:pt idx="2">
                  <c:v>Unaffiliated</c:v>
                </c:pt>
                <c:pt idx="3">
                  <c:v>Hindus</c:v>
                </c:pt>
                <c:pt idx="4">
                  <c:v>Buddhists</c:v>
                </c:pt>
                <c:pt idx="5">
                  <c:v>Other religions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31.4</c:v>
                </c:pt>
                <c:pt idx="1">
                  <c:v>23.2</c:v>
                </c:pt>
                <c:pt idx="2">
                  <c:v>16.399999999999999</c:v>
                </c:pt>
                <c:pt idx="3">
                  <c:v>15</c:v>
                </c:pt>
                <c:pt idx="4">
                  <c:v>7.1</c:v>
                </c:pt>
                <c:pt idx="5">
                  <c:v>6.9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egendEntry>
        <c:idx val="1"/>
        <c:txPr>
          <a:bodyPr/>
          <a:lstStyle/>
          <a:p>
            <a:pPr>
              <a:defRPr sz="1400"/>
            </a:pPr>
            <a:endParaRPr lang="fr-FR"/>
          </a:p>
        </c:txPr>
      </c:legendEntry>
      <c:layout/>
      <c:txPr>
        <a:bodyPr/>
        <a:lstStyle/>
        <a:p>
          <a:pPr>
            <a:defRPr sz="1400"/>
          </a:pPr>
          <a:endParaRPr lang="fr-FR"/>
        </a:p>
      </c:txPr>
    </c:legend>
    <c:plotVisOnly val="1"/>
  </c:chart>
  <c:txPr>
    <a:bodyPr/>
    <a:lstStyle/>
    <a:p>
      <a:pPr>
        <a:defRPr sz="1800" b="1">
          <a:latin typeface="Arial" pitchFamily="34" charset="0"/>
          <a:cs typeface="Arial" pitchFamily="34" charset="0"/>
        </a:defRPr>
      </a:pPr>
      <a:endParaRPr lang="fr-F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plotArea>
      <c:layout>
        <c:manualLayout>
          <c:layoutTarget val="inner"/>
          <c:xMode val="edge"/>
          <c:yMode val="edge"/>
          <c:x val="0.16578191165945583"/>
          <c:y val="4.4035787276079562E-2"/>
          <c:w val="0.65725775479687965"/>
          <c:h val="0.82523346918206653"/>
        </c:manualLayout>
      </c:layout>
      <c:barChart>
        <c:barDir val="col"/>
        <c:grouping val="clustered"/>
        <c:ser>
          <c:idx val="0"/>
          <c:order val="0"/>
          <c:tx>
            <c:strRef>
              <c:f>Feuil1!$B$1</c:f>
              <c:strCache>
                <c:ptCount val="1"/>
                <c:pt idx="0">
                  <c:v>LIGA</c:v>
                </c:pt>
              </c:strCache>
            </c:strRef>
          </c:tx>
          <c:spPr>
            <a:solidFill>
              <a:srgbClr val="0066FF"/>
            </a:solidFill>
          </c:spPr>
          <c:cat>
            <c:strRef>
              <c:f>Feuil1!$A$2:$A$4</c:f>
              <c:strCache>
                <c:ptCount val="3"/>
                <c:pt idx="0">
                  <c:v>PM1</c:v>
                </c:pt>
                <c:pt idx="1">
                  <c:v>PM2</c:v>
                </c:pt>
                <c:pt idx="2">
                  <c:v>PM3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95</c:v>
                </c:pt>
                <c:pt idx="1">
                  <c:v>70.83</c:v>
                </c:pt>
                <c:pt idx="2">
                  <c:v>95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TIGA1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Feuil1!$A$2:$A$4</c:f>
              <c:strCache>
                <c:ptCount val="3"/>
                <c:pt idx="0">
                  <c:v>PM1</c:v>
                </c:pt>
                <c:pt idx="1">
                  <c:v>PM2</c:v>
                </c:pt>
                <c:pt idx="2">
                  <c:v>PM3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97.5</c:v>
                </c:pt>
                <c:pt idx="1">
                  <c:v>70.83</c:v>
                </c:pt>
                <c:pt idx="2">
                  <c:v>97.5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TIGA2</c:v>
                </c:pt>
              </c:strCache>
            </c:strRef>
          </c:tx>
          <c:spPr>
            <a:solidFill>
              <a:schemeClr val="tx1"/>
            </a:solidFill>
          </c:spPr>
          <c:cat>
            <c:strRef>
              <c:f>Feuil1!$A$2:$A$4</c:f>
              <c:strCache>
                <c:ptCount val="3"/>
                <c:pt idx="0">
                  <c:v>PM1</c:v>
                </c:pt>
                <c:pt idx="1">
                  <c:v>PM2</c:v>
                </c:pt>
                <c:pt idx="2">
                  <c:v>PM3</c:v>
                </c:pt>
              </c:strCache>
            </c:strRef>
          </c:cat>
          <c:val>
            <c:numRef>
              <c:f>Feuil1!$D$2:$D$4</c:f>
              <c:numCache>
                <c:formatCode>General</c:formatCode>
                <c:ptCount val="3"/>
                <c:pt idx="0">
                  <c:v>97.5</c:v>
                </c:pt>
                <c:pt idx="1">
                  <c:v>73.33</c:v>
                </c:pt>
                <c:pt idx="2">
                  <c:v>98.33</c:v>
                </c:pt>
              </c:numCache>
            </c:numRef>
          </c:val>
        </c:ser>
        <c:gapWidth val="260"/>
        <c:overlap val="-33"/>
        <c:axId val="95636096"/>
        <c:axId val="109478272"/>
      </c:barChart>
      <c:catAx>
        <c:axId val="95636096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fr-FR"/>
          </a:p>
        </c:txPr>
        <c:crossAx val="109478272"/>
        <c:crosses val="autoZero"/>
        <c:auto val="1"/>
        <c:lblAlgn val="ctr"/>
        <c:lblOffset val="100"/>
      </c:catAx>
      <c:valAx>
        <c:axId val="109478272"/>
        <c:scaling>
          <c:orientation val="minMax"/>
          <c:max val="100"/>
          <c:min val="7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fr-FR" sz="2000"/>
                  <a:t>Accuracy %</a:t>
                </a:r>
              </a:p>
            </c:rich>
          </c:tx>
          <c:layout>
            <c:manualLayout>
              <c:xMode val="edge"/>
              <c:yMode val="edge"/>
              <c:x val="0"/>
              <c:y val="0.26424225848341798"/>
            </c:manualLayout>
          </c:layout>
        </c:title>
        <c:numFmt formatCode="General" sourceLinked="1"/>
        <c:tickLblPos val="nextTo"/>
        <c:crossAx val="95636096"/>
        <c:crosses val="autoZero"/>
        <c:crossBetween val="between"/>
        <c:majorUnit val="2"/>
      </c:valAx>
    </c:plotArea>
    <c:legend>
      <c:legendPos val="r"/>
      <c:layout/>
      <c:overlay val="1"/>
      <c:txPr>
        <a:bodyPr/>
        <a:lstStyle/>
        <a:p>
          <a:pPr>
            <a:defRPr sz="1800"/>
          </a:pPr>
          <a:endParaRPr lang="fr-FR"/>
        </a:p>
      </c:txPr>
    </c:legend>
    <c:plotVisOnly val="1"/>
    <c:dispBlanksAs val="gap"/>
  </c:chart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fr-F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4385C-EA6A-49DA-8D82-C01D07762FD4}" type="datetimeFigureOut">
              <a:rPr lang="fr-FR" smtClean="0"/>
              <a:pPr/>
              <a:t>29/08/2015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79712-4556-460F-8344-3EE1BB8A38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79712-4556-460F-8344-3EE1BB8A38E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79712-4556-460F-8344-3EE1BB8A38EA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79712-4556-460F-8344-3EE1BB8A38EA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79712-4556-460F-8344-3EE1BB8A38EA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79712-4556-460F-8344-3EE1BB8A38EA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79712-4556-460F-8344-3EE1BB8A38EA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79712-4556-460F-8344-3EE1BB8A38EA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79712-4556-460F-8344-3EE1BB8A38EA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79712-4556-460F-8344-3EE1BB8A38EA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79712-4556-460F-8344-3EE1BB8A38EA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79712-4556-460F-8344-3EE1BB8A38EA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79712-4556-460F-8344-3EE1BB8A38EA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79712-4556-460F-8344-3EE1BB8A38EA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79712-4556-460F-8344-3EE1BB8A38EA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79712-4556-460F-8344-3EE1BB8A38EA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79712-4556-460F-8344-3EE1BB8A38EA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79712-4556-460F-8344-3EE1BB8A38EA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79712-4556-460F-8344-3EE1BB8A38EA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79712-4556-460F-8344-3EE1BB8A38EA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79712-4556-460F-8344-3EE1BB8A38EA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79712-4556-460F-8344-3EE1BB8A38EA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79712-4556-460F-8344-3EE1BB8A38EA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79712-4556-460F-8344-3EE1BB8A38EA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79712-4556-460F-8344-3EE1BB8A38EA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79712-4556-460F-8344-3EE1BB8A38EA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79712-4556-460F-8344-3EE1BB8A38EA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79712-4556-460F-8344-3EE1BB8A38EA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D137-15F9-4504-A1A0-6F01CDDCF0D7}" type="datetime1">
              <a:rPr lang="fr-FR" smtClean="0"/>
              <a:pPr/>
              <a:t>29/08/2015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11DE-DC83-4BCB-9597-A8613E35CB80}" type="datetime1">
              <a:rPr lang="fr-FR" smtClean="0"/>
              <a:pPr/>
              <a:t>29/08/2015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745A-E8AB-4490-9CDC-30A6F8F396CF}" type="datetime1">
              <a:rPr lang="fr-FR" smtClean="0"/>
              <a:pPr/>
              <a:t>29/08/2015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7B21-9BD9-484B-ACA4-5DCD3B218E61}" type="datetime1">
              <a:rPr lang="fr-FR" smtClean="0"/>
              <a:pPr/>
              <a:t>29/08/2015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DAF4-3617-44CF-89BA-33B1300EF70E}" type="datetime1">
              <a:rPr lang="fr-FR" smtClean="0"/>
              <a:pPr/>
              <a:t>29/08/2015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6F0-44EC-4CE6-A4B1-7310DE64B3C0}" type="datetime1">
              <a:rPr lang="fr-FR" smtClean="0"/>
              <a:pPr/>
              <a:t>29/08/2015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0F58-ED3E-452F-ACF6-28BAF98EF864}" type="datetime1">
              <a:rPr lang="fr-FR" smtClean="0"/>
              <a:pPr/>
              <a:t>29/08/2015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2C4-4BA5-4B72-ABDD-0F2CDCD1730F}" type="datetime1">
              <a:rPr lang="fr-FR" smtClean="0"/>
              <a:pPr/>
              <a:t>29/08/2015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618F-8D12-4BB4-BA77-6693AF95F93B}" type="datetime1">
              <a:rPr lang="fr-FR" smtClean="0"/>
              <a:pPr/>
              <a:t>29/08/2015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75EF-1840-42CF-84E2-A0A4F7CEBCC4}" type="datetime1">
              <a:rPr lang="fr-FR" smtClean="0"/>
              <a:pPr/>
              <a:t>29/08/2015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D5F8-C6A6-4A68-BD8A-39CC682584DB}" type="datetime1">
              <a:rPr lang="fr-FR" smtClean="0"/>
              <a:pPr/>
              <a:t>29/08/2015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5215D-2400-47FE-8830-334D26816E41}" type="datetime1">
              <a:rPr lang="fr-FR" smtClean="0"/>
              <a:pPr/>
              <a:t>29/08/2015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FE830-EEED-4665-AC23-E5BF714B63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gif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2.png"/><Relationship Id="rId9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18" Type="http://schemas.openxmlformats.org/officeDocument/2006/relationships/image" Target="../media/image28.jpeg"/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17" Type="http://schemas.openxmlformats.org/officeDocument/2006/relationships/image" Target="../media/image27.jpe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13" Type="http://schemas.openxmlformats.org/officeDocument/2006/relationships/image" Target="../media/image33.jpeg"/><Relationship Id="rId3" Type="http://schemas.openxmlformats.org/officeDocument/2006/relationships/image" Target="../media/image2.png"/><Relationship Id="rId7" Type="http://schemas.openxmlformats.org/officeDocument/2006/relationships/image" Target="../media/image30.jpeg"/><Relationship Id="rId12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11" Type="http://schemas.openxmlformats.org/officeDocument/2006/relationships/image" Target="../media/image22.jpeg"/><Relationship Id="rId5" Type="http://schemas.openxmlformats.org/officeDocument/2006/relationships/image" Target="../media/image14.jpeg"/><Relationship Id="rId10" Type="http://schemas.openxmlformats.org/officeDocument/2006/relationships/image" Target="../media/image32.jpeg"/><Relationship Id="rId4" Type="http://schemas.openxmlformats.org/officeDocument/2006/relationships/image" Target="../media/image29.jpeg"/><Relationship Id="rId9" Type="http://schemas.openxmlformats.org/officeDocument/2006/relationships/image" Target="../media/image17.jpeg"/><Relationship Id="rId14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6429372"/>
            <a:ext cx="9144000" cy="428628"/>
          </a:xfrm>
          <a:prstGeom prst="rect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Délai 25"/>
          <p:cNvSpPr/>
          <p:nvPr/>
        </p:nvSpPr>
        <p:spPr>
          <a:xfrm>
            <a:off x="6715140" y="6072206"/>
            <a:ext cx="1428760" cy="714380"/>
          </a:xfrm>
          <a:prstGeom prst="flowChartDelay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rganigramme : Délai 26"/>
          <p:cNvSpPr/>
          <p:nvPr/>
        </p:nvSpPr>
        <p:spPr>
          <a:xfrm rot="10800000">
            <a:off x="5286380" y="6072206"/>
            <a:ext cx="1428760" cy="714380"/>
          </a:xfrm>
          <a:prstGeom prst="flowChartDelay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5643570" y="6191928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TIR’15  (1-4 Sept. 2015)</a:t>
            </a:r>
            <a:endParaRPr lang="en-GB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57422" y="1383017"/>
            <a:ext cx="6786610" cy="45719"/>
          </a:xfrm>
          <a:prstGeom prst="rect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095657" y="214290"/>
            <a:ext cx="387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USTHB university Algiers, Algeria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928926" y="571480"/>
            <a:ext cx="587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hangingPunct="0"/>
            <a:r>
              <a:rPr lang="en-US" b="1" dirty="0" smtClean="0">
                <a:latin typeface="Arial" pitchFamily="34" charset="0"/>
                <a:cs typeface="Arial" pitchFamily="34" charset="0"/>
              </a:rPr>
              <a:t>Electronics and Computer engineering Faculty (FEI)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967954" y="92867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Signal Processing Laboratory</a:t>
            </a:r>
            <a:endParaRPr lang="fr-F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500034" y="2714620"/>
            <a:ext cx="8280920" cy="720080"/>
          </a:xfrm>
          <a:prstGeom prst="roundRect">
            <a:avLst/>
          </a:prstGeom>
          <a:solidFill>
            <a:srgbClr val="3844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455074" y="2857496"/>
            <a:ext cx="8331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Topic Identification of Noisy Arabic Texts Using Graph Approaches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 descr="C:\Users\x-programer\Desktop\USTHB_LOGO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2" y="-24"/>
            <a:ext cx="2021088" cy="1913136"/>
          </a:xfrm>
          <a:prstGeom prst="rect">
            <a:avLst/>
          </a:prstGeom>
          <a:noFill/>
        </p:spPr>
      </p:pic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928662" y="5202808"/>
            <a:ext cx="70009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/>
            <a:r>
              <a:rPr lang="en-US" b="1" dirty="0" err="1" smtClean="0">
                <a:latin typeface="Arial" pitchFamily="34" charset="0"/>
                <a:cs typeface="Arial" pitchFamily="34" charset="0"/>
              </a:rPr>
              <a:t>Mr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 K.  ABAINIA 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Dr  S. OUAMOUR      Prof  H. SAYOUD</a:t>
            </a:r>
            <a:endParaRPr lang="ar-QA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14348" y="3857628"/>
            <a:ext cx="13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tx1"/>
                </a:solidFill>
              </a:rPr>
              <a:t>K</a:t>
            </a:r>
            <a:r>
              <a:rPr lang="ar-QA" b="1" dirty="0" smtClean="0">
                <a:solidFill>
                  <a:schemeClr val="tx1"/>
                </a:solidFill>
              </a:rPr>
              <a:t>ey Words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ar-QA" b="1" dirty="0" smtClean="0">
                <a:solidFill>
                  <a:schemeClr val="tx1"/>
                </a:solidFill>
              </a:rPr>
              <a:t>:</a:t>
            </a:r>
            <a:endParaRPr lang="ar-QA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solidFill>
            <a:srgbClr val="3844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42844" y="6429396"/>
            <a:ext cx="5072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Topic Identification of Noisy Arabic Texts Using Graph Approaches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877272"/>
            <a:ext cx="1547664" cy="353828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rganigramme : Alternative 15"/>
          <p:cNvSpPr/>
          <p:nvPr/>
        </p:nvSpPr>
        <p:spPr>
          <a:xfrm>
            <a:off x="357158" y="0"/>
            <a:ext cx="2643206" cy="928670"/>
          </a:xfrm>
          <a:prstGeom prst="flowChartAlternateProcess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357158" y="357166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ANTSIX Corpus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9666" y="5871060"/>
            <a:ext cx="1481783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Experiments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242792"/>
            <a:ext cx="9144000" cy="71438"/>
          </a:xfrm>
          <a:prstGeom prst="rect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8" name="Picture 2" descr="C:\Users\x-programer\Desktop\USTHB_LOGO.bmp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786842" y="0"/>
            <a:ext cx="357158" cy="338081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7424829" y="5877272"/>
            <a:ext cx="1126478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22092" y="5877272"/>
            <a:ext cx="1827574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Topic Identification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857884" y="642939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TIR’15     September 1-4, 2015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572264" y="27686"/>
            <a:ext cx="2214578" cy="2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USTHB university - Algeria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3541831" y="1714488"/>
            <a:ext cx="2357454" cy="2357454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1928794" y="2285992"/>
            <a:ext cx="1357322" cy="1285884"/>
          </a:xfrm>
          <a:prstGeom prst="ellipse">
            <a:avLst/>
          </a:prstGeom>
          <a:solidFill>
            <a:srgbClr val="9933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1871211" y="265703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23C7CB"/>
                </a:solidFill>
                <a:latin typeface="Arial" pitchFamily="34" charset="0"/>
                <a:cs typeface="Arial" pitchFamily="34" charset="0"/>
              </a:rPr>
              <a:t>Informatics</a:t>
            </a:r>
            <a:endParaRPr lang="en-GB" b="1" dirty="0">
              <a:solidFill>
                <a:srgbClr val="23C7C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Ellipse 60"/>
          <p:cNvSpPr/>
          <p:nvPr/>
        </p:nvSpPr>
        <p:spPr>
          <a:xfrm>
            <a:off x="3000364" y="571480"/>
            <a:ext cx="1357322" cy="1285884"/>
          </a:xfrm>
          <a:prstGeom prst="ellipse">
            <a:avLst/>
          </a:prstGeom>
          <a:solidFill>
            <a:srgbClr val="9933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/>
          <p:cNvSpPr txBox="1"/>
          <p:nvPr/>
        </p:nvSpPr>
        <p:spPr>
          <a:xfrm>
            <a:off x="3062836" y="92867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23C7CB"/>
                </a:solidFill>
                <a:latin typeface="Arial" pitchFamily="34" charset="0"/>
                <a:cs typeface="Arial" pitchFamily="34" charset="0"/>
              </a:rPr>
              <a:t>Economy</a:t>
            </a:r>
            <a:endParaRPr lang="en-GB" b="1" dirty="0">
              <a:solidFill>
                <a:srgbClr val="23C7C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2786050" y="3857628"/>
            <a:ext cx="1357322" cy="1285884"/>
          </a:xfrm>
          <a:prstGeom prst="ellipse">
            <a:avLst/>
          </a:prstGeom>
          <a:solidFill>
            <a:srgbClr val="9933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5072066" y="3929066"/>
            <a:ext cx="1357322" cy="1285884"/>
          </a:xfrm>
          <a:prstGeom prst="ellipse">
            <a:avLst/>
          </a:prstGeom>
          <a:solidFill>
            <a:srgbClr val="9933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/>
          <p:cNvSpPr/>
          <p:nvPr/>
        </p:nvSpPr>
        <p:spPr>
          <a:xfrm>
            <a:off x="6143636" y="2214554"/>
            <a:ext cx="1357322" cy="1285884"/>
          </a:xfrm>
          <a:prstGeom prst="ellipse">
            <a:avLst/>
          </a:prstGeom>
          <a:solidFill>
            <a:srgbClr val="9933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5286380" y="642918"/>
            <a:ext cx="1357322" cy="1285884"/>
          </a:xfrm>
          <a:prstGeom prst="ellipse">
            <a:avLst/>
          </a:prstGeom>
          <a:solidFill>
            <a:srgbClr val="9933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/>
          <p:cNvSpPr txBox="1"/>
          <p:nvPr/>
        </p:nvSpPr>
        <p:spPr>
          <a:xfrm>
            <a:off x="5542259" y="100010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23C7CB"/>
                </a:solidFill>
                <a:latin typeface="Arial" pitchFamily="34" charset="0"/>
                <a:cs typeface="Arial" pitchFamily="34" charset="0"/>
              </a:rPr>
              <a:t>Health</a:t>
            </a:r>
            <a:endParaRPr lang="en-GB" b="1" dirty="0">
              <a:solidFill>
                <a:srgbClr val="23C7C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6286512" y="257174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23C7CB"/>
                </a:solidFill>
                <a:latin typeface="Arial" pitchFamily="34" charset="0"/>
                <a:cs typeface="Arial" pitchFamily="34" charset="0"/>
              </a:rPr>
              <a:t>Religion</a:t>
            </a:r>
            <a:endParaRPr lang="en-GB" b="1" dirty="0">
              <a:solidFill>
                <a:srgbClr val="23C7C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5300235" y="424252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23C7CB"/>
                </a:solidFill>
                <a:latin typeface="Arial" pitchFamily="34" charset="0"/>
                <a:cs typeface="Arial" pitchFamily="34" charset="0"/>
              </a:rPr>
              <a:t>Sports</a:t>
            </a:r>
            <a:endParaRPr lang="en-GB" b="1" dirty="0">
              <a:solidFill>
                <a:srgbClr val="23C7C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2942781" y="421481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23C7CB"/>
                </a:solidFill>
                <a:latin typeface="Arial" pitchFamily="34" charset="0"/>
                <a:cs typeface="Arial" pitchFamily="34" charset="0"/>
              </a:rPr>
              <a:t>Hunting</a:t>
            </a:r>
            <a:endParaRPr lang="en-GB" b="1" dirty="0">
              <a:solidFill>
                <a:srgbClr val="23C7C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4042311" y="1928802"/>
            <a:ext cx="138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B52415"/>
                </a:solidFill>
                <a:latin typeface="Arial" pitchFamily="34" charset="0"/>
                <a:cs typeface="Arial" pitchFamily="34" charset="0"/>
              </a:rPr>
              <a:t>ANTSIX</a:t>
            </a:r>
            <a:endParaRPr lang="en-GB" sz="2400" b="1" dirty="0">
              <a:solidFill>
                <a:srgbClr val="B5241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3970459" y="2357430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300 texts</a:t>
            </a:r>
            <a:endParaRPr lang="en-GB" sz="24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7" name="Image 106" descr="forum-icon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70066" y="2857496"/>
            <a:ext cx="928694" cy="928694"/>
          </a:xfrm>
          <a:prstGeom prst="rect">
            <a:avLst/>
          </a:prstGeom>
        </p:spPr>
      </p:pic>
      <p:sp>
        <p:nvSpPr>
          <p:cNvPr id="108" name="ZoneTexte 107"/>
          <p:cNvSpPr txBox="1"/>
          <p:nvPr/>
        </p:nvSpPr>
        <p:spPr>
          <a:xfrm>
            <a:off x="5433811" y="1214422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50 texts</a:t>
            </a:r>
            <a:endParaRPr lang="en-GB" sz="2000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6272657" y="2788221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50 texts</a:t>
            </a:r>
            <a:endParaRPr lang="en-GB" sz="2000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5205642" y="4500570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50 texts</a:t>
            </a:r>
            <a:endParaRPr lang="en-GB" sz="2000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2919626" y="4431295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50 texts</a:t>
            </a:r>
            <a:endParaRPr lang="en-GB" sz="2000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3147795" y="1145147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50 texts</a:t>
            </a:r>
            <a:endParaRPr lang="en-GB" sz="2000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2062370" y="2873514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50 texts</a:t>
            </a:r>
            <a:endParaRPr lang="en-GB" sz="2000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Rectangle à coins arrondis 114"/>
          <p:cNvSpPr/>
          <p:nvPr/>
        </p:nvSpPr>
        <p:spPr>
          <a:xfrm>
            <a:off x="1643042" y="5286388"/>
            <a:ext cx="6357982" cy="428628"/>
          </a:xfrm>
          <a:prstGeom prst="roundRect">
            <a:avLst/>
          </a:prstGeom>
          <a:solidFill>
            <a:srgbClr val="E42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Text length ranges between 32 and 318 words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547664" y="5877272"/>
            <a:ext cx="1024072" cy="360040"/>
          </a:xfrm>
          <a:prstGeom prst="rect">
            <a:avLst/>
          </a:prstGeom>
          <a:solidFill>
            <a:srgbClr val="38446A">
              <a:alpha val="99000"/>
            </a:srgb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Corpus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71736" y="5877272"/>
            <a:ext cx="1555515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solidFill>
            <a:srgbClr val="3844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42844" y="6429396"/>
            <a:ext cx="5072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Topic Identification of Noisy Arabic Texts Using Graph Approaches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877272"/>
            <a:ext cx="1547664" cy="353828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rganigramme : Alternative 15"/>
          <p:cNvSpPr/>
          <p:nvPr/>
        </p:nvSpPr>
        <p:spPr>
          <a:xfrm>
            <a:off x="357158" y="0"/>
            <a:ext cx="1714512" cy="928670"/>
          </a:xfrm>
          <a:prstGeom prst="flowChartAlternateProcess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357158" y="357166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Difficulty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9666" y="5871060"/>
            <a:ext cx="1481783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Experiments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242792"/>
            <a:ext cx="9144000" cy="71438"/>
          </a:xfrm>
          <a:prstGeom prst="rect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8" name="Picture 2" descr="C:\Users\x-programer\Desktop\USTHB_LOGO.bmp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786842" y="0"/>
            <a:ext cx="357158" cy="338081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7424829" y="5877272"/>
            <a:ext cx="1126478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22092" y="5877272"/>
            <a:ext cx="1827574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Topic Identification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857884" y="642939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TIR’15     September 1-4, 2015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572264" y="27686"/>
            <a:ext cx="2214578" cy="2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USTHB university - Algeria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1571604" y="1142984"/>
            <a:ext cx="6000792" cy="428628"/>
          </a:xfrm>
          <a:prstGeom prst="roundRect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Arial" pitchFamily="34" charset="0"/>
                <a:cs typeface="Arial" pitchFamily="34" charset="0"/>
              </a:rPr>
              <a:t>Main difficulty = Noisy texts (discussion forum texts)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357158" y="2130974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Citations in other languages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714348" y="264318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URLs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1000100" y="3143248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Typing errors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1428728" y="3643314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Tags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(e.g. hash tags, user tags...)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857356" y="414338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Insignificant characters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(e.g. emoticons)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2285984" y="464344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Abbreviations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2643174" y="5143512"/>
            <a:ext cx="650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GB" b="1" dirty="0" smtClean="0">
                <a:solidFill>
                  <a:srgbClr val="B52415"/>
                </a:solidFill>
                <a:latin typeface="Arial" pitchFamily="34" charset="0"/>
                <a:cs typeface="Arial" pitchFamily="34" charset="0"/>
              </a:rPr>
              <a:t>Letters mistakenness</a:t>
            </a:r>
            <a:r>
              <a:rPr lang="en-GB" dirty="0" smtClean="0">
                <a:solidFill>
                  <a:srgbClr val="B52415"/>
                </a:solidFill>
                <a:latin typeface="Arial" pitchFamily="34" charset="0"/>
                <a:cs typeface="Arial" pitchFamily="34" charset="0"/>
              </a:rPr>
              <a:t> (e.g. the letter “</a:t>
            </a:r>
            <a:r>
              <a:rPr lang="ar-DZ" dirty="0" smtClean="0">
                <a:solidFill>
                  <a:srgbClr val="B52415"/>
                </a:solidFill>
                <a:latin typeface="Arial" pitchFamily="34" charset="0"/>
                <a:cs typeface="Arial" pitchFamily="34" charset="0"/>
              </a:rPr>
              <a:t>ظ</a:t>
            </a:r>
            <a:r>
              <a:rPr lang="en-GB" dirty="0" smtClean="0">
                <a:solidFill>
                  <a:srgbClr val="B52415"/>
                </a:solidFill>
                <a:latin typeface="Arial" pitchFamily="34" charset="0"/>
                <a:cs typeface="Arial" pitchFamily="34" charset="0"/>
              </a:rPr>
              <a:t>” and the letter “</a:t>
            </a:r>
            <a:r>
              <a:rPr lang="ar-DZ" dirty="0" smtClean="0">
                <a:solidFill>
                  <a:srgbClr val="B52415"/>
                </a:solidFill>
                <a:latin typeface="Arial" pitchFamily="34" charset="0"/>
                <a:cs typeface="Arial" pitchFamily="34" charset="0"/>
              </a:rPr>
              <a:t>ض</a:t>
            </a:r>
            <a:r>
              <a:rPr lang="en-GB" dirty="0" smtClean="0">
                <a:solidFill>
                  <a:srgbClr val="B52415"/>
                </a:solidFill>
                <a:latin typeface="Arial" pitchFamily="34" charset="0"/>
                <a:cs typeface="Arial" pitchFamily="34" charset="0"/>
              </a:rPr>
              <a:t>”)</a:t>
            </a:r>
            <a:endParaRPr lang="en-GB" dirty="0">
              <a:solidFill>
                <a:srgbClr val="B5241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47664" y="5877272"/>
            <a:ext cx="1024072" cy="360040"/>
          </a:xfrm>
          <a:prstGeom prst="rect">
            <a:avLst/>
          </a:prstGeom>
          <a:solidFill>
            <a:srgbClr val="38446A">
              <a:alpha val="99000"/>
            </a:srgb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Corpus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71736" y="5877272"/>
            <a:ext cx="1555515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solidFill>
            <a:srgbClr val="3844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42844" y="6429396"/>
            <a:ext cx="5072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Topic Identification of Noisy Arabic Texts Using Graph Approaches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877272"/>
            <a:ext cx="1547664" cy="353828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rganigramme : Alternative 15"/>
          <p:cNvSpPr/>
          <p:nvPr/>
        </p:nvSpPr>
        <p:spPr>
          <a:xfrm>
            <a:off x="357158" y="0"/>
            <a:ext cx="2286016" cy="928670"/>
          </a:xfrm>
          <a:prstGeom prst="flowChartAlternateProcess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357158" y="357166"/>
            <a:ext cx="2214578" cy="461665"/>
          </a:xfrm>
          <a:prstGeom prst="rect">
            <a:avLst/>
          </a:prstGeom>
          <a:solidFill>
            <a:srgbClr val="38446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Talk Outline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9666" y="5871060"/>
            <a:ext cx="1481783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Experiments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242792"/>
            <a:ext cx="9144000" cy="71438"/>
          </a:xfrm>
          <a:prstGeom prst="rect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/>
          <p:cNvSpPr txBox="1"/>
          <p:nvPr/>
        </p:nvSpPr>
        <p:spPr>
          <a:xfrm>
            <a:off x="1071538" y="1643050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Background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071538" y="2857496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446A"/>
                </a:solidFill>
                <a:latin typeface="Arial" pitchFamily="34" charset="0"/>
                <a:cs typeface="Arial" pitchFamily="34" charset="0"/>
              </a:rPr>
              <a:t>Preprocessing</a:t>
            </a:r>
            <a:endParaRPr lang="en-US" sz="2400" b="1" dirty="0">
              <a:solidFill>
                <a:srgbClr val="38446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071538" y="4143380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Experimental results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071538" y="3501008"/>
            <a:ext cx="564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Topic Identification based Graph Approaches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8" name="Picture 2" descr="C:\Users\x-programer\Desktop\USTHB_LOGO.bmp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786842" y="0"/>
            <a:ext cx="357158" cy="338081"/>
          </a:xfrm>
          <a:prstGeom prst="rect">
            <a:avLst/>
          </a:prstGeom>
          <a:noFill/>
        </p:spPr>
      </p:pic>
      <p:sp>
        <p:nvSpPr>
          <p:cNvPr id="29" name="ZoneTexte 28"/>
          <p:cNvSpPr txBox="1"/>
          <p:nvPr/>
        </p:nvSpPr>
        <p:spPr>
          <a:xfrm>
            <a:off x="1071318" y="4797152"/>
            <a:ext cx="1484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24829" y="5877272"/>
            <a:ext cx="1126478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22092" y="5877272"/>
            <a:ext cx="1827574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Topic Identification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857884" y="642939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TIR’15     September 1-4, 2015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572264" y="27686"/>
            <a:ext cx="2214578" cy="2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USTHB university - Algeria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Organigramme : Connecteur 35"/>
          <p:cNvSpPr/>
          <p:nvPr/>
        </p:nvSpPr>
        <p:spPr>
          <a:xfrm>
            <a:off x="785786" y="1742198"/>
            <a:ext cx="285752" cy="28575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" name="Organigramme : Connecteur 36"/>
          <p:cNvSpPr/>
          <p:nvPr/>
        </p:nvSpPr>
        <p:spPr>
          <a:xfrm>
            <a:off x="785786" y="2285992"/>
            <a:ext cx="285752" cy="28575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8446A"/>
              </a:solidFill>
            </a:endParaRPr>
          </a:p>
        </p:txBody>
      </p:sp>
      <p:sp>
        <p:nvSpPr>
          <p:cNvPr id="38" name="Organigramme : Connecteur 37"/>
          <p:cNvSpPr/>
          <p:nvPr/>
        </p:nvSpPr>
        <p:spPr>
          <a:xfrm>
            <a:off x="785786" y="2928934"/>
            <a:ext cx="285752" cy="285752"/>
          </a:xfrm>
          <a:prstGeom prst="flowChartConnector">
            <a:avLst/>
          </a:prstGeom>
          <a:solidFill>
            <a:srgbClr val="38446A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8446A"/>
              </a:solidFill>
            </a:endParaRPr>
          </a:p>
        </p:txBody>
      </p:sp>
      <p:sp>
        <p:nvSpPr>
          <p:cNvPr id="39" name="Organigramme : Connecteur 38"/>
          <p:cNvSpPr/>
          <p:nvPr/>
        </p:nvSpPr>
        <p:spPr>
          <a:xfrm>
            <a:off x="785786" y="3571876"/>
            <a:ext cx="285752" cy="28575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8446A"/>
              </a:solidFill>
            </a:endParaRPr>
          </a:p>
        </p:txBody>
      </p:sp>
      <p:sp>
        <p:nvSpPr>
          <p:cNvPr id="40" name="Organigramme : Connecteur 39"/>
          <p:cNvSpPr/>
          <p:nvPr/>
        </p:nvSpPr>
        <p:spPr>
          <a:xfrm>
            <a:off x="785786" y="4214818"/>
            <a:ext cx="285752" cy="28575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8446A"/>
              </a:solidFill>
            </a:endParaRPr>
          </a:p>
        </p:txBody>
      </p:sp>
      <p:sp>
        <p:nvSpPr>
          <p:cNvPr id="41" name="Organigramme : Connecteur 40"/>
          <p:cNvSpPr/>
          <p:nvPr/>
        </p:nvSpPr>
        <p:spPr>
          <a:xfrm>
            <a:off x="785786" y="4857760"/>
            <a:ext cx="285752" cy="28575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8446A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714348" y="1714488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714348" y="2258282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28203" y="2901224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714348" y="3542003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714348" y="4198800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712185" y="4843905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47664" y="5877272"/>
            <a:ext cx="1024072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Corpus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71736" y="5877272"/>
            <a:ext cx="1555515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071538" y="2214554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Corpus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solidFill>
            <a:srgbClr val="3844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42844" y="6429396"/>
            <a:ext cx="5072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Topic Identification of Noisy Arabic Texts Using Graph Approaches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877272"/>
            <a:ext cx="1547664" cy="353828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rganigramme : Alternative 15"/>
          <p:cNvSpPr/>
          <p:nvPr/>
        </p:nvSpPr>
        <p:spPr>
          <a:xfrm>
            <a:off x="357158" y="0"/>
            <a:ext cx="3714776" cy="928670"/>
          </a:xfrm>
          <a:prstGeom prst="flowChartAlternateProcess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500034" y="357166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preprocessing (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step 1</a:t>
            </a: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9666" y="5871060"/>
            <a:ext cx="1481783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Experiments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242792"/>
            <a:ext cx="9144000" cy="71438"/>
          </a:xfrm>
          <a:prstGeom prst="rect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8" name="Picture 2" descr="C:\Users\x-programer\Desktop\USTHB_LOGO.bmp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786842" y="0"/>
            <a:ext cx="357158" cy="338081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7424829" y="5877272"/>
            <a:ext cx="1126478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22092" y="5877272"/>
            <a:ext cx="1827574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Topic Identification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857884" y="642939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TIR’15     September 1-4, 2015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572264" y="27686"/>
            <a:ext cx="2214578" cy="2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USTHB university - Algeria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142844" y="1142984"/>
            <a:ext cx="3786214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Read the text as UTF-8 text.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142844" y="1643050"/>
            <a:ext cx="3786214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Strip some characters: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42844" y="3186157"/>
            <a:ext cx="8358246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Separate contracted words (i.e. Replace “</a:t>
            </a:r>
            <a:r>
              <a:rPr lang="en-GB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” and “</a:t>
            </a:r>
            <a:r>
              <a:rPr lang="en-GB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” with white spaces).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142844" y="3714752"/>
            <a:ext cx="7143800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Strip multiple word delimiters (i.e. </a:t>
            </a:r>
            <a:r>
              <a:rPr lang="en-GB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white space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, “</a:t>
            </a:r>
            <a:r>
              <a:rPr lang="en-GB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” and “</a:t>
            </a:r>
            <a:r>
              <a:rPr lang="en-GB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\r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”).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42844" y="4186289"/>
            <a:ext cx="3143272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Normalize some letters: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642910" y="4714884"/>
            <a:ext cx="7500990" cy="1015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Replace </a:t>
            </a:r>
            <a:r>
              <a:rPr lang="en-GB" sz="20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Alif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with different forms (“</a:t>
            </a:r>
            <a:r>
              <a:rPr lang="ar-DZ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أ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”, “</a:t>
            </a:r>
            <a:r>
              <a:rPr lang="ar-DZ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إ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” and “</a:t>
            </a:r>
            <a:r>
              <a:rPr lang="ar-DZ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آ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”) by </a:t>
            </a:r>
            <a:r>
              <a:rPr lang="en-GB" sz="200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Alif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bare (“</a:t>
            </a:r>
            <a:r>
              <a:rPr lang="ar-DZ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ا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”).</a:t>
            </a:r>
          </a:p>
          <a:p>
            <a:pPr>
              <a:buFont typeface="Wingdings" pitchFamily="2" charset="2"/>
              <a:buChar char="ü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Replace </a:t>
            </a:r>
            <a:r>
              <a:rPr lang="en-GB" sz="20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Alif</a:t>
            </a:r>
            <a:r>
              <a:rPr lang="en-GB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0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MaqSura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(“</a:t>
            </a:r>
            <a:r>
              <a:rPr lang="ar-DZ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ى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”) by </a:t>
            </a:r>
            <a:r>
              <a:rPr lang="fr-FR" sz="200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Yaa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(“</a:t>
            </a:r>
            <a:r>
              <a:rPr lang="ar-DZ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ي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”).</a:t>
            </a:r>
          </a:p>
          <a:p>
            <a:pPr>
              <a:buFont typeface="Wingdings" pitchFamily="2" charset="2"/>
              <a:buChar char="ü"/>
            </a:pP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47664" y="5877272"/>
            <a:ext cx="1024072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Corpus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71736" y="5877272"/>
            <a:ext cx="1555515" cy="360040"/>
          </a:xfrm>
          <a:prstGeom prst="rect">
            <a:avLst/>
          </a:prstGeom>
          <a:solidFill>
            <a:srgbClr val="38446A">
              <a:alpha val="99000"/>
            </a:srgb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714348" y="2000240"/>
            <a:ext cx="4286280" cy="1015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insignificant characters.</a:t>
            </a:r>
          </a:p>
          <a:p>
            <a:pPr>
              <a:buFont typeface="Wingdings" pitchFamily="2" charset="2"/>
              <a:buChar char="Ø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French and English characters.</a:t>
            </a:r>
          </a:p>
          <a:p>
            <a:pPr>
              <a:buFont typeface="Wingdings" pitchFamily="2" charset="2"/>
              <a:buChar char="Ø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Arabic diacritics.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solidFill>
            <a:srgbClr val="3844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42844" y="6429396"/>
            <a:ext cx="5072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Topic Identification of Noisy Arabic Texts Using Graph Approaches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877272"/>
            <a:ext cx="1547664" cy="353828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rganigramme : Alternative 15"/>
          <p:cNvSpPr/>
          <p:nvPr/>
        </p:nvSpPr>
        <p:spPr>
          <a:xfrm>
            <a:off x="357158" y="0"/>
            <a:ext cx="3714776" cy="928670"/>
          </a:xfrm>
          <a:prstGeom prst="flowChartAlternateProcess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500034" y="357166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preprocessing (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step 2</a:t>
            </a: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9666" y="5871060"/>
            <a:ext cx="1481783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Experiments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242792"/>
            <a:ext cx="9144000" cy="71438"/>
          </a:xfrm>
          <a:prstGeom prst="rect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8" name="Picture 2" descr="C:\Users\x-programer\Desktop\USTHB_LOGO.bmp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786842" y="0"/>
            <a:ext cx="357158" cy="338081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7424829" y="5877272"/>
            <a:ext cx="1126478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22092" y="5877272"/>
            <a:ext cx="1827574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Topic Identification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857884" y="642939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TIR’15     September 1-4, 2015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572264" y="27686"/>
            <a:ext cx="2214578" cy="2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USTHB university - Algeria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214282" y="1142984"/>
            <a:ext cx="3000396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Extract a list of words.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14282" y="2243083"/>
            <a:ext cx="4857784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Remove stop words (</a:t>
            </a:r>
            <a:r>
              <a:rPr lang="en-GB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600 stop words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).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214282" y="3314653"/>
            <a:ext cx="6858048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Stem the rest of words (remove prefixes and suffixes).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AutoShape 2"/>
          <p:cNvSpPr>
            <a:spLocks noChangeArrowheads="1"/>
          </p:cNvSpPr>
          <p:nvPr/>
        </p:nvSpPr>
        <p:spPr bwMode="auto">
          <a:xfrm rot="10800000" flipV="1">
            <a:off x="928662" y="3857628"/>
            <a:ext cx="2786050" cy="42862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29" tIns="45715" rIns="91429" bIns="45715"/>
          <a:lstStyle/>
          <a:p>
            <a:pPr algn="ctr" defTabSz="914290" rtl="1">
              <a:defRPr/>
            </a:pPr>
            <a:r>
              <a:rPr lang="fr-FR" sz="2400" dirty="0">
                <a:solidFill>
                  <a:schemeClr val="tx1"/>
                </a:solidFill>
                <a:latin typeface="Segoe UI" pitchFamily="34" charset="0"/>
                <a:ea typeface="Arial" pitchFamily="34" charset="0"/>
                <a:cs typeface="Arial" pitchFamily="34" charset="0"/>
              </a:rPr>
              <a:t>'</a:t>
            </a:r>
            <a:r>
              <a:rPr lang="ar-SA" sz="2400" dirty="0" smtClean="0">
                <a:solidFill>
                  <a:schemeClr val="tx1"/>
                </a:solidFill>
                <a:latin typeface="Segoe UI" pitchFamily="34" charset="0"/>
                <a:ea typeface="Arial" pitchFamily="34" charset="0"/>
                <a:cs typeface="Segoe UI" pitchFamily="34" charset="0"/>
              </a:rPr>
              <a:t>اقتصاد</a:t>
            </a:r>
            <a:r>
              <a:rPr lang="ar-SA" sz="2400" dirty="0" smtClean="0">
                <a:solidFill>
                  <a:srgbClr val="FF0000"/>
                </a:solidFill>
                <a:latin typeface="Segoe UI" pitchFamily="34" charset="0"/>
                <a:ea typeface="Arial" pitchFamily="34" charset="0"/>
                <a:cs typeface="Segoe UI" pitchFamily="34" charset="0"/>
              </a:rPr>
              <a:t>ها</a:t>
            </a:r>
            <a:r>
              <a:rPr lang="fr-FR" sz="2400" dirty="0" smtClean="0">
                <a:solidFill>
                  <a:schemeClr val="tx1"/>
                </a:solidFill>
                <a:latin typeface="Segoe UI" pitchFamily="34" charset="0"/>
                <a:ea typeface="Arial" pitchFamily="34" charset="0"/>
                <a:cs typeface="Arial" pitchFamily="34" charset="0"/>
              </a:rPr>
              <a:t>‘   </a:t>
            </a:r>
            <a:r>
              <a:rPr lang="fr-FR" sz="2400" dirty="0">
                <a:solidFill>
                  <a:schemeClr val="tx1"/>
                </a:solidFill>
                <a:latin typeface="Segoe UI" pitchFamily="34" charset="0"/>
                <a:ea typeface="Arial" pitchFamily="34" charset="0"/>
                <a:cs typeface="Arial" pitchFamily="34" charset="0"/>
              </a:rPr>
              <a:t>'</a:t>
            </a:r>
            <a:r>
              <a:rPr lang="ar-SA" sz="2400" dirty="0" smtClean="0">
                <a:solidFill>
                  <a:schemeClr val="tx1"/>
                </a:solidFill>
                <a:latin typeface="Segoe UI" pitchFamily="34" charset="0"/>
                <a:ea typeface="Arial" pitchFamily="34" charset="0"/>
                <a:cs typeface="Segoe UI" pitchFamily="34" charset="0"/>
              </a:rPr>
              <a:t>اقتصاد</a:t>
            </a:r>
            <a:r>
              <a:rPr lang="ar-SA" sz="2400" dirty="0" smtClean="0">
                <a:solidFill>
                  <a:srgbClr val="FF0000"/>
                </a:solidFill>
                <a:latin typeface="Segoe UI" pitchFamily="34" charset="0"/>
                <a:ea typeface="Arial" pitchFamily="34" charset="0"/>
                <a:cs typeface="Segoe UI" pitchFamily="34" charset="0"/>
              </a:rPr>
              <a:t>ي</a:t>
            </a:r>
            <a:r>
              <a:rPr lang="fr-FR" sz="2400" dirty="0" smtClean="0">
                <a:solidFill>
                  <a:schemeClr val="tx1"/>
                </a:solidFill>
                <a:latin typeface="Segoe UI" pitchFamily="34" charset="0"/>
                <a:ea typeface="Arial" pitchFamily="34" charset="0"/>
                <a:cs typeface="Arial" pitchFamily="34" charset="0"/>
              </a:rPr>
              <a:t>'</a:t>
            </a:r>
            <a:endParaRPr lang="fr-FR" sz="2400" dirty="0">
              <a:solidFill>
                <a:schemeClr val="tx1"/>
              </a:solidFill>
              <a:latin typeface="Segoe UI" pitchFamily="34" charset="0"/>
              <a:ea typeface="Arial" pitchFamily="34" charset="0"/>
              <a:cs typeface="Arial" pitchFamily="34" charset="0"/>
            </a:endParaRPr>
          </a:p>
          <a:p>
            <a:pPr defTabSz="914290">
              <a:defRPr/>
            </a:pPr>
            <a:endParaRPr lang="fr-FR" sz="2400" dirty="0">
              <a:noFill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AutoShape 2"/>
          <p:cNvSpPr>
            <a:spLocks noChangeArrowheads="1"/>
          </p:cNvSpPr>
          <p:nvPr/>
        </p:nvSpPr>
        <p:spPr bwMode="auto">
          <a:xfrm rot="10800000" flipV="1">
            <a:off x="2143108" y="4572008"/>
            <a:ext cx="1571636" cy="42862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29" tIns="45715" rIns="91429" bIns="45715"/>
          <a:lstStyle/>
          <a:p>
            <a:pPr algn="ctr" defTabSz="914290" rtl="1">
              <a:defRPr/>
            </a:pPr>
            <a:r>
              <a:rPr lang="fr-FR" sz="2400" dirty="0" smtClean="0">
                <a:solidFill>
                  <a:schemeClr val="tx1"/>
                </a:solidFill>
                <a:latin typeface="Segoe UI" pitchFamily="34" charset="0"/>
                <a:ea typeface="Arial" pitchFamily="34" charset="0"/>
                <a:cs typeface="Arial" pitchFamily="34" charset="0"/>
              </a:rPr>
              <a:t>'</a:t>
            </a:r>
            <a:r>
              <a:rPr lang="ar-SA" sz="2400" dirty="0" smtClean="0">
                <a:solidFill>
                  <a:srgbClr val="FF0000"/>
                </a:solidFill>
                <a:latin typeface="Segoe UI" pitchFamily="34" charset="0"/>
                <a:ea typeface="Arial" pitchFamily="34" charset="0"/>
                <a:cs typeface="Segoe UI" pitchFamily="34" charset="0"/>
              </a:rPr>
              <a:t>ال</a:t>
            </a:r>
            <a:r>
              <a:rPr lang="ar-SA" sz="2400" dirty="0" smtClean="0">
                <a:solidFill>
                  <a:schemeClr val="tx1"/>
                </a:solidFill>
                <a:latin typeface="Segoe UI" pitchFamily="34" charset="0"/>
                <a:ea typeface="Arial" pitchFamily="34" charset="0"/>
                <a:cs typeface="Segoe UI" pitchFamily="34" charset="0"/>
              </a:rPr>
              <a:t>اقتصاد</a:t>
            </a:r>
            <a:r>
              <a:rPr lang="fr-FR" sz="2400" dirty="0" smtClean="0">
                <a:solidFill>
                  <a:schemeClr val="tx1"/>
                </a:solidFill>
                <a:latin typeface="Segoe UI" pitchFamily="34" charset="0"/>
                <a:ea typeface="Arial" pitchFamily="34" charset="0"/>
                <a:cs typeface="Arial" pitchFamily="34" charset="0"/>
              </a:rPr>
              <a:t>'</a:t>
            </a:r>
            <a:endParaRPr lang="fr-FR" sz="2400" dirty="0">
              <a:solidFill>
                <a:schemeClr val="tx1"/>
              </a:solidFill>
              <a:latin typeface="Segoe UI" pitchFamily="34" charset="0"/>
              <a:ea typeface="Arial" pitchFamily="34" charset="0"/>
              <a:cs typeface="Arial" pitchFamily="34" charset="0"/>
            </a:endParaRPr>
          </a:p>
          <a:p>
            <a:pPr defTabSz="914290">
              <a:defRPr/>
            </a:pPr>
            <a:endParaRPr lang="fr-FR" sz="2400" dirty="0">
              <a:noFill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AutoShape 2"/>
          <p:cNvSpPr>
            <a:spLocks noChangeArrowheads="1"/>
          </p:cNvSpPr>
          <p:nvPr/>
        </p:nvSpPr>
        <p:spPr bwMode="auto">
          <a:xfrm rot="10800000" flipV="1">
            <a:off x="2143108" y="5286388"/>
            <a:ext cx="1571604" cy="42862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29" tIns="45715" rIns="91429" bIns="45715"/>
          <a:lstStyle/>
          <a:p>
            <a:pPr algn="ctr" defTabSz="914290" rtl="1">
              <a:defRPr/>
            </a:pPr>
            <a:r>
              <a:rPr lang="fr-FR" sz="2400" dirty="0" smtClean="0">
                <a:solidFill>
                  <a:schemeClr val="tx1"/>
                </a:solidFill>
                <a:latin typeface="Segoe UI" pitchFamily="34" charset="0"/>
                <a:ea typeface="Arial" pitchFamily="34" charset="0"/>
                <a:cs typeface="Arial" pitchFamily="34" charset="0"/>
              </a:rPr>
              <a:t>'</a:t>
            </a:r>
            <a:r>
              <a:rPr lang="ar-SA" sz="2400" dirty="0" smtClean="0">
                <a:solidFill>
                  <a:srgbClr val="FF0000"/>
                </a:solidFill>
                <a:latin typeface="Segoe UI" pitchFamily="34" charset="0"/>
                <a:ea typeface="Arial" pitchFamily="34" charset="0"/>
                <a:cs typeface="Segoe UI" pitchFamily="34" charset="0"/>
              </a:rPr>
              <a:t>ال</a:t>
            </a:r>
            <a:r>
              <a:rPr lang="ar-SA" sz="2400" dirty="0" smtClean="0">
                <a:solidFill>
                  <a:schemeClr val="tx1"/>
                </a:solidFill>
                <a:latin typeface="Segoe UI" pitchFamily="34" charset="0"/>
                <a:ea typeface="Arial" pitchFamily="34" charset="0"/>
                <a:cs typeface="Segoe UI" pitchFamily="34" charset="0"/>
              </a:rPr>
              <a:t>اقتصاد</a:t>
            </a:r>
            <a:r>
              <a:rPr lang="ar-SA" sz="2400" dirty="0" smtClean="0">
                <a:solidFill>
                  <a:srgbClr val="FF0000"/>
                </a:solidFill>
                <a:latin typeface="Segoe UI" pitchFamily="34" charset="0"/>
                <a:ea typeface="Arial" pitchFamily="34" charset="0"/>
                <a:cs typeface="Segoe UI" pitchFamily="34" charset="0"/>
              </a:rPr>
              <a:t>ي</a:t>
            </a:r>
            <a:r>
              <a:rPr lang="fr-FR" sz="2400" dirty="0">
                <a:solidFill>
                  <a:schemeClr val="tx1"/>
                </a:solidFill>
                <a:latin typeface="Segoe UI" pitchFamily="34" charset="0"/>
                <a:ea typeface="Arial" pitchFamily="34" charset="0"/>
                <a:cs typeface="Arial" pitchFamily="34" charset="0"/>
              </a:rPr>
              <a:t>'</a:t>
            </a:r>
          </a:p>
          <a:p>
            <a:pPr defTabSz="914290">
              <a:defRPr/>
            </a:pPr>
            <a:endParaRPr lang="fr-FR" sz="2400" dirty="0">
              <a:noFill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AutoShape 3"/>
          <p:cNvSpPr>
            <a:spLocks noChangeArrowheads="1"/>
          </p:cNvSpPr>
          <p:nvPr/>
        </p:nvSpPr>
        <p:spPr bwMode="auto">
          <a:xfrm>
            <a:off x="6357950" y="4500570"/>
            <a:ext cx="1000132" cy="571504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29" tIns="45715" rIns="91429" bIns="45715"/>
          <a:lstStyle/>
          <a:p>
            <a:pPr algn="ctr">
              <a:spcAft>
                <a:spcPts val="1000"/>
              </a:spcAft>
            </a:pPr>
            <a:r>
              <a:rPr lang="ar-SA" sz="24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اقتصاد</a:t>
            </a:r>
            <a:endParaRPr lang="fr-FR" sz="24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Flèche gauche 41"/>
          <p:cNvSpPr/>
          <p:nvPr/>
        </p:nvSpPr>
        <p:spPr>
          <a:xfrm rot="10800000">
            <a:off x="4357686" y="4572007"/>
            <a:ext cx="1357321" cy="357190"/>
          </a:xfrm>
          <a:prstGeom prst="lef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defTabSz="914290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1547664" y="5877272"/>
            <a:ext cx="1024072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Corpus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71736" y="5877272"/>
            <a:ext cx="1555515" cy="360040"/>
          </a:xfrm>
          <a:prstGeom prst="rect">
            <a:avLst/>
          </a:prstGeom>
          <a:solidFill>
            <a:srgbClr val="38446A">
              <a:alpha val="99000"/>
            </a:srgb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solidFill>
            <a:srgbClr val="3844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42844" y="6429396"/>
            <a:ext cx="5072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Topic Identification of Noisy Arabic Texts Using Graph Approaches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877272"/>
            <a:ext cx="1547664" cy="353828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rganigramme : Alternative 15"/>
          <p:cNvSpPr/>
          <p:nvPr/>
        </p:nvSpPr>
        <p:spPr>
          <a:xfrm>
            <a:off x="357158" y="0"/>
            <a:ext cx="2286016" cy="928670"/>
          </a:xfrm>
          <a:prstGeom prst="flowChartAlternateProcess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357158" y="357166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Talk Outline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9666" y="5871060"/>
            <a:ext cx="1481783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Experiments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242792"/>
            <a:ext cx="9144000" cy="71438"/>
          </a:xfrm>
          <a:prstGeom prst="rect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/>
          <p:cNvSpPr txBox="1"/>
          <p:nvPr/>
        </p:nvSpPr>
        <p:spPr>
          <a:xfrm>
            <a:off x="1071538" y="1643050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Background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071538" y="2243072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Corpus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071538" y="2857496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Preprocessing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071538" y="4143380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Experimental results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071538" y="3501008"/>
            <a:ext cx="678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446A"/>
                </a:solidFill>
                <a:latin typeface="Arial" pitchFamily="34" charset="0"/>
                <a:cs typeface="Arial" pitchFamily="34" charset="0"/>
              </a:rPr>
              <a:t>Topic Identification based Graph Approaches</a:t>
            </a:r>
            <a:endParaRPr lang="en-US" sz="2400" b="1" dirty="0">
              <a:solidFill>
                <a:srgbClr val="38446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8" name="Picture 2" descr="C:\Users\x-programer\Desktop\USTHB_LOGO.bmp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786842" y="0"/>
            <a:ext cx="357158" cy="338081"/>
          </a:xfrm>
          <a:prstGeom prst="rect">
            <a:avLst/>
          </a:prstGeom>
          <a:noFill/>
        </p:spPr>
      </p:pic>
      <p:sp>
        <p:nvSpPr>
          <p:cNvPr id="29" name="ZoneTexte 28"/>
          <p:cNvSpPr txBox="1"/>
          <p:nvPr/>
        </p:nvSpPr>
        <p:spPr>
          <a:xfrm>
            <a:off x="1071318" y="4797152"/>
            <a:ext cx="1484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24829" y="5877272"/>
            <a:ext cx="1126478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22092" y="5877272"/>
            <a:ext cx="1827574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Topic Identification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857884" y="642939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TIR’15     September 1-4, 2015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572264" y="27686"/>
            <a:ext cx="2214578" cy="2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USTHB university - Algeria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Organigramme : Connecteur 35"/>
          <p:cNvSpPr/>
          <p:nvPr/>
        </p:nvSpPr>
        <p:spPr>
          <a:xfrm>
            <a:off x="785786" y="1742198"/>
            <a:ext cx="285752" cy="28575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" name="Organigramme : Connecteur 36"/>
          <p:cNvSpPr/>
          <p:nvPr/>
        </p:nvSpPr>
        <p:spPr>
          <a:xfrm>
            <a:off x="785786" y="2285992"/>
            <a:ext cx="285752" cy="28575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8446A"/>
              </a:solidFill>
            </a:endParaRPr>
          </a:p>
        </p:txBody>
      </p:sp>
      <p:sp>
        <p:nvSpPr>
          <p:cNvPr id="38" name="Organigramme : Connecteur 37"/>
          <p:cNvSpPr/>
          <p:nvPr/>
        </p:nvSpPr>
        <p:spPr>
          <a:xfrm>
            <a:off x="785786" y="2928934"/>
            <a:ext cx="285752" cy="28575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8446A"/>
              </a:solidFill>
            </a:endParaRPr>
          </a:p>
        </p:txBody>
      </p:sp>
      <p:sp>
        <p:nvSpPr>
          <p:cNvPr id="39" name="Organigramme : Connecteur 38"/>
          <p:cNvSpPr/>
          <p:nvPr/>
        </p:nvSpPr>
        <p:spPr>
          <a:xfrm>
            <a:off x="785786" y="3571876"/>
            <a:ext cx="285752" cy="285752"/>
          </a:xfrm>
          <a:prstGeom prst="flowChartConnector">
            <a:avLst/>
          </a:prstGeom>
          <a:solidFill>
            <a:srgbClr val="38446A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8446A"/>
              </a:solidFill>
            </a:endParaRPr>
          </a:p>
        </p:txBody>
      </p:sp>
      <p:sp>
        <p:nvSpPr>
          <p:cNvPr id="40" name="Organigramme : Connecteur 39"/>
          <p:cNvSpPr/>
          <p:nvPr/>
        </p:nvSpPr>
        <p:spPr>
          <a:xfrm>
            <a:off x="785786" y="4214818"/>
            <a:ext cx="285752" cy="28575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8446A"/>
              </a:solidFill>
            </a:endParaRPr>
          </a:p>
        </p:txBody>
      </p:sp>
      <p:sp>
        <p:nvSpPr>
          <p:cNvPr id="41" name="Organigramme : Connecteur 40"/>
          <p:cNvSpPr/>
          <p:nvPr/>
        </p:nvSpPr>
        <p:spPr>
          <a:xfrm>
            <a:off x="785786" y="4857760"/>
            <a:ext cx="285752" cy="28575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8446A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714348" y="1714488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714348" y="2258282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28203" y="2901224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714348" y="3542003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714348" y="4198800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712185" y="4843905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47664" y="5877272"/>
            <a:ext cx="1024072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Corpus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71736" y="5877272"/>
            <a:ext cx="1555515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4000"/>
            <a:lum/>
          </a:blip>
          <a:srcRect/>
          <a:stretch>
            <a:fillRect l="10000" t="13000" r="9000" b="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solidFill>
            <a:srgbClr val="3844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42844" y="6429396"/>
            <a:ext cx="5072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Topic Identification of Noisy Arabic Texts Using Graph Approaches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877272"/>
            <a:ext cx="1547664" cy="353828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rganigramme : Alternative 15"/>
          <p:cNvSpPr/>
          <p:nvPr/>
        </p:nvSpPr>
        <p:spPr>
          <a:xfrm>
            <a:off x="357158" y="0"/>
            <a:ext cx="4500594" cy="928670"/>
          </a:xfrm>
          <a:prstGeom prst="flowChartAlternateProcess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500034" y="357166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Approaches of topic identification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9666" y="5871060"/>
            <a:ext cx="1481783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Experiments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242792"/>
            <a:ext cx="9144000" cy="71438"/>
          </a:xfrm>
          <a:prstGeom prst="rect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8" name="Picture 2" descr="C:\Users\x-programer\Desktop\USTHB_LOGO.bmp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8786842" y="0"/>
            <a:ext cx="357158" cy="338081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7424829" y="5877272"/>
            <a:ext cx="1126478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22092" y="5877272"/>
            <a:ext cx="1827574" cy="360040"/>
          </a:xfrm>
          <a:prstGeom prst="rect">
            <a:avLst/>
          </a:prstGeom>
          <a:solidFill>
            <a:srgbClr val="38446A">
              <a:alpha val="99000"/>
            </a:srgb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Topic Identification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857884" y="642939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TIR’15     September 1-4, 2015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572264" y="27686"/>
            <a:ext cx="2214578" cy="2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USTHB university - Algeria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-32" y="1357298"/>
            <a:ext cx="3214710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 Three graph approaches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47664" y="5877272"/>
            <a:ext cx="1024072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Corpus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71736" y="5877272"/>
            <a:ext cx="1555515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286116" y="1148358"/>
            <a:ext cx="1214446" cy="92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 LIGA</a:t>
            </a:r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 TIGA1</a:t>
            </a:r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 TIGA2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-32" y="5172041"/>
            <a:ext cx="9144032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000" b="1" dirty="0" smtClean="0">
                <a:latin typeface="Arial" pitchFamily="34" charset="0"/>
                <a:cs typeface="Arial" pitchFamily="34" charset="0"/>
              </a:rPr>
              <a:t> Resultant graphs can be easily interpreted by human (visual analytics)</a:t>
            </a:r>
            <a:endParaRPr lang="en-GB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2143116"/>
            <a:ext cx="8643966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Nodes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represent the </a:t>
            </a:r>
            <a:r>
              <a:rPr lang="en-GB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word weights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GB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edges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represent </a:t>
            </a:r>
            <a:r>
              <a:rPr lang="en-GB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word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successions</a:t>
            </a:r>
            <a:endParaRPr lang="en-GB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Accolade ouvrante 21"/>
          <p:cNvSpPr/>
          <p:nvPr/>
        </p:nvSpPr>
        <p:spPr>
          <a:xfrm>
            <a:off x="2901216" y="1115274"/>
            <a:ext cx="500066" cy="1000132"/>
          </a:xfrm>
          <a:prstGeom prst="leftBrace">
            <a:avLst>
              <a:gd name="adj1" fmla="val 8333"/>
              <a:gd name="adj2" fmla="val 4307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-32" y="2702488"/>
            <a:ext cx="592935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 The graph is represented by the following quintuple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5" name="Picture 3" descr="C:\Users\x-programer\Downloads\aaa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0265" y="2684747"/>
            <a:ext cx="2790825" cy="409575"/>
          </a:xfrm>
          <a:prstGeom prst="rect">
            <a:avLst/>
          </a:prstGeom>
          <a:noFill/>
        </p:spPr>
      </p:pic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428860" y="3214686"/>
            <a:ext cx="6000792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are respectively a set of nodes and a set of edges.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Picture 5" descr="C:\Users\x-programer\Downloads\aaa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57290" y="3214686"/>
            <a:ext cx="1143000" cy="409575"/>
          </a:xfrm>
          <a:prstGeom prst="rect">
            <a:avLst/>
          </a:prstGeom>
          <a:noFill/>
        </p:spPr>
      </p:pic>
      <p:pic>
        <p:nvPicPr>
          <p:cNvPr id="29" name="Picture 6" descr="C:\Users\x-programer\Downloads\aaa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76363" y="3633792"/>
            <a:ext cx="1381125" cy="438150"/>
          </a:xfrm>
          <a:prstGeom prst="rect">
            <a:avLst/>
          </a:prstGeom>
          <a:noFill/>
        </p:spPr>
      </p:pic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2857488" y="3633792"/>
            <a:ext cx="5643602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Function used to assign vertices to the graph.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7" descr="C:\Users\x-programer\Downloads\aa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00166" y="4081470"/>
            <a:ext cx="1781175" cy="419100"/>
          </a:xfrm>
          <a:prstGeom prst="rect">
            <a:avLst/>
          </a:prstGeom>
          <a:noFill/>
        </p:spPr>
      </p:pic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3286116" y="4081470"/>
            <a:ext cx="5072098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Function to assign weights to vertices.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7" name="Picture 8" descr="C:\Users\x-programer\Downloads\aa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00166" y="4543389"/>
            <a:ext cx="1647825" cy="342900"/>
          </a:xfrm>
          <a:prstGeom prst="rect">
            <a:avLst/>
          </a:prstGeom>
          <a:noFill/>
        </p:spPr>
      </p:pic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3286116" y="4471951"/>
            <a:ext cx="4500594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Function to assign weights to edges.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214414" y="3200396"/>
            <a:ext cx="357190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1214414" y="3648031"/>
            <a:ext cx="357190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214414" y="4095709"/>
            <a:ext cx="357190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1214414" y="4529099"/>
            <a:ext cx="357190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solidFill>
            <a:srgbClr val="3844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42844" y="6429396"/>
            <a:ext cx="5072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Topic Identification of Noisy Arabic Texts Using Graph Approaches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877272"/>
            <a:ext cx="1547664" cy="353828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rganigramme : Alternative 15"/>
          <p:cNvSpPr/>
          <p:nvPr/>
        </p:nvSpPr>
        <p:spPr>
          <a:xfrm>
            <a:off x="357158" y="0"/>
            <a:ext cx="3357586" cy="928670"/>
          </a:xfrm>
          <a:prstGeom prst="flowChartAlternateProcess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500034" y="357166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LIGA approach (</a:t>
            </a:r>
            <a:r>
              <a:rPr lang="en-US" sz="20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training</a:t>
            </a: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9666" y="5871060"/>
            <a:ext cx="1481783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Experiments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242792"/>
            <a:ext cx="9144000" cy="71438"/>
          </a:xfrm>
          <a:prstGeom prst="rect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8" name="Picture 2" descr="C:\Users\x-programer\Desktop\USTHB_LOGO.bmp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786842" y="0"/>
            <a:ext cx="357158" cy="338081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7424829" y="5877272"/>
            <a:ext cx="1126478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22092" y="5877272"/>
            <a:ext cx="1827574" cy="360040"/>
          </a:xfrm>
          <a:prstGeom prst="rect">
            <a:avLst/>
          </a:prstGeom>
          <a:solidFill>
            <a:srgbClr val="38446A">
              <a:alpha val="99000"/>
            </a:srgb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Topic Identification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857884" y="642939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TIR’15     September 1-4, 2015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572264" y="27686"/>
            <a:ext cx="2214578" cy="2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USTHB university - Algeria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47664" y="5877272"/>
            <a:ext cx="1024072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Corpus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71736" y="5877272"/>
            <a:ext cx="1555515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357554" y="1200567"/>
            <a:ext cx="235745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A list of words </a:t>
            </a:r>
            <a:r>
              <a:rPr lang="en-GB" i="1" dirty="0" smtClean="0">
                <a:latin typeface="Gigi" pitchFamily="82" charset="0"/>
                <a:cs typeface="Arial" pitchFamily="34" charset="0"/>
              </a:rPr>
              <a:t>W</a:t>
            </a:r>
            <a:endParaRPr lang="en-GB" i="1" dirty="0">
              <a:latin typeface="Gigi" pitchFamily="82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57190" y="1214422"/>
            <a:ext cx="407193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Training doc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Flèche droite 41"/>
          <p:cNvSpPr/>
          <p:nvPr/>
        </p:nvSpPr>
        <p:spPr>
          <a:xfrm>
            <a:off x="2357422" y="1285860"/>
            <a:ext cx="928694" cy="2143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958535" y="2786058"/>
            <a:ext cx="571504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r>
              <a:rPr lang="en-GB" sz="2000" i="1" dirty="0" smtClean="0">
                <a:latin typeface="Gigi" pitchFamily="82" charset="0"/>
                <a:cs typeface="Arial" pitchFamily="34" charset="0"/>
              </a:rPr>
              <a:t>W</a:t>
            </a:r>
            <a:endParaRPr lang="en-GB" sz="2000" i="1" dirty="0">
              <a:latin typeface="Gigi" pitchFamily="82" charset="0"/>
              <a:cs typeface="Arial" pitchFamily="34" charset="0"/>
            </a:endParaRPr>
          </a:p>
        </p:txBody>
      </p:sp>
      <p:pic>
        <p:nvPicPr>
          <p:cNvPr id="62466" name="Picture 2" descr="C:\Users\x-programer\Downloads\aa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8469" y="2829786"/>
            <a:ext cx="666750" cy="266700"/>
          </a:xfrm>
          <a:prstGeom prst="rect">
            <a:avLst/>
          </a:prstGeom>
          <a:noFill/>
        </p:spPr>
      </p:pic>
      <p:sp>
        <p:nvSpPr>
          <p:cNvPr id="47" name="Flèche droite 46"/>
          <p:cNvSpPr/>
          <p:nvPr/>
        </p:nvSpPr>
        <p:spPr>
          <a:xfrm>
            <a:off x="1500166" y="2885206"/>
            <a:ext cx="928694" cy="2143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2467" name="Picture 3" descr="C:\Users\x-programer\Downloads\aaa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00364" y="3085665"/>
            <a:ext cx="323850" cy="352425"/>
          </a:xfrm>
          <a:prstGeom prst="rect">
            <a:avLst/>
          </a:prstGeom>
          <a:noFill/>
        </p:spPr>
      </p:pic>
      <p:pic>
        <p:nvPicPr>
          <p:cNvPr id="62469" name="Picture 5" descr="C:\Users\x-programer\Downloads\aaa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50296" y="3085665"/>
            <a:ext cx="936084" cy="357190"/>
          </a:xfrm>
          <a:prstGeom prst="rect">
            <a:avLst/>
          </a:prstGeom>
          <a:noFill/>
        </p:spPr>
      </p:pic>
      <p:pic>
        <p:nvPicPr>
          <p:cNvPr id="62470" name="Picture 6" descr="C:\Users\x-programer\Downloads\aaa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04995" y="1228277"/>
            <a:ext cx="209551" cy="374198"/>
          </a:xfrm>
          <a:prstGeom prst="rect">
            <a:avLst/>
          </a:prstGeom>
          <a:noFill/>
        </p:spPr>
      </p:pic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5214942" y="3099520"/>
            <a:ext cx="571504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= 1</a:t>
            </a:r>
            <a:endParaRPr lang="en-GB" sz="2000" i="1" dirty="0">
              <a:latin typeface="Gigi" pitchFamily="82" charset="0"/>
              <a:cs typeface="Arial" pitchFamily="34" charset="0"/>
            </a:endParaRPr>
          </a:p>
        </p:txBody>
      </p:sp>
      <p:pic>
        <p:nvPicPr>
          <p:cNvPr id="62471" name="Picture 7" descr="C:\Users\x-programer\Downloads\aa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808906" y="1313570"/>
            <a:ext cx="191326" cy="200892"/>
          </a:xfrm>
          <a:prstGeom prst="rect">
            <a:avLst/>
          </a:prstGeom>
          <a:noFill/>
        </p:spPr>
      </p:pic>
      <p:pic>
        <p:nvPicPr>
          <p:cNvPr id="62472" name="Picture 8" descr="C:\Users\x-programer\Downloads\aaa.jpg"/>
          <p:cNvPicPr>
            <a:picLocks noChangeAspect="1" noChangeArrowheads="1"/>
          </p:cNvPicPr>
          <p:nvPr/>
        </p:nvPicPr>
        <p:blipFill>
          <a:blip r:embed="rId9"/>
          <a:srcRect l="39099"/>
          <a:stretch>
            <a:fillRect/>
          </a:stretch>
        </p:blipFill>
        <p:spPr bwMode="auto">
          <a:xfrm>
            <a:off x="6264635" y="2571744"/>
            <a:ext cx="450505" cy="395372"/>
          </a:xfrm>
          <a:prstGeom prst="rect">
            <a:avLst/>
          </a:prstGeom>
          <a:noFill/>
        </p:spPr>
      </p:pic>
      <p:pic>
        <p:nvPicPr>
          <p:cNvPr id="62473" name="Picture 9" descr="C:\Users\x-programer\Downloads\aaa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662754" y="2613309"/>
            <a:ext cx="266700" cy="333375"/>
          </a:xfrm>
          <a:prstGeom prst="rect">
            <a:avLst/>
          </a:prstGeom>
          <a:noFill/>
        </p:spPr>
      </p:pic>
      <p:pic>
        <p:nvPicPr>
          <p:cNvPr id="50" name="Picture 5" descr="C:\Users\x-programer\Downloads\aaa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00364" y="2585599"/>
            <a:ext cx="936084" cy="357190"/>
          </a:xfrm>
          <a:prstGeom prst="rect">
            <a:avLst/>
          </a:prstGeom>
          <a:noFill/>
        </p:spPr>
      </p:pic>
      <p:pic>
        <p:nvPicPr>
          <p:cNvPr id="51" name="Picture 5" descr="C:\Users\x-programer\Downloads\aaa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14810" y="2585599"/>
            <a:ext cx="936084" cy="357190"/>
          </a:xfrm>
          <a:prstGeom prst="rect">
            <a:avLst/>
          </a:prstGeom>
          <a:noFill/>
        </p:spPr>
      </p:pic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5072066" y="2585599"/>
            <a:ext cx="571504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+ 1</a:t>
            </a:r>
            <a:endParaRPr lang="en-GB" sz="2000" i="1" dirty="0">
              <a:latin typeface="Gigi" pitchFamily="82" charset="0"/>
              <a:cs typeface="Arial" pitchFamily="34" charset="0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3929058" y="2614128"/>
            <a:ext cx="357190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=</a:t>
            </a:r>
            <a:endParaRPr lang="en-GB" sz="2000" i="1" dirty="0">
              <a:latin typeface="Gigi" pitchFamily="82" charset="0"/>
              <a:cs typeface="Arial" pitchFamily="34" charset="0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929322" y="3099520"/>
            <a:ext cx="1571636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r>
              <a:rPr lang="en-GB" sz="2000" i="1" dirty="0" smtClean="0">
                <a:latin typeface="Arial" pitchFamily="34" charset="0"/>
                <a:cs typeface="Arial" pitchFamily="34" charset="0"/>
              </a:rPr>
              <a:t>otherwise</a:t>
            </a:r>
            <a:endParaRPr lang="en-GB" sz="2000" i="1" dirty="0">
              <a:latin typeface="Gigi" pitchFamily="82" charset="0"/>
              <a:cs typeface="Arial" pitchFamily="34" charset="0"/>
            </a:endParaRPr>
          </a:p>
        </p:txBody>
      </p:sp>
      <p:sp>
        <p:nvSpPr>
          <p:cNvPr id="55" name="Accolade ouvrante 54"/>
          <p:cNvSpPr/>
          <p:nvPr/>
        </p:nvSpPr>
        <p:spPr>
          <a:xfrm>
            <a:off x="2643174" y="2571744"/>
            <a:ext cx="285752" cy="857256"/>
          </a:xfrm>
          <a:prstGeom prst="leftBrace">
            <a:avLst>
              <a:gd name="adj1" fmla="val 8333"/>
              <a:gd name="adj2" fmla="val 479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4000496" y="3055792"/>
            <a:ext cx="357190" cy="58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GB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^</a:t>
            </a:r>
            <a:endParaRPr lang="en-GB" sz="3200" i="1" dirty="0">
              <a:solidFill>
                <a:srgbClr val="FF0000"/>
              </a:solidFill>
              <a:latin typeface="Gigi" pitchFamily="82" charset="0"/>
              <a:cs typeface="Arial" pitchFamily="34" charset="0"/>
            </a:endParaRPr>
          </a:p>
        </p:txBody>
      </p:sp>
      <p:pic>
        <p:nvPicPr>
          <p:cNvPr id="62474" name="Picture 10" descr="C:\Users\x-programer\Downloads\aaa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286116" y="3161866"/>
            <a:ext cx="180000" cy="188571"/>
          </a:xfrm>
          <a:prstGeom prst="rect">
            <a:avLst/>
          </a:prstGeom>
          <a:noFill/>
        </p:spPr>
      </p:pic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3157095" y="3071810"/>
            <a:ext cx="831710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smtClean="0">
                <a:latin typeface="Cambria Math" pitchFamily="18" charset="0"/>
                <a:ea typeface="Cambria Math" pitchFamily="18" charset="0"/>
                <a:cs typeface="Arial" pitchFamily="34" charset="0"/>
              </a:rPr>
              <a:t> 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) =</a:t>
            </a:r>
            <a:endParaRPr lang="en-GB" sz="2000" i="1" dirty="0">
              <a:latin typeface="Gigi" pitchFamily="82" charset="0"/>
              <a:cs typeface="Arial" pitchFamily="34" charset="0"/>
            </a:endParaRPr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5929322" y="2599454"/>
            <a:ext cx="500066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r>
              <a:rPr lang="en-GB" sz="2000" i="1" dirty="0" smtClean="0">
                <a:latin typeface="Arial" pitchFamily="34" charset="0"/>
                <a:cs typeface="Arial" pitchFamily="34" charset="0"/>
              </a:rPr>
              <a:t>if</a:t>
            </a:r>
            <a:endParaRPr lang="en-GB" sz="2000" i="1" dirty="0">
              <a:latin typeface="Gigi" pitchFamily="82" charset="0"/>
              <a:cs typeface="Arial" pitchFamily="34" charset="0"/>
            </a:endParaRPr>
          </a:p>
        </p:txBody>
      </p:sp>
      <p:pic>
        <p:nvPicPr>
          <p:cNvPr id="62475" name="Picture 11" descr="C:\Users\x-programer\Downloads\aaa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6254" y="4630185"/>
            <a:ext cx="895350" cy="276225"/>
          </a:xfrm>
          <a:prstGeom prst="rect">
            <a:avLst/>
          </a:prstGeom>
          <a:noFill/>
        </p:spPr>
      </p:pic>
      <p:pic>
        <p:nvPicPr>
          <p:cNvPr id="62476" name="Picture 12" descr="C:\Users\x-programer\Downloads\aaa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596" y="4600312"/>
            <a:ext cx="228600" cy="285750"/>
          </a:xfrm>
          <a:prstGeom prst="rect">
            <a:avLst/>
          </a:prstGeom>
          <a:noFill/>
        </p:spPr>
      </p:pic>
      <p:sp>
        <p:nvSpPr>
          <p:cNvPr id="60" name="Flèche droite 59"/>
          <p:cNvSpPr/>
          <p:nvPr/>
        </p:nvSpPr>
        <p:spPr>
          <a:xfrm>
            <a:off x="2143108" y="4630185"/>
            <a:ext cx="928694" cy="2143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500166" y="4558747"/>
            <a:ext cx="571504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r>
              <a:rPr lang="en-GB" sz="2000" i="1" dirty="0" smtClean="0">
                <a:latin typeface="Gigi" pitchFamily="82" charset="0"/>
                <a:cs typeface="Arial" pitchFamily="34" charset="0"/>
              </a:rPr>
              <a:t>W</a:t>
            </a:r>
            <a:endParaRPr lang="en-GB" sz="2000" i="1" dirty="0">
              <a:latin typeface="Gigi" pitchFamily="82" charset="0"/>
              <a:cs typeface="Arial" pitchFamily="34" charset="0"/>
            </a:endParaRPr>
          </a:p>
        </p:txBody>
      </p:sp>
      <p:pic>
        <p:nvPicPr>
          <p:cNvPr id="62477" name="Picture 13" descr="C:\Users\x-programer\Downloads\aaa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738558" y="3085665"/>
            <a:ext cx="261938" cy="275035"/>
          </a:xfrm>
          <a:prstGeom prst="rect">
            <a:avLst/>
          </a:prstGeom>
          <a:noFill/>
        </p:spPr>
      </p:pic>
      <p:pic>
        <p:nvPicPr>
          <p:cNvPr id="63" name="Picture 13" descr="C:\Users\x-programer\Downloads\aaa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72783" y="2885640"/>
            <a:ext cx="190500" cy="200025"/>
          </a:xfrm>
          <a:prstGeom prst="rect">
            <a:avLst/>
          </a:prstGeom>
          <a:noFill/>
        </p:spPr>
      </p:pic>
      <p:sp>
        <p:nvSpPr>
          <p:cNvPr id="64" name="Accolade ouvrante 63"/>
          <p:cNvSpPr/>
          <p:nvPr/>
        </p:nvSpPr>
        <p:spPr>
          <a:xfrm>
            <a:off x="3143240" y="4316723"/>
            <a:ext cx="285752" cy="857256"/>
          </a:xfrm>
          <a:prstGeom prst="leftBrace">
            <a:avLst>
              <a:gd name="adj1" fmla="val 8333"/>
              <a:gd name="adj2" fmla="val 479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2478" name="Picture 14" descr="C:\Users\x-programer\Downloads\aaa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500430" y="4344433"/>
            <a:ext cx="928694" cy="305324"/>
          </a:xfrm>
          <a:prstGeom prst="rect">
            <a:avLst/>
          </a:prstGeom>
          <a:noFill/>
        </p:spPr>
      </p:pic>
      <p:pic>
        <p:nvPicPr>
          <p:cNvPr id="66" name="Picture 14" descr="C:\Users\x-programer\Downloads\aaa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786314" y="4344433"/>
            <a:ext cx="928694" cy="305324"/>
          </a:xfrm>
          <a:prstGeom prst="rect">
            <a:avLst/>
          </a:prstGeom>
          <a:noFill/>
        </p:spPr>
      </p:pic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4429124" y="4344433"/>
            <a:ext cx="357190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=</a:t>
            </a:r>
            <a:endParaRPr lang="en-GB" sz="2000" i="1" dirty="0">
              <a:latin typeface="Gigi" pitchFamily="82" charset="0"/>
              <a:cs typeface="Arial" pitchFamily="34" charset="0"/>
            </a:endParaRPr>
          </a:p>
        </p:txBody>
      </p: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5643570" y="4330578"/>
            <a:ext cx="571504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+ 1</a:t>
            </a:r>
            <a:endParaRPr lang="en-GB" sz="2000" i="1" dirty="0">
              <a:latin typeface="Gigi" pitchFamily="82" charset="0"/>
              <a:cs typeface="Arial" pitchFamily="34" charset="0"/>
            </a:endParaRPr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7215206" y="4773880"/>
            <a:ext cx="1571636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r>
              <a:rPr lang="en-GB" sz="2000" i="1" dirty="0" smtClean="0">
                <a:latin typeface="Arial" pitchFamily="34" charset="0"/>
                <a:cs typeface="Arial" pitchFamily="34" charset="0"/>
              </a:rPr>
              <a:t>otherwise</a:t>
            </a:r>
            <a:endParaRPr lang="en-GB" sz="2000" i="1" dirty="0">
              <a:latin typeface="Gigi" pitchFamily="82" charset="0"/>
              <a:cs typeface="Arial" pitchFamily="34" charset="0"/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3428992" y="4773061"/>
            <a:ext cx="2214578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r>
              <a:rPr lang="en-GB" sz="2000" i="1" dirty="0" smtClean="0">
                <a:latin typeface="Arial" pitchFamily="34" charset="0"/>
                <a:cs typeface="Arial" pitchFamily="34" charset="0"/>
              </a:rPr>
              <a:t>edge    is created</a:t>
            </a:r>
            <a:endParaRPr lang="en-GB" sz="2000" i="1" dirty="0">
              <a:latin typeface="Gigi" pitchFamily="82" charset="0"/>
              <a:cs typeface="Arial" pitchFamily="34" charset="0"/>
            </a:endParaRPr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429256" y="4773061"/>
            <a:ext cx="357190" cy="58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GB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^</a:t>
            </a:r>
            <a:endParaRPr lang="en-GB" sz="3200" i="1" dirty="0">
              <a:solidFill>
                <a:srgbClr val="FF0000"/>
              </a:solidFill>
              <a:latin typeface="Gigi" pitchFamily="82" charset="0"/>
              <a:cs typeface="Arial" pitchFamily="34" charset="0"/>
            </a:endParaRPr>
          </a:p>
        </p:txBody>
      </p:sp>
      <p:pic>
        <p:nvPicPr>
          <p:cNvPr id="72" name="Picture 14" descr="C:\Users\x-programer\Downloads\aaa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786446" y="4811072"/>
            <a:ext cx="928694" cy="305324"/>
          </a:xfrm>
          <a:prstGeom prst="rect">
            <a:avLst/>
          </a:prstGeom>
          <a:noFill/>
        </p:spPr>
      </p:pic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6643702" y="4773061"/>
            <a:ext cx="571504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= 1</a:t>
            </a:r>
            <a:endParaRPr lang="en-GB" sz="2000" i="1" dirty="0">
              <a:latin typeface="Gigi" pitchFamily="82" charset="0"/>
              <a:cs typeface="Arial" pitchFamily="34" charset="0"/>
            </a:endParaRPr>
          </a:p>
        </p:txBody>
      </p:sp>
      <p:pic>
        <p:nvPicPr>
          <p:cNvPr id="62479" name="Picture 15" descr="C:\Users\x-programer\Downloads\aaa.jp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071934" y="4786916"/>
            <a:ext cx="271463" cy="323170"/>
          </a:xfrm>
          <a:prstGeom prst="rect">
            <a:avLst/>
          </a:prstGeom>
          <a:noFill/>
        </p:spPr>
      </p:pic>
      <p:sp>
        <p:nvSpPr>
          <p:cNvPr id="76" name="Rectangle 4"/>
          <p:cNvSpPr>
            <a:spLocks noChangeArrowheads="1"/>
          </p:cNvSpPr>
          <p:nvPr/>
        </p:nvSpPr>
        <p:spPr bwMode="auto">
          <a:xfrm>
            <a:off x="7237083" y="4344433"/>
            <a:ext cx="500066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r>
              <a:rPr lang="en-GB" sz="2000" i="1" dirty="0" smtClean="0">
                <a:latin typeface="Arial" pitchFamily="34" charset="0"/>
                <a:cs typeface="Arial" pitchFamily="34" charset="0"/>
              </a:rPr>
              <a:t>if</a:t>
            </a:r>
            <a:endParaRPr lang="en-GB" sz="2000" i="1" dirty="0">
              <a:latin typeface="Gigi" pitchFamily="82" charset="0"/>
              <a:cs typeface="Arial" pitchFamily="34" charset="0"/>
            </a:endParaRPr>
          </a:p>
        </p:txBody>
      </p:sp>
      <p:pic>
        <p:nvPicPr>
          <p:cNvPr id="77" name="Picture 15" descr="C:\Users\x-programer\Downloads\aaa.jp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487103" y="4372143"/>
            <a:ext cx="271463" cy="323170"/>
          </a:xfrm>
          <a:prstGeom prst="rect">
            <a:avLst/>
          </a:prstGeom>
          <a:noFill/>
        </p:spPr>
      </p:pic>
      <p:pic>
        <p:nvPicPr>
          <p:cNvPr id="62480" name="Picture 16" descr="C:\Users\x-programer\Downloads\aaa.jp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913568" y="4385998"/>
            <a:ext cx="295275" cy="352425"/>
          </a:xfrm>
          <a:prstGeom prst="rect">
            <a:avLst/>
          </a:prstGeom>
          <a:noFill/>
        </p:spPr>
      </p:pic>
      <p:pic>
        <p:nvPicPr>
          <p:cNvPr id="62481" name="Picture 17" descr="C:\Users\x-programer\Downloads\aaa.jp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691461" y="4429726"/>
            <a:ext cx="238125" cy="23812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solidFill>
            <a:srgbClr val="3844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42844" y="6429396"/>
            <a:ext cx="5072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Topic Identification of Noisy Arabic Texts Using Graph Approaches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877272"/>
            <a:ext cx="1547664" cy="353828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rganigramme : Alternative 15"/>
          <p:cNvSpPr/>
          <p:nvPr/>
        </p:nvSpPr>
        <p:spPr>
          <a:xfrm>
            <a:off x="357158" y="0"/>
            <a:ext cx="2500330" cy="928670"/>
          </a:xfrm>
          <a:prstGeom prst="flowChartAlternateProcess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500034" y="357166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Training example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9666" y="5871060"/>
            <a:ext cx="1481783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Experiments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242792"/>
            <a:ext cx="9144000" cy="71438"/>
          </a:xfrm>
          <a:prstGeom prst="rect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8" name="Picture 2" descr="C:\Users\x-programer\Desktop\USTHB_LOGO.bmp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786842" y="0"/>
            <a:ext cx="357158" cy="338081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7424829" y="5877272"/>
            <a:ext cx="1126478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22092" y="5877272"/>
            <a:ext cx="1827574" cy="360040"/>
          </a:xfrm>
          <a:prstGeom prst="rect">
            <a:avLst/>
          </a:prstGeom>
          <a:solidFill>
            <a:srgbClr val="38446A">
              <a:alpha val="99000"/>
            </a:srgb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Topic Identification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857884" y="642939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TIR’15     September 1-4, 2015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572264" y="27686"/>
            <a:ext cx="2214578" cy="2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USTHB university - Algeria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47664" y="5877272"/>
            <a:ext cx="1024072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Corpus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71736" y="5877272"/>
            <a:ext cx="1555515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285720" y="1000108"/>
            <a:ext cx="842968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Allah does not change a people´s lot unless they change what is in their hearts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en-GB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Ellipse 64"/>
          <p:cNvSpPr/>
          <p:nvPr/>
        </p:nvSpPr>
        <p:spPr>
          <a:xfrm>
            <a:off x="214282" y="2500306"/>
            <a:ext cx="785818" cy="785818"/>
          </a:xfrm>
          <a:prstGeom prst="ellipse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1643042" y="2500306"/>
            <a:ext cx="785818" cy="785818"/>
          </a:xfrm>
          <a:prstGeom prst="ellipse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3071802" y="2500306"/>
            <a:ext cx="785818" cy="785818"/>
          </a:xfrm>
          <a:prstGeom prst="ellipse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/>
          <p:cNvSpPr/>
          <p:nvPr/>
        </p:nvSpPr>
        <p:spPr>
          <a:xfrm>
            <a:off x="3484413" y="3643314"/>
            <a:ext cx="785818" cy="78581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4929190" y="2500306"/>
            <a:ext cx="785818" cy="785818"/>
          </a:xfrm>
          <a:prstGeom prst="ellipse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6240620" y="2500306"/>
            <a:ext cx="785818" cy="785818"/>
          </a:xfrm>
          <a:prstGeom prst="ellipse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6429388" y="3643314"/>
            <a:ext cx="785818" cy="785818"/>
          </a:xfrm>
          <a:prstGeom prst="ellipse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3500430" y="4929198"/>
            <a:ext cx="785818" cy="785818"/>
          </a:xfrm>
          <a:prstGeom prst="ellipse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4786314" y="4929198"/>
            <a:ext cx="785818" cy="785818"/>
          </a:xfrm>
          <a:prstGeom prst="ellipse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6143636" y="4929198"/>
            <a:ext cx="785818" cy="785818"/>
          </a:xfrm>
          <a:prstGeom prst="ellipse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7500958" y="4929198"/>
            <a:ext cx="785818" cy="785818"/>
          </a:xfrm>
          <a:prstGeom prst="ellipse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7" name="Connecteur droit avec flèche 86"/>
          <p:cNvCxnSpPr>
            <a:stCxn id="65" idx="6"/>
            <a:endCxn id="74" idx="2"/>
          </p:cNvCxnSpPr>
          <p:nvPr/>
        </p:nvCxnSpPr>
        <p:spPr>
          <a:xfrm>
            <a:off x="1000100" y="2893215"/>
            <a:ext cx="64294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>
            <a:stCxn id="74" idx="6"/>
            <a:endCxn id="75" idx="2"/>
          </p:cNvCxnSpPr>
          <p:nvPr/>
        </p:nvCxnSpPr>
        <p:spPr>
          <a:xfrm>
            <a:off x="2428860" y="2893215"/>
            <a:ext cx="64294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75" idx="4"/>
          </p:cNvCxnSpPr>
          <p:nvPr/>
        </p:nvCxnSpPr>
        <p:spPr>
          <a:xfrm rot="16200000" flipH="1">
            <a:off x="3446851" y="3303984"/>
            <a:ext cx="357192" cy="3214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>
            <a:stCxn id="78" idx="7"/>
            <a:endCxn id="79" idx="3"/>
          </p:cNvCxnSpPr>
          <p:nvPr/>
        </p:nvCxnSpPr>
        <p:spPr>
          <a:xfrm rot="5400000" flipH="1" flipV="1">
            <a:off x="4306035" y="3020160"/>
            <a:ext cx="587350" cy="88911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79" idx="6"/>
            <a:endCxn id="80" idx="2"/>
          </p:cNvCxnSpPr>
          <p:nvPr/>
        </p:nvCxnSpPr>
        <p:spPr>
          <a:xfrm>
            <a:off x="5715008" y="2893215"/>
            <a:ext cx="5256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80" idx="6"/>
            <a:endCxn id="202" idx="2"/>
          </p:cNvCxnSpPr>
          <p:nvPr/>
        </p:nvCxnSpPr>
        <p:spPr>
          <a:xfrm>
            <a:off x="7026438" y="2893215"/>
            <a:ext cx="47452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/>
          <p:cNvCxnSpPr>
            <a:stCxn id="78" idx="4"/>
            <a:endCxn id="82" idx="0"/>
          </p:cNvCxnSpPr>
          <p:nvPr/>
        </p:nvCxnSpPr>
        <p:spPr>
          <a:xfrm rot="16200000" flipH="1">
            <a:off x="3635297" y="4671156"/>
            <a:ext cx="500066" cy="1601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>
            <a:stCxn id="82" idx="6"/>
            <a:endCxn id="83" idx="2"/>
          </p:cNvCxnSpPr>
          <p:nvPr/>
        </p:nvCxnSpPr>
        <p:spPr>
          <a:xfrm>
            <a:off x="4286248" y="5322107"/>
            <a:ext cx="500066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83" idx="6"/>
            <a:endCxn id="84" idx="2"/>
          </p:cNvCxnSpPr>
          <p:nvPr/>
        </p:nvCxnSpPr>
        <p:spPr>
          <a:xfrm>
            <a:off x="5572132" y="5322107"/>
            <a:ext cx="571504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>
            <a:stCxn id="84" idx="6"/>
            <a:endCxn id="85" idx="2"/>
          </p:cNvCxnSpPr>
          <p:nvPr/>
        </p:nvCxnSpPr>
        <p:spPr>
          <a:xfrm>
            <a:off x="6929454" y="5322107"/>
            <a:ext cx="571504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>
            <a:stCxn id="81" idx="2"/>
            <a:endCxn id="78" idx="6"/>
          </p:cNvCxnSpPr>
          <p:nvPr/>
        </p:nvCxnSpPr>
        <p:spPr>
          <a:xfrm rot="10800000">
            <a:off x="4270232" y="4036223"/>
            <a:ext cx="2159157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4"/>
          <p:cNvSpPr>
            <a:spLocks noChangeArrowheads="1"/>
          </p:cNvSpPr>
          <p:nvPr/>
        </p:nvSpPr>
        <p:spPr bwMode="auto">
          <a:xfrm>
            <a:off x="241992" y="2643182"/>
            <a:ext cx="714380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Allah</a:t>
            </a:r>
            <a:endParaRPr lang="en-GB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Rectangle 4"/>
          <p:cNvSpPr>
            <a:spLocks noChangeArrowheads="1"/>
          </p:cNvSpPr>
          <p:nvPr/>
        </p:nvSpPr>
        <p:spPr bwMode="auto">
          <a:xfrm>
            <a:off x="1670752" y="2643182"/>
            <a:ext cx="714380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does</a:t>
            </a:r>
            <a:endParaRPr lang="en-GB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Rectangle 4"/>
          <p:cNvSpPr>
            <a:spLocks noChangeArrowheads="1"/>
          </p:cNvSpPr>
          <p:nvPr/>
        </p:nvSpPr>
        <p:spPr bwMode="auto">
          <a:xfrm>
            <a:off x="3099512" y="2643182"/>
            <a:ext cx="714380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not</a:t>
            </a:r>
            <a:endParaRPr lang="en-GB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4959063" y="2629327"/>
            <a:ext cx="714380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GB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Rectangle 4"/>
          <p:cNvSpPr>
            <a:spLocks noChangeArrowheads="1"/>
          </p:cNvSpPr>
          <p:nvPr/>
        </p:nvSpPr>
        <p:spPr bwMode="auto">
          <a:xfrm>
            <a:off x="6185200" y="2643182"/>
            <a:ext cx="887130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people</a:t>
            </a:r>
            <a:endParaRPr lang="en-GB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Rectangle 4"/>
          <p:cNvSpPr>
            <a:spLocks noChangeArrowheads="1"/>
          </p:cNvSpPr>
          <p:nvPr/>
        </p:nvSpPr>
        <p:spPr bwMode="auto">
          <a:xfrm>
            <a:off x="6470953" y="3750321"/>
            <a:ext cx="714380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lot</a:t>
            </a:r>
            <a:endParaRPr lang="en-GB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2" name="Rectangle 4"/>
          <p:cNvSpPr>
            <a:spLocks noChangeArrowheads="1"/>
          </p:cNvSpPr>
          <p:nvPr/>
        </p:nvSpPr>
        <p:spPr bwMode="auto">
          <a:xfrm>
            <a:off x="3470557" y="3744625"/>
            <a:ext cx="815691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change</a:t>
            </a:r>
            <a:endParaRPr lang="en-GB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Rectangle 4"/>
          <p:cNvSpPr>
            <a:spLocks noChangeArrowheads="1"/>
          </p:cNvSpPr>
          <p:nvPr/>
        </p:nvSpPr>
        <p:spPr bwMode="auto">
          <a:xfrm>
            <a:off x="3528140" y="5058219"/>
            <a:ext cx="714380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what</a:t>
            </a:r>
            <a:endParaRPr lang="en-GB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4814024" y="5056056"/>
            <a:ext cx="714380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</a:t>
            </a:r>
            <a:endParaRPr lang="en-GB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5" name="Rectangle 4"/>
          <p:cNvSpPr>
            <a:spLocks noChangeArrowheads="1"/>
          </p:cNvSpPr>
          <p:nvPr/>
        </p:nvSpPr>
        <p:spPr bwMode="auto">
          <a:xfrm>
            <a:off x="6185201" y="5042201"/>
            <a:ext cx="714380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</a:t>
            </a:r>
            <a:endParaRPr lang="en-GB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6" name="Rectangle 4"/>
          <p:cNvSpPr>
            <a:spLocks noChangeArrowheads="1"/>
          </p:cNvSpPr>
          <p:nvPr/>
        </p:nvSpPr>
        <p:spPr bwMode="auto">
          <a:xfrm>
            <a:off x="7528668" y="5056056"/>
            <a:ext cx="714380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their</a:t>
            </a:r>
            <a:endParaRPr lang="en-GB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Ellipse 154"/>
          <p:cNvSpPr/>
          <p:nvPr/>
        </p:nvSpPr>
        <p:spPr>
          <a:xfrm>
            <a:off x="8215338" y="3643314"/>
            <a:ext cx="785818" cy="785818"/>
          </a:xfrm>
          <a:prstGeom prst="ellipse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Rectangle 4"/>
          <p:cNvSpPr>
            <a:spLocks noChangeArrowheads="1"/>
          </p:cNvSpPr>
          <p:nvPr/>
        </p:nvSpPr>
        <p:spPr bwMode="auto">
          <a:xfrm>
            <a:off x="8243048" y="3770172"/>
            <a:ext cx="714380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hearts</a:t>
            </a:r>
            <a:endParaRPr lang="en-GB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7" name="Connecteur droit avec flèche 156"/>
          <p:cNvCxnSpPr>
            <a:stCxn id="85" idx="0"/>
            <a:endCxn id="155" idx="3"/>
          </p:cNvCxnSpPr>
          <p:nvPr/>
        </p:nvCxnSpPr>
        <p:spPr>
          <a:xfrm rot="5400000" flipH="1" flipV="1">
            <a:off x="7804569" y="4403350"/>
            <a:ext cx="615146" cy="43655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4"/>
          <p:cNvSpPr>
            <a:spLocks noChangeArrowheads="1"/>
          </p:cNvSpPr>
          <p:nvPr/>
        </p:nvSpPr>
        <p:spPr bwMode="auto">
          <a:xfrm>
            <a:off x="442451" y="2915079"/>
            <a:ext cx="285752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GB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Rectangle 4"/>
          <p:cNvSpPr>
            <a:spLocks noChangeArrowheads="1"/>
          </p:cNvSpPr>
          <p:nvPr/>
        </p:nvSpPr>
        <p:spPr bwMode="auto">
          <a:xfrm>
            <a:off x="1898921" y="2928934"/>
            <a:ext cx="285752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GB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Rectangle 4"/>
          <p:cNvSpPr>
            <a:spLocks noChangeArrowheads="1"/>
          </p:cNvSpPr>
          <p:nvPr/>
        </p:nvSpPr>
        <p:spPr bwMode="auto">
          <a:xfrm>
            <a:off x="3313826" y="2928934"/>
            <a:ext cx="285752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GB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Rectangle 4"/>
          <p:cNvSpPr>
            <a:spLocks noChangeArrowheads="1"/>
          </p:cNvSpPr>
          <p:nvPr/>
        </p:nvSpPr>
        <p:spPr bwMode="auto">
          <a:xfrm>
            <a:off x="5185069" y="2926771"/>
            <a:ext cx="285752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GB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Rectangle 4"/>
          <p:cNvSpPr>
            <a:spLocks noChangeArrowheads="1"/>
          </p:cNvSpPr>
          <p:nvPr/>
        </p:nvSpPr>
        <p:spPr bwMode="auto">
          <a:xfrm>
            <a:off x="6473116" y="2942789"/>
            <a:ext cx="285752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GB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Rectangle 4"/>
          <p:cNvSpPr>
            <a:spLocks noChangeArrowheads="1"/>
          </p:cNvSpPr>
          <p:nvPr/>
        </p:nvSpPr>
        <p:spPr bwMode="auto">
          <a:xfrm>
            <a:off x="3714744" y="4042069"/>
            <a:ext cx="285752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GB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Rectangle 4"/>
          <p:cNvSpPr>
            <a:spLocks noChangeArrowheads="1"/>
          </p:cNvSpPr>
          <p:nvPr/>
        </p:nvSpPr>
        <p:spPr bwMode="auto">
          <a:xfrm>
            <a:off x="3742454" y="5355663"/>
            <a:ext cx="285752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GB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8" name="Rectangle 4"/>
          <p:cNvSpPr>
            <a:spLocks noChangeArrowheads="1"/>
          </p:cNvSpPr>
          <p:nvPr/>
        </p:nvSpPr>
        <p:spPr bwMode="auto">
          <a:xfrm>
            <a:off x="5028338" y="5341808"/>
            <a:ext cx="285752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GB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9" name="Rectangle 4"/>
          <p:cNvSpPr>
            <a:spLocks noChangeArrowheads="1"/>
          </p:cNvSpPr>
          <p:nvPr/>
        </p:nvSpPr>
        <p:spPr bwMode="auto">
          <a:xfrm>
            <a:off x="6387823" y="5314098"/>
            <a:ext cx="285752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GB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0" name="Rectangle 4"/>
          <p:cNvSpPr>
            <a:spLocks noChangeArrowheads="1"/>
          </p:cNvSpPr>
          <p:nvPr/>
        </p:nvSpPr>
        <p:spPr bwMode="auto">
          <a:xfrm>
            <a:off x="7742982" y="5357826"/>
            <a:ext cx="285752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GB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5" name="Rectangle 4"/>
          <p:cNvSpPr>
            <a:spLocks noChangeArrowheads="1"/>
          </p:cNvSpPr>
          <p:nvPr/>
        </p:nvSpPr>
        <p:spPr bwMode="auto">
          <a:xfrm>
            <a:off x="8445670" y="4071942"/>
            <a:ext cx="285752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GB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Rectangle 4"/>
          <p:cNvSpPr>
            <a:spLocks noChangeArrowheads="1"/>
          </p:cNvSpPr>
          <p:nvPr/>
        </p:nvSpPr>
        <p:spPr bwMode="auto">
          <a:xfrm>
            <a:off x="6671412" y="4085797"/>
            <a:ext cx="285752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GB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42976" y="2643182"/>
            <a:ext cx="285752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8446A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GB" sz="1400" b="1" dirty="0">
              <a:solidFill>
                <a:srgbClr val="38446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8" name="Rectangle 4"/>
          <p:cNvSpPr>
            <a:spLocks noChangeArrowheads="1"/>
          </p:cNvSpPr>
          <p:nvPr/>
        </p:nvSpPr>
        <p:spPr bwMode="auto">
          <a:xfrm>
            <a:off x="2571736" y="2643182"/>
            <a:ext cx="285752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8446A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GB" sz="1400" b="1" dirty="0">
              <a:solidFill>
                <a:srgbClr val="38446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9" name="Rectangle 4"/>
          <p:cNvSpPr>
            <a:spLocks noChangeArrowheads="1"/>
          </p:cNvSpPr>
          <p:nvPr/>
        </p:nvSpPr>
        <p:spPr bwMode="auto">
          <a:xfrm>
            <a:off x="3286116" y="3357562"/>
            <a:ext cx="285752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8446A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GB" sz="1400" b="1" dirty="0">
              <a:solidFill>
                <a:srgbClr val="38446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0" name="Rectangle 4"/>
          <p:cNvSpPr>
            <a:spLocks noChangeArrowheads="1"/>
          </p:cNvSpPr>
          <p:nvPr/>
        </p:nvSpPr>
        <p:spPr bwMode="auto">
          <a:xfrm>
            <a:off x="4429124" y="3214686"/>
            <a:ext cx="285752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8446A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GB" sz="1400" b="1" dirty="0">
              <a:solidFill>
                <a:srgbClr val="38446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1" name="Rectangle 4"/>
          <p:cNvSpPr>
            <a:spLocks noChangeArrowheads="1"/>
          </p:cNvSpPr>
          <p:nvPr/>
        </p:nvSpPr>
        <p:spPr bwMode="auto">
          <a:xfrm>
            <a:off x="5786446" y="2643182"/>
            <a:ext cx="285752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8446A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GB" sz="1400" b="1" dirty="0">
              <a:solidFill>
                <a:srgbClr val="38446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2" name="Rectangle 4"/>
          <p:cNvSpPr>
            <a:spLocks noChangeArrowheads="1"/>
          </p:cNvSpPr>
          <p:nvPr/>
        </p:nvSpPr>
        <p:spPr bwMode="auto">
          <a:xfrm>
            <a:off x="7143768" y="2643182"/>
            <a:ext cx="285752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8446A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GB" sz="1400" b="1" dirty="0">
              <a:solidFill>
                <a:srgbClr val="38446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5286380" y="3714752"/>
            <a:ext cx="285752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8446A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GB" sz="1400" b="1" dirty="0">
              <a:solidFill>
                <a:srgbClr val="38446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4357686" y="5000636"/>
            <a:ext cx="285752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8446A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GB" sz="1400" b="1" dirty="0">
              <a:solidFill>
                <a:srgbClr val="38446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5" name="Rectangle 4"/>
          <p:cNvSpPr>
            <a:spLocks noChangeArrowheads="1"/>
          </p:cNvSpPr>
          <p:nvPr/>
        </p:nvSpPr>
        <p:spPr bwMode="auto">
          <a:xfrm>
            <a:off x="5715008" y="5000636"/>
            <a:ext cx="285752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8446A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GB" sz="1400" b="1" dirty="0">
              <a:solidFill>
                <a:srgbClr val="38446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6" name="Rectangle 4"/>
          <p:cNvSpPr>
            <a:spLocks noChangeArrowheads="1"/>
          </p:cNvSpPr>
          <p:nvPr/>
        </p:nvSpPr>
        <p:spPr bwMode="auto">
          <a:xfrm>
            <a:off x="7072330" y="5000636"/>
            <a:ext cx="285752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8446A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GB" sz="1400" b="1" dirty="0">
              <a:solidFill>
                <a:srgbClr val="38446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7" name="Rectangle 4"/>
          <p:cNvSpPr>
            <a:spLocks noChangeArrowheads="1"/>
          </p:cNvSpPr>
          <p:nvPr/>
        </p:nvSpPr>
        <p:spPr bwMode="auto">
          <a:xfrm>
            <a:off x="7858148" y="4429132"/>
            <a:ext cx="285752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8446A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GB" sz="1400" b="1" dirty="0">
              <a:solidFill>
                <a:srgbClr val="38446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8" name="Rectangle 4"/>
          <p:cNvSpPr>
            <a:spLocks noChangeArrowheads="1"/>
          </p:cNvSpPr>
          <p:nvPr/>
        </p:nvSpPr>
        <p:spPr bwMode="auto">
          <a:xfrm>
            <a:off x="3643306" y="4500570"/>
            <a:ext cx="285752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8446A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GB" sz="1400" b="1" dirty="0">
              <a:solidFill>
                <a:srgbClr val="38446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Rectangle 4"/>
          <p:cNvSpPr>
            <a:spLocks noChangeArrowheads="1"/>
          </p:cNvSpPr>
          <p:nvPr/>
        </p:nvSpPr>
        <p:spPr bwMode="auto">
          <a:xfrm>
            <a:off x="285720" y="1571612"/>
            <a:ext cx="8786874" cy="64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Allah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   [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does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   [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not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   [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change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[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   [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people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   [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   [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lot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   [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unless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   [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they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   [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change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  [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what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   [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   [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their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   [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hearts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</a:t>
            </a:r>
            <a:endParaRPr lang="en-GB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2" name="Ellipse 201"/>
          <p:cNvSpPr/>
          <p:nvPr/>
        </p:nvSpPr>
        <p:spPr>
          <a:xfrm>
            <a:off x="7500958" y="2500306"/>
            <a:ext cx="785818" cy="785818"/>
          </a:xfrm>
          <a:prstGeom prst="ellipse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Rectangle 4"/>
          <p:cNvSpPr>
            <a:spLocks noChangeArrowheads="1"/>
          </p:cNvSpPr>
          <p:nvPr/>
        </p:nvSpPr>
        <p:spPr bwMode="auto">
          <a:xfrm>
            <a:off x="7429520" y="2643182"/>
            <a:ext cx="887130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</a:t>
            </a:r>
            <a:endParaRPr lang="en-GB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" name="Rectangle 4"/>
          <p:cNvSpPr>
            <a:spLocks noChangeArrowheads="1"/>
          </p:cNvSpPr>
          <p:nvPr/>
        </p:nvSpPr>
        <p:spPr bwMode="auto">
          <a:xfrm>
            <a:off x="7715272" y="2928934"/>
            <a:ext cx="285752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GB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5" name="Connecteur droit avec flèche 204"/>
          <p:cNvCxnSpPr>
            <a:stCxn id="202" idx="3"/>
            <a:endCxn id="81" idx="7"/>
          </p:cNvCxnSpPr>
          <p:nvPr/>
        </p:nvCxnSpPr>
        <p:spPr>
          <a:xfrm rot="5400000">
            <a:off x="7064407" y="3206763"/>
            <a:ext cx="587350" cy="5159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4"/>
          <p:cNvSpPr>
            <a:spLocks noChangeArrowheads="1"/>
          </p:cNvSpPr>
          <p:nvPr/>
        </p:nvSpPr>
        <p:spPr bwMode="auto">
          <a:xfrm>
            <a:off x="7358082" y="3406986"/>
            <a:ext cx="285752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8446A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GB" sz="1400" b="1" dirty="0">
              <a:solidFill>
                <a:srgbClr val="38446A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solidFill>
            <a:srgbClr val="3844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42844" y="6429396"/>
            <a:ext cx="5072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Topic Identification of Noisy Arabic Texts Using Graph Approaches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877272"/>
            <a:ext cx="1547664" cy="353828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rganigramme : Alternative 15"/>
          <p:cNvSpPr/>
          <p:nvPr/>
        </p:nvSpPr>
        <p:spPr>
          <a:xfrm>
            <a:off x="357158" y="0"/>
            <a:ext cx="4071966" cy="928670"/>
          </a:xfrm>
          <a:prstGeom prst="flowChartAlternateProcess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500034" y="357166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LIGA approach (</a:t>
            </a:r>
            <a:r>
              <a:rPr lang="en-US" sz="20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classification</a:t>
            </a: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9666" y="5871060"/>
            <a:ext cx="1481783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Experiments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242792"/>
            <a:ext cx="9144000" cy="71438"/>
          </a:xfrm>
          <a:prstGeom prst="rect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8" name="Picture 2" descr="C:\Users\x-programer\Desktop\USTHB_LOGO.bmp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786842" y="0"/>
            <a:ext cx="357158" cy="338081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7424829" y="5877272"/>
            <a:ext cx="1126478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22092" y="5877272"/>
            <a:ext cx="1827574" cy="360040"/>
          </a:xfrm>
          <a:prstGeom prst="rect">
            <a:avLst/>
          </a:prstGeom>
          <a:solidFill>
            <a:srgbClr val="38446A">
              <a:alpha val="99000"/>
            </a:srgb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Topic Identification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857884" y="642939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TIR’15     September 1-4, 2015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572264" y="27686"/>
            <a:ext cx="2214578" cy="2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USTHB university - Algeria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47664" y="5877272"/>
            <a:ext cx="1024072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Corpus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71736" y="5877272"/>
            <a:ext cx="1555515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43303" y="1101419"/>
            <a:ext cx="2071702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Unlabeled text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643306" y="1089287"/>
            <a:ext cx="4357718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path of words       (</a:t>
            </a:r>
            <a:r>
              <a:rPr lang="en-GB" b="1" i="1" dirty="0" smtClean="0">
                <a:latin typeface="Arial" pitchFamily="34" charset="0"/>
                <a:cs typeface="Arial" pitchFamily="34" charset="0"/>
              </a:rPr>
              <a:t>consecutive words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)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Flèche droite 20"/>
          <p:cNvSpPr/>
          <p:nvPr/>
        </p:nvSpPr>
        <p:spPr>
          <a:xfrm>
            <a:off x="2357422" y="1172857"/>
            <a:ext cx="928694" cy="2143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>
            <a:off x="1643042" y="1643050"/>
            <a:ext cx="5572164" cy="642942"/>
          </a:xfrm>
          <a:prstGeom prst="roundRect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Arial" pitchFamily="34" charset="0"/>
                <a:cs typeface="Arial" pitchFamily="34" charset="0"/>
              </a:rPr>
              <a:t>Similarity   =   path matching function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3490" name="Picture 2" descr="C:\Users\x-programer\Downloads\aa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1071546"/>
            <a:ext cx="381002" cy="381002"/>
          </a:xfrm>
          <a:prstGeom prst="rect">
            <a:avLst/>
          </a:prstGeom>
          <a:noFill/>
        </p:spPr>
      </p:pic>
      <p:pic>
        <p:nvPicPr>
          <p:cNvPr id="29" name="Picture 2" descr="C:\Users\x-programer\Downloads\aaa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3357562"/>
            <a:ext cx="666750" cy="266700"/>
          </a:xfrm>
          <a:prstGeom prst="rect">
            <a:avLst/>
          </a:prstGeom>
          <a:noFill/>
        </p:spPr>
      </p:pic>
      <p:pic>
        <p:nvPicPr>
          <p:cNvPr id="30" name="Picture 13" descr="C:\Users\x-programer\Downloads\aaa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910" y="3413416"/>
            <a:ext cx="190500" cy="200025"/>
          </a:xfrm>
          <a:prstGeom prst="rect">
            <a:avLst/>
          </a:prstGeom>
          <a:noFill/>
        </p:spPr>
      </p:pic>
      <p:pic>
        <p:nvPicPr>
          <p:cNvPr id="32" name="Picture 2" descr="C:\Users\x-programer\Downloads\aa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3357562"/>
            <a:ext cx="285752" cy="285752"/>
          </a:xfrm>
          <a:prstGeom prst="rect">
            <a:avLst/>
          </a:prstGeom>
          <a:noFill/>
        </p:spPr>
      </p:pic>
      <p:sp>
        <p:nvSpPr>
          <p:cNvPr id="36" name="Flèche droite 35"/>
          <p:cNvSpPr/>
          <p:nvPr/>
        </p:nvSpPr>
        <p:spPr>
          <a:xfrm>
            <a:off x="1414873" y="3401290"/>
            <a:ext cx="928694" cy="2143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3491" name="Picture 3" descr="C:\Users\x-programer\Downloads\aaa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56535" y="2599454"/>
            <a:ext cx="657225" cy="342900"/>
          </a:xfrm>
          <a:prstGeom prst="rect">
            <a:avLst/>
          </a:prstGeom>
          <a:noFill/>
        </p:spPr>
      </p:pic>
      <p:pic>
        <p:nvPicPr>
          <p:cNvPr id="63492" name="Picture 4" descr="C:\Users\x-programer\Downloads\aa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2578" y="2599456"/>
            <a:ext cx="238125" cy="285750"/>
          </a:xfrm>
          <a:prstGeom prst="rect">
            <a:avLst/>
          </a:prstGeom>
          <a:noFill/>
        </p:spPr>
      </p:pic>
      <p:pic>
        <p:nvPicPr>
          <p:cNvPr id="38" name="Picture 6" descr="C:\Users\x-programer\Downloads\aa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26892" y="2582446"/>
            <a:ext cx="209551" cy="374198"/>
          </a:xfrm>
          <a:prstGeom prst="rect">
            <a:avLst/>
          </a:prstGeom>
          <a:noFill/>
        </p:spPr>
      </p:pic>
      <p:sp>
        <p:nvSpPr>
          <p:cNvPr id="39" name="Flèche droite 38"/>
          <p:cNvSpPr/>
          <p:nvPr/>
        </p:nvSpPr>
        <p:spPr>
          <a:xfrm>
            <a:off x="1027810" y="2670892"/>
            <a:ext cx="928694" cy="2143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742322" y="2571744"/>
            <a:ext cx="571504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r>
              <a:rPr lang="en-GB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= 0</a:t>
            </a:r>
            <a:endParaRPr lang="en-GB" sz="2000" i="1" dirty="0">
              <a:solidFill>
                <a:schemeClr val="tx1">
                  <a:lumMod val="85000"/>
                  <a:lumOff val="15000"/>
                </a:schemeClr>
              </a:solidFill>
              <a:latin typeface="Gigi" pitchFamily="82" charset="0"/>
              <a:cs typeface="Arial" pitchFamily="34" charset="0"/>
            </a:endParaRPr>
          </a:p>
        </p:txBody>
      </p:sp>
      <p:pic>
        <p:nvPicPr>
          <p:cNvPr id="63493" name="Picture 5" descr="C:\Users\x-programer\Downloads\aaa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501469" y="3143248"/>
            <a:ext cx="3642167" cy="714380"/>
          </a:xfrm>
          <a:prstGeom prst="rect">
            <a:avLst/>
          </a:prstGeom>
          <a:noFill/>
        </p:spPr>
      </p:pic>
      <p:pic>
        <p:nvPicPr>
          <p:cNvPr id="42" name="Picture 11" descr="C:\Users\x-programer\Downloads\aaa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76254" y="4295783"/>
            <a:ext cx="895350" cy="276225"/>
          </a:xfrm>
          <a:prstGeom prst="rect">
            <a:avLst/>
          </a:prstGeom>
          <a:noFill/>
        </p:spPr>
      </p:pic>
      <p:pic>
        <p:nvPicPr>
          <p:cNvPr id="45" name="Picture 12" descr="C:\Users\x-programer\Downloads\aaa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28596" y="4256383"/>
            <a:ext cx="228600" cy="285750"/>
          </a:xfrm>
          <a:prstGeom prst="rect">
            <a:avLst/>
          </a:prstGeom>
          <a:noFill/>
        </p:spPr>
      </p:pic>
      <p:pic>
        <p:nvPicPr>
          <p:cNvPr id="46" name="Picture 2" descr="C:\Users\x-programer\Downloads\aa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4258546"/>
            <a:ext cx="285752" cy="285752"/>
          </a:xfrm>
          <a:prstGeom prst="rect">
            <a:avLst/>
          </a:prstGeom>
          <a:noFill/>
        </p:spPr>
      </p:pic>
      <p:sp>
        <p:nvSpPr>
          <p:cNvPr id="47" name="Flèche droite 46"/>
          <p:cNvSpPr/>
          <p:nvPr/>
        </p:nvSpPr>
        <p:spPr>
          <a:xfrm>
            <a:off x="2000232" y="4286256"/>
            <a:ext cx="928694" cy="2143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3494" name="Picture 6" descr="C:\Users\x-programer\Downloads\aaa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110978" y="4000504"/>
            <a:ext cx="3675600" cy="714380"/>
          </a:xfrm>
          <a:prstGeom prst="rect">
            <a:avLst/>
          </a:prstGeom>
          <a:noFill/>
        </p:spPr>
      </p:pic>
      <p:pic>
        <p:nvPicPr>
          <p:cNvPr id="63495" name="Picture 7" descr="C:\Users\x-programer\Downloads\aaa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676058" y="5000636"/>
            <a:ext cx="3753330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solidFill>
            <a:srgbClr val="3844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42844" y="6429396"/>
            <a:ext cx="5072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Topic Identification of Noisy Arabic Texts Using Graph Approaches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877272"/>
            <a:ext cx="1547664" cy="353828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rganigramme : Alternative 15"/>
          <p:cNvSpPr/>
          <p:nvPr/>
        </p:nvSpPr>
        <p:spPr>
          <a:xfrm>
            <a:off x="357158" y="0"/>
            <a:ext cx="2286016" cy="928670"/>
          </a:xfrm>
          <a:prstGeom prst="flowChartAlternateProcess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357158" y="357166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Talk Outline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7664" y="5877272"/>
            <a:ext cx="1024072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Corpus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9666" y="5871060"/>
            <a:ext cx="1481783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Experiments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242792"/>
            <a:ext cx="9144000" cy="71438"/>
          </a:xfrm>
          <a:prstGeom prst="rect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/>
          <p:cNvSpPr txBox="1"/>
          <p:nvPr/>
        </p:nvSpPr>
        <p:spPr>
          <a:xfrm>
            <a:off x="1071538" y="1643050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446A"/>
                </a:solidFill>
                <a:latin typeface="Arial" pitchFamily="34" charset="0"/>
                <a:cs typeface="Arial" pitchFamily="34" charset="0"/>
              </a:rPr>
              <a:t>Background</a:t>
            </a:r>
            <a:endParaRPr lang="en-US" sz="2400" b="1" dirty="0">
              <a:solidFill>
                <a:srgbClr val="38446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071538" y="2243072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Corpus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071538" y="2857496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Preprocessing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071538" y="4143380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Experimental results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071538" y="3501008"/>
            <a:ext cx="58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Topic Identification based Graph Approaches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8" name="Picture 2" descr="C:\Users\x-programer\Desktop\USTHB_LOGO.bmp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786842" y="0"/>
            <a:ext cx="357158" cy="338081"/>
          </a:xfrm>
          <a:prstGeom prst="rect">
            <a:avLst/>
          </a:prstGeom>
          <a:noFill/>
        </p:spPr>
      </p:pic>
      <p:sp>
        <p:nvSpPr>
          <p:cNvPr id="29" name="ZoneTexte 28"/>
          <p:cNvSpPr txBox="1"/>
          <p:nvPr/>
        </p:nvSpPr>
        <p:spPr>
          <a:xfrm>
            <a:off x="1071318" y="4797152"/>
            <a:ext cx="1484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24829" y="5877272"/>
            <a:ext cx="1126478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71736" y="5877272"/>
            <a:ext cx="1555515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22092" y="5877272"/>
            <a:ext cx="1827574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Topic Identification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857884" y="642939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TIR’15     September 1-4, 2015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572264" y="27686"/>
            <a:ext cx="2214578" cy="2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USTHB university - Algeria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Organigramme : Connecteur 35"/>
          <p:cNvSpPr/>
          <p:nvPr/>
        </p:nvSpPr>
        <p:spPr>
          <a:xfrm>
            <a:off x="785786" y="1742198"/>
            <a:ext cx="285752" cy="285752"/>
          </a:xfrm>
          <a:prstGeom prst="flowChartConnector">
            <a:avLst/>
          </a:prstGeom>
          <a:solidFill>
            <a:srgbClr val="38446A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" name="Organigramme : Connecteur 36"/>
          <p:cNvSpPr/>
          <p:nvPr/>
        </p:nvSpPr>
        <p:spPr>
          <a:xfrm>
            <a:off x="785786" y="2285992"/>
            <a:ext cx="285752" cy="28575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8446A"/>
              </a:solidFill>
            </a:endParaRPr>
          </a:p>
        </p:txBody>
      </p:sp>
      <p:sp>
        <p:nvSpPr>
          <p:cNvPr id="38" name="Organigramme : Connecteur 37"/>
          <p:cNvSpPr/>
          <p:nvPr/>
        </p:nvSpPr>
        <p:spPr>
          <a:xfrm>
            <a:off x="785786" y="2928934"/>
            <a:ext cx="285752" cy="28575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8446A"/>
              </a:solidFill>
            </a:endParaRPr>
          </a:p>
        </p:txBody>
      </p:sp>
      <p:sp>
        <p:nvSpPr>
          <p:cNvPr id="39" name="Organigramme : Connecteur 38"/>
          <p:cNvSpPr/>
          <p:nvPr/>
        </p:nvSpPr>
        <p:spPr>
          <a:xfrm>
            <a:off x="785786" y="3571876"/>
            <a:ext cx="285752" cy="28575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8446A"/>
              </a:solidFill>
            </a:endParaRPr>
          </a:p>
        </p:txBody>
      </p:sp>
      <p:sp>
        <p:nvSpPr>
          <p:cNvPr id="40" name="Organigramme : Connecteur 39"/>
          <p:cNvSpPr/>
          <p:nvPr/>
        </p:nvSpPr>
        <p:spPr>
          <a:xfrm>
            <a:off x="785786" y="4214818"/>
            <a:ext cx="285752" cy="28575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8446A"/>
              </a:solidFill>
            </a:endParaRPr>
          </a:p>
        </p:txBody>
      </p:sp>
      <p:sp>
        <p:nvSpPr>
          <p:cNvPr id="41" name="Organigramme : Connecteur 40"/>
          <p:cNvSpPr/>
          <p:nvPr/>
        </p:nvSpPr>
        <p:spPr>
          <a:xfrm>
            <a:off x="785786" y="4857760"/>
            <a:ext cx="285752" cy="28575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8446A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714348" y="1714488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714348" y="2258282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28203" y="2901224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714348" y="3542003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714348" y="4198800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712185" y="4843905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solidFill>
            <a:srgbClr val="3844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42844" y="6429396"/>
            <a:ext cx="5072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Topic Identification of Noisy Arabic Texts Using Graph Approaches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877272"/>
            <a:ext cx="1547664" cy="353828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rganigramme : Alternative 15"/>
          <p:cNvSpPr/>
          <p:nvPr/>
        </p:nvSpPr>
        <p:spPr>
          <a:xfrm>
            <a:off x="357158" y="0"/>
            <a:ext cx="1214446" cy="928670"/>
          </a:xfrm>
          <a:prstGeom prst="flowChartAlternateProcess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500034" y="357166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TIGA1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9666" y="5871060"/>
            <a:ext cx="1481783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Experiments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242792"/>
            <a:ext cx="9144000" cy="71438"/>
          </a:xfrm>
          <a:prstGeom prst="rect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8" name="Picture 2" descr="C:\Users\x-programer\Desktop\USTHB_LOGO.bmp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786842" y="0"/>
            <a:ext cx="357158" cy="338081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7424829" y="5877272"/>
            <a:ext cx="1126478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22092" y="5877272"/>
            <a:ext cx="1827574" cy="360040"/>
          </a:xfrm>
          <a:prstGeom prst="rect">
            <a:avLst/>
          </a:prstGeom>
          <a:solidFill>
            <a:srgbClr val="38446A">
              <a:alpha val="99000"/>
            </a:srgb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Topic Identification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857884" y="642939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TIR’15     September 1-4, 2015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572264" y="27686"/>
            <a:ext cx="2214578" cy="2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USTHB university - Algeria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47664" y="5877272"/>
            <a:ext cx="1024072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Corpus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71736" y="5877272"/>
            <a:ext cx="1555515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57158" y="1214422"/>
            <a:ext cx="8786842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TIGA1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                          Biasing the </a:t>
            </a:r>
            <a:r>
              <a:rPr lang="en-GB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LIGA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node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weights using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TF-IDF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method.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4514" name="Picture 2" descr="C:\Users\x-programer\Downloads\aa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1857364"/>
            <a:ext cx="4249832" cy="785818"/>
          </a:xfrm>
          <a:prstGeom prst="rect">
            <a:avLst/>
          </a:prstGeom>
          <a:noFill/>
        </p:spPr>
      </p:pic>
      <p:pic>
        <p:nvPicPr>
          <p:cNvPr id="64515" name="Picture 3" descr="C:\Users\x-programer\Downloads\aaa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7554" y="4857760"/>
            <a:ext cx="2104174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pic>
        <p:nvPicPr>
          <p:cNvPr id="64516" name="Picture 4" descr="C:\Users\x-programer\Downloads\aaa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3071810"/>
            <a:ext cx="6333072" cy="433389"/>
          </a:xfrm>
          <a:prstGeom prst="rect">
            <a:avLst/>
          </a:prstGeom>
          <a:noFill/>
        </p:spPr>
      </p:pic>
      <p:pic>
        <p:nvPicPr>
          <p:cNvPr id="64517" name="Picture 5" descr="C:\Users\x-programer\Downloads\aaa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596" y="3912738"/>
            <a:ext cx="4357717" cy="373518"/>
          </a:xfrm>
          <a:prstGeom prst="rect">
            <a:avLst/>
          </a:prstGeom>
          <a:noFill/>
        </p:spPr>
      </p:pic>
      <p:sp>
        <p:nvSpPr>
          <p:cNvPr id="48" name="Flèche droite 47"/>
          <p:cNvSpPr/>
          <p:nvPr/>
        </p:nvSpPr>
        <p:spPr>
          <a:xfrm>
            <a:off x="1500166" y="1285860"/>
            <a:ext cx="928694" cy="2143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solidFill>
            <a:srgbClr val="3844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42844" y="6429396"/>
            <a:ext cx="5072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Topic Identification of Noisy Arabic Texts Using Graph Approaches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877272"/>
            <a:ext cx="1547664" cy="353828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rganigramme : Alternative 15"/>
          <p:cNvSpPr/>
          <p:nvPr/>
        </p:nvSpPr>
        <p:spPr>
          <a:xfrm>
            <a:off x="357158" y="0"/>
            <a:ext cx="1214446" cy="928670"/>
          </a:xfrm>
          <a:prstGeom prst="flowChartAlternateProcess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500034" y="357166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TIGA2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9666" y="5871060"/>
            <a:ext cx="1481783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Experiments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242792"/>
            <a:ext cx="9144000" cy="71438"/>
          </a:xfrm>
          <a:prstGeom prst="rect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8" name="Picture 2" descr="C:\Users\x-programer\Desktop\USTHB_LOGO.bmp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786842" y="0"/>
            <a:ext cx="357158" cy="338081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7424829" y="5877272"/>
            <a:ext cx="1126478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22092" y="5877272"/>
            <a:ext cx="1827574" cy="360040"/>
          </a:xfrm>
          <a:prstGeom prst="rect">
            <a:avLst/>
          </a:prstGeom>
          <a:solidFill>
            <a:srgbClr val="38446A">
              <a:alpha val="99000"/>
            </a:srgb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Topic Identification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857884" y="642939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TIR’15     September 1-4, 2015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572264" y="27686"/>
            <a:ext cx="2214578" cy="2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USTHB university - Algeria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47664" y="5877272"/>
            <a:ext cx="1024072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Corpus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71736" y="5877272"/>
            <a:ext cx="1555515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57158" y="1214422"/>
            <a:ext cx="8786842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TIGA2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                          Biasing the </a:t>
            </a:r>
            <a:r>
              <a:rPr lang="en-GB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TIGA1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edge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weights using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TF-IDF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method.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Flèche droite 47"/>
          <p:cNvSpPr/>
          <p:nvPr/>
        </p:nvSpPr>
        <p:spPr>
          <a:xfrm>
            <a:off x="1500166" y="1285860"/>
            <a:ext cx="928694" cy="2143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5538" name="Picture 2" descr="C:\Users\x-programer\Downloads\aa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52488" y="1857364"/>
            <a:ext cx="3491148" cy="633415"/>
          </a:xfrm>
          <a:prstGeom prst="rect">
            <a:avLst/>
          </a:prstGeom>
          <a:noFill/>
        </p:spPr>
      </p:pic>
      <p:pic>
        <p:nvPicPr>
          <p:cNvPr id="65539" name="Picture 3" descr="C:\Users\x-programer\Downloads\aaa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2928934"/>
            <a:ext cx="5660418" cy="428628"/>
          </a:xfrm>
          <a:prstGeom prst="rect">
            <a:avLst/>
          </a:prstGeom>
          <a:noFill/>
        </p:spPr>
      </p:pic>
      <p:pic>
        <p:nvPicPr>
          <p:cNvPr id="65540" name="Picture 4" descr="C:\Users\x-programer\Downloads\aaa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59" y="3643315"/>
            <a:ext cx="4572031" cy="341195"/>
          </a:xfrm>
          <a:prstGeom prst="rect">
            <a:avLst/>
          </a:prstGeom>
          <a:noFill/>
        </p:spPr>
      </p:pic>
      <p:pic>
        <p:nvPicPr>
          <p:cNvPr id="65541" name="Picture 5" descr="C:\Users\x-programer\Downloads\aaa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00430" y="4572008"/>
            <a:ext cx="2082342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solidFill>
            <a:srgbClr val="3844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42844" y="6429396"/>
            <a:ext cx="5072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Topic Identification of Noisy Arabic Texts Using Graph Approaches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877272"/>
            <a:ext cx="1547664" cy="353828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rganigramme : Alternative 15"/>
          <p:cNvSpPr/>
          <p:nvPr/>
        </p:nvSpPr>
        <p:spPr>
          <a:xfrm>
            <a:off x="357158" y="0"/>
            <a:ext cx="2286016" cy="928670"/>
          </a:xfrm>
          <a:prstGeom prst="flowChartAlternateProcess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357158" y="357166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Talk Outline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9666" y="5871060"/>
            <a:ext cx="1481783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Experiments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242792"/>
            <a:ext cx="9144000" cy="71438"/>
          </a:xfrm>
          <a:prstGeom prst="rect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/>
          <p:cNvSpPr txBox="1"/>
          <p:nvPr/>
        </p:nvSpPr>
        <p:spPr>
          <a:xfrm>
            <a:off x="1071538" y="1643050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Background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071538" y="2243072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Preprocessing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071538" y="2857496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Corpus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071538" y="4143380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446A"/>
                </a:solidFill>
                <a:latin typeface="Arial" pitchFamily="34" charset="0"/>
                <a:cs typeface="Arial" pitchFamily="34" charset="0"/>
              </a:rPr>
              <a:t>Experimental results</a:t>
            </a:r>
            <a:endParaRPr lang="en-US" sz="2400" b="1" dirty="0">
              <a:solidFill>
                <a:srgbClr val="38446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071538" y="3501008"/>
            <a:ext cx="58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Topic Identification based Graph Approaches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8" name="Picture 2" descr="C:\Users\x-programer\Desktop\USTHB_LOGO.bmp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786842" y="0"/>
            <a:ext cx="357158" cy="338081"/>
          </a:xfrm>
          <a:prstGeom prst="rect">
            <a:avLst/>
          </a:prstGeom>
          <a:noFill/>
        </p:spPr>
      </p:pic>
      <p:sp>
        <p:nvSpPr>
          <p:cNvPr id="29" name="ZoneTexte 28"/>
          <p:cNvSpPr txBox="1"/>
          <p:nvPr/>
        </p:nvSpPr>
        <p:spPr>
          <a:xfrm>
            <a:off x="1071318" y="4797152"/>
            <a:ext cx="1484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24829" y="5877272"/>
            <a:ext cx="1126478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22092" y="5877272"/>
            <a:ext cx="1827574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Topic Identification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857884" y="642939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TIR’15     September 1-4, 2015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572264" y="27686"/>
            <a:ext cx="2214578" cy="2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USTHB university - Algeria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Organigramme : Connecteur 35"/>
          <p:cNvSpPr/>
          <p:nvPr/>
        </p:nvSpPr>
        <p:spPr>
          <a:xfrm>
            <a:off x="785786" y="1742198"/>
            <a:ext cx="285752" cy="28575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" name="Organigramme : Connecteur 36"/>
          <p:cNvSpPr/>
          <p:nvPr/>
        </p:nvSpPr>
        <p:spPr>
          <a:xfrm>
            <a:off x="785786" y="2285992"/>
            <a:ext cx="285752" cy="28575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8446A"/>
              </a:solidFill>
            </a:endParaRPr>
          </a:p>
        </p:txBody>
      </p:sp>
      <p:sp>
        <p:nvSpPr>
          <p:cNvPr id="38" name="Organigramme : Connecteur 37"/>
          <p:cNvSpPr/>
          <p:nvPr/>
        </p:nvSpPr>
        <p:spPr>
          <a:xfrm>
            <a:off x="785786" y="2928934"/>
            <a:ext cx="285752" cy="28575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8446A"/>
              </a:solidFill>
            </a:endParaRPr>
          </a:p>
        </p:txBody>
      </p:sp>
      <p:sp>
        <p:nvSpPr>
          <p:cNvPr id="39" name="Organigramme : Connecteur 38"/>
          <p:cNvSpPr/>
          <p:nvPr/>
        </p:nvSpPr>
        <p:spPr>
          <a:xfrm>
            <a:off x="785786" y="3571876"/>
            <a:ext cx="285752" cy="28575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8446A"/>
              </a:solidFill>
            </a:endParaRPr>
          </a:p>
        </p:txBody>
      </p:sp>
      <p:sp>
        <p:nvSpPr>
          <p:cNvPr id="40" name="Organigramme : Connecteur 39"/>
          <p:cNvSpPr/>
          <p:nvPr/>
        </p:nvSpPr>
        <p:spPr>
          <a:xfrm>
            <a:off x="785786" y="4214818"/>
            <a:ext cx="285752" cy="285752"/>
          </a:xfrm>
          <a:prstGeom prst="flowChartConnector">
            <a:avLst/>
          </a:prstGeom>
          <a:solidFill>
            <a:srgbClr val="38446A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8446A"/>
              </a:solidFill>
            </a:endParaRPr>
          </a:p>
        </p:txBody>
      </p:sp>
      <p:sp>
        <p:nvSpPr>
          <p:cNvPr id="41" name="Organigramme : Connecteur 40"/>
          <p:cNvSpPr/>
          <p:nvPr/>
        </p:nvSpPr>
        <p:spPr>
          <a:xfrm>
            <a:off x="785786" y="4857760"/>
            <a:ext cx="285752" cy="28575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8446A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714348" y="1714488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714348" y="2258282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28203" y="2901224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714348" y="3542003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714348" y="4198800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712185" y="4843905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47664" y="5877272"/>
            <a:ext cx="1024072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Corpus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71736" y="5877272"/>
            <a:ext cx="1555515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solidFill>
            <a:srgbClr val="3844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42844" y="6429396"/>
            <a:ext cx="5072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Topic Identification of Noisy Arabic Texts Using Graph Approaches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877272"/>
            <a:ext cx="1547664" cy="353828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rganigramme : Alternative 15"/>
          <p:cNvSpPr/>
          <p:nvPr/>
        </p:nvSpPr>
        <p:spPr>
          <a:xfrm>
            <a:off x="357158" y="0"/>
            <a:ext cx="2571768" cy="928670"/>
          </a:xfrm>
          <a:prstGeom prst="flowChartAlternateProcess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500034" y="357166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Experiment setup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9666" y="5871060"/>
            <a:ext cx="1481783" cy="360040"/>
          </a:xfrm>
          <a:prstGeom prst="rect">
            <a:avLst/>
          </a:prstGeom>
          <a:solidFill>
            <a:srgbClr val="38446A">
              <a:alpha val="99000"/>
            </a:srgb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Experiments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242792"/>
            <a:ext cx="9144000" cy="71438"/>
          </a:xfrm>
          <a:prstGeom prst="rect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8" name="Picture 2" descr="C:\Users\x-programer\Desktop\USTHB_LOGO.bmp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786842" y="0"/>
            <a:ext cx="357158" cy="338081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7424829" y="5877272"/>
            <a:ext cx="1126478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22092" y="5877272"/>
            <a:ext cx="1827574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Topic Identification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857884" y="642939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TIR’15     September 1-4, 2015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572264" y="27686"/>
            <a:ext cx="2214578" cy="2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USTHB university - Algeria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357158" y="1571612"/>
            <a:ext cx="2286016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ANTSIX corpus: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47664" y="5877272"/>
            <a:ext cx="1024072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Corpus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71736" y="5877272"/>
            <a:ext cx="1555515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85786" y="1928802"/>
            <a:ext cx="3857652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60%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was used in the </a:t>
            </a:r>
            <a:r>
              <a:rPr lang="en-GB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training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GB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40%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was reserved for the </a:t>
            </a:r>
            <a:r>
              <a:rPr lang="en-GB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test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57158" y="3214686"/>
            <a:ext cx="5000660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000" b="1" dirty="0" smtClean="0">
                <a:latin typeface="Arial" pitchFamily="34" charset="0"/>
                <a:cs typeface="Arial" pitchFamily="34" charset="0"/>
              </a:rPr>
              <a:t>Three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path matching functions are used: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857224" y="3571876"/>
            <a:ext cx="5000660" cy="1015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PM1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: uses only </a:t>
            </a:r>
            <a:r>
              <a:rPr lang="en-GB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node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weights.</a:t>
            </a:r>
          </a:p>
          <a:p>
            <a:pPr>
              <a:buFont typeface="Wingdings" pitchFamily="2" charset="2"/>
              <a:buChar char="Ø"/>
            </a:pPr>
            <a:r>
              <a:rPr lang="en-GB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PM2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: uses only </a:t>
            </a:r>
            <a:r>
              <a:rPr lang="en-GB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edge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weights.</a:t>
            </a:r>
          </a:p>
          <a:p>
            <a:pPr>
              <a:buFont typeface="Wingdings" pitchFamily="2" charset="2"/>
              <a:buChar char="Ø"/>
            </a:pPr>
            <a:r>
              <a:rPr lang="en-GB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PM3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: uses </a:t>
            </a:r>
            <a:r>
              <a:rPr lang="en-GB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node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GB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edge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weights both.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solidFill>
            <a:srgbClr val="3844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42844" y="6429396"/>
            <a:ext cx="5072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Topic Identification of Noisy Arabic Texts Using Graph Approaches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877272"/>
            <a:ext cx="1547664" cy="353828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rganigramme : Alternative 15"/>
          <p:cNvSpPr/>
          <p:nvPr/>
        </p:nvSpPr>
        <p:spPr>
          <a:xfrm>
            <a:off x="357158" y="0"/>
            <a:ext cx="2857520" cy="928670"/>
          </a:xfrm>
          <a:prstGeom prst="flowChartAlternateProcess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500034" y="357166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Results (accuracies)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9666" y="5871060"/>
            <a:ext cx="1481783" cy="360040"/>
          </a:xfrm>
          <a:prstGeom prst="rect">
            <a:avLst/>
          </a:prstGeom>
          <a:solidFill>
            <a:srgbClr val="38446A">
              <a:alpha val="99000"/>
            </a:srgb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Experiments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242792"/>
            <a:ext cx="9144000" cy="71438"/>
          </a:xfrm>
          <a:prstGeom prst="rect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8" name="Picture 2" descr="C:\Users\x-programer\Desktop\USTHB_LOGO.bmp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786842" y="0"/>
            <a:ext cx="357158" cy="338081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7424829" y="5877272"/>
            <a:ext cx="1126478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22092" y="5877272"/>
            <a:ext cx="1827574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Topic Identification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857884" y="642939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TIR’15     September 1-4, 2015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572264" y="27686"/>
            <a:ext cx="2214578" cy="2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USTHB university - Algeria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5000628" y="928670"/>
            <a:ext cx="4071934" cy="452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LIGA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is </a:t>
            </a:r>
            <a:r>
              <a:rPr lang="en-GB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worse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than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TIGA1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TIGA2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TIGA2</a:t>
            </a:r>
            <a:r>
              <a:rPr lang="en-GB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is more accurate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than the two others (achieved the best accuracy).</a:t>
            </a:r>
          </a:p>
          <a:p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PM2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produced </a:t>
            </a:r>
            <a:r>
              <a:rPr lang="en-GB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worse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performances comparing to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PM1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PM3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LIGA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TIGA1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can be </a:t>
            </a:r>
            <a:r>
              <a:rPr lang="en-GB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optimized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by using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PM1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instead of the original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PM3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.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47664" y="5877272"/>
            <a:ext cx="1024072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Corpus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71736" y="5877272"/>
            <a:ext cx="1555515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Graphique 22"/>
          <p:cNvGraphicFramePr/>
          <p:nvPr/>
        </p:nvGraphicFramePr>
        <p:xfrm>
          <a:off x="0" y="1214422"/>
          <a:ext cx="5072066" cy="4643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Connecteur droit 25"/>
          <p:cNvCxnSpPr/>
          <p:nvPr/>
        </p:nvCxnSpPr>
        <p:spPr>
          <a:xfrm rot="5400000">
            <a:off x="2464579" y="3178967"/>
            <a:ext cx="507209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solidFill>
            <a:srgbClr val="3844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42844" y="6429396"/>
            <a:ext cx="5072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Topic Identification of Noisy Arabic Texts Using Graph Approaches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877272"/>
            <a:ext cx="1547664" cy="353828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rganigramme : Alternative 15"/>
          <p:cNvSpPr/>
          <p:nvPr/>
        </p:nvSpPr>
        <p:spPr>
          <a:xfrm>
            <a:off x="357158" y="0"/>
            <a:ext cx="2286016" cy="928670"/>
          </a:xfrm>
          <a:prstGeom prst="flowChartAlternateProcess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357158" y="357166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Talk Outline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9666" y="5871060"/>
            <a:ext cx="1481783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Experiments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242792"/>
            <a:ext cx="9144000" cy="71438"/>
          </a:xfrm>
          <a:prstGeom prst="rect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/>
          <p:cNvSpPr txBox="1"/>
          <p:nvPr/>
        </p:nvSpPr>
        <p:spPr>
          <a:xfrm>
            <a:off x="1071538" y="1643050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Background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071538" y="2243072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Preprocessing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071538" y="2857496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Corpus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071538" y="4143380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Experimental results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071538" y="3501008"/>
            <a:ext cx="592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Topic Identification based Graph Approaches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8" name="Picture 2" descr="C:\Users\x-programer\Desktop\USTHB_LOGO.bmp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786842" y="0"/>
            <a:ext cx="357158" cy="338081"/>
          </a:xfrm>
          <a:prstGeom prst="rect">
            <a:avLst/>
          </a:prstGeom>
          <a:noFill/>
        </p:spPr>
      </p:pic>
      <p:sp>
        <p:nvSpPr>
          <p:cNvPr id="29" name="ZoneTexte 28"/>
          <p:cNvSpPr txBox="1"/>
          <p:nvPr/>
        </p:nvSpPr>
        <p:spPr>
          <a:xfrm>
            <a:off x="1071318" y="4797152"/>
            <a:ext cx="2214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446A"/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sz="2400" b="1" dirty="0">
              <a:solidFill>
                <a:srgbClr val="38446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24829" y="5877272"/>
            <a:ext cx="1126478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22092" y="5877272"/>
            <a:ext cx="1827574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Topic Identification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857884" y="642939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TIR’15     September 1-4, 2015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572264" y="27686"/>
            <a:ext cx="2214578" cy="2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USTHB university - Algeria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Organigramme : Connecteur 35"/>
          <p:cNvSpPr/>
          <p:nvPr/>
        </p:nvSpPr>
        <p:spPr>
          <a:xfrm>
            <a:off x="785786" y="1742198"/>
            <a:ext cx="285752" cy="28575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" name="Organigramme : Connecteur 36"/>
          <p:cNvSpPr/>
          <p:nvPr/>
        </p:nvSpPr>
        <p:spPr>
          <a:xfrm>
            <a:off x="785786" y="2285992"/>
            <a:ext cx="285752" cy="28575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8446A"/>
              </a:solidFill>
            </a:endParaRPr>
          </a:p>
        </p:txBody>
      </p:sp>
      <p:sp>
        <p:nvSpPr>
          <p:cNvPr id="38" name="Organigramme : Connecteur 37"/>
          <p:cNvSpPr/>
          <p:nvPr/>
        </p:nvSpPr>
        <p:spPr>
          <a:xfrm>
            <a:off x="785786" y="2928934"/>
            <a:ext cx="285752" cy="28575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8446A"/>
              </a:solidFill>
            </a:endParaRPr>
          </a:p>
        </p:txBody>
      </p:sp>
      <p:sp>
        <p:nvSpPr>
          <p:cNvPr id="39" name="Organigramme : Connecteur 38"/>
          <p:cNvSpPr/>
          <p:nvPr/>
        </p:nvSpPr>
        <p:spPr>
          <a:xfrm>
            <a:off x="785786" y="3571876"/>
            <a:ext cx="285752" cy="28575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8446A"/>
              </a:solidFill>
            </a:endParaRPr>
          </a:p>
        </p:txBody>
      </p:sp>
      <p:sp>
        <p:nvSpPr>
          <p:cNvPr id="40" name="Organigramme : Connecteur 39"/>
          <p:cNvSpPr/>
          <p:nvPr/>
        </p:nvSpPr>
        <p:spPr>
          <a:xfrm>
            <a:off x="785786" y="4214818"/>
            <a:ext cx="285752" cy="28575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8446A"/>
              </a:solidFill>
            </a:endParaRPr>
          </a:p>
        </p:txBody>
      </p:sp>
      <p:sp>
        <p:nvSpPr>
          <p:cNvPr id="41" name="Organigramme : Connecteur 40"/>
          <p:cNvSpPr/>
          <p:nvPr/>
        </p:nvSpPr>
        <p:spPr>
          <a:xfrm>
            <a:off x="785786" y="4857760"/>
            <a:ext cx="285752" cy="285752"/>
          </a:xfrm>
          <a:prstGeom prst="flowChartConnector">
            <a:avLst/>
          </a:prstGeom>
          <a:solidFill>
            <a:srgbClr val="38446A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8446A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714348" y="1714488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714348" y="2258282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28203" y="2901224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714348" y="3542003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714348" y="4198800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712185" y="4843905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47664" y="5877272"/>
            <a:ext cx="1024072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Corpus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71736" y="5877272"/>
            <a:ext cx="1555515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solidFill>
            <a:srgbClr val="3844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42844" y="6429396"/>
            <a:ext cx="5072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Topic Identification of Noisy Arabic Texts Using Graph Approaches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877272"/>
            <a:ext cx="1547664" cy="353828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rganigramme : Alternative 15"/>
          <p:cNvSpPr/>
          <p:nvPr/>
        </p:nvSpPr>
        <p:spPr>
          <a:xfrm>
            <a:off x="357158" y="0"/>
            <a:ext cx="1857388" cy="928670"/>
          </a:xfrm>
          <a:prstGeom prst="flowChartAlternateProcess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500034" y="35716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9666" y="5871060"/>
            <a:ext cx="1481783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Experiments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242792"/>
            <a:ext cx="9144000" cy="71438"/>
          </a:xfrm>
          <a:prstGeom prst="rect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8" name="Picture 2" descr="C:\Users\x-programer\Desktop\USTHB_LOGO.bmp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786842" y="0"/>
            <a:ext cx="357158" cy="338081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7424829" y="5877272"/>
            <a:ext cx="1126478" cy="360040"/>
          </a:xfrm>
          <a:prstGeom prst="rect">
            <a:avLst/>
          </a:prstGeom>
          <a:solidFill>
            <a:srgbClr val="38446A">
              <a:alpha val="99000"/>
            </a:srgb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22092" y="5877272"/>
            <a:ext cx="1827574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Topic Identification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857884" y="642939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TIR’15     September 1-4, 2015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572264" y="27686"/>
            <a:ext cx="2214578" cy="2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USTHB university - Algeria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214282" y="1071546"/>
            <a:ext cx="8929718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Several experiments of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topic identification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were conducted on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noisy Arabic forum texts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47664" y="5877272"/>
            <a:ext cx="1024072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Corpus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71736" y="5877272"/>
            <a:ext cx="1555515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143108" y="1742198"/>
            <a:ext cx="2143140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ANTSIX corpus</a:t>
            </a:r>
            <a:endParaRPr lang="en-GB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Accolade ouvrante 19"/>
          <p:cNvSpPr/>
          <p:nvPr/>
        </p:nvSpPr>
        <p:spPr>
          <a:xfrm>
            <a:off x="4071934" y="2428868"/>
            <a:ext cx="428628" cy="857256"/>
          </a:xfrm>
          <a:prstGeom prst="leftBrace">
            <a:avLst>
              <a:gd name="adj1" fmla="val 8333"/>
              <a:gd name="adj2" fmla="val 5149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572000" y="1643050"/>
            <a:ext cx="2571768" cy="58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300 </a:t>
            </a:r>
            <a:r>
              <a:rPr lang="en-GB" sz="1600" b="1" dirty="0" smtClean="0">
                <a:latin typeface="Arial" pitchFamily="34" charset="0"/>
                <a:cs typeface="Arial" pitchFamily="34" charset="0"/>
              </a:rPr>
              <a:t>noisy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Arabic texts</a:t>
            </a:r>
          </a:p>
          <a:p>
            <a:pPr>
              <a:buFont typeface="Wingdings" pitchFamily="2" charset="2"/>
              <a:buChar char="ü"/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6 different topics</a:t>
            </a:r>
            <a:endParaRPr lang="en-GB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143108" y="2631050"/>
            <a:ext cx="1928826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GB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Accolade ouvrante 24"/>
          <p:cNvSpPr/>
          <p:nvPr/>
        </p:nvSpPr>
        <p:spPr>
          <a:xfrm>
            <a:off x="1857356" y="1813636"/>
            <a:ext cx="428628" cy="207170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4500562" y="2442723"/>
            <a:ext cx="3929090" cy="83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Characters removing and normalizing</a:t>
            </a:r>
          </a:p>
          <a:p>
            <a:pPr>
              <a:buFont typeface="Wingdings" pitchFamily="2" charset="2"/>
              <a:buChar char="ü"/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Stop words removing(600 stop words)</a:t>
            </a:r>
          </a:p>
          <a:p>
            <a:pPr>
              <a:buFont typeface="Wingdings" pitchFamily="2" charset="2"/>
              <a:buChar char="ü"/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Words stemming</a:t>
            </a: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2143108" y="3603472"/>
            <a:ext cx="2214578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Three approaches</a:t>
            </a:r>
            <a:endParaRPr lang="en-GB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Accolade ouvrante 31"/>
          <p:cNvSpPr/>
          <p:nvPr/>
        </p:nvSpPr>
        <p:spPr>
          <a:xfrm>
            <a:off x="4214810" y="1643050"/>
            <a:ext cx="357190" cy="5715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572000" y="3530311"/>
            <a:ext cx="4357718" cy="58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LIGA</a:t>
            </a:r>
          </a:p>
          <a:p>
            <a:pPr>
              <a:buFont typeface="Wingdings" pitchFamily="2" charset="2"/>
              <a:buChar char="ü"/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Two improvements (i.e. TIGA1 and TIGA2)</a:t>
            </a:r>
            <a:endParaRPr lang="en-GB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14282" y="2643182"/>
            <a:ext cx="1714512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Contributions</a:t>
            </a:r>
            <a:endParaRPr lang="en-GB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Accolade ouvrante 39"/>
          <p:cNvSpPr/>
          <p:nvPr/>
        </p:nvSpPr>
        <p:spPr>
          <a:xfrm>
            <a:off x="4286248" y="3530311"/>
            <a:ext cx="357190" cy="5715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214282" y="4832678"/>
            <a:ext cx="364333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Comparison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between </a:t>
            </a:r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 PM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functions</a:t>
            </a:r>
            <a:endParaRPr lang="en-GB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071934" y="4459005"/>
            <a:ext cx="4786346" cy="107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TIGA1 and TIGA2 </a:t>
            </a:r>
            <a:r>
              <a:rPr lang="en-GB" sz="1600" b="1" dirty="0" smtClean="0">
                <a:latin typeface="Arial" pitchFamily="34" charset="0"/>
                <a:cs typeface="Arial" pitchFamily="34" charset="0"/>
              </a:rPr>
              <a:t>outperformed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LIGA</a:t>
            </a:r>
          </a:p>
          <a:p>
            <a:pPr>
              <a:buFont typeface="Wingdings" pitchFamily="2" charset="2"/>
              <a:buChar char="ü"/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TIGA2 is the </a:t>
            </a:r>
            <a:r>
              <a:rPr lang="en-GB" sz="1600" b="1" dirty="0" smtClean="0">
                <a:latin typeface="Arial" pitchFamily="34" charset="0"/>
                <a:cs typeface="Arial" pitchFamily="34" charset="0"/>
              </a:rPr>
              <a:t>more accurate</a:t>
            </a:r>
          </a:p>
          <a:p>
            <a:pPr>
              <a:buFont typeface="Wingdings" pitchFamily="2" charset="2"/>
              <a:buChar char="ü"/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Original 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PM (PM3) 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can be </a:t>
            </a:r>
            <a:r>
              <a:rPr lang="en-GB" sz="1600" b="1" dirty="0" smtClean="0">
                <a:latin typeface="Arial" pitchFamily="34" charset="0"/>
                <a:cs typeface="Arial" pitchFamily="34" charset="0"/>
              </a:rPr>
              <a:t>optimized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as PM1</a:t>
            </a:r>
          </a:p>
          <a:p>
            <a:pPr>
              <a:buFont typeface="Wingdings" pitchFamily="2" charset="2"/>
              <a:buChar char="ü"/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PM2 is not suitable in noisy Arabic texts</a:t>
            </a:r>
            <a:endParaRPr lang="en-GB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Accolade ouvrante 44"/>
          <p:cNvSpPr/>
          <p:nvPr/>
        </p:nvSpPr>
        <p:spPr>
          <a:xfrm>
            <a:off x="3714744" y="4459005"/>
            <a:ext cx="428628" cy="1071570"/>
          </a:xfrm>
          <a:prstGeom prst="leftBrace">
            <a:avLst>
              <a:gd name="adj1" fmla="val 8333"/>
              <a:gd name="adj2" fmla="val 5149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solidFill>
            <a:srgbClr val="3844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42844" y="6429396"/>
            <a:ext cx="5072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Topic Identification of Noisy Arabic Texts Using Graph Approaches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877272"/>
            <a:ext cx="1547664" cy="353828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rganigramme : Alternative 15"/>
          <p:cNvSpPr/>
          <p:nvPr/>
        </p:nvSpPr>
        <p:spPr>
          <a:xfrm>
            <a:off x="357158" y="0"/>
            <a:ext cx="1857388" cy="928670"/>
          </a:xfrm>
          <a:prstGeom prst="flowChartAlternateProcess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500034" y="35716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Perspective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9666" y="5871060"/>
            <a:ext cx="1481783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Experiments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242792"/>
            <a:ext cx="9144000" cy="71438"/>
          </a:xfrm>
          <a:prstGeom prst="rect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28" name="Picture 2" descr="C:\Users\x-programer\Desktop\USTHB_LOGO.bmp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786842" y="0"/>
            <a:ext cx="357158" cy="338081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7424829" y="5877272"/>
            <a:ext cx="1126478" cy="360040"/>
          </a:xfrm>
          <a:prstGeom prst="rect">
            <a:avLst/>
          </a:prstGeom>
          <a:solidFill>
            <a:srgbClr val="38446A">
              <a:alpha val="99000"/>
            </a:srgb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22092" y="5877272"/>
            <a:ext cx="1827574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Topic Identification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857884" y="642939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TIR’15     September 1-4, 2015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572264" y="27686"/>
            <a:ext cx="2214578" cy="2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USTHB university - Algeria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47664" y="5877272"/>
            <a:ext cx="1024072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Corpus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71736" y="5877272"/>
            <a:ext cx="1555515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643306" y="1670760"/>
            <a:ext cx="4929222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Evaluate TIGA1 and TIGA2 on a large corpus</a:t>
            </a:r>
            <a:endParaRPr lang="en-GB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643306" y="2559612"/>
            <a:ext cx="5500694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Compare the two algorithms with other well known tools</a:t>
            </a:r>
            <a:endParaRPr lang="en-GB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Accolade ouvrante 24"/>
          <p:cNvSpPr/>
          <p:nvPr/>
        </p:nvSpPr>
        <p:spPr>
          <a:xfrm>
            <a:off x="3357554" y="1643050"/>
            <a:ext cx="428628" cy="128588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71438" y="2127098"/>
            <a:ext cx="3286116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Benchmark the proposed approaches</a:t>
            </a:r>
            <a:endParaRPr lang="en-GB" sz="16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71438" y="3714752"/>
            <a:ext cx="4572000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Test other techniques of weighting instead TF-IDF</a:t>
            </a:r>
            <a:endParaRPr lang="en-GB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76306" y="1772816"/>
            <a:ext cx="548541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</a:t>
            </a:r>
            <a:endParaRPr lang="en-US" sz="9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282" y="3857628"/>
            <a:ext cx="242889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600" dirty="0" err="1" smtClean="0">
                <a:latin typeface="Arial" pitchFamily="34" charset="0"/>
                <a:ea typeface="Segoe UI" pitchFamily="34" charset="0"/>
                <a:cs typeface="Arial" pitchFamily="34" charset="0"/>
              </a:rPr>
              <a:t>Kheireddine</a:t>
            </a:r>
            <a:r>
              <a:rPr lang="fr-FR" sz="1600" dirty="0" smtClean="0">
                <a:latin typeface="Arial" pitchFamily="34" charset="0"/>
                <a:ea typeface="Segoe UI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latin typeface="Arial" pitchFamily="34" charset="0"/>
                <a:ea typeface="Segoe UI" pitchFamily="34" charset="0"/>
                <a:cs typeface="Arial" pitchFamily="34" charset="0"/>
              </a:rPr>
              <a:t>Abainia</a:t>
            </a:r>
            <a:endParaRPr lang="fr-FR" sz="1600" dirty="0" smtClean="0">
              <a:latin typeface="Arial" pitchFamily="34" charset="0"/>
              <a:ea typeface="Segoe UI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sz="1600" b="1" dirty="0" smtClean="0">
                <a:latin typeface="Arial" pitchFamily="34" charset="0"/>
                <a:ea typeface="Segoe UI" pitchFamily="34" charset="0"/>
                <a:cs typeface="Arial" pitchFamily="34" charset="0"/>
              </a:rPr>
              <a:t>abainia@hotmail.fr</a:t>
            </a:r>
            <a:endParaRPr lang="en-US" sz="1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pitchFamily="34" charset="0"/>
              <a:ea typeface="Segoe UI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4678" y="3857628"/>
            <a:ext cx="250033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600" dirty="0" smtClean="0">
                <a:latin typeface="Arial" pitchFamily="34" charset="0"/>
                <a:cs typeface="Arial" pitchFamily="34" charset="0"/>
              </a:rPr>
              <a:t>Siham 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Ouamour</a:t>
            </a:r>
            <a:endParaRPr lang="fr-FR" sz="16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sz="1600" b="1" dirty="0" smtClean="0">
                <a:latin typeface="Arial" pitchFamily="34" charset="0"/>
                <a:cs typeface="Arial" pitchFamily="34" charset="0"/>
              </a:rPr>
              <a:t>siham.ouamour@uni.de</a:t>
            </a:r>
            <a:endParaRPr lang="en-US" sz="1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pitchFamily="34" charset="0"/>
              <a:ea typeface="Segoe UI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57950" y="3857628"/>
            <a:ext cx="242889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Halim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Sayoud</a:t>
            </a:r>
            <a:endParaRPr lang="fr-FR" sz="16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sz="1600" b="1" dirty="0" smtClean="0">
                <a:latin typeface="Arial" pitchFamily="34" charset="0"/>
                <a:cs typeface="Arial" pitchFamily="34" charset="0"/>
              </a:rPr>
              <a:t>halim.sayoud@uni.de</a:t>
            </a:r>
            <a:endParaRPr lang="en-US" sz="1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pitchFamily="34" charset="0"/>
              <a:ea typeface="Segoe U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solidFill>
            <a:srgbClr val="3844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42844" y="6429396"/>
            <a:ext cx="5072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Topic Identification of Noisy Arabic Texts Using Graph Approaches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877272"/>
            <a:ext cx="1547664" cy="353828"/>
          </a:xfrm>
          <a:prstGeom prst="rect">
            <a:avLst/>
          </a:prstGeom>
          <a:solidFill>
            <a:srgbClr val="38446A">
              <a:alpha val="99000"/>
            </a:srgb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rganigramme : Alternative 15"/>
          <p:cNvSpPr/>
          <p:nvPr/>
        </p:nvSpPr>
        <p:spPr>
          <a:xfrm>
            <a:off x="357158" y="0"/>
            <a:ext cx="3929090" cy="928670"/>
          </a:xfrm>
          <a:prstGeom prst="flowChartAlternateProcess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500034" y="357166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What is Topic Identification ?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9666" y="5871060"/>
            <a:ext cx="1481783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Experiments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242792"/>
            <a:ext cx="9144000" cy="71438"/>
          </a:xfrm>
          <a:prstGeom prst="rect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8" name="Picture 2" descr="C:\Users\x-programer\Desktop\USTHB_LOGO.bmp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786842" y="0"/>
            <a:ext cx="357158" cy="338081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7424829" y="5877272"/>
            <a:ext cx="1126478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22092" y="5877272"/>
            <a:ext cx="1827574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Topic Identification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857884" y="642939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TIR’15     September 1-4, 2015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572264" y="27686"/>
            <a:ext cx="2214578" cy="2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USTHB university - Algeria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285720" y="1500174"/>
            <a:ext cx="8572500" cy="83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Topic Identification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is the task of automatically recognizing the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subject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or the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in which the text is written.</a:t>
            </a:r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285720" y="3643314"/>
            <a:ext cx="8572500" cy="83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Automatic text categorization by attributing one or more labels from a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predefined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set of topics.</a:t>
            </a:r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47664" y="5877272"/>
            <a:ext cx="1024072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Corpus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71736" y="5877272"/>
            <a:ext cx="1555515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solidFill>
            <a:srgbClr val="3844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42844" y="6429396"/>
            <a:ext cx="5072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Topic Identification of Noisy Arabic Texts Using Graph Approaches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877272"/>
            <a:ext cx="1547664" cy="353828"/>
          </a:xfrm>
          <a:prstGeom prst="rect">
            <a:avLst/>
          </a:prstGeom>
          <a:solidFill>
            <a:srgbClr val="38446A">
              <a:alpha val="99000"/>
            </a:srgb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rganigramme : Alternative 15"/>
          <p:cNvSpPr/>
          <p:nvPr/>
        </p:nvSpPr>
        <p:spPr>
          <a:xfrm>
            <a:off x="357158" y="0"/>
            <a:ext cx="4857784" cy="928670"/>
          </a:xfrm>
          <a:prstGeom prst="flowChartAlternateProcess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500034" y="357166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Applications of Topic Categorization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9666" y="5871060"/>
            <a:ext cx="1481783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Experiments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242792"/>
            <a:ext cx="9144000" cy="71438"/>
          </a:xfrm>
          <a:prstGeom prst="rect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8" name="Picture 2" descr="C:\Users\x-programer\Desktop\USTHB_LOGO.bmp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786842" y="0"/>
            <a:ext cx="357158" cy="338081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7424829" y="5877272"/>
            <a:ext cx="1126478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22092" y="5877272"/>
            <a:ext cx="1827574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Topic Identification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857884" y="642939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TIR’15     September 1-4, 2015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572264" y="27686"/>
            <a:ext cx="2214578" cy="2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USTHB university - Algeria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214342" y="1071546"/>
            <a:ext cx="8215310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Newswires: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news are organized and archived by subject categories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(e.g. Politics, Economy, Sports, etc.);</a:t>
            </a:r>
            <a:endParaRPr lang="fr-FR" sz="2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14282" y="2357430"/>
            <a:ext cx="8215370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Academic articles: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papers are classified by domains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and sub-areas;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14342" y="3286124"/>
            <a:ext cx="7858120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Emails routing: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directing received emails to a specific mailbox depending on the topic;</a:t>
            </a:r>
            <a:endParaRPr lang="fr-FR" sz="2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14282" y="4864264"/>
            <a:ext cx="8572500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Civil security: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predicting manifestations and/or terrorists’ plots by automatically analyzing on-line conversations;</a:t>
            </a:r>
            <a:endParaRPr lang="fr-FR" sz="2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47664" y="5877272"/>
            <a:ext cx="1024072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Corpus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71736" y="5877272"/>
            <a:ext cx="1555515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solidFill>
            <a:srgbClr val="3844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42844" y="6429396"/>
            <a:ext cx="5072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Topic Identification of Noisy Arabic Texts Using Graph Approaches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877272"/>
            <a:ext cx="1547664" cy="353828"/>
          </a:xfrm>
          <a:prstGeom prst="rect">
            <a:avLst/>
          </a:prstGeom>
          <a:solidFill>
            <a:srgbClr val="38446A">
              <a:alpha val="99000"/>
            </a:srgb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rganigramme : Alternative 15"/>
          <p:cNvSpPr/>
          <p:nvPr/>
        </p:nvSpPr>
        <p:spPr>
          <a:xfrm>
            <a:off x="357158" y="0"/>
            <a:ext cx="1714512" cy="928670"/>
          </a:xfrm>
          <a:prstGeom prst="flowChartAlternateProcess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500034" y="357166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Motivation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9666" y="5871060"/>
            <a:ext cx="1481783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Experiments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242792"/>
            <a:ext cx="9144000" cy="71438"/>
          </a:xfrm>
          <a:prstGeom prst="rect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8" name="Picture 2" descr="C:\Users\x-programer\Desktop\USTHB_LOGO.bmp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786842" y="0"/>
            <a:ext cx="357158" cy="338081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7424829" y="5877272"/>
            <a:ext cx="1126478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22092" y="5877272"/>
            <a:ext cx="1827574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Topic Identification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857884" y="642939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TIR’15     September 1-4, 2015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572264" y="27686"/>
            <a:ext cx="2214578" cy="2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USTHB university - Algeria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214282" y="1071546"/>
            <a:ext cx="8929718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Many Topic Identification researches have been evaluated on </a:t>
            </a:r>
            <a:r>
              <a:rPr lang="en-GB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long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GB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well written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texts (e.g. Scientific papers and Newspaper articles).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14282" y="2864000"/>
            <a:ext cx="8786874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Many researches have been undergone on European languages and Asian languages, except the Arabic language (</a:t>
            </a:r>
            <a:r>
              <a:rPr lang="en-GB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few works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).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14282" y="4500570"/>
            <a:ext cx="8715436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Arabic language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is the more difficult one having a </a:t>
            </a:r>
            <a:r>
              <a:rPr lang="en-GB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complex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morphology and a </a:t>
            </a:r>
            <a:r>
              <a:rPr lang="en-GB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large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vocabulary.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47664" y="5877272"/>
            <a:ext cx="1024072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Corpus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71736" y="5877272"/>
            <a:ext cx="1555515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5000"/>
            <a:lum/>
          </a:blip>
          <a:srcRect/>
          <a:stretch>
            <a:fillRect l="-5000" t="10000" r="-1000" b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solidFill>
            <a:srgbClr val="3844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42844" y="6429396"/>
            <a:ext cx="5072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Topic Identification of Noisy Arabic Texts Using Graph Approaches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877272"/>
            <a:ext cx="1547664" cy="353828"/>
          </a:xfrm>
          <a:prstGeom prst="rect">
            <a:avLst/>
          </a:prstGeom>
          <a:solidFill>
            <a:srgbClr val="38446A">
              <a:alpha val="99000"/>
            </a:srgb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rganigramme : Alternative 15"/>
          <p:cNvSpPr/>
          <p:nvPr/>
        </p:nvSpPr>
        <p:spPr>
          <a:xfrm>
            <a:off x="357158" y="0"/>
            <a:ext cx="1928826" cy="928670"/>
          </a:xfrm>
          <a:prstGeom prst="flowChartAlternateProcess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500034" y="357166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Statistics (1)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9666" y="5871060"/>
            <a:ext cx="1481783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Experiments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242792"/>
            <a:ext cx="9144000" cy="71438"/>
          </a:xfrm>
          <a:prstGeom prst="rect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8" name="Picture 2" descr="C:\Users\x-programer\Desktop\USTHB_LOGO.bmp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8786842" y="0"/>
            <a:ext cx="357158" cy="338081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7424829" y="5877272"/>
            <a:ext cx="1126478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22092" y="5877272"/>
            <a:ext cx="1827574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Topic Identification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857884" y="642939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TIR’15     September 1-4, 2015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572264" y="27686"/>
            <a:ext cx="2214578" cy="2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USTHB university - Algeria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285780" y="1142984"/>
            <a:ext cx="8572500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Arabic was 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the 5</a:t>
            </a:r>
            <a:r>
              <a:rPr lang="en-US" sz="2000" b="1" baseline="30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most widely-spoken language, and is the tongue language of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422 million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people in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22 countries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GB" sz="2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1" name="Graphique 20"/>
          <p:cNvGraphicFramePr/>
          <p:nvPr/>
        </p:nvGraphicFramePr>
        <p:xfrm>
          <a:off x="1571604" y="2296943"/>
          <a:ext cx="5786478" cy="3421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071670" y="5511653"/>
            <a:ext cx="4500534" cy="346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100" i="1" dirty="0" smtClean="0">
                <a:latin typeface="Arial" pitchFamily="34" charset="0"/>
                <a:cs typeface="Arial" pitchFamily="34" charset="0"/>
              </a:rPr>
              <a:t>https://www.cia.gov/library/publications/the-world-factbook/</a:t>
            </a:r>
            <a:endParaRPr lang="en-GB" sz="11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47664" y="5877272"/>
            <a:ext cx="1024072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Corpus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71736" y="5877272"/>
            <a:ext cx="1555515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solidFill>
            <a:srgbClr val="3844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42844" y="6429396"/>
            <a:ext cx="5072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Topic Identification of Noisy Arabic Texts Using Graph Approaches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877272"/>
            <a:ext cx="1547664" cy="353828"/>
          </a:xfrm>
          <a:prstGeom prst="rect">
            <a:avLst/>
          </a:prstGeom>
          <a:solidFill>
            <a:srgbClr val="38446A">
              <a:alpha val="99000"/>
            </a:srgb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rganigramme : Alternative 15"/>
          <p:cNvSpPr/>
          <p:nvPr/>
        </p:nvSpPr>
        <p:spPr>
          <a:xfrm>
            <a:off x="357158" y="0"/>
            <a:ext cx="1928826" cy="928670"/>
          </a:xfrm>
          <a:prstGeom prst="flowChartAlternateProcess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500034" y="357166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Statistics (2)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9666" y="5871060"/>
            <a:ext cx="1481783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Experiments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242792"/>
            <a:ext cx="9144000" cy="71438"/>
          </a:xfrm>
          <a:prstGeom prst="rect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8" name="Picture 2" descr="C:\Users\x-programer\Desktop\USTHB_LOGO.bmp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8786842" y="0"/>
            <a:ext cx="357158" cy="338081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7424829" y="5877272"/>
            <a:ext cx="1126478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22092" y="5877272"/>
            <a:ext cx="1827574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Topic Identification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857884" y="642939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TIR’15     September 1-4, 2015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572264" y="27686"/>
            <a:ext cx="2214578" cy="2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USTHB university - Algeria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285780" y="1149488"/>
            <a:ext cx="8572500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pPr algn="just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As the religious language of the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Quran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(7</a:t>
            </a:r>
            <a:r>
              <a:rPr lang="en-US" sz="2000" b="1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century), it was rapidly expanded during the rise of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Islam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in the 8</a:t>
            </a:r>
            <a:r>
              <a:rPr lang="en-US" sz="2000" b="1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century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1" name="Graphique 20"/>
          <p:cNvGraphicFramePr/>
          <p:nvPr/>
        </p:nvGraphicFramePr>
        <p:xfrm>
          <a:off x="1571604" y="2214554"/>
          <a:ext cx="5786478" cy="3421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285984" y="5357826"/>
            <a:ext cx="4500534" cy="31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100" i="1" dirty="0" smtClean="0">
                <a:latin typeface="Arial" pitchFamily="34" charset="0"/>
                <a:cs typeface="Arial" pitchFamily="34" charset="0"/>
              </a:rPr>
              <a:t>PEW Research </a:t>
            </a:r>
            <a:r>
              <a:rPr lang="en-GB" sz="1100" i="1" dirty="0" err="1" smtClean="0">
                <a:latin typeface="Arial" pitchFamily="34" charset="0"/>
                <a:cs typeface="Arial" pitchFamily="34" charset="0"/>
              </a:rPr>
              <a:t>Center</a:t>
            </a:r>
            <a:endParaRPr lang="en-GB" sz="11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47664" y="5877272"/>
            <a:ext cx="1024072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Corpus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71736" y="5877272"/>
            <a:ext cx="1555515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solidFill>
            <a:srgbClr val="3844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42844" y="6429396"/>
            <a:ext cx="5072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Topic Identification of Noisy Arabic Texts Using Graph Approaches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877272"/>
            <a:ext cx="1547664" cy="353828"/>
          </a:xfrm>
          <a:prstGeom prst="rect">
            <a:avLst/>
          </a:prstGeom>
          <a:solidFill>
            <a:srgbClr val="38446A">
              <a:alpha val="99000"/>
            </a:srgb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rganigramme : Alternative 15"/>
          <p:cNvSpPr/>
          <p:nvPr/>
        </p:nvSpPr>
        <p:spPr>
          <a:xfrm>
            <a:off x="357158" y="0"/>
            <a:ext cx="4286280" cy="928670"/>
          </a:xfrm>
          <a:prstGeom prst="flowChartAlternateProcess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500034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Arabic language characteristics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9666" y="5871060"/>
            <a:ext cx="1481783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Experiments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242792"/>
            <a:ext cx="9144000" cy="71438"/>
          </a:xfrm>
          <a:prstGeom prst="rect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8" name="Picture 2" descr="C:\Users\x-programer\Desktop\USTHB_LOGO.bmp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786842" y="0"/>
            <a:ext cx="357158" cy="338081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7424829" y="5877272"/>
            <a:ext cx="1126478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22092" y="5877272"/>
            <a:ext cx="1827574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Topic Identification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857884" y="642939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TIR’15     September 1-4, 2015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572264" y="27686"/>
            <a:ext cx="2214578" cy="2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USTHB university - Algeria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71406" y="1000108"/>
            <a:ext cx="8358246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Alphabet set consists of </a:t>
            </a:r>
            <a:r>
              <a:rPr lang="en-GB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28 </a:t>
            </a:r>
            <a:r>
              <a:rPr lang="fr-FR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main </a:t>
            </a:r>
            <a:r>
              <a:rPr lang="en-GB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letters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with other forms taken by some characters (e.g. </a:t>
            </a:r>
            <a:r>
              <a:rPr lang="en-GB" sz="20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Alif</a:t>
            </a:r>
            <a:r>
              <a:rPr lang="en-GB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“</a:t>
            </a:r>
            <a:r>
              <a:rPr lang="ar-DZ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ألف</a:t>
            </a:r>
            <a:r>
              <a:rPr lang="en-GB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Yaa</a:t>
            </a:r>
            <a:r>
              <a:rPr lang="en-GB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ar-DZ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ياء</a:t>
            </a:r>
            <a:r>
              <a:rPr lang="en-GB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GB" sz="20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Taa</a:t>
            </a:r>
            <a:r>
              <a:rPr lang="en-GB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ar-DZ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تاء</a:t>
            </a:r>
            <a:r>
              <a:rPr lang="en-GB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”)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71466" y="2243083"/>
            <a:ext cx="8858252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just">
              <a:spcBef>
                <a:spcPts val="1800"/>
              </a:spcBef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Letter  can  have  different  shapes depending on its location  in  the  word.</a:t>
            </a:r>
          </a:p>
        </p:txBody>
      </p:sp>
      <p:pic>
        <p:nvPicPr>
          <p:cNvPr id="23" name="Image 22" descr="C:\Users\x-programer\Downloads\Sans titre.jpg"/>
          <p:cNvPicPr/>
          <p:nvPr/>
        </p:nvPicPr>
        <p:blipFill>
          <a:blip r:embed="rId4" cstate="print"/>
          <a:srcRect l="10591" t="9565" r="5588" b="31304"/>
          <a:stretch>
            <a:fillRect/>
          </a:stretch>
        </p:blipFill>
        <p:spPr bwMode="auto">
          <a:xfrm>
            <a:off x="1785918" y="2643182"/>
            <a:ext cx="5072098" cy="642942"/>
          </a:xfrm>
          <a:prstGeom prst="rect">
            <a:avLst/>
          </a:prstGeom>
          <a:solidFill>
            <a:schemeClr val="tx1"/>
          </a:solidFill>
          <a:ln w="317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71406" y="3386091"/>
            <a:ext cx="7786742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just">
              <a:spcBef>
                <a:spcPts val="1800"/>
              </a:spcBef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Word 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meaning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is often determined by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diacritics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(or vowels).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71406" y="5078578"/>
            <a:ext cx="8858312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ts val="1800"/>
              </a:spcBef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Some conjunctions like “</a:t>
            </a:r>
            <a:r>
              <a:rPr lang="ar-DZ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و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  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AND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are welded to the following word, which makes the preprocessing quite difficult.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71406" y="1785926"/>
            <a:ext cx="7786742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just">
              <a:spcBef>
                <a:spcPts val="1800"/>
              </a:spcBef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There is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 capitalization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in Arabic (i.e. capital and small letters)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 29" descr="Untitled-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422" y="3786190"/>
            <a:ext cx="3571898" cy="714380"/>
          </a:xfrm>
          <a:prstGeom prst="rect">
            <a:avLst/>
          </a:prstGeom>
          <a:ln w="3175">
            <a:solidFill>
              <a:srgbClr val="C00000"/>
            </a:solidFill>
          </a:ln>
        </p:spPr>
      </p:pic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71406" y="4600537"/>
            <a:ext cx="7143800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ts val="1800"/>
              </a:spcBef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Letter repetition twice is replaced by </a:t>
            </a:r>
            <a:r>
              <a:rPr lang="en-US" sz="20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Shadda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character “</a:t>
            </a:r>
            <a:r>
              <a:rPr lang="ar-DZ" sz="2000" dirty="0" smtClean="0">
                <a:latin typeface="Arial" pitchFamily="34" charset="0"/>
                <a:cs typeface="Arial" pitchFamily="34" charset="0"/>
              </a:rPr>
              <a:t>ّ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47664" y="5877272"/>
            <a:ext cx="1024072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Corpus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71736" y="5877272"/>
            <a:ext cx="1555515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solidFill>
            <a:srgbClr val="3844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42844" y="6429396"/>
            <a:ext cx="5072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Topic Identification of Noisy Arabic Texts Using Graph Approaches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877272"/>
            <a:ext cx="1547664" cy="353828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rganigramme : Alternative 15"/>
          <p:cNvSpPr/>
          <p:nvPr/>
        </p:nvSpPr>
        <p:spPr>
          <a:xfrm>
            <a:off x="357158" y="0"/>
            <a:ext cx="2286016" cy="928670"/>
          </a:xfrm>
          <a:prstGeom prst="flowChartAlternateProcess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357158" y="357166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Talk Outline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9666" y="5871060"/>
            <a:ext cx="1481783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Experiments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242792"/>
            <a:ext cx="9144000" cy="71438"/>
          </a:xfrm>
          <a:prstGeom prst="rect">
            <a:avLst/>
          </a:prstGeom>
          <a:solidFill>
            <a:srgbClr val="384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/>
          <p:cNvSpPr txBox="1"/>
          <p:nvPr/>
        </p:nvSpPr>
        <p:spPr>
          <a:xfrm>
            <a:off x="1071538" y="1643050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Background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071538" y="2243072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446A"/>
                </a:solidFill>
                <a:latin typeface="Arial" pitchFamily="34" charset="0"/>
                <a:cs typeface="Arial" pitchFamily="34" charset="0"/>
              </a:rPr>
              <a:t>Corpus</a:t>
            </a:r>
            <a:endParaRPr lang="en-US" sz="2400" b="1" dirty="0">
              <a:solidFill>
                <a:srgbClr val="38446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071538" y="2857496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Preprocessing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071538" y="4143380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Experimental results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071538" y="3501008"/>
            <a:ext cx="592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Topic Identification based Graph Approaches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830-EEED-4665-AC23-E5BF714B63A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8" name="Picture 2" descr="C:\Users\x-programer\Desktop\USTHB_LOGO.bmp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786842" y="0"/>
            <a:ext cx="357158" cy="338081"/>
          </a:xfrm>
          <a:prstGeom prst="rect">
            <a:avLst/>
          </a:prstGeom>
          <a:noFill/>
        </p:spPr>
      </p:pic>
      <p:sp>
        <p:nvSpPr>
          <p:cNvPr id="29" name="ZoneTexte 28"/>
          <p:cNvSpPr txBox="1"/>
          <p:nvPr/>
        </p:nvSpPr>
        <p:spPr>
          <a:xfrm>
            <a:off x="1071318" y="4797152"/>
            <a:ext cx="1484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24829" y="5877272"/>
            <a:ext cx="1126478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22092" y="5877272"/>
            <a:ext cx="1827574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Topic Identification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857884" y="642939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04C82"/>
                </a:solidFill>
                <a:latin typeface="Arial" pitchFamily="34" charset="0"/>
                <a:cs typeface="Arial" pitchFamily="34" charset="0"/>
              </a:rPr>
              <a:t>TIR’15     September 1-4, 2015</a:t>
            </a:r>
            <a:endParaRPr lang="en-US" sz="1200" b="1" dirty="0">
              <a:solidFill>
                <a:srgbClr val="204C8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572264" y="27686"/>
            <a:ext cx="2214578" cy="2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USTHB university - Algeria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Organigramme : Connecteur 35"/>
          <p:cNvSpPr/>
          <p:nvPr/>
        </p:nvSpPr>
        <p:spPr>
          <a:xfrm>
            <a:off x="785786" y="1742198"/>
            <a:ext cx="285752" cy="28575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" name="Organigramme : Connecteur 36"/>
          <p:cNvSpPr/>
          <p:nvPr/>
        </p:nvSpPr>
        <p:spPr>
          <a:xfrm>
            <a:off x="785786" y="2285992"/>
            <a:ext cx="285752" cy="285752"/>
          </a:xfrm>
          <a:prstGeom prst="flowChartConnector">
            <a:avLst/>
          </a:prstGeom>
          <a:solidFill>
            <a:srgbClr val="38446A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8446A"/>
              </a:solidFill>
            </a:endParaRPr>
          </a:p>
        </p:txBody>
      </p:sp>
      <p:sp>
        <p:nvSpPr>
          <p:cNvPr id="38" name="Organigramme : Connecteur 37"/>
          <p:cNvSpPr/>
          <p:nvPr/>
        </p:nvSpPr>
        <p:spPr>
          <a:xfrm>
            <a:off x="785786" y="2928934"/>
            <a:ext cx="285752" cy="28575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8446A"/>
              </a:solidFill>
            </a:endParaRPr>
          </a:p>
        </p:txBody>
      </p:sp>
      <p:sp>
        <p:nvSpPr>
          <p:cNvPr id="39" name="Organigramme : Connecteur 38"/>
          <p:cNvSpPr/>
          <p:nvPr/>
        </p:nvSpPr>
        <p:spPr>
          <a:xfrm>
            <a:off x="785786" y="3571876"/>
            <a:ext cx="285752" cy="28575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8446A"/>
              </a:solidFill>
            </a:endParaRPr>
          </a:p>
        </p:txBody>
      </p:sp>
      <p:sp>
        <p:nvSpPr>
          <p:cNvPr id="40" name="Organigramme : Connecteur 39"/>
          <p:cNvSpPr/>
          <p:nvPr/>
        </p:nvSpPr>
        <p:spPr>
          <a:xfrm>
            <a:off x="785786" y="4214818"/>
            <a:ext cx="285752" cy="28575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8446A"/>
              </a:solidFill>
            </a:endParaRPr>
          </a:p>
        </p:txBody>
      </p:sp>
      <p:sp>
        <p:nvSpPr>
          <p:cNvPr id="41" name="Organigramme : Connecteur 40"/>
          <p:cNvSpPr/>
          <p:nvPr/>
        </p:nvSpPr>
        <p:spPr>
          <a:xfrm>
            <a:off x="785786" y="4857760"/>
            <a:ext cx="285752" cy="28575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8446A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714348" y="1714488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714348" y="2258282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28203" y="2901224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714348" y="3542003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714348" y="4198800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712185" y="4843905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47664" y="5877272"/>
            <a:ext cx="1024072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Corpus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71736" y="5877272"/>
            <a:ext cx="1555515" cy="36004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17205</TotalTime>
  <Words>1928</Words>
  <Application>Microsoft Office PowerPoint</Application>
  <PresentationFormat>Affichage à l'écran (4:3)</PresentationFormat>
  <Paragraphs>580</Paragraphs>
  <Slides>28</Slides>
  <Notes>27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x-programer</dc:creator>
  <cp:lastModifiedBy>x-programer</cp:lastModifiedBy>
  <cp:revision>856</cp:revision>
  <dcterms:created xsi:type="dcterms:W3CDTF">2012-01-18T21:09:42Z</dcterms:created>
  <dcterms:modified xsi:type="dcterms:W3CDTF">2015-08-29T20:28:56Z</dcterms:modified>
</cp:coreProperties>
</file>