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1"/>
  </p:notesMasterIdLst>
  <p:sldIdLst>
    <p:sldId id="256" r:id="rId3"/>
    <p:sldId id="257" r:id="rId4"/>
    <p:sldId id="292" r:id="rId5"/>
    <p:sldId id="291" r:id="rId6"/>
    <p:sldId id="293" r:id="rId7"/>
    <p:sldId id="307" r:id="rId8"/>
    <p:sldId id="298" r:id="rId9"/>
    <p:sldId id="314" r:id="rId10"/>
    <p:sldId id="259" r:id="rId11"/>
    <p:sldId id="261" r:id="rId12"/>
    <p:sldId id="262" r:id="rId13"/>
    <p:sldId id="302" r:id="rId14"/>
    <p:sldId id="308" r:id="rId15"/>
    <p:sldId id="299" r:id="rId16"/>
    <p:sldId id="304" r:id="rId17"/>
    <p:sldId id="312" r:id="rId18"/>
    <p:sldId id="316" r:id="rId19"/>
    <p:sldId id="306" r:id="rId20"/>
    <p:sldId id="303" r:id="rId21"/>
    <p:sldId id="310" r:id="rId22"/>
    <p:sldId id="311" r:id="rId23"/>
    <p:sldId id="274" r:id="rId24"/>
    <p:sldId id="286" r:id="rId25"/>
    <p:sldId id="313" r:id="rId26"/>
    <p:sldId id="287" r:id="rId27"/>
    <p:sldId id="277" r:id="rId28"/>
    <p:sldId id="279" r:id="rId29"/>
    <p:sldId id="315" r:id="rId30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4" autoAdjust="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DA3E380-78BD-465B-9FE6-B851B8AD24D6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438F912-8B85-4C3E-9C59-39DE96E09A1A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5B6C6C2-3A38-4810-AA02-20F86F6C494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12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5B6C6C2-3A38-4810-AA02-20F86F6C494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14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5B6C6C2-3A38-4810-AA02-20F86F6C494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15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06F7CAA-DE31-49CD-8090-5280EC4E7D21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16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5B6C6C2-3A38-4810-AA02-20F86F6C494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D07796D-DFC9-4728-82C3-4DDBC1273ACC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20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D07796D-DFC9-4728-82C3-4DDBC1273ACC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21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2607426-685E-4170-9EEE-300043CF3EAD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22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CDA4F3A-062E-464A-AF85-93923D3A1474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23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72E5D7D-8E8B-4AFB-89C1-742A98AB18A9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24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FDDD0DA-930A-408A-BB11-4707034973A0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36D1F26-55B1-46DC-AEFD-0540CF5F7DF1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25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Times New Roman" pitchFamily="16" charset="0"/>
              <a:buNone/>
              <a:defRPr/>
            </a:pPr>
            <a:fld id="{2F5A1BD1-7B0A-47CC-AD9A-88B3E6644135}" type="slidenum">
              <a:rPr lang="ca-E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  <a:buFont typeface="Times New Roman" pitchFamily="16" charset="0"/>
                <a:buNone/>
                <a:defRPr/>
              </a:pPr>
              <a:t>25</a:t>
            </a:fld>
            <a:endParaRPr lang="ca-E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0038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33C1212-CD83-4526-823F-5E66DAF19F06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26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CC5122A-8517-4E37-87EC-4BC042CA7199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27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EDBBC7-1CD4-4E51-9EA0-6EFBD761EA98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28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FDDD0DA-930A-408A-BB11-4707034973A0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7294CE4-E6AF-4101-B1F9-18CB02E88283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Times New Roman" pitchFamily="16" charset="0"/>
              <a:buNone/>
              <a:defRPr/>
            </a:pPr>
            <a:fld id="{8481868C-D318-47DA-8B37-1E376BC1E318}" type="slidenum">
              <a:rPr lang="ca-E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  <a:buFont typeface="Times New Roman" pitchFamily="16" charset="0"/>
                <a:buNone/>
                <a:defRPr/>
              </a:pPr>
              <a:t>5</a:t>
            </a:fld>
            <a:endParaRPr lang="ca-E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0038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5B6C6C2-3A38-4810-AA02-20F86F6C494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</a:t>
            </a:fld>
            <a:endParaRPr lang="ca-ES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65A769E-587E-4ADF-B1F1-47ABC2E3BEEE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8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D1F9941-F129-4390-8F54-476ACA1A6B0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9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42A6430-B3C9-4FD7-BA73-547AADB6A373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5B6C6C2-3A38-4810-AA02-20F86F6C494B}" type="slidenum">
              <a:rPr lang="ca-E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11</a:t>
            </a:fld>
            <a:endParaRPr lang="ca-ES" dirty="0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a-E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Feu clic per editar el format del text del títol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Feu clic per editar el format del text de l'esquema</a:t>
            </a:r>
          </a:p>
          <a:p>
            <a:pPr lvl="1"/>
            <a:r>
              <a:rPr lang="en-GB" smtClean="0"/>
              <a:t>Segon nivell d'esquema</a:t>
            </a:r>
          </a:p>
          <a:p>
            <a:pPr lvl="2"/>
            <a:r>
              <a:rPr lang="en-GB" smtClean="0"/>
              <a:t>Tercer nivell d'esquema</a:t>
            </a:r>
          </a:p>
          <a:p>
            <a:pPr lvl="3"/>
            <a:r>
              <a:rPr lang="en-GB" smtClean="0"/>
              <a:t>Quart nivell d'esquema</a:t>
            </a:r>
          </a:p>
          <a:p>
            <a:pPr lvl="4"/>
            <a:r>
              <a:rPr lang="en-GB" smtClean="0"/>
              <a:t>Cinquè nivell d'esquema</a:t>
            </a:r>
          </a:p>
          <a:p>
            <a:pPr lvl="4"/>
            <a:r>
              <a:rPr lang="en-GB" smtClean="0"/>
              <a:t>Sisè nivell d'esquema</a:t>
            </a:r>
          </a:p>
          <a:p>
            <a:pPr lvl="4"/>
            <a:r>
              <a:rPr lang="en-GB" smtClean="0"/>
              <a:t>Setè nivell d'esquema</a:t>
            </a:r>
          </a:p>
          <a:p>
            <a:pPr lvl="4"/>
            <a:r>
              <a:rPr lang="en-GB" smtClean="0"/>
              <a:t>Vuitè nivell d'esquema</a:t>
            </a:r>
          </a:p>
          <a:p>
            <a:pPr lvl="4"/>
            <a:r>
              <a:rPr lang="en-GB" smtClean="0"/>
              <a:t>Novè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Feu clic per editar el format del text del títol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Feu clic per editar el format del text de l'esquema</a:t>
            </a:r>
          </a:p>
          <a:p>
            <a:pPr lvl="1"/>
            <a:r>
              <a:rPr lang="en-GB" smtClean="0"/>
              <a:t>Segon nivell d'esquema</a:t>
            </a:r>
          </a:p>
          <a:p>
            <a:pPr lvl="2"/>
            <a:r>
              <a:rPr lang="en-GB" smtClean="0"/>
              <a:t>Tercer nivell d'esquema</a:t>
            </a:r>
          </a:p>
          <a:p>
            <a:pPr lvl="3"/>
            <a:r>
              <a:rPr lang="en-GB" smtClean="0"/>
              <a:t>Quart nivell d'esquema</a:t>
            </a:r>
          </a:p>
          <a:p>
            <a:pPr lvl="4"/>
            <a:r>
              <a:rPr lang="en-GB" smtClean="0"/>
              <a:t>Cinquè nivell d'esquema</a:t>
            </a:r>
          </a:p>
          <a:p>
            <a:pPr lvl="4"/>
            <a:r>
              <a:rPr lang="en-GB" smtClean="0"/>
              <a:t>Sisè nivell d'esquema</a:t>
            </a:r>
          </a:p>
          <a:p>
            <a:pPr lvl="4"/>
            <a:r>
              <a:rPr lang="en-GB" smtClean="0"/>
              <a:t>Setè nivell d'esquema</a:t>
            </a:r>
          </a:p>
          <a:p>
            <a:pPr lvl="4"/>
            <a:r>
              <a:rPr lang="en-GB" smtClean="0"/>
              <a:t>Vuitè nivell d'esquema</a:t>
            </a:r>
          </a:p>
          <a:p>
            <a:pPr lvl="4"/>
            <a:r>
              <a:rPr lang="en-GB" smtClean="0"/>
              <a:t>Novè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79388" y="333375"/>
            <a:ext cx="8639175" cy="2546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Adaptive Generation of Multilingual Questions and Answers from Web Content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371600" y="3600450"/>
            <a:ext cx="6399213" cy="161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ca-ES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Marta Gatius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Department of Computer Science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Technical University of Catalonia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Barcelona, Spain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ca-E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457200" y="0"/>
            <a:ext cx="8228013" cy="98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User </a:t>
            </a:r>
            <a:r>
              <a:rPr lang="en-U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Background</a:t>
            </a:r>
            <a:endParaRPr lang="en-US" sz="44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981075"/>
            <a:ext cx="8228013" cy="516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Distinction of groups (stereotypes) 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Easy </a:t>
            </a:r>
          </a:p>
          <a:p>
            <a:pPr marL="831850" lvl="2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Provided by the user</a:t>
            </a:r>
          </a:p>
          <a:p>
            <a:pPr marL="831850" lvl="2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Simple to work with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Useful </a:t>
            </a:r>
          </a:p>
          <a:p>
            <a:pPr marL="831850" lvl="2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groups - different contents</a:t>
            </a: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Appropriate for specific domains 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domain: Teacher, Student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Medical domain : Professional, Patient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User </a:t>
            </a:r>
            <a:r>
              <a:rPr lang="ca-ES" sz="44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Background</a:t>
            </a:r>
            <a:endParaRPr lang="ca-ES" sz="4400" b="1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528" y="1484784"/>
            <a:ext cx="8567738" cy="5073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background of a user group is represented as a layout over the set of 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attributes 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that represent the domain concepts.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consist of a 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subset of the attributes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describing the domain concepts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attributes relevant for 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more than one stereotype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May have different values for each stereotype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3000" b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57200" y="116632"/>
            <a:ext cx="8228013" cy="864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</a:t>
            </a:r>
            <a:r>
              <a:rPr lang="ca-ES" sz="3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36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Domain</a:t>
            </a:r>
            <a:r>
              <a:rPr lang="ca-ES" sz="3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Two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stereotypes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 and Student</a:t>
            </a:r>
            <a:endParaRPr lang="ca-ES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988840"/>
            <a:ext cx="7632848" cy="462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</a:t>
            </a: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Complete name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  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year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Teacher/Student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altLang="zh-CN" sz="2800" b="1" i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Degree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Teacher/Student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Credit number: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Teacher/Student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Teaching language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endParaRPr lang="en-US" altLang="zh-CN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Coordinator Teacher 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teachers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Teacher/Student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</a:p>
          <a:p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395536" y="1412776"/>
            <a:ext cx="8496944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attributes relevant for both have the same value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8013" cy="504056"/>
          </a:xfrm>
        </p:spPr>
        <p:txBody>
          <a:bodyPr/>
          <a:lstStyle/>
          <a:p>
            <a:r>
              <a:rPr lang="ca-E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ca-E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Nutrition Domain 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1520" y="2924944"/>
            <a:ext cx="3888432" cy="374441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615" tIns="48895" rIns="94615" bIns="48895" numCol="1" anchor="t" anchorCtr="0" compatLnSpc="1">
            <a:prstTxWarp prst="textNoShape">
              <a:avLst/>
            </a:prstTxWarp>
          </a:bodyPr>
          <a:lstStyle/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Basics on nutrition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Which are food groups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Nutrients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Weight management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Daily food plans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How much physical activity is needed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427984" y="3212976"/>
            <a:ext cx="4320480" cy="345638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615" tIns="48895" rIns="94615" bIns="488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Food group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What foods are included?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How much is needed?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Nutrients and health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Tips to eat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Related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29 Conector recto"/>
          <p:cNvCxnSpPr/>
          <p:nvPr/>
        </p:nvCxnSpPr>
        <p:spPr bwMode="auto">
          <a:xfrm flipV="1">
            <a:off x="3635896" y="3501008"/>
            <a:ext cx="720080" cy="36004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Rectángulo"/>
          <p:cNvSpPr/>
          <p:nvPr/>
        </p:nvSpPr>
        <p:spPr>
          <a:xfrm>
            <a:off x="323528" y="764704"/>
            <a:ext cx="84969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Several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stereotypes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considering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age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sex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other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desease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ca-E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profession</a:t>
            </a:r>
            <a:r>
              <a:rPr lang="ca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Most attributes relevant for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                              </a:t>
            </a:r>
            <a:r>
              <a:rPr lang="en-US" sz="3600" dirty="0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Same value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all types            </a:t>
            </a:r>
            <a:r>
              <a:rPr lang="en-US" sz="36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Different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 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/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51520" y="188640"/>
            <a:ext cx="8640960" cy="12274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Natural </a:t>
            </a:r>
            <a:r>
              <a:rPr lang="ca-ES" sz="44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Language</a:t>
            </a:r>
            <a:r>
              <a:rPr lang="ca-ES" sz="4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ca-ES" sz="44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Generation</a:t>
            </a:r>
            <a:endParaRPr lang="ca-ES" sz="4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79512" y="1060450"/>
            <a:ext cx="8712968" cy="564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ca-ES" sz="36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T</a:t>
            </a: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he </a:t>
            </a: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use of a </a:t>
            </a:r>
            <a:r>
              <a:rPr lang="en-US" sz="2800" b="1" dirty="0" err="1" smtClean="0">
                <a:latin typeface="Tahoma" pitchFamily="34" charset="0"/>
                <a:cs typeface="Tahoma" pitchFamily="34" charset="0"/>
              </a:rPr>
              <a:t>syntactico</a:t>
            </a: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-semantic taxonomy</a:t>
            </a:r>
          </a:p>
          <a:p>
            <a:pPr>
              <a:lnSpc>
                <a:spcPct val="12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It relates  the attributes  describing  the domain concepts to the linguistic structures needed for their expression</a:t>
            </a:r>
          </a:p>
          <a:p>
            <a:pPr>
              <a:lnSpc>
                <a:spcPct val="12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Each attribute class is associated with several</a:t>
            </a:r>
          </a:p>
          <a:p>
            <a:pPr>
              <a:lnSpc>
                <a:spcPct val="12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patterns to express questions and answers</a:t>
            </a:r>
          </a:p>
          <a:p>
            <a:pPr>
              <a:lnSpc>
                <a:spcPct val="12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It supports several languages:  </a:t>
            </a:r>
          </a:p>
          <a:p>
            <a:pPr>
              <a:lnSpc>
                <a:spcPct val="12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       Spanish, English and Catalan</a:t>
            </a:r>
          </a:p>
          <a:p>
            <a:pPr>
              <a:lnSpc>
                <a:spcPct val="12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It facilitates the semi-automatically generation</a:t>
            </a:r>
          </a:p>
          <a:p>
            <a:pPr>
              <a:lnSpc>
                <a:spcPct val="12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of language</a:t>
            </a:r>
            <a:endParaRPr lang="en-US" sz="2800" b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179512" y="116632"/>
            <a:ext cx="8712968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Natural </a:t>
            </a:r>
            <a:r>
              <a:rPr lang="ca-ES" sz="44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Language</a:t>
            </a:r>
            <a:r>
              <a:rPr lang="ca-E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44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Generation</a:t>
            </a:r>
            <a:endParaRPr lang="ca-ES" sz="4400" b="1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628800"/>
            <a:ext cx="7632848" cy="462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</a:t>
            </a:r>
            <a:endParaRPr lang="ca-ES" sz="28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Complete name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of_name</a:t>
            </a:r>
            <a:endParaRPr lang="ca-E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Teacher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of_code</a:t>
            </a:r>
            <a:endParaRPr lang="ca-E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year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T/S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of_year</a:t>
            </a:r>
            <a:endParaRPr lang="ca-ES" altLang="zh-CN" sz="2800" b="1" i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Degree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T/S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belong_to</a:t>
            </a:r>
            <a:endParaRPr lang="ca-E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Credit number: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T/S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of_quantity</a:t>
            </a:r>
            <a:endParaRPr lang="ca-E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Teaching language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</a:t>
            </a:r>
            <a:r>
              <a:rPr lang="en-US" altLang="zh-CN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of_language</a:t>
            </a:r>
            <a:endParaRPr lang="ca-ES" altLang="zh-CN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Coordinator Teacher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T/S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who_does</a:t>
            </a:r>
            <a:endParaRPr lang="ca-E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teachers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T/S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who_does</a:t>
            </a:r>
            <a:endParaRPr lang="ca-E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ca-ES" altLang="zh-CN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179388" y="220663"/>
            <a:ext cx="8569076" cy="112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000" b="1" dirty="0">
              <a:solidFill>
                <a:srgbClr val="C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000" b="1" dirty="0" err="1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Examples</a:t>
            </a:r>
            <a:r>
              <a:rPr lang="ca-ES" sz="4000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 of </a:t>
            </a:r>
            <a:r>
              <a:rPr lang="ca-ES" sz="4000" b="1" dirty="0" err="1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Generated</a:t>
            </a:r>
            <a:r>
              <a:rPr lang="ca-ES" sz="4000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ca-ES" sz="4000" b="1" dirty="0">
                <a:solidFill>
                  <a:srgbClr val="C00000"/>
                </a:solidFill>
                <a:ea typeface="DejaVu Sans" charset="0"/>
                <a:cs typeface="DejaVu Sans" charset="0"/>
              </a:rPr>
              <a:t>Questions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000" b="1" dirty="0">
                <a:solidFill>
                  <a:srgbClr val="C00000"/>
                </a:solidFill>
                <a:ea typeface="DejaVu Sans" charset="0"/>
                <a:cs typeface="DejaVu Sans" charset="0"/>
              </a:rPr>
              <a:t>and </a:t>
            </a:r>
            <a:r>
              <a:rPr lang="ca-ES" sz="4000" b="1" dirty="0" err="1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Answers</a:t>
            </a:r>
            <a:r>
              <a:rPr lang="ca-ES" sz="4000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 for </a:t>
            </a:r>
            <a:r>
              <a:rPr lang="ca-ES" sz="4000" b="1" dirty="0" err="1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>Students</a:t>
            </a:r>
            <a:endParaRPr lang="ca-ES" sz="4000" b="1" dirty="0">
              <a:solidFill>
                <a:srgbClr val="C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1649413"/>
            <a:ext cx="8229600" cy="443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21508" name="3 Rectángulo"/>
          <p:cNvSpPr>
            <a:spLocks noChangeArrowheads="1"/>
          </p:cNvSpPr>
          <p:nvPr/>
        </p:nvSpPr>
        <p:spPr bwMode="auto">
          <a:xfrm>
            <a:off x="179388" y="2074877"/>
            <a:ext cx="8713787" cy="32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DejaVu Sans" charset="0"/>
                <a:cs typeface="DejaVu Sans" charset="0"/>
              </a:rPr>
              <a:t>Q1</a:t>
            </a:r>
            <a:r>
              <a:rPr lang="en-US" sz="2800" dirty="0">
                <a:ea typeface="DejaVu Sans" charset="0"/>
                <a:cs typeface="DejaVu Sans" charset="0"/>
              </a:rPr>
              <a:t>. </a:t>
            </a:r>
            <a:r>
              <a:rPr lang="en-US" sz="2800" b="1" dirty="0">
                <a:ea typeface="DejaVu Sans" charset="0"/>
                <a:cs typeface="DejaVu Sans" charset="0"/>
              </a:rPr>
              <a:t>How many credits does the course has?</a:t>
            </a:r>
            <a:endParaRPr lang="ca-ES" sz="2800" b="1" dirty="0">
              <a:ea typeface="DejaVu Sans" charset="0"/>
              <a:cs typeface="DejaVu Sans" charset="0"/>
            </a:endParaRPr>
          </a:p>
          <a:p>
            <a:r>
              <a:rPr lang="en-US" sz="2800" dirty="0">
                <a:ea typeface="DejaVu Sans" charset="0"/>
                <a:cs typeface="DejaVu Sans" charset="0"/>
              </a:rPr>
              <a:t>      The course has 6 credits</a:t>
            </a:r>
            <a:endParaRPr lang="ca-ES" sz="2800" dirty="0">
              <a:ea typeface="DejaVu Sans" charset="0"/>
              <a:cs typeface="DejaVu Sans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ea typeface="DejaVu Sans" charset="0"/>
                <a:cs typeface="DejaVu Sans" charset="0"/>
              </a:rPr>
              <a:t>Q2 </a:t>
            </a:r>
            <a:r>
              <a:rPr lang="en-US" sz="2800" b="1" dirty="0">
                <a:ea typeface="DejaVu Sans" charset="0"/>
                <a:cs typeface="DejaVu Sans" charset="0"/>
              </a:rPr>
              <a:t>Who is the coordinator teacher of the course?</a:t>
            </a:r>
            <a:endParaRPr lang="ca-ES" sz="2800" b="1" dirty="0">
              <a:ea typeface="DejaVu Sans" charset="0"/>
              <a:cs typeface="DejaVu Sans" charset="0"/>
            </a:endParaRPr>
          </a:p>
          <a:p>
            <a:r>
              <a:rPr lang="en-US" sz="2800" dirty="0">
                <a:ea typeface="DejaVu Sans" charset="0"/>
                <a:cs typeface="DejaVu Sans" charset="0"/>
              </a:rPr>
              <a:t>      The coordinator teacher of the course is Dr.</a:t>
            </a:r>
            <a:endParaRPr lang="ca-ES" sz="2800" dirty="0">
              <a:ea typeface="DejaVu Sans" charset="0"/>
              <a:cs typeface="DejaVu Sans" charset="0"/>
            </a:endParaRPr>
          </a:p>
          <a:p>
            <a:r>
              <a:rPr lang="en-US" sz="2800" dirty="0">
                <a:ea typeface="DejaVu Sans" charset="0"/>
                <a:cs typeface="DejaVu Sans" charset="0"/>
              </a:rPr>
              <a:t>      John Smith</a:t>
            </a:r>
            <a:endParaRPr lang="ca-ES" sz="2800" dirty="0">
              <a:ea typeface="DejaVu Sans" charset="0"/>
              <a:cs typeface="DejaVu Sans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ea typeface="DejaVu Sans" charset="0"/>
                <a:cs typeface="DejaVu Sans" charset="0"/>
              </a:rPr>
              <a:t>Q3</a:t>
            </a:r>
            <a:r>
              <a:rPr lang="en-US" sz="2800" b="1" dirty="0">
                <a:ea typeface="DejaVu Sans" charset="0"/>
                <a:cs typeface="DejaVu Sans" charset="0"/>
              </a:rPr>
              <a:t> Which is the teaching language of the course?</a:t>
            </a:r>
            <a:endParaRPr lang="ca-ES" sz="2800" b="1" dirty="0">
              <a:ea typeface="DejaVu Sans" charset="0"/>
              <a:cs typeface="DejaVu Sans" charset="0"/>
            </a:endParaRPr>
          </a:p>
          <a:p>
            <a:r>
              <a:rPr lang="en-US" sz="2800" dirty="0">
                <a:ea typeface="DejaVu Sans" charset="0"/>
                <a:cs typeface="DejaVu Sans" charset="0"/>
              </a:rPr>
              <a:t>    The teaching languages of the course are</a:t>
            </a:r>
            <a:endParaRPr lang="ca-ES" sz="2800" dirty="0">
              <a:ea typeface="DejaVu Sans" charset="0"/>
              <a:cs typeface="DejaVu Sans" charset="0"/>
            </a:endParaRPr>
          </a:p>
          <a:p>
            <a:r>
              <a:rPr lang="en-US" sz="2800" dirty="0">
                <a:ea typeface="DejaVu Sans" charset="0"/>
                <a:cs typeface="DejaVu Sans" charset="0"/>
              </a:rPr>
              <a:t>    Catalan and </a:t>
            </a:r>
            <a:r>
              <a:rPr lang="en-US" sz="2800" dirty="0" smtClean="0">
                <a:ea typeface="DejaVu Sans" charset="0"/>
                <a:cs typeface="DejaVu Sans" charset="0"/>
              </a:rPr>
              <a:t>Spanish</a:t>
            </a:r>
            <a:endParaRPr lang="ca-ES" sz="2800" dirty="0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8013" cy="504056"/>
          </a:xfrm>
        </p:spPr>
        <p:txBody>
          <a:bodyPr/>
          <a:lstStyle/>
          <a:p>
            <a:r>
              <a:rPr lang="ca-E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ca-E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Nutrition Domain 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1520" y="2924944"/>
            <a:ext cx="3888432" cy="374441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615" tIns="48895" rIns="94615" bIns="48895" numCol="1" anchor="t" anchorCtr="0" compatLnSpc="1">
            <a:prstTxWarp prst="textNoShape">
              <a:avLst/>
            </a:prstTxWarp>
          </a:bodyPr>
          <a:lstStyle/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Basics on nutrition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Which are food groups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Nutrients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Weight management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Daily food plans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How much physical activity is needed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427984" y="3212976"/>
            <a:ext cx="4320480" cy="345638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615" tIns="48895" rIns="94615" bIns="488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Food group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What foods are included?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How much is needed?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Nutrients and health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Tips to eat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Related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29 Conector recto"/>
          <p:cNvCxnSpPr/>
          <p:nvPr/>
        </p:nvCxnSpPr>
        <p:spPr bwMode="auto">
          <a:xfrm>
            <a:off x="3707904" y="3501008"/>
            <a:ext cx="64807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6 CuadroTexto"/>
          <p:cNvSpPr txBox="1"/>
          <p:nvPr/>
        </p:nvSpPr>
        <p:spPr>
          <a:xfrm>
            <a:off x="323528" y="1052736"/>
            <a:ext cx="8208912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Most web sites present information as questions and highlighted sentences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Only selecting the most relevant information for each user is needed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77968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Wrappers Generation</a:t>
            </a:r>
            <a:endParaRPr lang="en-US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1340768"/>
            <a:ext cx="8567738" cy="52898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 smtClean="0">
                <a:solidFill>
                  <a:srgbClr val="000000"/>
                </a:solidFill>
                <a:cs typeface="Tahoma" pitchFamily="34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Wrapper systems use delimiter-based methods  (such as HTML tags) to extract specific information in a particular web-document.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A system of wrappers, previously developed,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been integrated to reduce the effort of obtaining web information that changes frequently, such as dates of exams.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can obtain text from tables and captions from pictures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3200" dirty="0">
              <a:solidFill>
                <a:srgbClr val="000000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51520" y="0"/>
            <a:ext cx="8568952" cy="10527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Adaptive Generation of</a:t>
            </a:r>
            <a:b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Questions and Answers</a:t>
            </a:r>
            <a:endParaRPr lang="ca-ES" sz="4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528" y="1268760"/>
            <a:ext cx="8567738" cy="53618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separated and declarative representation of the different types of knowledge involved 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Conceptual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Domain concepts are represented by a set of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attributes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 model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User background  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layout over conceptual knowledge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Linguistic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 Domain Lexicon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- General relations between   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conceptual and linguistic knowledge</a:t>
            </a:r>
            <a:endParaRPr lang="en-US" sz="3000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79512" y="220663"/>
            <a:ext cx="8712968" cy="124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Helping the user when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searching for web information</a:t>
            </a:r>
            <a:endParaRPr lang="en-US" sz="44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7" name="3 CuadroTexto"/>
          <p:cNvSpPr txBox="1">
            <a:spLocks noChangeArrowheads="1"/>
          </p:cNvSpPr>
          <p:nvPr/>
        </p:nvSpPr>
        <p:spPr bwMode="auto">
          <a:xfrm>
            <a:off x="611188" y="2146885"/>
            <a:ext cx="7993062" cy="409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There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are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already many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web crawlers designed to present a set of web documents containing information related to the user’s query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However, this does not always satisfy the user’s information goal.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Although the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presentation of a precise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answer, below the document level could be more useful, it is yet an unsolved problem. 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-27384"/>
            <a:ext cx="8964488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Adaptive Generation of</a:t>
            </a:r>
            <a:b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Questions and Answers</a:t>
            </a:r>
            <a:endParaRPr lang="ca-ES" sz="4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79512" y="1340768"/>
            <a:ext cx="8964488" cy="5297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general process in a particular domain would be: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28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1.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Study of the needs of user’s types.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Describing the domain concepts as a set of attributes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Relating each conceptual attribute with the specific </a:t>
            </a:r>
          </a:p>
          <a:p>
            <a:pPr marL="431800" lvl="1" indent="-215900"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type of user and the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syntactico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-semantic category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31800" lvl="1" indent="-215900"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general process can be adapted to new domains, knowledge models and languages.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has been implemented for generating simple questions and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answeres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about course descriptions.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Prolog </a:t>
            </a: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language was used because of the unification mechanism</a:t>
            </a:r>
            <a:endParaRPr lang="ca-ES" sz="3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-27384"/>
            <a:ext cx="8964488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Adaptive Generation of</a:t>
            </a:r>
            <a:b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Questions and Answers</a:t>
            </a:r>
            <a:endParaRPr lang="ca-ES" sz="4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9552" y="1340768"/>
            <a:ext cx="8064896" cy="49375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human effort needed would depend on: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- The concepts involved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- The  organization of the data (in several interlinked documents, several formats)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- The number of user types.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case web sites are already organized as questions and key sentences the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human intervention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needed can be reduced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select the most relevant of them for each stereotype, as well as the associated value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- </a:t>
            </a:r>
            <a:r>
              <a:rPr lang="ca-ES" sz="28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Wrappers</a:t>
            </a: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ca-ES" sz="28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</a:t>
            </a: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ca-ES" sz="28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used</a:t>
            </a: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for </a:t>
            </a:r>
            <a:r>
              <a:rPr lang="ca-ES" sz="28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</a:t>
            </a: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ca-ES" sz="28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purpose</a:t>
            </a:r>
            <a:endParaRPr lang="ca-ES" sz="2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457200" y="44624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ca-ES" sz="4400" b="1" dirty="0" err="1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  <a:r>
              <a:rPr lang="ca-ES" sz="4400" b="1" dirty="0">
                <a:solidFill>
                  <a:srgbClr val="CC0000"/>
                </a:solidFill>
                <a:latin typeface="+mn-lt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23528" y="1124744"/>
            <a:ext cx="8568952" cy="480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This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presentation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is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about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the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generation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of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personalized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questions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and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answers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from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web contents 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to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satisfy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users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’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information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goal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,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either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it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is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obtaining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a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specific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data, 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casually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exploring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or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getting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a general idea.</a:t>
            </a:r>
            <a:endParaRPr lang="ca-ES" sz="3200" dirty="0">
              <a:solidFill>
                <a:srgbClr val="000000"/>
              </a:solidFill>
              <a:latin typeface="Tahoma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3200" dirty="0">
              <a:solidFill>
                <a:srgbClr val="000000"/>
              </a:solidFill>
              <a:latin typeface="Tahoma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ea typeface="DejaVu Sans" charset="0"/>
                <a:cs typeface="DejaVu Sans" charset="0"/>
              </a:rPr>
              <a:t>This work is based on a modular organization of the </a:t>
            </a:r>
            <a:r>
              <a:rPr lang="en-US" sz="3200" dirty="0" smtClean="0">
                <a:ea typeface="DejaVu Sans" charset="0"/>
                <a:cs typeface="DejaVu Sans" charset="0"/>
              </a:rPr>
              <a:t>different types of knowledge </a:t>
            </a:r>
            <a:r>
              <a:rPr lang="en-US" sz="3200" dirty="0">
                <a:ea typeface="DejaVu Sans" charset="0"/>
                <a:cs typeface="DejaVu Sans" charset="0"/>
              </a:rPr>
              <a:t>involved: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ea typeface="DejaVu Sans" charset="0"/>
                <a:cs typeface="DejaVu Sans" charset="0"/>
              </a:rPr>
              <a:t>Conceptual concepts,  </a:t>
            </a:r>
            <a:r>
              <a:rPr lang="en-US" sz="3200" dirty="0">
                <a:ea typeface="DejaVu Sans" charset="0"/>
                <a:cs typeface="DejaVu Sans" charset="0"/>
              </a:rPr>
              <a:t>u</a:t>
            </a:r>
            <a:r>
              <a:rPr lang="en-US" sz="3200" dirty="0" smtClean="0">
                <a:ea typeface="DejaVu Sans" charset="0"/>
                <a:cs typeface="DejaVu Sans" charset="0"/>
              </a:rPr>
              <a:t>ser </a:t>
            </a:r>
            <a:r>
              <a:rPr lang="en-US" sz="3200" dirty="0">
                <a:ea typeface="DejaVu Sans" charset="0"/>
                <a:cs typeface="DejaVu Sans" charset="0"/>
              </a:rPr>
              <a:t>background </a:t>
            </a:r>
            <a:r>
              <a:rPr lang="en-US" sz="3200" dirty="0" smtClean="0">
                <a:ea typeface="DejaVu Sans" charset="0"/>
                <a:cs typeface="DejaVu Sans" charset="0"/>
              </a:rPr>
              <a:t>and</a:t>
            </a:r>
            <a:endParaRPr lang="en-US" sz="3200" dirty="0"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ea typeface="DejaVu Sans" charset="0"/>
                <a:cs typeface="DejaVu Sans" charset="0"/>
              </a:rPr>
              <a:t>linguistic </a:t>
            </a:r>
            <a:r>
              <a:rPr lang="en-US" sz="3200" dirty="0">
                <a:ea typeface="DejaVu Sans" charset="0"/>
                <a:cs typeface="DejaVu Sans" charset="0"/>
              </a:rPr>
              <a:t>knowledge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>
                <a:solidFill>
                  <a:srgbClr val="CC0000"/>
                </a:solidFill>
                <a:latin typeface="Calibri" pitchFamily="34" charset="0"/>
                <a:ea typeface="DejaVu Sans" charset="0"/>
                <a:cs typeface="DejaVu Sans" charset="0"/>
              </a:rPr>
              <a:t>Conclusion</a:t>
            </a:r>
            <a:r>
              <a:rPr lang="ca-ES" sz="4400" b="1">
                <a:solidFill>
                  <a:srgbClr val="CC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1412875"/>
            <a:ext cx="8228013" cy="480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The </a:t>
            </a:r>
            <a:r>
              <a:rPr lang="ca-ES" sz="3200" dirty="0" err="1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organization</a:t>
            </a: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32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of </a:t>
            </a:r>
            <a:r>
              <a:rPr lang="en-US" sz="3200" dirty="0">
                <a:ea typeface="DejaVu Sans" charset="0"/>
                <a:cs typeface="DejaVu Sans" charset="0"/>
              </a:rPr>
              <a:t>knowledge is based on a </a:t>
            </a:r>
            <a:r>
              <a:rPr lang="en-US" sz="3200" dirty="0" smtClean="0">
                <a:ea typeface="DejaVu Sans" charset="0"/>
                <a:cs typeface="DejaVu Sans" charset="0"/>
              </a:rPr>
              <a:t>description of </a:t>
            </a:r>
            <a:r>
              <a:rPr lang="en-US" sz="3200" dirty="0" smtClean="0">
                <a:ea typeface="DejaVu Sans" charset="0"/>
                <a:cs typeface="DejaVu Sans" charset="0"/>
              </a:rPr>
              <a:t>the domain concepts </a:t>
            </a:r>
            <a:r>
              <a:rPr lang="en-US" sz="3200" dirty="0" smtClean="0">
                <a:ea typeface="DejaVu Sans" charset="0"/>
                <a:cs typeface="DejaVu Sans" charset="0"/>
              </a:rPr>
              <a:t>by a set of </a:t>
            </a:r>
            <a:r>
              <a:rPr lang="en-US" sz="3200" dirty="0" smtClean="0">
                <a:ea typeface="DejaVu Sans" charset="0"/>
                <a:cs typeface="DejaVu Sans" charset="0"/>
              </a:rPr>
              <a:t>attributes. And each of those conceptual attributes is </a:t>
            </a:r>
            <a:r>
              <a:rPr lang="en-US" sz="3200" dirty="0">
                <a:ea typeface="DejaVu Sans" charset="0"/>
                <a:cs typeface="DejaVu Sans" charset="0"/>
              </a:rPr>
              <a:t>associated with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ea typeface="DejaVu Sans" charset="0"/>
                <a:cs typeface="DejaVu Sans" charset="0"/>
              </a:rPr>
              <a:t>       - the user background. 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ea typeface="DejaVu Sans" charset="0"/>
                <a:cs typeface="DejaVu Sans" charset="0"/>
              </a:rPr>
              <a:t>       - the </a:t>
            </a:r>
            <a:r>
              <a:rPr lang="en-US" sz="3200" dirty="0" err="1">
                <a:ea typeface="DejaVu Sans" charset="0"/>
                <a:cs typeface="DejaVu Sans" charset="0"/>
              </a:rPr>
              <a:t>syntactico</a:t>
            </a:r>
            <a:r>
              <a:rPr lang="en-US" sz="3200" dirty="0">
                <a:ea typeface="DejaVu Sans" charset="0"/>
                <a:cs typeface="DejaVu Sans" charset="0"/>
              </a:rPr>
              <a:t>-semantic class, that defines the linguistic structures for questions and </a:t>
            </a:r>
            <a:r>
              <a:rPr lang="en-US" sz="3200" dirty="0" smtClean="0">
                <a:ea typeface="DejaVu Sans" charset="0"/>
                <a:cs typeface="DejaVu Sans" charset="0"/>
              </a:rPr>
              <a:t>answers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endParaRPr lang="ca-ES" dirty="0">
              <a:solidFill>
                <a:srgbClr val="000000"/>
              </a:solidFill>
              <a:latin typeface="Tahoma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250825" y="0"/>
            <a:ext cx="8434388" cy="9087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 err="1">
                <a:solidFill>
                  <a:srgbClr val="CC0000"/>
                </a:solidFill>
                <a:ea typeface="DejaVu Sans" charset="0"/>
                <a:cs typeface="DejaVu Sans" charset="0"/>
              </a:rPr>
              <a:t>Conclusion</a:t>
            </a:r>
            <a:r>
              <a:rPr lang="ca-ES" sz="4400" b="1" dirty="0">
                <a:solidFill>
                  <a:srgbClr val="CC0000"/>
                </a:solidFill>
                <a:ea typeface="DejaVu Sans" charset="0"/>
                <a:cs typeface="DejaVu Sans" charset="0"/>
              </a:rPr>
              <a:t> </a:t>
            </a:r>
            <a:r>
              <a:rPr lang="ca-ES" sz="4400" b="1" dirty="0">
                <a:solidFill>
                  <a:srgbClr val="CC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1052736"/>
            <a:ext cx="8228013" cy="52565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 smtClean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ca-ES" sz="2800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representation</a:t>
            </a:r>
            <a:r>
              <a:rPr lang="ca-E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knowledge in separated and declarative sources facilitates its adaptation to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 domains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user models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 languages.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However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the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cost of adapting this proposal to a complex domain can be high.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several web sites this process can be simplified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data is already organized as questions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information related to each user type is clearly presented</a:t>
            </a:r>
            <a:endParaRPr lang="ca-E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3200" dirty="0">
              <a:solidFill>
                <a:srgbClr val="000000"/>
              </a:solidFill>
              <a:latin typeface="Tahoma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685800" y="304800"/>
            <a:ext cx="7769225" cy="912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720" tIns="42480" rIns="81720" bIns="4248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ca-ES" sz="4400" b="1" dirty="0" err="1" smtClean="0">
                <a:solidFill>
                  <a:srgbClr val="CC0000"/>
                </a:solidFill>
                <a:ea typeface="DejaVu Sans" charset="0"/>
                <a:cs typeface="DejaVu Sans" charset="0"/>
              </a:rPr>
              <a:t>Future</a:t>
            </a:r>
            <a:r>
              <a:rPr lang="ca-ES" sz="4400" b="1" dirty="0" smtClean="0">
                <a:solidFill>
                  <a:srgbClr val="CC0000"/>
                </a:solidFill>
                <a:ea typeface="DejaVu Sans" charset="0"/>
                <a:cs typeface="DejaVu Sans" charset="0"/>
              </a:rPr>
              <a:t> </a:t>
            </a:r>
            <a:r>
              <a:rPr lang="ca-ES" sz="4400" b="1" dirty="0" err="1" smtClean="0">
                <a:solidFill>
                  <a:srgbClr val="CC0000"/>
                </a:solidFill>
                <a:ea typeface="DejaVu Sans" charset="0"/>
                <a:cs typeface="DejaVu Sans" charset="0"/>
              </a:rPr>
              <a:t>work</a:t>
            </a:r>
            <a:r>
              <a:rPr lang="ca-ES" sz="4400" b="1" dirty="0" smtClean="0">
                <a:solidFill>
                  <a:srgbClr val="CC0000"/>
                </a:solidFill>
                <a:ea typeface="DejaVu Sans" charset="0"/>
                <a:cs typeface="DejaVu Sans" charset="0"/>
              </a:rPr>
              <a:t> </a:t>
            </a:r>
            <a:endParaRPr lang="ca-ES" sz="4400" b="1" dirty="0">
              <a:solidFill>
                <a:srgbClr val="CC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ca-ES" sz="4400" b="1" dirty="0">
                <a:solidFill>
                  <a:srgbClr val="CC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25450" y="1268760"/>
            <a:ext cx="8412163" cy="475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720" tIns="42480" rIns="81720" bIns="42480"/>
          <a:lstStyle/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ca-ES" sz="3200" dirty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evaluation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of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questions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and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answers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generated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from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courses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descriptions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 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	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They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could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be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incorporated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in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web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sites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describing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course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to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evaluate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if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they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help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students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find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information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ca-ES" sz="3200" dirty="0" smtClean="0">
              <a:solidFill>
                <a:schemeClr val="tx2"/>
              </a:solidFill>
              <a:latin typeface="+mn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The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study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of how 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most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relevant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domain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concepts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can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be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automatically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extracted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</a:t>
            </a:r>
            <a:r>
              <a:rPr lang="ca-ES" sz="3200" dirty="0" err="1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from</a:t>
            </a:r>
            <a:r>
              <a:rPr lang="ca-ES" sz="3200" dirty="0" smtClean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web documents. </a:t>
            </a:r>
            <a:endParaRPr lang="ca-ES" sz="3200" dirty="0">
              <a:solidFill>
                <a:schemeClr val="tx2"/>
              </a:solidFill>
              <a:latin typeface="+mn-lt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457200" y="274638"/>
            <a:ext cx="8228013" cy="1430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ca-ES" sz="4400" b="1" dirty="0" err="1">
                <a:solidFill>
                  <a:srgbClr val="C00000"/>
                </a:solidFill>
                <a:latin typeface="+mn-lt"/>
                <a:ea typeface="DejaVu Sans" charset="0"/>
                <a:cs typeface="DejaVu Sans" charset="0"/>
              </a:rPr>
              <a:t>Acknowledgment</a:t>
            </a:r>
            <a:endParaRPr lang="ca-ES" sz="4400" b="1" dirty="0">
              <a:solidFill>
                <a:srgbClr val="C00000"/>
              </a:solidFill>
              <a:latin typeface="+mn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ca-ES" sz="4400" b="1" dirty="0">
              <a:solidFill>
                <a:srgbClr val="C00000"/>
              </a:solidFill>
              <a:latin typeface="Tahoma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1468438"/>
            <a:ext cx="8221663" cy="4656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600">
                <a:solidFill>
                  <a:srgbClr val="000000"/>
                </a:solidFill>
                <a:ea typeface="DejaVu Sans" charset="0"/>
                <a:cs typeface="DejaVu Sans" charset="0"/>
              </a:rPr>
              <a:t>We thank the Spanish project    SKATER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0" y="908050"/>
            <a:ext cx="9142413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ca-E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ca-E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ca-ES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ca-ES" sz="4400">
                <a:solidFill>
                  <a:srgbClr val="C00000"/>
                </a:solidFill>
                <a:latin typeface="Tahoma" pitchFamily="34" charset="0"/>
                <a:ea typeface="DejaVu Sans" charset="0"/>
                <a:cs typeface="DejaVu Sans" charset="0"/>
              </a:rPr>
              <a:t>THANK YOU FOR YOUR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252413" y="1052513"/>
            <a:ext cx="8747125" cy="4491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ca-ES" sz="2800" dirty="0">
                <a:solidFill>
                  <a:srgbClr val="000000"/>
                </a:solidFill>
                <a:latin typeface="Tahoma" pitchFamily="34" charset="0"/>
                <a:ea typeface="DejaVu Sans" charset="0"/>
                <a:cs typeface="DejaVu Sans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basic classes correspond to grammatical roles:      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Participants, being, possession, relationships and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descriptions   (i.e. Name, quantities, </a:t>
            </a: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and place)</a:t>
            </a: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Subclasses have been defined considering further linguistic details</a:t>
            </a: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Classes have been associated with patterns for expressing questions and answers</a:t>
            </a:r>
            <a:endParaRPr lang="en-US" sz="24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Attributes in the class 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of_quantity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can be realized with general patterns </a:t>
            </a: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0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many &lt;attribute-name&gt; has the &lt;concept-name&gt; ?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How many credits has the course ?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800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79388" y="115888"/>
            <a:ext cx="8818562" cy="782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ca-ES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The </a:t>
            </a:r>
            <a:r>
              <a:rPr lang="ca-ES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Syntactico-semantic</a:t>
            </a:r>
            <a:r>
              <a:rPr lang="ca-ES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ca-ES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Taxonomy</a:t>
            </a:r>
            <a:endParaRPr lang="ca-ES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Helping the User When </a:t>
            </a: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Searching for Web Information</a:t>
            </a:r>
            <a:endParaRPr lang="en-US" sz="44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7" name="3 CuadroTexto"/>
          <p:cNvSpPr txBox="1">
            <a:spLocks noChangeArrowheads="1"/>
          </p:cNvSpPr>
          <p:nvPr/>
        </p:nvSpPr>
        <p:spPr bwMode="auto">
          <a:xfrm>
            <a:off x="611188" y="1628800"/>
            <a:ext cx="7993062" cy="444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The adaptation of conventional information retrieval  and extraction techniques to the web faces new challenges: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huge volume of documents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in different formats and languages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Hyperlinked information.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Several techniques from several areas have been used to solve these challenges:</a:t>
            </a: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use of semantic knowledge, information-seeking dialogues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incorporation of user models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296144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/>
            </a:r>
            <a:br>
              <a:rPr lang="ca-ES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</a:br>
            <a:r>
              <a:rPr lang="en-US" sz="42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Generation of Personalized </a:t>
            </a:r>
            <a:br>
              <a:rPr lang="en-US" sz="42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2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Questions and Answers</a:t>
            </a:r>
            <a:r>
              <a:rPr lang="ca-ES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  <a:t/>
            </a:r>
            <a:br>
              <a:rPr lang="ca-ES" b="1" dirty="0" smtClean="0">
                <a:solidFill>
                  <a:srgbClr val="C00000"/>
                </a:solidFill>
                <a:ea typeface="DejaVu Sans" charset="0"/>
                <a:cs typeface="DejaVu Sans" charset="0"/>
              </a:rPr>
            </a:br>
            <a:endParaRPr lang="en-US" dirty="0" smtClean="0"/>
          </a:p>
        </p:txBody>
      </p:sp>
      <p:sp>
        <p:nvSpPr>
          <p:cNvPr id="7171" name="2 CuadroTexto"/>
          <p:cNvSpPr txBox="1">
            <a:spLocks noChangeArrowheads="1"/>
          </p:cNvSpPr>
          <p:nvPr/>
        </p:nvSpPr>
        <p:spPr bwMode="auto">
          <a:xfrm>
            <a:off x="323528" y="1484784"/>
            <a:ext cx="8568952" cy="49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of most relevant information in a specific domain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Presentation of precise information (instead of complete documents)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Related to the interactive approach to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 retrieval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does not require so much effort.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This  work studies how human efforts could be reduced by combining techniques from several disciplines to generate questions and answers: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Tx/>
              <a:buChar char="-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Semantic 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knowledge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 models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natural language generation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wrappers</a:t>
            </a:r>
            <a:endParaRPr lang="en-US" sz="28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60363" y="38100"/>
            <a:ext cx="8094662" cy="1423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720" tIns="42480" rIns="81720" bIns="4248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Semantic</a:t>
            </a:r>
            <a:r>
              <a:rPr lang="ca-ES" sz="44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Models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49300" y="1124744"/>
            <a:ext cx="8143875" cy="33123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720" tIns="42480" rIns="81720" bIns="42480"/>
          <a:lstStyle/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3000" dirty="0">
              <a:solidFill>
                <a:srgbClr val="000000"/>
              </a:solidFill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000" dirty="0">
                <a:solidFill>
                  <a:srgbClr val="000000"/>
                </a:solidFill>
                <a:cs typeface="Tahoma" pitchFamily="34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semantic models can be used:  </a:t>
            </a:r>
          </a:p>
          <a:p>
            <a:pPr lvl="1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Formal: database models, frames,  ontologies</a:t>
            </a:r>
          </a:p>
          <a:p>
            <a:pPr lvl="1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Informal: sets of attributes</a:t>
            </a: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use of semantic models representing domain entities facilitates:</a:t>
            </a:r>
          </a:p>
          <a:p>
            <a:pPr lvl="1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Generation of domain-restricted sentences</a:t>
            </a:r>
          </a:p>
          <a:p>
            <a:pPr lvl="1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Multilinguality</a:t>
            </a:r>
            <a:endParaRPr lang="en-US" sz="30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Multimodality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3000" dirty="0">
              <a:solidFill>
                <a:srgbClr val="000000"/>
              </a:solidFill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57200" y="188640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0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ca-E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a Simple </a:t>
            </a:r>
            <a:r>
              <a:rPr lang="ca-ES" sz="40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</a:t>
            </a:r>
            <a:r>
              <a:rPr lang="ca-E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ca-ES" sz="4000" b="1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Academic</a:t>
            </a:r>
            <a:r>
              <a:rPr lang="ca-E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</a:t>
            </a:r>
            <a:endParaRPr lang="ca-E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4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824633"/>
            <a:ext cx="7632848" cy="462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</a:t>
            </a: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Complete name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year  </a:t>
            </a:r>
            <a:endParaRPr lang="en-US" altLang="zh-CN" sz="2800" b="1" i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Degree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Credit number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Teaching language</a:t>
            </a:r>
            <a:endParaRPr lang="en-US" altLang="zh-CN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Coordinator Teacher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teachers</a:t>
            </a:r>
            <a:endParaRPr lang="en-US" altLang="zh-CN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8013" cy="504056"/>
          </a:xfrm>
        </p:spPr>
        <p:txBody>
          <a:bodyPr/>
          <a:lstStyle/>
          <a:p>
            <a:r>
              <a:rPr lang="ca-E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ca-E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ca-ES" sz="40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ca-ES" sz="4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a Complex </a:t>
            </a:r>
            <a:r>
              <a:rPr lang="ca-ES" sz="40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Domain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Nutrition Domain</a:t>
            </a:r>
            <a:endParaRPr lang="en-US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1520" y="1700808"/>
            <a:ext cx="3888432" cy="453650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615" tIns="48895" rIns="94615" bIns="48895" numCol="1" anchor="t" anchorCtr="0" compatLnSpc="1">
            <a:prstTxWarp prst="textNoShape">
              <a:avLst/>
            </a:prstTxWarp>
          </a:bodyPr>
          <a:lstStyle/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Basics on nutrition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Main tips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Which are food groups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?  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Nutrients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Weight management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Daily food plans</a:t>
            </a:r>
          </a:p>
          <a:p>
            <a:pPr marL="0" marR="90488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How much physical activity is needed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427984" y="1628800"/>
            <a:ext cx="4320480" cy="331236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615" tIns="48895" rIns="94615" bIns="488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Food group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What foods are included?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How much is needed?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Nutrients and health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Tips to eat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Related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3968" y="5297431"/>
            <a:ext cx="1296144" cy="43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Protein</a:t>
            </a:r>
            <a:endParaRPr lang="en-U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24128" y="5297431"/>
            <a:ext cx="1080120" cy="43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Grain</a:t>
            </a:r>
            <a:endParaRPr lang="en-US" sz="2400" dirty="0"/>
          </a:p>
        </p:txBody>
      </p:sp>
      <p:cxnSp>
        <p:nvCxnSpPr>
          <p:cNvPr id="12" name="11 Conector recto de flecha"/>
          <p:cNvCxnSpPr/>
          <p:nvPr/>
        </p:nvCxnSpPr>
        <p:spPr bwMode="auto">
          <a:xfrm flipV="1">
            <a:off x="4644008" y="4941168"/>
            <a:ext cx="144016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Conector recto de flecha"/>
          <p:cNvCxnSpPr>
            <a:stCxn id="10" idx="0"/>
          </p:cNvCxnSpPr>
          <p:nvPr/>
        </p:nvCxnSpPr>
        <p:spPr bwMode="auto">
          <a:xfrm flipH="1" flipV="1">
            <a:off x="6084168" y="4941168"/>
            <a:ext cx="180020" cy="3562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CuadroTexto"/>
          <p:cNvSpPr txBox="1"/>
          <p:nvPr/>
        </p:nvSpPr>
        <p:spPr>
          <a:xfrm>
            <a:off x="5508104" y="5945503"/>
            <a:ext cx="1800200" cy="43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Vegetables</a:t>
            </a:r>
            <a:endParaRPr lang="en-US" sz="2400" dirty="0"/>
          </a:p>
        </p:txBody>
      </p:sp>
      <p:cxnSp>
        <p:nvCxnSpPr>
          <p:cNvPr id="21" name="20 Conector recto de flecha"/>
          <p:cNvCxnSpPr/>
          <p:nvPr/>
        </p:nvCxnSpPr>
        <p:spPr bwMode="auto">
          <a:xfrm flipV="1">
            <a:off x="7092280" y="4941168"/>
            <a:ext cx="0" cy="10081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Conector recto de flecha"/>
          <p:cNvCxnSpPr/>
          <p:nvPr/>
        </p:nvCxnSpPr>
        <p:spPr bwMode="auto">
          <a:xfrm flipH="1" flipV="1">
            <a:off x="8316416" y="4941168"/>
            <a:ext cx="144016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8100392" y="5301208"/>
            <a:ext cx="864096" cy="43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Fruit</a:t>
            </a:r>
            <a:endParaRPr lang="en-US" sz="2400" dirty="0"/>
          </a:p>
        </p:txBody>
      </p:sp>
      <p:cxnSp>
        <p:nvCxnSpPr>
          <p:cNvPr id="30" name="29 Conector recto"/>
          <p:cNvCxnSpPr/>
          <p:nvPr/>
        </p:nvCxnSpPr>
        <p:spPr bwMode="auto">
          <a:xfrm flipV="1">
            <a:off x="3707904" y="1916832"/>
            <a:ext cx="792088" cy="12241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CuadroTexto"/>
          <p:cNvSpPr txBox="1"/>
          <p:nvPr/>
        </p:nvSpPr>
        <p:spPr>
          <a:xfrm>
            <a:off x="7524328" y="5949280"/>
            <a:ext cx="936104" cy="43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Dairy</a:t>
            </a:r>
            <a:endParaRPr lang="en-US" sz="2400" dirty="0"/>
          </a:p>
        </p:txBody>
      </p:sp>
      <p:cxnSp>
        <p:nvCxnSpPr>
          <p:cNvPr id="27" name="26 Conector recto de flecha"/>
          <p:cNvCxnSpPr/>
          <p:nvPr/>
        </p:nvCxnSpPr>
        <p:spPr bwMode="auto">
          <a:xfrm flipV="1">
            <a:off x="7812360" y="4941168"/>
            <a:ext cx="0" cy="10081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457200" y="44624"/>
            <a:ext cx="8228013" cy="720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ca-ES" sz="4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Ontologies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23850" y="908720"/>
            <a:ext cx="8361363" cy="4464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Advantages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provide a flexible way of representation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Appropriate for integrating different sources 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Formal relations between entities (i</a:t>
            </a:r>
            <a:r>
              <a:rPr lang="en-US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s-a, instance, part-of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and preconditions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Organization of knowledge in classes/subclasses 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- Support under/over specifications 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Disadvantages</a:t>
            </a:r>
            <a:endParaRPr lang="en-US" sz="32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Expensive to build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Difficult to reuse for different types of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b="1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Appropriate for complex domains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2800" dirty="0">
              <a:solidFill>
                <a:srgbClr val="000000"/>
              </a:solidFill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319088"/>
            <a:ext cx="8228013" cy="1054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4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 Models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1649413"/>
            <a:ext cx="8228013" cy="443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ca-ES" sz="32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a-ES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Appropriate for adapting contents and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applications for many users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Have been used since the 80's:</a:t>
            </a:r>
          </a:p>
          <a:p>
            <a:pPr marL="831850" lvl="2" indent="-215900">
              <a:lnSpc>
                <a:spcPct val="100000"/>
              </a:lnSpc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 interfaces,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e-learning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contents</a:t>
            </a:r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Focused in a particular user feature:</a:t>
            </a:r>
          </a:p>
          <a:p>
            <a:pPr lvl="1">
              <a:lnSpc>
                <a:spcPct val="100000"/>
              </a:lnSpc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Background (i.e. Profession), knowledge, 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interests, goals, individual traits</a:t>
            </a:r>
          </a:p>
          <a:p>
            <a:pPr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28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a-ES" sz="28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1523</Words>
  <Application>Microsoft Office PowerPoint</Application>
  <PresentationFormat>Presentación en pantalla (4:3)</PresentationFormat>
  <Paragraphs>282</Paragraphs>
  <Slides>28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0" baseType="lpstr">
      <vt:lpstr>Tema de Office</vt:lpstr>
      <vt:lpstr>1_Tema de Office</vt:lpstr>
      <vt:lpstr>Diapositiva 1</vt:lpstr>
      <vt:lpstr>Diapositiva 2</vt:lpstr>
      <vt:lpstr>Diapositiva 3</vt:lpstr>
      <vt:lpstr> The Generation of Personalized   Questions and Answers </vt:lpstr>
      <vt:lpstr>Diapositiva 5</vt:lpstr>
      <vt:lpstr>Diapositiva 6</vt:lpstr>
      <vt:lpstr> Example of a Complex Domain Nutrition Domain</vt:lpstr>
      <vt:lpstr>Diapositiva 8</vt:lpstr>
      <vt:lpstr>Diapositiva 9</vt:lpstr>
      <vt:lpstr>Diapositiva 10</vt:lpstr>
      <vt:lpstr>Diapositiva 11</vt:lpstr>
      <vt:lpstr>Diapositiva 12</vt:lpstr>
      <vt:lpstr>  Nutrition Domain  </vt:lpstr>
      <vt:lpstr>Diapositiva 14</vt:lpstr>
      <vt:lpstr>Diapositiva 15</vt:lpstr>
      <vt:lpstr>Diapositiva 16</vt:lpstr>
      <vt:lpstr>  Nutrition Domain  </vt:lpstr>
      <vt:lpstr>Wrappers Generation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jordi</dc:creator>
  <cp:lastModifiedBy>jordi</cp:lastModifiedBy>
  <cp:revision>118</cp:revision>
  <cp:lastPrinted>1601-01-01T00:00:00Z</cp:lastPrinted>
  <dcterms:created xsi:type="dcterms:W3CDTF">1601-01-01T00:00:00Z</dcterms:created>
  <dcterms:modified xsi:type="dcterms:W3CDTF">2015-08-31T17:11:08Z</dcterms:modified>
</cp:coreProperties>
</file>