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xls" ContentType="application/vnd.ms-exce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sldIdLst>
    <p:sldId id="275" r:id="rId2"/>
    <p:sldId id="258" r:id="rId3"/>
    <p:sldId id="257" r:id="rId4"/>
    <p:sldId id="274" r:id="rId5"/>
    <p:sldId id="279" r:id="rId6"/>
    <p:sldId id="264" r:id="rId7"/>
    <p:sldId id="263" r:id="rId8"/>
    <p:sldId id="265" r:id="rId9"/>
    <p:sldId id="266" r:id="rId10"/>
    <p:sldId id="267" r:id="rId11"/>
    <p:sldId id="270" r:id="rId12"/>
    <p:sldId id="271" r:id="rId13"/>
    <p:sldId id="268" r:id="rId14"/>
    <p:sldId id="269" r:id="rId15"/>
    <p:sldId id="272" r:id="rId16"/>
    <p:sldId id="276" r:id="rId17"/>
    <p:sldId id="277" r:id="rId18"/>
  </p:sldIdLst>
  <p:sldSz cx="9144000" cy="6858000" type="screen4x3"/>
  <p:notesSz cx="6646863" cy="9777413"/>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CC"/>
    <a:srgbClr val="0000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7" autoAdjust="0"/>
    <p:restoredTop sz="94689" autoAdjust="0"/>
  </p:normalViewPr>
  <p:slideViewPr>
    <p:cSldViewPr>
      <p:cViewPr varScale="1">
        <p:scale>
          <a:sx n="71" d="100"/>
          <a:sy n="71" d="100"/>
        </p:scale>
        <p:origin x="-105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 Id="rId4"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Заголовок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smtClean="0"/>
              <a:t>Образец заголовка</a:t>
            </a:r>
            <a:endParaRPr kumimoji="0" lang="en-US"/>
          </a:p>
        </p:txBody>
      </p:sp>
      <p:sp>
        <p:nvSpPr>
          <p:cNvPr id="17" name="Подзаголовок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30" name="Дата 29"/>
          <p:cNvSpPr>
            <a:spLocks noGrp="1"/>
          </p:cNvSpPr>
          <p:nvPr>
            <p:ph type="dt" sz="half" idx="10"/>
          </p:nvPr>
        </p:nvSpPr>
        <p:spPr/>
        <p:txBody>
          <a:bodyPr/>
          <a:lstStyle/>
          <a:p>
            <a:fld id="{E3E89540-1997-48D6-A515-8CB4302AF480}" type="datetimeFigureOut">
              <a:rPr lang="uk-UA" smtClean="0"/>
              <a:pPr/>
              <a:t>31.08.2015</a:t>
            </a:fld>
            <a:endParaRPr lang="uk-UA"/>
          </a:p>
        </p:txBody>
      </p:sp>
      <p:sp>
        <p:nvSpPr>
          <p:cNvPr id="19" name="Нижний колонтитул 18"/>
          <p:cNvSpPr>
            <a:spLocks noGrp="1"/>
          </p:cNvSpPr>
          <p:nvPr>
            <p:ph type="ftr" sz="quarter" idx="11"/>
          </p:nvPr>
        </p:nvSpPr>
        <p:spPr/>
        <p:txBody>
          <a:bodyPr/>
          <a:lstStyle/>
          <a:p>
            <a:endParaRPr lang="uk-UA"/>
          </a:p>
        </p:txBody>
      </p:sp>
      <p:sp>
        <p:nvSpPr>
          <p:cNvPr id="27" name="Номер слайда 26"/>
          <p:cNvSpPr>
            <a:spLocks noGrp="1"/>
          </p:cNvSpPr>
          <p:nvPr>
            <p:ph type="sldNum" sz="quarter" idx="12"/>
          </p:nvPr>
        </p:nvSpPr>
        <p:spPr/>
        <p:txBody>
          <a:bodyPr/>
          <a:lstStyle/>
          <a:p>
            <a:fld id="{037CCB02-0058-4AC6-B0FA-D9E3E38D0DAA}" type="slidenum">
              <a:rPr lang="uk-UA" smtClean="0"/>
              <a:pPr/>
              <a:t>‹#›</a:t>
            </a:fld>
            <a:endParaRPr lang="uk-UA"/>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E3E89540-1997-48D6-A515-8CB4302AF480}" type="datetimeFigureOut">
              <a:rPr lang="uk-UA" smtClean="0"/>
              <a:pPr/>
              <a:t>31.08.2015</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037CCB02-0058-4AC6-B0FA-D9E3E38D0DAA}" type="slidenum">
              <a:rPr lang="uk-UA" smtClean="0"/>
              <a:pPr/>
              <a:t>‹#›</a:t>
            </a:fld>
            <a:endParaRPr lang="uk-U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914401"/>
            <a:ext cx="2057400" cy="5211763"/>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914401"/>
            <a:ext cx="6019800" cy="5211763"/>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E3E89540-1997-48D6-A515-8CB4302AF480}" type="datetimeFigureOut">
              <a:rPr lang="uk-UA" smtClean="0"/>
              <a:pPr/>
              <a:t>31.08.2015</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037CCB02-0058-4AC6-B0FA-D9E3E38D0DAA}" type="slidenum">
              <a:rPr lang="uk-UA" smtClean="0"/>
              <a:pPr/>
              <a:t>‹#›</a:t>
            </a:fld>
            <a:endParaRPr lang="uk-U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Заголовок и четыре объекта">
    <p:spTree>
      <p:nvGrpSpPr>
        <p:cNvPr id="1" name=""/>
        <p:cNvGrpSpPr/>
        <p:nvPr/>
      </p:nvGrpSpPr>
      <p:grpSpPr>
        <a:xfrm>
          <a:off x="0" y="0"/>
          <a:ext cx="0" cy="0"/>
          <a:chOff x="0" y="0"/>
          <a:chExt cx="0" cy="0"/>
        </a:xfrm>
      </p:grpSpPr>
      <p:sp>
        <p:nvSpPr>
          <p:cNvPr id="2" name="Заголовок 1"/>
          <p:cNvSpPr>
            <a:spLocks noGrp="1"/>
          </p:cNvSpPr>
          <p:nvPr>
            <p:ph type="title" sz="quarter"/>
          </p:nvPr>
        </p:nvSpPr>
        <p:spPr>
          <a:xfrm>
            <a:off x="468313" y="260350"/>
            <a:ext cx="8229600" cy="1143000"/>
          </a:xfrm>
        </p:spPr>
        <p:txBody>
          <a:bodyPr/>
          <a:lstStyle/>
          <a:p>
            <a:r>
              <a:rPr lang="ru-RU" smtClean="0"/>
              <a:t>Образец заголовка</a:t>
            </a:r>
            <a:endParaRPr lang="uk-UA"/>
          </a:p>
        </p:txBody>
      </p:sp>
      <p:sp>
        <p:nvSpPr>
          <p:cNvPr id="3" name="Содержимое 2"/>
          <p:cNvSpPr>
            <a:spLocks noGrp="1"/>
          </p:cNvSpPr>
          <p:nvPr>
            <p:ph sz="quarter" idx="1"/>
          </p:nvPr>
        </p:nvSpPr>
        <p:spPr>
          <a:xfrm>
            <a:off x="468313" y="1628775"/>
            <a:ext cx="4038600" cy="20843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4" name="Содержимое 3"/>
          <p:cNvSpPr>
            <a:spLocks noGrp="1"/>
          </p:cNvSpPr>
          <p:nvPr>
            <p:ph sz="quarter" idx="2"/>
          </p:nvPr>
        </p:nvSpPr>
        <p:spPr>
          <a:xfrm>
            <a:off x="4659313" y="1628775"/>
            <a:ext cx="4038600" cy="20843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5" name="Содержимое 4"/>
          <p:cNvSpPr>
            <a:spLocks noGrp="1"/>
          </p:cNvSpPr>
          <p:nvPr>
            <p:ph sz="quarter" idx="3"/>
          </p:nvPr>
        </p:nvSpPr>
        <p:spPr>
          <a:xfrm>
            <a:off x="468313" y="3865563"/>
            <a:ext cx="4038600" cy="208438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6" name="Содержимое 5"/>
          <p:cNvSpPr>
            <a:spLocks noGrp="1"/>
          </p:cNvSpPr>
          <p:nvPr>
            <p:ph sz="quarter" idx="4"/>
          </p:nvPr>
        </p:nvSpPr>
        <p:spPr>
          <a:xfrm>
            <a:off x="4659313" y="3865563"/>
            <a:ext cx="4038600" cy="208438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Объект">
    <p:spTree>
      <p:nvGrpSpPr>
        <p:cNvPr id="1" name=""/>
        <p:cNvGrpSpPr/>
        <p:nvPr/>
      </p:nvGrpSpPr>
      <p:grpSpPr>
        <a:xfrm>
          <a:off x="0" y="0"/>
          <a:ext cx="0" cy="0"/>
          <a:chOff x="0" y="0"/>
          <a:chExt cx="0" cy="0"/>
        </a:xfrm>
      </p:grpSpPr>
      <p:sp>
        <p:nvSpPr>
          <p:cNvPr id="2" name="Содержимое 1"/>
          <p:cNvSpPr>
            <a:spLocks noGrp="1"/>
          </p:cNvSpPr>
          <p:nvPr>
            <p:ph/>
          </p:nvPr>
        </p:nvSpPr>
        <p:spPr>
          <a:xfrm>
            <a:off x="468313" y="260350"/>
            <a:ext cx="8229600" cy="56896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E3E89540-1997-48D6-A515-8CB4302AF480}" type="datetimeFigureOut">
              <a:rPr lang="uk-UA" smtClean="0"/>
              <a:pPr/>
              <a:t>31.08.2015</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037CCB02-0058-4AC6-B0FA-D9E3E38D0DAA}" type="slidenum">
              <a:rPr lang="uk-UA" smtClean="0"/>
              <a:pPr/>
              <a:t>‹#›</a:t>
            </a:fld>
            <a:endParaRPr lang="uk-U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E3E89540-1997-48D6-A515-8CB4302AF480}" type="datetimeFigureOut">
              <a:rPr lang="uk-UA" smtClean="0"/>
              <a:pPr/>
              <a:t>31.08.2015</a:t>
            </a:fld>
            <a:endParaRPr lang="uk-UA"/>
          </a:p>
        </p:txBody>
      </p:sp>
      <p:sp>
        <p:nvSpPr>
          <p:cNvPr id="5" name="Нижний колонтитул 4"/>
          <p:cNvSpPr>
            <a:spLocks noGrp="1"/>
          </p:cNvSpPr>
          <p:nvPr>
            <p:ph type="ftr" sz="quarter" idx="11"/>
          </p:nvPr>
        </p:nvSpPr>
        <p:spPr/>
        <p:txBody>
          <a:bodyPr/>
          <a:lstStyle/>
          <a:p>
            <a:endParaRPr lang="uk-UA"/>
          </a:p>
        </p:txBody>
      </p:sp>
      <p:sp>
        <p:nvSpPr>
          <p:cNvPr id="6" name="Номер слайда 5"/>
          <p:cNvSpPr>
            <a:spLocks noGrp="1"/>
          </p:cNvSpPr>
          <p:nvPr>
            <p:ph type="sldNum" sz="quarter" idx="12"/>
          </p:nvPr>
        </p:nvSpPr>
        <p:spPr/>
        <p:txBody>
          <a:bodyPr/>
          <a:lstStyle/>
          <a:p>
            <a:fld id="{037CCB02-0058-4AC6-B0FA-D9E3E38D0DAA}" type="slidenum">
              <a:rPr lang="uk-UA" smtClean="0"/>
              <a:pPr/>
              <a:t>‹#›</a:t>
            </a:fld>
            <a:endParaRPr lang="uk-U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1143000"/>
          </a:xfrm>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E3E89540-1997-48D6-A515-8CB4302AF480}" type="datetimeFigureOut">
              <a:rPr lang="uk-UA" smtClean="0"/>
              <a:pPr/>
              <a:t>31.08.2015</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037CCB02-0058-4AC6-B0FA-D9E3E38D0DAA}" type="slidenum">
              <a:rPr lang="uk-UA" smtClean="0"/>
              <a:pPr/>
              <a:t>‹#›</a:t>
            </a:fld>
            <a:endParaRPr lang="uk-U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229600" cy="1143000"/>
          </a:xfrm>
        </p:spPr>
        <p:txBody>
          <a:bodyPr tIns="45720" anchor="b"/>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E3E89540-1997-48D6-A515-8CB4302AF480}" type="datetimeFigureOut">
              <a:rPr lang="uk-UA" smtClean="0"/>
              <a:pPr/>
              <a:t>31.08.2015</a:t>
            </a:fld>
            <a:endParaRPr lang="uk-UA"/>
          </a:p>
        </p:txBody>
      </p:sp>
      <p:sp>
        <p:nvSpPr>
          <p:cNvPr id="8" name="Нижний колонтитул 7"/>
          <p:cNvSpPr>
            <a:spLocks noGrp="1"/>
          </p:cNvSpPr>
          <p:nvPr>
            <p:ph type="ftr" sz="quarter" idx="11"/>
          </p:nvPr>
        </p:nvSpPr>
        <p:spPr/>
        <p:txBody>
          <a:bodyPr/>
          <a:lstStyle/>
          <a:p>
            <a:endParaRPr lang="uk-UA"/>
          </a:p>
        </p:txBody>
      </p:sp>
      <p:sp>
        <p:nvSpPr>
          <p:cNvPr id="9" name="Номер слайда 8"/>
          <p:cNvSpPr>
            <a:spLocks noGrp="1"/>
          </p:cNvSpPr>
          <p:nvPr>
            <p:ph type="sldNum" sz="quarter" idx="12"/>
          </p:nvPr>
        </p:nvSpPr>
        <p:spPr/>
        <p:txBody>
          <a:bodyPr/>
          <a:lstStyle/>
          <a:p>
            <a:fld id="{037CCB02-0058-4AC6-B0FA-D9E3E38D0DAA}" type="slidenum">
              <a:rPr lang="uk-UA" smtClean="0"/>
              <a:pPr/>
              <a:t>‹#›</a:t>
            </a:fld>
            <a:endParaRPr lang="uk-U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E3E89540-1997-48D6-A515-8CB4302AF480}" type="datetimeFigureOut">
              <a:rPr lang="uk-UA" smtClean="0"/>
              <a:pPr/>
              <a:t>31.08.2015</a:t>
            </a:fld>
            <a:endParaRPr lang="uk-UA"/>
          </a:p>
        </p:txBody>
      </p:sp>
      <p:sp>
        <p:nvSpPr>
          <p:cNvPr id="4" name="Нижний колонтитул 3"/>
          <p:cNvSpPr>
            <a:spLocks noGrp="1"/>
          </p:cNvSpPr>
          <p:nvPr>
            <p:ph type="ftr" sz="quarter" idx="11"/>
          </p:nvPr>
        </p:nvSpPr>
        <p:spPr/>
        <p:txBody>
          <a:bodyPr/>
          <a:lstStyle/>
          <a:p>
            <a:endParaRPr lang="uk-UA"/>
          </a:p>
        </p:txBody>
      </p:sp>
      <p:sp>
        <p:nvSpPr>
          <p:cNvPr id="5" name="Номер слайда 4"/>
          <p:cNvSpPr>
            <a:spLocks noGrp="1"/>
          </p:cNvSpPr>
          <p:nvPr>
            <p:ph type="sldNum" sz="quarter" idx="12"/>
          </p:nvPr>
        </p:nvSpPr>
        <p:spPr/>
        <p:txBody>
          <a:bodyPr/>
          <a:lstStyle/>
          <a:p>
            <a:fld id="{037CCB02-0058-4AC6-B0FA-D9E3E38D0DAA}" type="slidenum">
              <a:rPr lang="uk-UA" smtClean="0"/>
              <a:pPr/>
              <a:t>‹#›</a:t>
            </a:fld>
            <a:endParaRPr lang="uk-U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E3E89540-1997-48D6-A515-8CB4302AF480}" type="datetimeFigureOut">
              <a:rPr lang="uk-UA" smtClean="0"/>
              <a:pPr/>
              <a:t>31.08.2015</a:t>
            </a:fld>
            <a:endParaRPr lang="uk-UA"/>
          </a:p>
        </p:txBody>
      </p:sp>
      <p:sp>
        <p:nvSpPr>
          <p:cNvPr id="3" name="Нижний колонтитул 2"/>
          <p:cNvSpPr>
            <a:spLocks noGrp="1"/>
          </p:cNvSpPr>
          <p:nvPr>
            <p:ph type="ftr" sz="quarter" idx="11"/>
          </p:nvPr>
        </p:nvSpPr>
        <p:spPr/>
        <p:txBody>
          <a:bodyPr/>
          <a:lstStyle/>
          <a:p>
            <a:endParaRPr lang="uk-UA"/>
          </a:p>
        </p:txBody>
      </p:sp>
      <p:sp>
        <p:nvSpPr>
          <p:cNvPr id="4" name="Номер слайда 3"/>
          <p:cNvSpPr>
            <a:spLocks noGrp="1"/>
          </p:cNvSpPr>
          <p:nvPr>
            <p:ph type="sldNum" sz="quarter" idx="12"/>
          </p:nvPr>
        </p:nvSpPr>
        <p:spPr/>
        <p:txBody>
          <a:bodyPr/>
          <a:lstStyle/>
          <a:p>
            <a:fld id="{037CCB02-0058-4AC6-B0FA-D9E3E38D0DAA}" type="slidenum">
              <a:rPr lang="uk-UA" smtClean="0"/>
              <a:pPr/>
              <a:t>‹#›</a:t>
            </a:fld>
            <a:endParaRPr lang="uk-U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E3E89540-1997-48D6-A515-8CB4302AF480}" type="datetimeFigureOut">
              <a:rPr lang="uk-UA" smtClean="0"/>
              <a:pPr/>
              <a:t>31.08.2015</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p:txBody>
          <a:bodyPr/>
          <a:lstStyle/>
          <a:p>
            <a:fld id="{037CCB02-0058-4AC6-B0FA-D9E3E38D0DAA}" type="slidenum">
              <a:rPr lang="uk-UA" smtClean="0"/>
              <a:pPr/>
              <a:t>‹#›</a:t>
            </a:fld>
            <a:endParaRPr lang="uk-U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Прямоугольник с одним вырезанным скругленным углом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Прямоугольный треугольник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ru-RU" smtClean="0"/>
              <a:t>Образец заголовка</a:t>
            </a:r>
            <a:endParaRPr kumimoji="0" lang="en-US"/>
          </a:p>
        </p:txBody>
      </p:sp>
      <p:sp>
        <p:nvSpPr>
          <p:cNvPr id="4" name="Текст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E3E89540-1997-48D6-A515-8CB4302AF480}" type="datetimeFigureOut">
              <a:rPr lang="uk-UA" smtClean="0"/>
              <a:pPr/>
              <a:t>31.08.2015</a:t>
            </a:fld>
            <a:endParaRPr lang="uk-UA"/>
          </a:p>
        </p:txBody>
      </p:sp>
      <p:sp>
        <p:nvSpPr>
          <p:cNvPr id="6" name="Нижний колонтитул 5"/>
          <p:cNvSpPr>
            <a:spLocks noGrp="1"/>
          </p:cNvSpPr>
          <p:nvPr>
            <p:ph type="ftr" sz="quarter" idx="11"/>
          </p:nvPr>
        </p:nvSpPr>
        <p:spPr/>
        <p:txBody>
          <a:bodyPr/>
          <a:lstStyle/>
          <a:p>
            <a:endParaRPr lang="uk-UA"/>
          </a:p>
        </p:txBody>
      </p:sp>
      <p:sp>
        <p:nvSpPr>
          <p:cNvPr id="7" name="Номер слайда 6"/>
          <p:cNvSpPr>
            <a:spLocks noGrp="1"/>
          </p:cNvSpPr>
          <p:nvPr>
            <p:ph type="sldNum" sz="quarter" idx="12"/>
          </p:nvPr>
        </p:nvSpPr>
        <p:spPr>
          <a:xfrm>
            <a:off x="8077200" y="6356350"/>
            <a:ext cx="609600" cy="365125"/>
          </a:xfrm>
        </p:spPr>
        <p:txBody>
          <a:bodyPr/>
          <a:lstStyle/>
          <a:p>
            <a:fld id="{037CCB02-0058-4AC6-B0FA-D9E3E38D0DAA}" type="slidenum">
              <a:rPr lang="uk-UA" smtClean="0"/>
              <a:pPr/>
              <a:t>‹#›</a:t>
            </a:fld>
            <a:endParaRPr lang="uk-UA"/>
          </a:p>
        </p:txBody>
      </p:sp>
      <p:sp>
        <p:nvSpPr>
          <p:cNvPr id="3" name="Рисунок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ru-RU" smtClean="0"/>
              <a:t>Вставка рисунка</a:t>
            </a:r>
            <a:endParaRPr kumimoji="0" lang="en-US" dirty="0"/>
          </a:p>
        </p:txBody>
      </p:sp>
      <p:sp>
        <p:nvSpPr>
          <p:cNvPr id="10" name="Полилиния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Полилиния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Полилиния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Полилиния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Заголовок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ru-RU" smtClean="0"/>
              <a:t>Образец заголовка</a:t>
            </a:r>
            <a:endParaRPr kumimoji="0" lang="en-US"/>
          </a:p>
        </p:txBody>
      </p:sp>
      <p:sp>
        <p:nvSpPr>
          <p:cNvPr id="30" name="Текст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Дата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3E89540-1997-48D6-A515-8CB4302AF480}" type="datetimeFigureOut">
              <a:rPr lang="uk-UA" smtClean="0"/>
              <a:pPr/>
              <a:t>31.08.2015</a:t>
            </a:fld>
            <a:endParaRPr lang="uk-UA"/>
          </a:p>
        </p:txBody>
      </p:sp>
      <p:sp>
        <p:nvSpPr>
          <p:cNvPr id="22" name="Нижний колонтитул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uk-UA"/>
          </a:p>
        </p:txBody>
      </p:sp>
      <p:sp>
        <p:nvSpPr>
          <p:cNvPr id="18" name="Номер слайда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37CCB02-0058-4AC6-B0FA-D9E3E38D0DAA}" type="slidenum">
              <a:rPr lang="uk-UA" smtClean="0"/>
              <a:pPr/>
              <a:t>‹#›</a:t>
            </a:fld>
            <a:endParaRPr lang="uk-UA"/>
          </a:p>
        </p:txBody>
      </p:sp>
      <p:grpSp>
        <p:nvGrpSpPr>
          <p:cNvPr id="2" name="Группа 1"/>
          <p:cNvGrpSpPr/>
          <p:nvPr/>
        </p:nvGrpSpPr>
        <p:grpSpPr>
          <a:xfrm>
            <a:off x="-19017" y="202408"/>
            <a:ext cx="9180548" cy="649224"/>
            <a:chOff x="-19045" y="216550"/>
            <a:chExt cx="9180548" cy="649224"/>
          </a:xfrm>
        </p:grpSpPr>
        <p:sp>
          <p:nvSpPr>
            <p:cNvPr id="12" name="Полилиния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Полилиния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7" r:id="rId13"/>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4.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_____Microsoft_Office_Excel_97-20031.xls"/><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_____Microsoft_Office_Excel_97-20034.xls"/><Relationship Id="rId5" Type="http://schemas.openxmlformats.org/officeDocument/2006/relationships/oleObject" Target="../embeddings/_____Microsoft_Office_Excel_97-20033.xls"/><Relationship Id="rId4" Type="http://schemas.openxmlformats.org/officeDocument/2006/relationships/oleObject" Target="../embeddings/_____Microsoft_Office_Excel_97-20032.xls"/></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42844" y="2143116"/>
            <a:ext cx="8786842" cy="1439863"/>
          </a:xfrm>
          <a:prstGeom prst="rect">
            <a:avLst/>
          </a:prstGeom>
        </p:spPr>
        <p:txBody>
          <a:bodyPr vert="horz" lIns="0" rIns="0" bIns="0"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all" spc="0" normalizeH="0" baseline="0" noProof="0" dirty="0" smtClean="0">
                <a:ln>
                  <a:noFill/>
                </a:ln>
                <a:effectLst/>
                <a:uLnTx/>
                <a:uFillTx/>
                <a:latin typeface="Arial" pitchFamily="34" charset="0"/>
                <a:ea typeface="+mj-ea"/>
                <a:cs typeface="Arial" pitchFamily="34" charset="0"/>
              </a:rPr>
              <a:t>Inductive building of search results ranking models to enhance the relevance of text information retrieval</a:t>
            </a:r>
            <a:endParaRPr kumimoji="0" lang="uk-UA" sz="2800" b="0" i="0" u="none" strike="noStrike" kern="1200" cap="all" spc="0" normalizeH="0" baseline="0" noProof="0" dirty="0" smtClean="0">
              <a:ln>
                <a:noFill/>
              </a:ln>
              <a:effectLst/>
              <a:uLnTx/>
              <a:uFillTx/>
              <a:latin typeface="Arial" pitchFamily="34" charset="0"/>
              <a:ea typeface="+mj-ea"/>
              <a:cs typeface="Arial" pitchFamily="34" charset="0"/>
            </a:endParaRPr>
          </a:p>
        </p:txBody>
      </p:sp>
      <p:sp>
        <p:nvSpPr>
          <p:cNvPr id="5" name="Rectangle 3"/>
          <p:cNvSpPr txBox="1">
            <a:spLocks noChangeArrowheads="1"/>
          </p:cNvSpPr>
          <p:nvPr/>
        </p:nvSpPr>
        <p:spPr>
          <a:xfrm>
            <a:off x="1928794" y="3857628"/>
            <a:ext cx="7000924" cy="2786082"/>
          </a:xfrm>
          <a:prstGeom prst="rect">
            <a:avLst/>
          </a:prstGeom>
        </p:spPr>
        <p:txBody>
          <a:bodyPr vert="horz">
            <a:noAutofit/>
          </a:bodyPr>
          <a:lstStyle/>
          <a:p>
            <a:pPr marL="274320" marR="0" lvl="0" indent="-274320" algn="l" defTabSz="914400" rtl="0" eaLnBrk="1" fontAlgn="auto" latinLnBrk="0" hangingPunct="1">
              <a:lnSpc>
                <a:spcPct val="80000"/>
              </a:lnSpc>
              <a:spcBef>
                <a:spcPct val="20000"/>
              </a:spcBef>
              <a:spcAft>
                <a:spcPts val="0"/>
              </a:spcAft>
              <a:buClr>
                <a:schemeClr val="accent3"/>
              </a:buClr>
              <a:buSzPct val="95000"/>
              <a:tabLst/>
              <a:defRPr/>
            </a:pPr>
            <a:r>
              <a:rPr kumimoji="0" lang="en-US" sz="2200" b="1" i="0" u="none" strike="noStrike" kern="1200" cap="none" spc="0" normalizeH="0" baseline="0" noProof="0" dirty="0" err="1" smtClean="0">
                <a:ln>
                  <a:noFill/>
                </a:ln>
                <a:solidFill>
                  <a:schemeClr val="tx1"/>
                </a:solidFill>
                <a:effectLst/>
                <a:uLnTx/>
                <a:uFillTx/>
                <a:latin typeface="Arial" pitchFamily="34" charset="0"/>
                <a:cs typeface="Arial" pitchFamily="34" charset="0"/>
              </a:rPr>
              <a:t>Vyacheslav</a:t>
            </a:r>
            <a:r>
              <a:rPr kumimoji="0" lang="en-US" sz="2200" b="1" i="0" u="none" strike="noStrike" kern="1200" cap="none" spc="0" normalizeH="0" baseline="0" noProof="0" dirty="0" smtClean="0">
                <a:ln>
                  <a:noFill/>
                </a:ln>
                <a:solidFill>
                  <a:schemeClr val="tx1"/>
                </a:solidFill>
                <a:effectLst/>
                <a:uLnTx/>
                <a:uFillTx/>
                <a:latin typeface="Arial" pitchFamily="34" charset="0"/>
                <a:cs typeface="Arial" pitchFamily="34" charset="0"/>
              </a:rPr>
              <a:t> </a:t>
            </a:r>
            <a:r>
              <a:rPr kumimoji="0" lang="en-US" sz="2200" b="1" i="0" u="none" strike="noStrike" kern="1200" cap="none" spc="0" normalizeH="0" baseline="0" noProof="0" dirty="0" smtClean="0">
                <a:ln>
                  <a:noFill/>
                </a:ln>
                <a:solidFill>
                  <a:schemeClr val="tx1"/>
                </a:solidFill>
                <a:effectLst/>
                <a:uLnTx/>
                <a:uFillTx/>
                <a:latin typeface="Arial" pitchFamily="34" charset="0"/>
                <a:cs typeface="Arial" pitchFamily="34" charset="0"/>
              </a:rPr>
              <a:t>ZOSIMOV, </a:t>
            </a:r>
            <a:r>
              <a:rPr kumimoji="0" lang="en-US" sz="2200" b="1" i="0" u="none" strike="noStrike" kern="1200" cap="none" spc="0" normalizeH="0" baseline="0" noProof="0" dirty="0" err="1" smtClean="0">
                <a:ln>
                  <a:noFill/>
                </a:ln>
                <a:solidFill>
                  <a:schemeClr val="tx1"/>
                </a:solidFill>
                <a:effectLst/>
                <a:uLnTx/>
                <a:uFillTx/>
                <a:latin typeface="Arial" pitchFamily="34" charset="0"/>
                <a:cs typeface="Arial" pitchFamily="34" charset="0"/>
              </a:rPr>
              <a:t>Cand</a:t>
            </a:r>
            <a:r>
              <a:rPr kumimoji="0" lang="en-US" sz="2200" b="1" i="0" u="none" strike="noStrike" kern="1200" cap="none" spc="0" normalizeH="0" baseline="0" noProof="0" dirty="0" smtClean="0">
                <a:ln>
                  <a:noFill/>
                </a:ln>
                <a:solidFill>
                  <a:schemeClr val="tx1"/>
                </a:solidFill>
                <a:effectLst/>
                <a:uLnTx/>
                <a:uFillTx/>
                <a:latin typeface="Arial" pitchFamily="34" charset="0"/>
                <a:cs typeface="Arial" pitchFamily="34" charset="0"/>
              </a:rPr>
              <a:t>. Sci</a:t>
            </a:r>
            <a:r>
              <a:rPr kumimoji="0" lang="en-US" sz="2200" b="1" i="0" u="none" strike="noStrike" kern="1200" cap="none" spc="0" normalizeH="0" baseline="30000" noProof="0" dirty="0" smtClean="0">
                <a:ln>
                  <a:noFill/>
                </a:ln>
                <a:solidFill>
                  <a:schemeClr val="tx1"/>
                </a:solidFill>
                <a:effectLst/>
                <a:uLnTx/>
                <a:uFillTx/>
                <a:latin typeface="Arial" pitchFamily="34" charset="0"/>
                <a:cs typeface="Arial" pitchFamily="34" charset="0"/>
              </a:rPr>
              <a:t>1</a:t>
            </a:r>
            <a:endParaRPr kumimoji="0" lang="en-US" sz="2200" b="1"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274320" lvl="0" indent="-274320">
              <a:lnSpc>
                <a:spcPct val="80000"/>
              </a:lnSpc>
              <a:spcBef>
                <a:spcPct val="20000"/>
              </a:spcBef>
              <a:buClr>
                <a:schemeClr val="accent3"/>
              </a:buClr>
              <a:buSzPct val="95000"/>
              <a:defRPr/>
            </a:pPr>
            <a:r>
              <a:rPr lang="en-US" sz="2200" b="1" dirty="0" smtClean="0">
                <a:latin typeface="Arial" pitchFamily="34" charset="0"/>
                <a:cs typeface="Arial" pitchFamily="34" charset="0"/>
              </a:rPr>
              <a:t>Volodymyr </a:t>
            </a:r>
            <a:r>
              <a:rPr lang="en-US" sz="2200" b="1" dirty="0" smtClean="0">
                <a:latin typeface="Arial" pitchFamily="34" charset="0"/>
                <a:cs typeface="Arial" pitchFamily="34" charset="0"/>
              </a:rPr>
              <a:t>STEPASHKO, Dr. Sci</a:t>
            </a:r>
            <a:r>
              <a:rPr lang="en-US" sz="2200" b="1" baseline="30000" dirty="0" smtClean="0">
                <a:latin typeface="Arial" pitchFamily="34" charset="0"/>
                <a:cs typeface="Arial" pitchFamily="34" charset="0"/>
              </a:rPr>
              <a:t>2</a:t>
            </a:r>
            <a:endParaRPr kumimoji="0" lang="en-US" sz="2200" b="1"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274320" lvl="0" indent="-274320">
              <a:lnSpc>
                <a:spcPct val="80000"/>
              </a:lnSpc>
              <a:spcBef>
                <a:spcPct val="20000"/>
              </a:spcBef>
              <a:buClr>
                <a:schemeClr val="accent3"/>
              </a:buClr>
              <a:buSzPct val="95000"/>
              <a:defRPr/>
            </a:pPr>
            <a:r>
              <a:rPr kumimoji="0" lang="en-US" sz="2200" b="1" i="0" u="none" strike="noStrike" kern="1200" cap="none" spc="0" normalizeH="0" baseline="0" noProof="0" dirty="0" err="1" smtClean="0">
                <a:ln>
                  <a:noFill/>
                </a:ln>
                <a:solidFill>
                  <a:schemeClr val="tx1"/>
                </a:solidFill>
                <a:effectLst/>
                <a:uLnTx/>
                <a:uFillTx/>
                <a:latin typeface="Arial" pitchFamily="34" charset="0"/>
                <a:cs typeface="Arial" pitchFamily="34" charset="0"/>
              </a:rPr>
              <a:t>Oleksandra</a:t>
            </a:r>
            <a:r>
              <a:rPr lang="en-US" sz="2200" b="1" dirty="0" smtClean="0">
                <a:latin typeface="Arial" pitchFamily="34" charset="0"/>
                <a:cs typeface="Arial" pitchFamily="34" charset="0"/>
              </a:rPr>
              <a:t> </a:t>
            </a:r>
            <a:r>
              <a:rPr lang="en-US" sz="2200" b="1" dirty="0" smtClean="0">
                <a:latin typeface="Arial" pitchFamily="34" charset="0"/>
                <a:cs typeface="Arial" pitchFamily="34" charset="0"/>
              </a:rPr>
              <a:t>BULGAKOVA, </a:t>
            </a:r>
            <a:r>
              <a:rPr lang="en-US" sz="2200" b="1" dirty="0" err="1" smtClean="0">
                <a:latin typeface="Arial" pitchFamily="34" charset="0"/>
                <a:cs typeface="Arial" pitchFamily="34" charset="0"/>
              </a:rPr>
              <a:t>Cand</a:t>
            </a:r>
            <a:r>
              <a:rPr lang="en-US" sz="2200" b="1" dirty="0" smtClean="0">
                <a:latin typeface="Arial" pitchFamily="34" charset="0"/>
                <a:cs typeface="Arial" pitchFamily="34" charset="0"/>
              </a:rPr>
              <a:t>. </a:t>
            </a:r>
            <a:r>
              <a:rPr lang="en-US" sz="2200" b="1" dirty="0" smtClean="0">
                <a:latin typeface="Arial" pitchFamily="34" charset="0"/>
                <a:cs typeface="Arial" pitchFamily="34" charset="0"/>
              </a:rPr>
              <a:t>Sci</a:t>
            </a:r>
            <a:r>
              <a:rPr lang="en-US" sz="2200" b="1" baseline="30000" dirty="0" smtClean="0">
                <a:latin typeface="Arial" pitchFamily="34" charset="0"/>
                <a:cs typeface="Arial" pitchFamily="34" charset="0"/>
              </a:rPr>
              <a:t>1</a:t>
            </a:r>
          </a:p>
          <a:p>
            <a:pPr marL="274320" lvl="0" indent="-274320">
              <a:spcBef>
                <a:spcPct val="20000"/>
              </a:spcBef>
              <a:buClr>
                <a:schemeClr val="accent3"/>
              </a:buClr>
              <a:buSzPct val="95000"/>
              <a:defRPr/>
            </a:pPr>
            <a:endParaRPr kumimoji="0" lang="en-US" sz="2000" b="1"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274320" lvl="0" indent="-274320">
              <a:spcBef>
                <a:spcPct val="20000"/>
              </a:spcBef>
              <a:spcAft>
                <a:spcPts val="600"/>
              </a:spcAft>
              <a:buClr>
                <a:schemeClr val="accent3"/>
              </a:buClr>
              <a:buSzPct val="95000"/>
              <a:defRPr/>
            </a:pPr>
            <a:r>
              <a:rPr kumimoji="0" lang="en-US" sz="2000" i="0" u="none" strike="noStrike" kern="1200" cap="none" spc="0" normalizeH="0" baseline="30000" noProof="0" dirty="0" smtClean="0">
                <a:ln>
                  <a:noFill/>
                </a:ln>
                <a:solidFill>
                  <a:schemeClr val="tx1"/>
                </a:solidFill>
                <a:effectLst/>
                <a:uLnTx/>
                <a:uFillTx/>
                <a:latin typeface="Arial" pitchFamily="34" charset="0"/>
                <a:cs typeface="Arial" pitchFamily="34" charset="0"/>
              </a:rPr>
              <a:t>1</a:t>
            </a:r>
            <a:r>
              <a:rPr kumimoji="0" lang="en-US" sz="2000" i="0" u="none" strike="noStrike" kern="1200" cap="none" spc="0" normalizeH="0" baseline="0" noProof="0" dirty="0" smtClean="0">
                <a:ln>
                  <a:noFill/>
                </a:ln>
                <a:solidFill>
                  <a:schemeClr val="tx1"/>
                </a:solidFill>
                <a:effectLst/>
                <a:uLnTx/>
                <a:uFillTx/>
                <a:latin typeface="Arial" pitchFamily="34" charset="0"/>
                <a:cs typeface="Arial" pitchFamily="34" charset="0"/>
              </a:rPr>
              <a:t>Mykolaiv National University</a:t>
            </a:r>
            <a:endParaRPr kumimoji="0" lang="en-US" sz="200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r>
              <a:rPr lang="en-US" sz="2000" baseline="30000" dirty="0" smtClean="0">
                <a:latin typeface="Arial" pitchFamily="34" charset="0"/>
                <a:cs typeface="Arial" pitchFamily="34" charset="0"/>
              </a:rPr>
              <a:t>2</a:t>
            </a:r>
            <a:r>
              <a:rPr lang="en-US" sz="2000" dirty="0" smtClean="0">
                <a:latin typeface="Arial" pitchFamily="34" charset="0"/>
                <a:cs typeface="Arial" pitchFamily="34" charset="0"/>
              </a:rPr>
              <a:t>International </a:t>
            </a:r>
            <a:r>
              <a:rPr lang="en-US" sz="2000" dirty="0" smtClean="0">
                <a:latin typeface="Arial" pitchFamily="34" charset="0"/>
                <a:cs typeface="Arial" pitchFamily="34" charset="0"/>
              </a:rPr>
              <a:t>Research </a:t>
            </a:r>
            <a:r>
              <a:rPr lang="en-US" sz="2000" dirty="0" smtClean="0">
                <a:latin typeface="Arial" pitchFamily="34" charset="0"/>
                <a:cs typeface="Arial" pitchFamily="34" charset="0"/>
              </a:rPr>
              <a:t>and </a:t>
            </a:r>
            <a:r>
              <a:rPr lang="en-US" sz="2000" dirty="0" smtClean="0">
                <a:latin typeface="Arial" pitchFamily="34" charset="0"/>
                <a:cs typeface="Arial" pitchFamily="34" charset="0"/>
              </a:rPr>
              <a:t>Training Centre for Information Technologies and </a:t>
            </a:r>
            <a:r>
              <a:rPr lang="en-US" sz="2000" dirty="0" smtClean="0">
                <a:latin typeface="Arial" pitchFamily="34" charset="0"/>
                <a:cs typeface="Arial" pitchFamily="34" charset="0"/>
              </a:rPr>
              <a:t>Systems of </a:t>
            </a:r>
            <a:r>
              <a:rPr lang="en-US" sz="2000" dirty="0" smtClean="0">
                <a:latin typeface="Arial" pitchFamily="34" charset="0"/>
                <a:cs typeface="Arial" pitchFamily="34" charset="0"/>
              </a:rPr>
              <a:t>the National Academy of Sciences of Ukraine</a:t>
            </a:r>
            <a:endParaRPr lang="uk-UA" sz="2000" dirty="0" smtClean="0">
              <a:latin typeface="Arial" pitchFamily="34" charset="0"/>
              <a:cs typeface="Arial" pitchFamily="34" charset="0"/>
            </a:endParaRPr>
          </a:p>
          <a:p>
            <a:pPr marL="274320" lvl="0" indent="-274320">
              <a:spcBef>
                <a:spcPct val="20000"/>
              </a:spcBef>
              <a:buClr>
                <a:schemeClr val="accent3"/>
              </a:buClr>
              <a:buSzPct val="95000"/>
              <a:defRPr/>
            </a:pPr>
            <a:r>
              <a:rPr kumimoji="0" lang="uk-UA"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 </a:t>
            </a:r>
            <a:endParaRPr kumimoji="0" lang="uk-UA" sz="24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p:txBody>
      </p:sp>
      <p:pic>
        <p:nvPicPr>
          <p:cNvPr id="59394" name="Picture 2" descr="Home"/>
          <p:cNvPicPr>
            <a:picLocks noChangeAspect="1" noChangeArrowheads="1"/>
          </p:cNvPicPr>
          <p:nvPr/>
        </p:nvPicPr>
        <p:blipFill>
          <a:blip r:embed="rId2"/>
          <a:srcRect/>
          <a:stretch>
            <a:fillRect/>
          </a:stretch>
        </p:blipFill>
        <p:spPr bwMode="auto">
          <a:xfrm>
            <a:off x="71406" y="357166"/>
            <a:ext cx="8980535" cy="1572404"/>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71480"/>
            <a:ext cx="8115328" cy="571504"/>
          </a:xfrm>
        </p:spPr>
        <p:txBody>
          <a:bodyPr>
            <a:noAutofit/>
          </a:bodyPr>
          <a:lstStyle/>
          <a:p>
            <a:pPr algn="ctr"/>
            <a:r>
              <a:rPr lang="en-US" sz="3200" b="1" dirty="0" err="1" smtClean="0">
                <a:solidFill>
                  <a:srgbClr val="0000CC"/>
                </a:solidFill>
              </a:rPr>
              <a:t>Yandex</a:t>
            </a:r>
            <a:r>
              <a:rPr lang="en-US" sz="3200" b="1" dirty="0" smtClean="0">
                <a:solidFill>
                  <a:srgbClr val="0000CC"/>
                </a:solidFill>
              </a:rPr>
              <a:t> ranking model </a:t>
            </a:r>
            <a:r>
              <a:rPr lang="en-US" sz="3200" b="1" dirty="0" smtClean="0">
                <a:solidFill>
                  <a:srgbClr val="0000CC"/>
                </a:solidFill>
              </a:rPr>
              <a:t>rebuilt </a:t>
            </a:r>
            <a:r>
              <a:rPr lang="en-US" sz="3200" b="1" dirty="0" smtClean="0">
                <a:solidFill>
                  <a:srgbClr val="0000CC"/>
                </a:solidFill>
              </a:rPr>
              <a:t>using GIA </a:t>
            </a:r>
            <a:r>
              <a:rPr lang="en-US" sz="3200" b="1" dirty="0" smtClean="0">
                <a:solidFill>
                  <a:srgbClr val="0000CC"/>
                </a:solidFill>
              </a:rPr>
              <a:t>GMDH</a:t>
            </a:r>
            <a:endParaRPr lang="ru-RU" sz="3200" b="1" dirty="0">
              <a:solidFill>
                <a:srgbClr val="0000CC"/>
              </a:solidFill>
            </a:endParaRPr>
          </a:p>
        </p:txBody>
      </p:sp>
      <p:sp>
        <p:nvSpPr>
          <p:cNvPr id="286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graphicFrame>
        <p:nvGraphicFramePr>
          <p:cNvPr id="28678" name="Object 6"/>
          <p:cNvGraphicFramePr>
            <a:graphicFrameLocks noChangeAspect="1"/>
          </p:cNvGraphicFramePr>
          <p:nvPr/>
        </p:nvGraphicFramePr>
        <p:xfrm>
          <a:off x="571472" y="1216225"/>
          <a:ext cx="8080482" cy="886814"/>
        </p:xfrm>
        <a:graphic>
          <a:graphicData uri="http://schemas.openxmlformats.org/presentationml/2006/ole">
            <p:oleObj spid="_x0000_s28678" name="Формула" r:id="rId3" imgW="4343400" imgH="482400" progId="Equation.3">
              <p:embed/>
            </p:oleObj>
          </a:graphicData>
        </a:graphic>
      </p:graphicFrame>
      <p:sp>
        <p:nvSpPr>
          <p:cNvPr id="11" name="TextBox 5"/>
          <p:cNvSpPr txBox="1">
            <a:spLocks noChangeArrowheads="1"/>
          </p:cNvSpPr>
          <p:nvPr/>
        </p:nvSpPr>
        <p:spPr bwMode="auto">
          <a:xfrm>
            <a:off x="684213" y="2202412"/>
            <a:ext cx="7920037" cy="369332"/>
          </a:xfrm>
          <a:prstGeom prst="rect">
            <a:avLst/>
          </a:prstGeom>
          <a:noFill/>
          <a:ln w="9525">
            <a:noFill/>
            <a:miter lim="800000"/>
            <a:headEnd/>
            <a:tailEnd/>
          </a:ln>
        </p:spPr>
        <p:txBody>
          <a:bodyPr>
            <a:spAutoFit/>
          </a:bodyPr>
          <a:lstStyle/>
          <a:p>
            <a:r>
              <a:rPr lang="en-US" dirty="0" smtClean="0">
                <a:latin typeface="+mj-lt"/>
              </a:rPr>
              <a:t>The most influencing in </a:t>
            </a:r>
            <a:r>
              <a:rPr lang="en-US" dirty="0">
                <a:latin typeface="+mj-lt"/>
              </a:rPr>
              <a:t>the </a:t>
            </a:r>
            <a:r>
              <a:rPr lang="en-US" dirty="0" err="1" smtClean="0">
                <a:latin typeface="+mj-lt"/>
              </a:rPr>
              <a:t>Yandex</a:t>
            </a:r>
            <a:r>
              <a:rPr lang="en-US" dirty="0" smtClean="0">
                <a:latin typeface="+mj-lt"/>
              </a:rPr>
              <a:t> ranking </a:t>
            </a:r>
            <a:r>
              <a:rPr lang="en-US" dirty="0">
                <a:latin typeface="+mj-lt"/>
              </a:rPr>
              <a:t>model </a:t>
            </a:r>
            <a:r>
              <a:rPr lang="en-US" dirty="0" smtClean="0">
                <a:latin typeface="+mj-lt"/>
              </a:rPr>
              <a:t>are the </a:t>
            </a:r>
            <a:r>
              <a:rPr lang="en-US" dirty="0">
                <a:latin typeface="+mj-lt"/>
              </a:rPr>
              <a:t>following 16 factors:</a:t>
            </a:r>
            <a:r>
              <a:rPr lang="en-US" dirty="0">
                <a:solidFill>
                  <a:srgbClr val="FF0000"/>
                </a:solidFill>
                <a:latin typeface="+mj-lt"/>
              </a:rPr>
              <a:t> </a:t>
            </a:r>
          </a:p>
        </p:txBody>
      </p:sp>
      <p:sp>
        <p:nvSpPr>
          <p:cNvPr id="13" name="Rectangle 9"/>
          <p:cNvSpPr>
            <a:spLocks noChangeArrowheads="1"/>
          </p:cNvSpPr>
          <p:nvPr/>
        </p:nvSpPr>
        <p:spPr bwMode="auto">
          <a:xfrm>
            <a:off x="4500563" y="2588967"/>
            <a:ext cx="4392612" cy="2554545"/>
          </a:xfrm>
          <a:prstGeom prst="rect">
            <a:avLst/>
          </a:prstGeom>
          <a:noFill/>
          <a:ln w="9525">
            <a:noFill/>
            <a:miter lim="800000"/>
            <a:headEnd/>
            <a:tailEnd/>
          </a:ln>
        </p:spPr>
        <p:txBody>
          <a:bodyPr anchor="ctr">
            <a:spAutoFit/>
          </a:bodyPr>
          <a:lstStyle/>
          <a:p>
            <a:pPr indent="227013" algn="just"/>
            <a:r>
              <a:rPr lang="en-US" sz="1600" b="1" i="1" dirty="0" smtClean="0">
                <a:latin typeface="+mj-lt"/>
              </a:rPr>
              <a:t>х</a:t>
            </a:r>
            <a:r>
              <a:rPr lang="en-US" sz="1600" b="1" dirty="0" smtClean="0">
                <a:latin typeface="+mj-lt"/>
              </a:rPr>
              <a:t>14 </a:t>
            </a:r>
            <a:r>
              <a:rPr lang="en-US" sz="1600" dirty="0" smtClean="0">
                <a:latin typeface="+mj-lt"/>
              </a:rPr>
              <a:t>– frequency of updating site information;</a:t>
            </a:r>
            <a:endParaRPr lang="en-US" sz="1600" i="1" dirty="0" smtClean="0">
              <a:latin typeface="+mj-lt"/>
            </a:endParaRPr>
          </a:p>
          <a:p>
            <a:pPr indent="227013" algn="just"/>
            <a:r>
              <a:rPr lang="en-US" sz="1600" b="1" i="1" dirty="0" smtClean="0">
                <a:latin typeface="+mj-lt"/>
              </a:rPr>
              <a:t>х</a:t>
            </a:r>
            <a:r>
              <a:rPr lang="en-US" sz="1600" b="1" dirty="0" smtClean="0">
                <a:latin typeface="+mj-lt"/>
              </a:rPr>
              <a:t>22 </a:t>
            </a:r>
            <a:r>
              <a:rPr lang="en-US" sz="1600" dirty="0">
                <a:latin typeface="+mj-lt"/>
              </a:rPr>
              <a:t>– keywords font size;</a:t>
            </a:r>
            <a:endParaRPr lang="en-US" sz="1600" i="1" dirty="0">
              <a:latin typeface="+mj-lt"/>
            </a:endParaRPr>
          </a:p>
          <a:p>
            <a:pPr indent="227013" algn="just"/>
            <a:r>
              <a:rPr lang="en-US" sz="1600" b="1" i="1" dirty="0">
                <a:latin typeface="+mj-lt"/>
              </a:rPr>
              <a:t>х</a:t>
            </a:r>
            <a:r>
              <a:rPr lang="en-US" sz="1600" b="1" dirty="0">
                <a:latin typeface="+mj-lt"/>
              </a:rPr>
              <a:t>27</a:t>
            </a:r>
            <a:r>
              <a:rPr lang="en-US" sz="1600" dirty="0">
                <a:latin typeface="+mj-lt"/>
              </a:rPr>
              <a:t> – keywords presence in title;</a:t>
            </a:r>
            <a:endParaRPr lang="en-US" sz="1600" i="1" dirty="0">
              <a:latin typeface="+mj-lt"/>
            </a:endParaRPr>
          </a:p>
          <a:p>
            <a:pPr indent="227013" algn="just"/>
            <a:r>
              <a:rPr lang="en-US" sz="1600" b="1" i="1" dirty="0">
                <a:latin typeface="+mj-lt"/>
              </a:rPr>
              <a:t>х</a:t>
            </a:r>
            <a:r>
              <a:rPr lang="en-US" sz="1600" b="1" dirty="0">
                <a:latin typeface="+mj-lt"/>
              </a:rPr>
              <a:t>28</a:t>
            </a:r>
            <a:r>
              <a:rPr lang="en-US" sz="1600" dirty="0">
                <a:latin typeface="+mj-lt"/>
              </a:rPr>
              <a:t> – keywords presence in meta-tags;</a:t>
            </a:r>
            <a:endParaRPr lang="en-US" sz="1600" i="1" dirty="0">
              <a:latin typeface="+mj-lt"/>
            </a:endParaRPr>
          </a:p>
          <a:p>
            <a:pPr indent="227013" algn="just"/>
            <a:r>
              <a:rPr lang="en-US" sz="1600" b="1" i="1" dirty="0">
                <a:latin typeface="+mj-lt"/>
              </a:rPr>
              <a:t>х</a:t>
            </a:r>
            <a:r>
              <a:rPr lang="en-US" sz="1600" b="1" dirty="0">
                <a:latin typeface="+mj-lt"/>
              </a:rPr>
              <a:t>35</a:t>
            </a:r>
            <a:r>
              <a:rPr lang="en-US" sz="1600" dirty="0">
                <a:latin typeface="+mj-lt"/>
              </a:rPr>
              <a:t> – match website keywords to the search engine page directory in which site is;</a:t>
            </a:r>
            <a:endParaRPr lang="en-US" sz="1600" i="1" dirty="0">
              <a:latin typeface="+mj-lt"/>
            </a:endParaRPr>
          </a:p>
          <a:p>
            <a:pPr indent="227013" algn="just"/>
            <a:r>
              <a:rPr lang="en-US" sz="1600" b="1" i="1" dirty="0" smtClean="0">
                <a:latin typeface="+mj-lt"/>
              </a:rPr>
              <a:t>х</a:t>
            </a:r>
            <a:r>
              <a:rPr lang="en-US" sz="1600" b="1" dirty="0" smtClean="0">
                <a:latin typeface="+mj-lt"/>
              </a:rPr>
              <a:t>41</a:t>
            </a:r>
            <a:r>
              <a:rPr lang="en-US" sz="1600" dirty="0">
                <a:latin typeface="+mj-lt"/>
              </a:rPr>
              <a:t>– number of external links, containing keywords in its title</a:t>
            </a:r>
            <a:r>
              <a:rPr lang="en-US" sz="1600" dirty="0" smtClean="0">
                <a:latin typeface="+mj-lt"/>
              </a:rPr>
              <a:t>;</a:t>
            </a:r>
          </a:p>
          <a:p>
            <a:pPr indent="227013" algn="just"/>
            <a:r>
              <a:rPr lang="en-US" sz="1600" b="1" i="1" dirty="0" smtClean="0">
                <a:latin typeface="+mj-lt"/>
              </a:rPr>
              <a:t>х</a:t>
            </a:r>
            <a:r>
              <a:rPr lang="en-US" sz="1600" b="1" dirty="0" smtClean="0">
                <a:latin typeface="+mj-lt"/>
              </a:rPr>
              <a:t>42</a:t>
            </a:r>
            <a:r>
              <a:rPr lang="en-US" sz="1600" dirty="0" smtClean="0">
                <a:latin typeface="+mj-lt"/>
              </a:rPr>
              <a:t> – </a:t>
            </a:r>
            <a:r>
              <a:rPr lang="en-US" sz="1600" dirty="0" err="1" smtClean="0">
                <a:latin typeface="+mj-lt"/>
              </a:rPr>
              <a:t>Yandex</a:t>
            </a:r>
            <a:r>
              <a:rPr lang="en-US" sz="1600" dirty="0" smtClean="0">
                <a:latin typeface="+mj-lt"/>
              </a:rPr>
              <a:t> citation index;</a:t>
            </a:r>
            <a:endParaRPr lang="en-US" sz="1600" i="1" dirty="0" smtClean="0">
              <a:latin typeface="+mj-lt"/>
            </a:endParaRPr>
          </a:p>
          <a:p>
            <a:pPr indent="227013" algn="just"/>
            <a:endParaRPr lang="en-US" sz="1600" dirty="0">
              <a:latin typeface="+mj-lt"/>
            </a:endParaRPr>
          </a:p>
        </p:txBody>
      </p:sp>
      <p:sp>
        <p:nvSpPr>
          <p:cNvPr id="14" name="Rectangle 10"/>
          <p:cNvSpPr>
            <a:spLocks noChangeArrowheads="1"/>
          </p:cNvSpPr>
          <p:nvPr/>
        </p:nvSpPr>
        <p:spPr bwMode="auto">
          <a:xfrm>
            <a:off x="468313" y="2342745"/>
            <a:ext cx="3671887" cy="2800767"/>
          </a:xfrm>
          <a:prstGeom prst="rect">
            <a:avLst/>
          </a:prstGeom>
          <a:noFill/>
          <a:ln w="9525">
            <a:noFill/>
            <a:miter lim="800000"/>
            <a:headEnd/>
            <a:tailEnd/>
          </a:ln>
        </p:spPr>
        <p:txBody>
          <a:bodyPr anchor="ctr">
            <a:spAutoFit/>
          </a:bodyPr>
          <a:lstStyle/>
          <a:p>
            <a:pPr indent="227013" algn="just"/>
            <a:endParaRPr lang="en-US" sz="1600" i="1" dirty="0">
              <a:latin typeface="+mj-lt"/>
            </a:endParaRPr>
          </a:p>
          <a:p>
            <a:pPr indent="227013" algn="just"/>
            <a:r>
              <a:rPr lang="en-US" sz="1600" b="1" i="1" dirty="0">
                <a:latin typeface="+mj-lt"/>
              </a:rPr>
              <a:t>х</a:t>
            </a:r>
            <a:r>
              <a:rPr lang="en-US" sz="1600" b="1" dirty="0">
                <a:latin typeface="+mj-lt"/>
              </a:rPr>
              <a:t>3</a:t>
            </a:r>
            <a:r>
              <a:rPr lang="en-US" sz="1600" dirty="0">
                <a:latin typeface="+mj-lt"/>
              </a:rPr>
              <a:t> – </a:t>
            </a:r>
            <a:r>
              <a:rPr lang="en-US" sz="1600" dirty="0" smtClean="0">
                <a:latin typeface="+mj-lt"/>
              </a:rPr>
              <a:t>the </a:t>
            </a:r>
            <a:r>
              <a:rPr lang="en-US" sz="1600" dirty="0">
                <a:latin typeface="+mj-lt"/>
              </a:rPr>
              <a:t>ratio of the total words number on the site to the keywords number on the site;</a:t>
            </a:r>
            <a:endParaRPr lang="en-US" sz="1600" i="1" dirty="0">
              <a:latin typeface="+mj-lt"/>
            </a:endParaRPr>
          </a:p>
          <a:p>
            <a:pPr indent="227013" algn="just"/>
            <a:r>
              <a:rPr lang="en-US" sz="1600" b="1" i="1" dirty="0">
                <a:latin typeface="+mj-lt"/>
              </a:rPr>
              <a:t>х</a:t>
            </a:r>
            <a:r>
              <a:rPr lang="en-US" sz="1600" b="1" dirty="0">
                <a:latin typeface="+mj-lt"/>
              </a:rPr>
              <a:t>4 </a:t>
            </a:r>
            <a:r>
              <a:rPr lang="en-US" sz="1600" dirty="0">
                <a:latin typeface="+mj-lt"/>
              </a:rPr>
              <a:t>– the ratio of the total words number on the page to the keywords number on the page;</a:t>
            </a:r>
            <a:endParaRPr lang="en-US" sz="1600" i="1" dirty="0">
              <a:latin typeface="+mj-lt"/>
            </a:endParaRPr>
          </a:p>
          <a:p>
            <a:pPr indent="227013" algn="just"/>
            <a:r>
              <a:rPr lang="en-US" sz="1600" b="1" i="1" dirty="0" smtClean="0">
                <a:latin typeface="+mj-lt"/>
              </a:rPr>
              <a:t>х</a:t>
            </a:r>
            <a:r>
              <a:rPr lang="en-US" sz="1600" b="1" dirty="0" smtClean="0">
                <a:latin typeface="+mj-lt"/>
              </a:rPr>
              <a:t>6</a:t>
            </a:r>
            <a:r>
              <a:rPr lang="en-US" sz="1600" dirty="0" smtClean="0">
                <a:latin typeface="+mj-lt"/>
              </a:rPr>
              <a:t> </a:t>
            </a:r>
            <a:r>
              <a:rPr lang="en-US" sz="1600" dirty="0">
                <a:latin typeface="+mj-lt"/>
              </a:rPr>
              <a:t>– </a:t>
            </a:r>
            <a:r>
              <a:rPr lang="en-US" sz="1600" dirty="0" smtClean="0">
                <a:latin typeface="+mj-lt"/>
              </a:rPr>
              <a:t>topic’s popularity</a:t>
            </a:r>
            <a:r>
              <a:rPr lang="en-US" sz="1600" dirty="0">
                <a:latin typeface="+mj-lt"/>
              </a:rPr>
              <a:t>;</a:t>
            </a:r>
            <a:endParaRPr lang="en-US" sz="1600" i="1" dirty="0">
              <a:latin typeface="+mj-lt"/>
            </a:endParaRPr>
          </a:p>
          <a:p>
            <a:pPr indent="227013" algn="just"/>
            <a:r>
              <a:rPr lang="en-US" sz="1600" b="1" i="1" dirty="0">
                <a:latin typeface="+mj-lt"/>
              </a:rPr>
              <a:t>х</a:t>
            </a:r>
            <a:r>
              <a:rPr lang="en-US" sz="1600" b="1" dirty="0">
                <a:latin typeface="+mj-lt"/>
              </a:rPr>
              <a:t>7</a:t>
            </a:r>
            <a:r>
              <a:rPr lang="en-US" sz="1600" dirty="0">
                <a:latin typeface="+mj-lt"/>
              </a:rPr>
              <a:t> – requests number of the particular keyword for a certain period of time;</a:t>
            </a:r>
            <a:endParaRPr lang="en-US" sz="1600" i="1" dirty="0">
              <a:latin typeface="+mj-lt"/>
            </a:endParaRPr>
          </a:p>
          <a:p>
            <a:pPr indent="227013" algn="just"/>
            <a:r>
              <a:rPr lang="en-US" sz="1600" b="1" i="1" dirty="0">
                <a:latin typeface="+mj-lt"/>
              </a:rPr>
              <a:t>х</a:t>
            </a:r>
            <a:r>
              <a:rPr lang="en-US" sz="1600" b="1" dirty="0">
                <a:latin typeface="+mj-lt"/>
              </a:rPr>
              <a:t>12</a:t>
            </a:r>
            <a:r>
              <a:rPr lang="en-US" sz="1600" dirty="0">
                <a:latin typeface="+mj-lt"/>
              </a:rPr>
              <a:t> – website age</a:t>
            </a:r>
            <a:r>
              <a:rPr lang="en-US" sz="1600" dirty="0" smtClean="0">
                <a:latin typeface="+mj-lt"/>
              </a:rPr>
              <a:t>;</a:t>
            </a:r>
            <a:endParaRPr lang="en-US" sz="1600" i="1" dirty="0">
              <a:latin typeface="+mj-lt"/>
            </a:endParaRPr>
          </a:p>
        </p:txBody>
      </p:sp>
      <p:sp>
        <p:nvSpPr>
          <p:cNvPr id="10" name="Прямоугольник 9"/>
          <p:cNvSpPr/>
          <p:nvPr/>
        </p:nvSpPr>
        <p:spPr>
          <a:xfrm>
            <a:off x="214282" y="5229067"/>
            <a:ext cx="4214826" cy="1200329"/>
          </a:xfrm>
          <a:prstGeom prst="rect">
            <a:avLst/>
          </a:prstGeom>
        </p:spPr>
        <p:txBody>
          <a:bodyPr wrap="square">
            <a:spAutoFit/>
          </a:bodyPr>
          <a:lstStyle/>
          <a:p>
            <a:r>
              <a:rPr lang="en-US" i="1" dirty="0" smtClean="0">
                <a:latin typeface="+mj-lt"/>
              </a:rPr>
              <a:t>Comment: The most influenced in the </a:t>
            </a:r>
            <a:r>
              <a:rPr lang="en-US" i="1" dirty="0" err="1" smtClean="0">
                <a:latin typeface="+mj-lt"/>
              </a:rPr>
              <a:t>Yandex</a:t>
            </a:r>
            <a:r>
              <a:rPr lang="en-US" i="1" dirty="0" smtClean="0">
                <a:latin typeface="+mj-lt"/>
              </a:rPr>
              <a:t> ranking has the external factors (x</a:t>
            </a:r>
            <a:r>
              <a:rPr lang="en-US" i="1" baseline="-25000" dirty="0" smtClean="0">
                <a:latin typeface="+mj-lt"/>
              </a:rPr>
              <a:t>4</a:t>
            </a:r>
            <a:r>
              <a:rPr lang="en-US" i="1" dirty="0" smtClean="0">
                <a:latin typeface="+mj-lt"/>
              </a:rPr>
              <a:t>, x</a:t>
            </a:r>
            <a:r>
              <a:rPr lang="en-US" i="1" baseline="-25000" dirty="0" smtClean="0">
                <a:latin typeface="+mj-lt"/>
              </a:rPr>
              <a:t>6</a:t>
            </a:r>
            <a:r>
              <a:rPr lang="en-US" i="1" dirty="0" smtClean="0">
                <a:latin typeface="+mj-lt"/>
              </a:rPr>
              <a:t>, x</a:t>
            </a:r>
            <a:r>
              <a:rPr lang="en-US" i="1" baseline="-25000" dirty="0" smtClean="0">
                <a:latin typeface="+mj-lt"/>
              </a:rPr>
              <a:t>7</a:t>
            </a:r>
            <a:r>
              <a:rPr lang="en-US" i="1" dirty="0" smtClean="0">
                <a:latin typeface="+mj-lt"/>
              </a:rPr>
              <a:t>, x</a:t>
            </a:r>
            <a:r>
              <a:rPr lang="en-US" i="1" baseline="-25000" dirty="0" smtClean="0">
                <a:latin typeface="+mj-lt"/>
              </a:rPr>
              <a:t>12</a:t>
            </a:r>
            <a:r>
              <a:rPr lang="en-US" i="1" dirty="0" smtClean="0">
                <a:latin typeface="+mj-lt"/>
              </a:rPr>
              <a:t>, x </a:t>
            </a:r>
            <a:r>
              <a:rPr lang="en-US" i="1" baseline="-25000" dirty="0" smtClean="0">
                <a:latin typeface="+mj-lt"/>
              </a:rPr>
              <a:t>14</a:t>
            </a:r>
            <a:r>
              <a:rPr lang="en-US" i="1" dirty="0" smtClean="0">
                <a:latin typeface="+mj-lt"/>
              </a:rPr>
              <a:t>, x</a:t>
            </a:r>
            <a:r>
              <a:rPr lang="en-US" i="1" baseline="-25000" dirty="0" smtClean="0">
                <a:latin typeface="+mj-lt"/>
              </a:rPr>
              <a:t>41</a:t>
            </a:r>
            <a:r>
              <a:rPr lang="en-US" i="1" dirty="0" smtClean="0">
                <a:latin typeface="+mj-lt"/>
              </a:rPr>
              <a:t>, h</a:t>
            </a:r>
            <a:r>
              <a:rPr lang="en-US" i="1" baseline="-25000" dirty="0" smtClean="0">
                <a:latin typeface="+mj-lt"/>
              </a:rPr>
              <a:t>42</a:t>
            </a:r>
            <a:r>
              <a:rPr lang="en-US" i="1" dirty="0" smtClean="0">
                <a:latin typeface="+mj-lt"/>
              </a:rPr>
              <a:t>) as compared to internal ones.</a:t>
            </a:r>
            <a:endParaRPr lang="en-US" i="1" dirty="0">
              <a:latin typeface="+mj-lt"/>
            </a:endParaRPr>
          </a:p>
        </p:txBody>
      </p:sp>
      <p:sp>
        <p:nvSpPr>
          <p:cNvPr id="12" name="Прямоугольник 11"/>
          <p:cNvSpPr/>
          <p:nvPr/>
        </p:nvSpPr>
        <p:spPr>
          <a:xfrm>
            <a:off x="0" y="6429372"/>
            <a:ext cx="9144000" cy="428628"/>
          </a:xfrm>
          <a:prstGeom prst="rect">
            <a:avLst/>
          </a:prstGeom>
          <a:gradFill flip="none" rotWithShape="1">
            <a:gsLst>
              <a:gs pos="12000">
                <a:srgbClr val="00B0F0"/>
              </a:gs>
              <a:gs pos="68000">
                <a:schemeClr val="accent2">
                  <a:tint val="86000"/>
                  <a:satMod val="115000"/>
                </a:schemeClr>
              </a:gs>
              <a:gs pos="100000">
                <a:schemeClr val="accent2">
                  <a:tint val="50000"/>
                  <a:satMod val="150000"/>
                </a:schemeClr>
              </a:gs>
            </a:gsLst>
            <a:path path="shape">
              <a:fillToRect l="50000" t="50000" r="50000" b="50000"/>
            </a:path>
            <a:tileRect/>
          </a:gra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smtClean="0">
                <a:latin typeface="Arial" pitchFamily="34" charset="0"/>
                <a:cs typeface="Arial" pitchFamily="34" charset="0"/>
              </a:rPr>
              <a:t>DEXA - TIR - 2015</a:t>
            </a:r>
            <a:endParaRPr lang="uk-UA" b="1" dirty="0">
              <a:latin typeface="Arial" pitchFamily="34" charset="0"/>
              <a:cs typeface="Arial" pitchFamily="34" charset="0"/>
            </a:endParaRPr>
          </a:p>
        </p:txBody>
      </p:sp>
      <p:sp>
        <p:nvSpPr>
          <p:cNvPr id="15" name="Прямоугольник 14"/>
          <p:cNvSpPr/>
          <p:nvPr/>
        </p:nvSpPr>
        <p:spPr>
          <a:xfrm>
            <a:off x="4500562" y="4952068"/>
            <a:ext cx="4572032" cy="1477328"/>
          </a:xfrm>
          <a:prstGeom prst="rect">
            <a:avLst/>
          </a:prstGeom>
        </p:spPr>
        <p:txBody>
          <a:bodyPr wrap="square">
            <a:spAutoFit/>
          </a:bodyPr>
          <a:lstStyle/>
          <a:p>
            <a:endParaRPr lang="en-US" dirty="0" smtClean="0">
              <a:latin typeface="+mj-lt"/>
            </a:endParaRPr>
          </a:p>
          <a:p>
            <a:r>
              <a:rPr lang="en-US" dirty="0" smtClean="0">
                <a:latin typeface="+mj-lt"/>
              </a:rPr>
              <a:t>This data </a:t>
            </a:r>
            <a:r>
              <a:rPr lang="en-US" dirty="0" smtClean="0">
                <a:latin typeface="+mj-lt"/>
              </a:rPr>
              <a:t> are automatically </a:t>
            </a:r>
            <a:r>
              <a:rPr lang="en-US" dirty="0" smtClean="0">
                <a:latin typeface="+mj-lt"/>
              </a:rPr>
              <a:t>collected from several sources: </a:t>
            </a:r>
            <a:r>
              <a:rPr lang="en-US" dirty="0" err="1" smtClean="0">
                <a:latin typeface="+mj-lt"/>
              </a:rPr>
              <a:t>Yandex</a:t>
            </a:r>
            <a:r>
              <a:rPr lang="en-US" dirty="0" smtClean="0">
                <a:latin typeface="+mj-lt"/>
              </a:rPr>
              <a:t> database, html-code analysis and independent services for the sites content analysis .</a:t>
            </a:r>
            <a:endParaRPr lang="en-US" dirty="0">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85728"/>
            <a:ext cx="8229600" cy="714372"/>
          </a:xfrm>
        </p:spPr>
        <p:txBody>
          <a:bodyPr>
            <a:normAutofit/>
          </a:bodyPr>
          <a:lstStyle/>
          <a:p>
            <a:pPr algn="ctr"/>
            <a:r>
              <a:rPr lang="en-US" sz="2800" b="1" dirty="0" smtClean="0">
                <a:solidFill>
                  <a:srgbClr val="0000CC"/>
                </a:solidFill>
              </a:rPr>
              <a:t>Testing the constructed </a:t>
            </a:r>
            <a:r>
              <a:rPr lang="en-US" sz="2800" b="1" dirty="0" err="1" smtClean="0">
                <a:solidFill>
                  <a:srgbClr val="0000CC"/>
                </a:solidFill>
              </a:rPr>
              <a:t>Yandex</a:t>
            </a:r>
            <a:r>
              <a:rPr lang="en-US" sz="2800" b="1" dirty="0" smtClean="0">
                <a:solidFill>
                  <a:srgbClr val="0000CC"/>
                </a:solidFill>
              </a:rPr>
              <a:t> </a:t>
            </a:r>
            <a:r>
              <a:rPr lang="en-US" sz="2800" b="1" dirty="0" smtClean="0">
                <a:solidFill>
                  <a:srgbClr val="0000CC"/>
                </a:solidFill>
              </a:rPr>
              <a:t>ranking </a:t>
            </a:r>
            <a:r>
              <a:rPr lang="en-US" sz="2800" b="1" dirty="0" smtClean="0">
                <a:solidFill>
                  <a:srgbClr val="0000CC"/>
                </a:solidFill>
              </a:rPr>
              <a:t>model</a:t>
            </a:r>
            <a:endParaRPr lang="ru-RU" sz="2800" b="1" dirty="0">
              <a:solidFill>
                <a:srgbClr val="0000CC"/>
              </a:solidFill>
            </a:endParaRPr>
          </a:p>
        </p:txBody>
      </p:sp>
      <p:sp>
        <p:nvSpPr>
          <p:cNvPr id="286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uk-UA"/>
          </a:p>
        </p:txBody>
      </p:sp>
      <p:pic>
        <p:nvPicPr>
          <p:cNvPr id="8" name="Picture 3" descr="C:\Users\WD\Pictures\Clip_10.jpg"/>
          <p:cNvPicPr>
            <a:picLocks noChangeAspect="1" noChangeArrowheads="1"/>
          </p:cNvPicPr>
          <p:nvPr/>
        </p:nvPicPr>
        <p:blipFill>
          <a:blip r:embed="rId2"/>
          <a:srcRect/>
          <a:stretch>
            <a:fillRect/>
          </a:stretch>
        </p:blipFill>
        <p:spPr bwMode="auto">
          <a:xfrm>
            <a:off x="857224" y="1044592"/>
            <a:ext cx="7556501" cy="4813300"/>
          </a:xfrm>
          <a:prstGeom prst="rect">
            <a:avLst/>
          </a:prstGeom>
          <a:noFill/>
        </p:spPr>
      </p:pic>
      <p:sp>
        <p:nvSpPr>
          <p:cNvPr id="9" name="Прямоугольник 8"/>
          <p:cNvSpPr/>
          <p:nvPr/>
        </p:nvSpPr>
        <p:spPr>
          <a:xfrm>
            <a:off x="642910" y="5792948"/>
            <a:ext cx="8215370" cy="646331"/>
          </a:xfrm>
          <a:prstGeom prst="rect">
            <a:avLst/>
          </a:prstGeom>
        </p:spPr>
        <p:txBody>
          <a:bodyPr wrap="square">
            <a:spAutoFit/>
          </a:bodyPr>
          <a:lstStyle/>
          <a:p>
            <a:pPr algn="ctr"/>
            <a:r>
              <a:rPr lang="en-US" dirty="0" smtClean="0">
                <a:latin typeface="+mj-lt"/>
              </a:rPr>
              <a:t>The results show </a:t>
            </a:r>
            <a:r>
              <a:rPr lang="en-US" dirty="0">
                <a:latin typeface="+mj-lt"/>
              </a:rPr>
              <a:t>that the </a:t>
            </a:r>
            <a:r>
              <a:rPr lang="en-US" dirty="0" smtClean="0">
                <a:latin typeface="+mj-lt"/>
              </a:rPr>
              <a:t>GMDH approximation of unknown true </a:t>
            </a:r>
            <a:r>
              <a:rPr lang="en-US" dirty="0" err="1" smtClean="0">
                <a:latin typeface="+mj-lt"/>
              </a:rPr>
              <a:t>Yandex</a:t>
            </a:r>
            <a:r>
              <a:rPr lang="en-US" dirty="0" smtClean="0">
                <a:latin typeface="+mj-lt"/>
              </a:rPr>
              <a:t> ranking rules  </a:t>
            </a:r>
          </a:p>
          <a:p>
            <a:pPr algn="ctr"/>
            <a:r>
              <a:rPr lang="en-US" dirty="0" smtClean="0">
                <a:latin typeface="+mj-lt"/>
              </a:rPr>
              <a:t>gives quite good fit to original for simulation in several very diverse areas.</a:t>
            </a:r>
            <a:endParaRPr lang="uk-UA" dirty="0">
              <a:latin typeface="+mj-lt"/>
            </a:endParaRPr>
          </a:p>
        </p:txBody>
      </p:sp>
      <p:sp>
        <p:nvSpPr>
          <p:cNvPr id="6" name="Прямоугольник 5"/>
          <p:cNvSpPr/>
          <p:nvPr/>
        </p:nvSpPr>
        <p:spPr>
          <a:xfrm>
            <a:off x="0" y="6429372"/>
            <a:ext cx="9144000" cy="428628"/>
          </a:xfrm>
          <a:prstGeom prst="rect">
            <a:avLst/>
          </a:prstGeom>
          <a:gradFill flip="none" rotWithShape="1">
            <a:gsLst>
              <a:gs pos="12000">
                <a:srgbClr val="00B0F0"/>
              </a:gs>
              <a:gs pos="68000">
                <a:schemeClr val="accent2">
                  <a:tint val="86000"/>
                  <a:satMod val="115000"/>
                </a:schemeClr>
              </a:gs>
              <a:gs pos="100000">
                <a:schemeClr val="accent2">
                  <a:tint val="50000"/>
                  <a:satMod val="150000"/>
                </a:schemeClr>
              </a:gs>
            </a:gsLst>
            <a:path path="shape">
              <a:fillToRect l="50000" t="50000" r="50000" b="50000"/>
            </a:path>
            <a:tileRect/>
          </a:gra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smtClean="0">
                <a:latin typeface="Arial" pitchFamily="34" charset="0"/>
                <a:cs typeface="Arial" pitchFamily="34" charset="0"/>
              </a:rPr>
              <a:t>DEXA - TIR - 2015</a:t>
            </a:r>
            <a:endParaRPr lang="uk-UA" b="1" dirty="0">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57158" y="617505"/>
            <a:ext cx="8429684" cy="954107"/>
          </a:xfrm>
          <a:prstGeom prst="rect">
            <a:avLst/>
          </a:prstGeom>
        </p:spPr>
        <p:txBody>
          <a:bodyPr wrap="square">
            <a:spAutoFit/>
          </a:bodyPr>
          <a:lstStyle/>
          <a:p>
            <a:pPr algn="ctr"/>
            <a:r>
              <a:rPr lang="en-US" sz="2800" b="1" dirty="0">
                <a:solidFill>
                  <a:srgbClr val="0000CC"/>
                </a:solidFill>
                <a:latin typeface="+mj-lt"/>
              </a:rPr>
              <a:t>Comparison the performance results of the search engine </a:t>
            </a:r>
            <a:r>
              <a:rPr lang="en-US" sz="2800" b="1" dirty="0" err="1">
                <a:solidFill>
                  <a:srgbClr val="0000CC"/>
                </a:solidFill>
                <a:latin typeface="+mj-lt"/>
              </a:rPr>
              <a:t>Yandex</a:t>
            </a:r>
            <a:r>
              <a:rPr lang="en-US" sz="2800" b="1" dirty="0">
                <a:solidFill>
                  <a:srgbClr val="0000CC"/>
                </a:solidFill>
                <a:latin typeface="+mj-lt"/>
              </a:rPr>
              <a:t> and built universal ranking model</a:t>
            </a:r>
            <a:endParaRPr lang="uk-UA" sz="2800" b="1" dirty="0">
              <a:solidFill>
                <a:srgbClr val="0000CC"/>
              </a:solidFill>
              <a:latin typeface="+mj-lt"/>
            </a:endParaRPr>
          </a:p>
        </p:txBody>
      </p:sp>
      <p:sp>
        <p:nvSpPr>
          <p:cNvPr id="5" name="Прямоугольник 4"/>
          <p:cNvSpPr/>
          <p:nvPr/>
        </p:nvSpPr>
        <p:spPr>
          <a:xfrm>
            <a:off x="71390" y="5229067"/>
            <a:ext cx="9072610" cy="1200329"/>
          </a:xfrm>
          <a:prstGeom prst="rect">
            <a:avLst/>
          </a:prstGeom>
        </p:spPr>
        <p:txBody>
          <a:bodyPr wrap="square">
            <a:spAutoFit/>
          </a:bodyPr>
          <a:lstStyle/>
          <a:p>
            <a:pPr algn="ctr"/>
            <a:r>
              <a:rPr lang="en-US" dirty="0" smtClean="0">
                <a:latin typeface="+mj-lt"/>
              </a:rPr>
              <a:t>In these </a:t>
            </a:r>
            <a:r>
              <a:rPr lang="en-US" dirty="0" smtClean="0">
                <a:latin typeface="+mj-lt"/>
              </a:rPr>
              <a:t>results, </a:t>
            </a:r>
            <a:r>
              <a:rPr lang="en-US" dirty="0" smtClean="0">
                <a:latin typeface="+mj-lt"/>
              </a:rPr>
              <a:t>all user queries during two months were taken into account. So we can make an important practical conclusion: the most reputable search engines, attaching more importance to external ranking features, complicate the possibility of artificial </a:t>
            </a:r>
            <a:r>
              <a:rPr lang="en-US" dirty="0" smtClean="0">
                <a:latin typeface="+mj-lt"/>
              </a:rPr>
              <a:t>enhancing a site </a:t>
            </a:r>
            <a:r>
              <a:rPr lang="en-US" dirty="0" smtClean="0">
                <a:latin typeface="+mj-lt"/>
              </a:rPr>
              <a:t>popularity but it decreases the relevance of search </a:t>
            </a:r>
            <a:r>
              <a:rPr lang="en-US" dirty="0" smtClean="0">
                <a:latin typeface="+mj-lt"/>
              </a:rPr>
              <a:t>results for a user.</a:t>
            </a:r>
            <a:endParaRPr lang="uk-UA" dirty="0">
              <a:latin typeface="+mj-lt"/>
            </a:endParaRPr>
          </a:p>
        </p:txBody>
      </p:sp>
      <p:pic>
        <p:nvPicPr>
          <p:cNvPr id="6" name="Picture 1" descr="C:\Users\WD\Pictures\Clip_15.jpg"/>
          <p:cNvPicPr>
            <a:picLocks noChangeAspect="1" noChangeArrowheads="1"/>
          </p:cNvPicPr>
          <p:nvPr/>
        </p:nvPicPr>
        <p:blipFill>
          <a:blip r:embed="rId2"/>
          <a:srcRect/>
          <a:stretch>
            <a:fillRect/>
          </a:stretch>
        </p:blipFill>
        <p:spPr bwMode="auto">
          <a:xfrm>
            <a:off x="142844" y="1571612"/>
            <a:ext cx="8746740" cy="3643338"/>
          </a:xfrm>
          <a:prstGeom prst="rect">
            <a:avLst/>
          </a:prstGeom>
          <a:noFill/>
        </p:spPr>
      </p:pic>
      <p:sp>
        <p:nvSpPr>
          <p:cNvPr id="7" name="Прямоугольник 6"/>
          <p:cNvSpPr/>
          <p:nvPr/>
        </p:nvSpPr>
        <p:spPr>
          <a:xfrm>
            <a:off x="0" y="6429372"/>
            <a:ext cx="9144000" cy="428628"/>
          </a:xfrm>
          <a:prstGeom prst="rect">
            <a:avLst/>
          </a:prstGeom>
          <a:gradFill flip="none" rotWithShape="1">
            <a:gsLst>
              <a:gs pos="12000">
                <a:srgbClr val="00B0F0"/>
              </a:gs>
              <a:gs pos="68000">
                <a:schemeClr val="accent2">
                  <a:tint val="86000"/>
                  <a:satMod val="115000"/>
                </a:schemeClr>
              </a:gs>
              <a:gs pos="100000">
                <a:schemeClr val="accent2">
                  <a:tint val="50000"/>
                  <a:satMod val="150000"/>
                </a:schemeClr>
              </a:gs>
            </a:gsLst>
            <a:path path="shape">
              <a:fillToRect l="50000" t="50000" r="50000" b="50000"/>
            </a:path>
            <a:tileRect/>
          </a:gra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smtClean="0">
                <a:latin typeface="Arial" pitchFamily="34" charset="0"/>
                <a:cs typeface="Arial" pitchFamily="34" charset="0"/>
              </a:rPr>
              <a:t>DEXA - TIR - 2015</a:t>
            </a:r>
            <a:endParaRPr lang="uk-UA" b="1" dirty="0">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ChangeArrowheads="1"/>
          </p:cNvSpPr>
          <p:nvPr/>
        </p:nvSpPr>
        <p:spPr bwMode="auto">
          <a:xfrm>
            <a:off x="142844" y="642918"/>
            <a:ext cx="8929718" cy="581025"/>
          </a:xfrm>
          <a:prstGeom prst="rect">
            <a:avLst/>
          </a:prstGeom>
          <a:noFill/>
          <a:ln w="9525">
            <a:noFill/>
            <a:miter lim="800000"/>
            <a:headEnd/>
            <a:tailEnd/>
          </a:ln>
        </p:spPr>
        <p:txBody>
          <a:bodyPr anchor="ctr"/>
          <a:lstStyle/>
          <a:p>
            <a:pPr algn="ctr"/>
            <a:r>
              <a:rPr lang="en-US" sz="3200" b="1" dirty="0">
                <a:solidFill>
                  <a:srgbClr val="0000CC"/>
                </a:solidFill>
                <a:latin typeface="+mj-lt"/>
              </a:rPr>
              <a:t>Google ranking model built using GIA </a:t>
            </a:r>
            <a:r>
              <a:rPr lang="en-US" sz="3200" b="1" dirty="0" smtClean="0">
                <a:solidFill>
                  <a:srgbClr val="0000CC"/>
                </a:solidFill>
                <a:latin typeface="+mj-lt"/>
              </a:rPr>
              <a:t>GMDH</a:t>
            </a:r>
            <a:endParaRPr lang="ru-RU" sz="3200" b="1" dirty="0">
              <a:solidFill>
                <a:srgbClr val="0000CC"/>
              </a:solidFill>
              <a:latin typeface="+mj-lt"/>
            </a:endParaRPr>
          </a:p>
        </p:txBody>
      </p:sp>
      <p:graphicFrame>
        <p:nvGraphicFramePr>
          <p:cNvPr id="3074" name="Object 6"/>
          <p:cNvGraphicFramePr>
            <a:graphicFrameLocks noChangeAspect="1"/>
          </p:cNvGraphicFramePr>
          <p:nvPr/>
        </p:nvGraphicFramePr>
        <p:xfrm>
          <a:off x="7057" y="1357298"/>
          <a:ext cx="9136975" cy="928694"/>
        </p:xfrm>
        <a:graphic>
          <a:graphicData uri="http://schemas.openxmlformats.org/presentationml/2006/ole">
            <p:oleObj spid="_x0000_s29698" name="Формула" r:id="rId3" imgW="4775200" imgH="482600" progId="Equation.3">
              <p:embed/>
            </p:oleObj>
          </a:graphicData>
        </a:graphic>
      </p:graphicFrame>
      <p:sp>
        <p:nvSpPr>
          <p:cNvPr id="3076" name="Rectangle 9"/>
          <p:cNvSpPr>
            <a:spLocks noChangeArrowheads="1"/>
          </p:cNvSpPr>
          <p:nvPr/>
        </p:nvSpPr>
        <p:spPr bwMode="auto">
          <a:xfrm>
            <a:off x="4500563" y="2739466"/>
            <a:ext cx="4392612" cy="3046988"/>
          </a:xfrm>
          <a:prstGeom prst="rect">
            <a:avLst/>
          </a:prstGeom>
          <a:noFill/>
          <a:ln w="9525">
            <a:noFill/>
            <a:miter lim="800000"/>
            <a:headEnd/>
            <a:tailEnd/>
          </a:ln>
        </p:spPr>
        <p:txBody>
          <a:bodyPr anchor="ctr">
            <a:spAutoFit/>
          </a:bodyPr>
          <a:lstStyle/>
          <a:p>
            <a:pPr indent="227013" algn="just"/>
            <a:r>
              <a:rPr lang="en-US" sz="1600" b="1" i="1" dirty="0" smtClean="0">
                <a:latin typeface="+mj-lt"/>
              </a:rPr>
              <a:t>х</a:t>
            </a:r>
            <a:r>
              <a:rPr lang="en-US" sz="1600" b="1" dirty="0" smtClean="0">
                <a:latin typeface="+mj-lt"/>
              </a:rPr>
              <a:t>16</a:t>
            </a:r>
            <a:r>
              <a:rPr lang="en-US" sz="1600" dirty="0" smtClean="0">
                <a:latin typeface="+mj-lt"/>
              </a:rPr>
              <a:t> </a:t>
            </a:r>
            <a:r>
              <a:rPr lang="en-US" sz="1600" dirty="0">
                <a:latin typeface="+mj-lt"/>
              </a:rPr>
              <a:t>– number of pictures on website;</a:t>
            </a:r>
            <a:endParaRPr lang="en-US" sz="1600" i="1" dirty="0">
              <a:latin typeface="+mj-lt"/>
            </a:endParaRPr>
          </a:p>
          <a:p>
            <a:pPr indent="227013" algn="just"/>
            <a:r>
              <a:rPr lang="en-US" sz="1600" b="1" i="1" dirty="0">
                <a:latin typeface="+mj-lt"/>
              </a:rPr>
              <a:t>х</a:t>
            </a:r>
            <a:r>
              <a:rPr lang="en-US" sz="1600" b="1" dirty="0">
                <a:latin typeface="+mj-lt"/>
              </a:rPr>
              <a:t>22 </a:t>
            </a:r>
            <a:r>
              <a:rPr lang="en-US" sz="1600" dirty="0">
                <a:latin typeface="+mj-lt"/>
              </a:rPr>
              <a:t>– keywords font size;</a:t>
            </a:r>
            <a:endParaRPr lang="en-US" sz="1600" i="1" dirty="0">
              <a:latin typeface="+mj-lt"/>
            </a:endParaRPr>
          </a:p>
          <a:p>
            <a:pPr indent="227013" algn="just"/>
            <a:r>
              <a:rPr lang="en-US" sz="1600" b="1" i="1" dirty="0">
                <a:latin typeface="+mj-lt"/>
              </a:rPr>
              <a:t>х</a:t>
            </a:r>
            <a:r>
              <a:rPr lang="en-US" sz="1600" b="1" dirty="0">
                <a:latin typeface="+mj-lt"/>
              </a:rPr>
              <a:t>27</a:t>
            </a:r>
            <a:r>
              <a:rPr lang="en-US" sz="1600" dirty="0">
                <a:latin typeface="+mj-lt"/>
              </a:rPr>
              <a:t> – keywords presence in title;</a:t>
            </a:r>
            <a:endParaRPr lang="en-US" sz="1600" i="1" dirty="0">
              <a:latin typeface="+mj-lt"/>
            </a:endParaRPr>
          </a:p>
          <a:p>
            <a:pPr indent="227013" algn="just"/>
            <a:r>
              <a:rPr lang="en-US" sz="1600" b="1" i="1" dirty="0">
                <a:latin typeface="+mj-lt"/>
              </a:rPr>
              <a:t>х</a:t>
            </a:r>
            <a:r>
              <a:rPr lang="en-US" sz="1600" b="1" dirty="0">
                <a:latin typeface="+mj-lt"/>
              </a:rPr>
              <a:t>28</a:t>
            </a:r>
            <a:r>
              <a:rPr lang="en-US" sz="1600" dirty="0">
                <a:latin typeface="+mj-lt"/>
              </a:rPr>
              <a:t> – keywords presence in meta-tags;</a:t>
            </a:r>
            <a:endParaRPr lang="en-US" sz="1600" i="1" dirty="0">
              <a:latin typeface="+mj-lt"/>
            </a:endParaRPr>
          </a:p>
          <a:p>
            <a:pPr indent="227013" algn="just"/>
            <a:r>
              <a:rPr lang="en-US" sz="1600" b="1" i="1" dirty="0">
                <a:latin typeface="+mj-lt"/>
              </a:rPr>
              <a:t>х</a:t>
            </a:r>
            <a:r>
              <a:rPr lang="en-US" sz="1600" b="1" dirty="0">
                <a:latin typeface="+mj-lt"/>
              </a:rPr>
              <a:t>35</a:t>
            </a:r>
            <a:r>
              <a:rPr lang="en-US" sz="1600" dirty="0">
                <a:latin typeface="+mj-lt"/>
              </a:rPr>
              <a:t> – match website keywords to the search engine page directory in which site is;</a:t>
            </a:r>
            <a:endParaRPr lang="en-US" sz="1600" i="1" dirty="0">
              <a:latin typeface="+mj-lt"/>
            </a:endParaRPr>
          </a:p>
          <a:p>
            <a:pPr indent="227013" algn="just"/>
            <a:r>
              <a:rPr lang="en-US" sz="1600" b="1" i="1" dirty="0">
                <a:latin typeface="+mj-lt"/>
              </a:rPr>
              <a:t>х</a:t>
            </a:r>
            <a:r>
              <a:rPr lang="en-US" sz="1600" b="1" dirty="0">
                <a:latin typeface="+mj-lt"/>
              </a:rPr>
              <a:t>37</a:t>
            </a:r>
            <a:r>
              <a:rPr lang="en-US" sz="1600" dirty="0">
                <a:latin typeface="+mj-lt"/>
              </a:rPr>
              <a:t> – total number of links;</a:t>
            </a:r>
            <a:endParaRPr lang="en-US" sz="1600" i="1" dirty="0">
              <a:latin typeface="+mj-lt"/>
            </a:endParaRPr>
          </a:p>
          <a:p>
            <a:pPr indent="227013" algn="just"/>
            <a:r>
              <a:rPr lang="en-US" sz="1600" b="1" i="1" dirty="0">
                <a:latin typeface="+mj-lt"/>
              </a:rPr>
              <a:t>х</a:t>
            </a:r>
            <a:r>
              <a:rPr lang="en-US" sz="1600" b="1" dirty="0">
                <a:latin typeface="+mj-lt"/>
              </a:rPr>
              <a:t>38</a:t>
            </a:r>
            <a:r>
              <a:rPr lang="en-US" sz="1600" dirty="0">
                <a:latin typeface="+mj-lt"/>
              </a:rPr>
              <a:t> – number of internal links;</a:t>
            </a:r>
            <a:endParaRPr lang="en-US" sz="1600" i="1" dirty="0">
              <a:latin typeface="+mj-lt"/>
            </a:endParaRPr>
          </a:p>
          <a:p>
            <a:pPr indent="227013" algn="just"/>
            <a:r>
              <a:rPr lang="en-US" sz="1600" b="1" i="1" dirty="0">
                <a:latin typeface="+mj-lt"/>
              </a:rPr>
              <a:t>х</a:t>
            </a:r>
            <a:r>
              <a:rPr lang="en-US" sz="1600" b="1" dirty="0">
                <a:latin typeface="+mj-lt"/>
              </a:rPr>
              <a:t>39</a:t>
            </a:r>
            <a:r>
              <a:rPr lang="en-US" sz="1600" dirty="0">
                <a:latin typeface="+mj-lt"/>
              </a:rPr>
              <a:t> – number of external links;</a:t>
            </a:r>
            <a:endParaRPr lang="en-US" sz="1600" i="1" dirty="0">
              <a:latin typeface="+mj-lt"/>
            </a:endParaRPr>
          </a:p>
          <a:p>
            <a:pPr indent="227013" algn="just"/>
            <a:r>
              <a:rPr lang="en-US" sz="1600" b="1" i="1" dirty="0">
                <a:latin typeface="+mj-lt"/>
              </a:rPr>
              <a:t>х</a:t>
            </a:r>
            <a:r>
              <a:rPr lang="en-US" sz="1600" b="1" dirty="0">
                <a:latin typeface="+mj-lt"/>
              </a:rPr>
              <a:t>40</a:t>
            </a:r>
            <a:r>
              <a:rPr lang="en-US" sz="1600" dirty="0">
                <a:latin typeface="+mj-lt"/>
              </a:rPr>
              <a:t> – website depth;</a:t>
            </a:r>
            <a:endParaRPr lang="en-US" sz="1600" i="1" dirty="0">
              <a:latin typeface="+mj-lt"/>
            </a:endParaRPr>
          </a:p>
          <a:p>
            <a:pPr indent="227013" algn="just"/>
            <a:r>
              <a:rPr lang="en-US" sz="1600" b="1" i="1" dirty="0">
                <a:latin typeface="+mj-lt"/>
              </a:rPr>
              <a:t>х</a:t>
            </a:r>
            <a:r>
              <a:rPr lang="en-US" sz="1600" b="1" dirty="0">
                <a:latin typeface="+mj-lt"/>
              </a:rPr>
              <a:t>41</a:t>
            </a:r>
            <a:r>
              <a:rPr lang="en-US" sz="1600" dirty="0">
                <a:latin typeface="+mj-lt"/>
              </a:rPr>
              <a:t>– number of external links, containing keywords in its title;</a:t>
            </a:r>
          </a:p>
        </p:txBody>
      </p:sp>
      <p:sp>
        <p:nvSpPr>
          <p:cNvPr id="3077" name="Rectangle 10"/>
          <p:cNvSpPr>
            <a:spLocks noChangeArrowheads="1"/>
          </p:cNvSpPr>
          <p:nvPr/>
        </p:nvSpPr>
        <p:spPr bwMode="auto">
          <a:xfrm>
            <a:off x="468313" y="2771373"/>
            <a:ext cx="3671887" cy="3046988"/>
          </a:xfrm>
          <a:prstGeom prst="rect">
            <a:avLst/>
          </a:prstGeom>
          <a:noFill/>
          <a:ln w="9525">
            <a:noFill/>
            <a:miter lim="800000"/>
            <a:headEnd/>
            <a:tailEnd/>
          </a:ln>
        </p:spPr>
        <p:txBody>
          <a:bodyPr anchor="ctr">
            <a:spAutoFit/>
          </a:bodyPr>
          <a:lstStyle/>
          <a:p>
            <a:pPr indent="227013" algn="just"/>
            <a:r>
              <a:rPr lang="en-US" sz="1600" b="1" i="1" dirty="0" smtClean="0">
                <a:latin typeface="+mj-lt"/>
              </a:rPr>
              <a:t>х</a:t>
            </a:r>
            <a:r>
              <a:rPr lang="en-US" sz="1600" b="1" dirty="0" smtClean="0">
                <a:latin typeface="+mj-lt"/>
              </a:rPr>
              <a:t>3</a:t>
            </a:r>
            <a:r>
              <a:rPr lang="en-US" sz="1600" dirty="0" smtClean="0">
                <a:latin typeface="+mj-lt"/>
              </a:rPr>
              <a:t> </a:t>
            </a:r>
            <a:r>
              <a:rPr lang="en-US" sz="1600" dirty="0">
                <a:latin typeface="+mj-lt"/>
              </a:rPr>
              <a:t>–  the ratio of the total words number on the site to the keywords number on the site;</a:t>
            </a:r>
            <a:endParaRPr lang="en-US" sz="1600" i="1" dirty="0">
              <a:latin typeface="+mj-lt"/>
            </a:endParaRPr>
          </a:p>
          <a:p>
            <a:pPr indent="227013" algn="just"/>
            <a:r>
              <a:rPr lang="en-US" sz="1600" b="1" i="1" dirty="0">
                <a:latin typeface="+mj-lt"/>
              </a:rPr>
              <a:t>х</a:t>
            </a:r>
            <a:r>
              <a:rPr lang="en-US" sz="1600" b="1" dirty="0">
                <a:latin typeface="+mj-lt"/>
              </a:rPr>
              <a:t>4 </a:t>
            </a:r>
            <a:r>
              <a:rPr lang="en-US" sz="1600" dirty="0">
                <a:latin typeface="+mj-lt"/>
              </a:rPr>
              <a:t>– the ratio of the total words number on the page to the keywords number on the page;</a:t>
            </a:r>
            <a:endParaRPr lang="en-US" sz="1600" i="1" dirty="0">
              <a:latin typeface="+mj-lt"/>
            </a:endParaRPr>
          </a:p>
          <a:p>
            <a:pPr indent="227013" algn="just"/>
            <a:r>
              <a:rPr lang="en-US" sz="1600" b="1" i="1" dirty="0">
                <a:latin typeface="+mj-lt"/>
              </a:rPr>
              <a:t>х</a:t>
            </a:r>
            <a:r>
              <a:rPr lang="en-US" sz="1600" b="1" dirty="0">
                <a:latin typeface="+mj-lt"/>
              </a:rPr>
              <a:t>5</a:t>
            </a:r>
            <a:r>
              <a:rPr lang="en-US" sz="1600" dirty="0">
                <a:latin typeface="+mj-lt"/>
              </a:rPr>
              <a:t> – Google PR;</a:t>
            </a:r>
            <a:endParaRPr lang="en-US" sz="1600" i="1" dirty="0">
              <a:latin typeface="+mj-lt"/>
            </a:endParaRPr>
          </a:p>
          <a:p>
            <a:pPr indent="227013" algn="just"/>
            <a:r>
              <a:rPr lang="en-US" sz="1600" b="1" i="1" dirty="0">
                <a:latin typeface="+mj-lt"/>
              </a:rPr>
              <a:t>х</a:t>
            </a:r>
            <a:r>
              <a:rPr lang="en-US" sz="1600" b="1" dirty="0">
                <a:latin typeface="+mj-lt"/>
              </a:rPr>
              <a:t>6</a:t>
            </a:r>
            <a:r>
              <a:rPr lang="en-US" sz="1600" dirty="0">
                <a:latin typeface="+mj-lt"/>
              </a:rPr>
              <a:t> – subject popularity;</a:t>
            </a:r>
            <a:endParaRPr lang="en-US" sz="1600" i="1" dirty="0">
              <a:latin typeface="+mj-lt"/>
            </a:endParaRPr>
          </a:p>
          <a:p>
            <a:pPr indent="227013" algn="just"/>
            <a:r>
              <a:rPr lang="en-US" sz="1600" b="1" i="1" dirty="0">
                <a:latin typeface="+mj-lt"/>
              </a:rPr>
              <a:t>х</a:t>
            </a:r>
            <a:r>
              <a:rPr lang="en-US" sz="1600" b="1" dirty="0">
                <a:latin typeface="+mj-lt"/>
              </a:rPr>
              <a:t>7</a:t>
            </a:r>
            <a:r>
              <a:rPr lang="en-US" sz="1600" dirty="0">
                <a:latin typeface="+mj-lt"/>
              </a:rPr>
              <a:t> – requests number of the particular keyword for a certain period of time;</a:t>
            </a:r>
            <a:endParaRPr lang="en-US" sz="1600" i="1" dirty="0">
              <a:latin typeface="+mj-lt"/>
            </a:endParaRPr>
          </a:p>
          <a:p>
            <a:pPr indent="227013" algn="just"/>
            <a:r>
              <a:rPr lang="en-US" sz="1600" b="1" i="1" dirty="0">
                <a:latin typeface="+mj-lt"/>
              </a:rPr>
              <a:t>х</a:t>
            </a:r>
            <a:r>
              <a:rPr lang="en-US" sz="1600" b="1" dirty="0">
                <a:latin typeface="+mj-lt"/>
              </a:rPr>
              <a:t>12</a:t>
            </a:r>
            <a:r>
              <a:rPr lang="en-US" sz="1600" dirty="0">
                <a:latin typeface="+mj-lt"/>
              </a:rPr>
              <a:t> – website age</a:t>
            </a:r>
            <a:r>
              <a:rPr lang="en-US" sz="1600" dirty="0" smtClean="0">
                <a:latin typeface="+mj-lt"/>
              </a:rPr>
              <a:t>;</a:t>
            </a:r>
          </a:p>
          <a:p>
            <a:pPr indent="227013" algn="just"/>
            <a:r>
              <a:rPr lang="en-US" sz="1600" b="1" i="1" dirty="0" smtClean="0">
                <a:latin typeface="+mj-lt"/>
              </a:rPr>
              <a:t>х</a:t>
            </a:r>
            <a:r>
              <a:rPr lang="en-US" sz="1600" b="1" dirty="0" smtClean="0">
                <a:latin typeface="+mj-lt"/>
              </a:rPr>
              <a:t>15 </a:t>
            </a:r>
            <a:r>
              <a:rPr lang="en-US" sz="1600" dirty="0" smtClean="0">
                <a:latin typeface="+mj-lt"/>
              </a:rPr>
              <a:t>– recently updated pages;</a:t>
            </a:r>
            <a:endParaRPr lang="en-US" sz="1600" i="1" dirty="0">
              <a:latin typeface="+mj-lt"/>
            </a:endParaRPr>
          </a:p>
        </p:txBody>
      </p:sp>
      <p:sp>
        <p:nvSpPr>
          <p:cNvPr id="3079" name="TextBox 6"/>
          <p:cNvSpPr txBox="1">
            <a:spLocks noChangeArrowheads="1"/>
          </p:cNvSpPr>
          <p:nvPr/>
        </p:nvSpPr>
        <p:spPr bwMode="auto">
          <a:xfrm>
            <a:off x="827088" y="5786454"/>
            <a:ext cx="7273925" cy="646331"/>
          </a:xfrm>
          <a:prstGeom prst="rect">
            <a:avLst/>
          </a:prstGeom>
          <a:noFill/>
          <a:ln w="9525">
            <a:noFill/>
            <a:miter lim="800000"/>
            <a:headEnd/>
            <a:tailEnd/>
          </a:ln>
        </p:spPr>
        <p:txBody>
          <a:bodyPr>
            <a:spAutoFit/>
          </a:bodyPr>
          <a:lstStyle/>
          <a:p>
            <a:pPr algn="ctr"/>
            <a:r>
              <a:rPr lang="en-US" i="1" dirty="0">
                <a:latin typeface="+mj-lt"/>
              </a:rPr>
              <a:t>Comment: The most influenced in the Google ranking </a:t>
            </a:r>
            <a:r>
              <a:rPr lang="en-US" i="1" dirty="0" smtClean="0">
                <a:latin typeface="+mj-lt"/>
              </a:rPr>
              <a:t>are the </a:t>
            </a:r>
            <a:r>
              <a:rPr lang="en-US" i="1" dirty="0">
                <a:latin typeface="+mj-lt"/>
              </a:rPr>
              <a:t>external factors (x</a:t>
            </a:r>
            <a:r>
              <a:rPr lang="en-US" i="1" baseline="-25000" dirty="0">
                <a:latin typeface="+mj-lt"/>
              </a:rPr>
              <a:t>5</a:t>
            </a:r>
            <a:r>
              <a:rPr lang="en-US" i="1" dirty="0">
                <a:latin typeface="+mj-lt"/>
              </a:rPr>
              <a:t>, x</a:t>
            </a:r>
            <a:r>
              <a:rPr lang="en-US" i="1" baseline="-25000" dirty="0">
                <a:latin typeface="+mj-lt"/>
              </a:rPr>
              <a:t>6</a:t>
            </a:r>
            <a:r>
              <a:rPr lang="en-US" i="1" dirty="0">
                <a:latin typeface="+mj-lt"/>
              </a:rPr>
              <a:t>, x</a:t>
            </a:r>
            <a:r>
              <a:rPr lang="en-US" i="1" baseline="-25000" dirty="0">
                <a:latin typeface="+mj-lt"/>
              </a:rPr>
              <a:t>7</a:t>
            </a:r>
            <a:r>
              <a:rPr lang="en-US" i="1" dirty="0">
                <a:latin typeface="+mj-lt"/>
              </a:rPr>
              <a:t>, x</a:t>
            </a:r>
            <a:r>
              <a:rPr lang="en-US" i="1" baseline="-25000" dirty="0">
                <a:latin typeface="+mj-lt"/>
              </a:rPr>
              <a:t>12</a:t>
            </a:r>
            <a:r>
              <a:rPr lang="en-US" i="1" dirty="0">
                <a:latin typeface="+mj-lt"/>
              </a:rPr>
              <a:t>, x </a:t>
            </a:r>
            <a:r>
              <a:rPr lang="en-US" i="1" baseline="-25000" dirty="0">
                <a:latin typeface="+mj-lt"/>
              </a:rPr>
              <a:t>35</a:t>
            </a:r>
            <a:r>
              <a:rPr lang="en-US" i="1" dirty="0">
                <a:latin typeface="+mj-lt"/>
              </a:rPr>
              <a:t>, x</a:t>
            </a:r>
            <a:r>
              <a:rPr lang="en-US" i="1" baseline="-25000" dirty="0">
                <a:latin typeface="+mj-lt"/>
              </a:rPr>
              <a:t>39</a:t>
            </a:r>
            <a:r>
              <a:rPr lang="en-US" i="1" dirty="0">
                <a:latin typeface="+mj-lt"/>
              </a:rPr>
              <a:t>, h</a:t>
            </a:r>
            <a:r>
              <a:rPr lang="en-US" i="1" baseline="-25000" dirty="0">
                <a:latin typeface="+mj-lt"/>
              </a:rPr>
              <a:t>41</a:t>
            </a:r>
            <a:r>
              <a:rPr lang="en-US" i="1" dirty="0">
                <a:latin typeface="+mj-lt"/>
              </a:rPr>
              <a:t>) as compared to internal ones.</a:t>
            </a:r>
          </a:p>
        </p:txBody>
      </p:sp>
      <p:sp>
        <p:nvSpPr>
          <p:cNvPr id="8" name="Прямоугольник 7"/>
          <p:cNvSpPr/>
          <p:nvPr/>
        </p:nvSpPr>
        <p:spPr>
          <a:xfrm>
            <a:off x="0" y="6429372"/>
            <a:ext cx="9144000" cy="428628"/>
          </a:xfrm>
          <a:prstGeom prst="rect">
            <a:avLst/>
          </a:prstGeom>
          <a:gradFill flip="none" rotWithShape="1">
            <a:gsLst>
              <a:gs pos="12000">
                <a:srgbClr val="00B0F0"/>
              </a:gs>
              <a:gs pos="68000">
                <a:schemeClr val="accent2">
                  <a:tint val="86000"/>
                  <a:satMod val="115000"/>
                </a:schemeClr>
              </a:gs>
              <a:gs pos="100000">
                <a:schemeClr val="accent2">
                  <a:tint val="50000"/>
                  <a:satMod val="150000"/>
                </a:schemeClr>
              </a:gs>
            </a:gsLst>
            <a:path path="shape">
              <a:fillToRect l="50000" t="50000" r="50000" b="50000"/>
            </a:path>
            <a:tileRect/>
          </a:gra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smtClean="0">
                <a:latin typeface="Arial" pitchFamily="34" charset="0"/>
                <a:cs typeface="Arial" pitchFamily="34" charset="0"/>
              </a:rPr>
              <a:t>DEXA - TIR - 2015</a:t>
            </a:r>
            <a:endParaRPr lang="uk-UA" b="1" dirty="0">
              <a:latin typeface="Arial" pitchFamily="34" charset="0"/>
              <a:cs typeface="Arial" pitchFamily="34" charset="0"/>
            </a:endParaRPr>
          </a:p>
        </p:txBody>
      </p:sp>
      <p:sp>
        <p:nvSpPr>
          <p:cNvPr id="9" name="TextBox 5"/>
          <p:cNvSpPr txBox="1">
            <a:spLocks noChangeArrowheads="1"/>
          </p:cNvSpPr>
          <p:nvPr/>
        </p:nvSpPr>
        <p:spPr bwMode="auto">
          <a:xfrm>
            <a:off x="684213" y="2345288"/>
            <a:ext cx="7920037" cy="369332"/>
          </a:xfrm>
          <a:prstGeom prst="rect">
            <a:avLst/>
          </a:prstGeom>
          <a:noFill/>
          <a:ln w="9525">
            <a:noFill/>
            <a:miter lim="800000"/>
            <a:headEnd/>
            <a:tailEnd/>
          </a:ln>
        </p:spPr>
        <p:txBody>
          <a:bodyPr>
            <a:spAutoFit/>
          </a:bodyPr>
          <a:lstStyle/>
          <a:p>
            <a:r>
              <a:rPr lang="en-US" dirty="0" smtClean="0">
                <a:latin typeface="+mj-lt"/>
              </a:rPr>
              <a:t>The most influencing in </a:t>
            </a:r>
            <a:r>
              <a:rPr lang="en-US" dirty="0">
                <a:latin typeface="+mj-lt"/>
              </a:rPr>
              <a:t>the </a:t>
            </a:r>
            <a:r>
              <a:rPr lang="en-US" dirty="0" smtClean="0"/>
              <a:t>Google </a:t>
            </a:r>
            <a:r>
              <a:rPr lang="en-US" dirty="0" smtClean="0">
                <a:latin typeface="+mj-lt"/>
              </a:rPr>
              <a:t>ranking </a:t>
            </a:r>
            <a:r>
              <a:rPr lang="en-US" dirty="0">
                <a:latin typeface="+mj-lt"/>
              </a:rPr>
              <a:t>model </a:t>
            </a:r>
            <a:r>
              <a:rPr lang="en-US" dirty="0" smtClean="0">
                <a:latin typeface="+mj-lt"/>
              </a:rPr>
              <a:t>are the </a:t>
            </a:r>
            <a:r>
              <a:rPr lang="en-US" dirty="0">
                <a:latin typeface="+mj-lt"/>
              </a:rPr>
              <a:t>following 16 factors:</a:t>
            </a:r>
            <a:r>
              <a:rPr lang="en-US" dirty="0">
                <a:solidFill>
                  <a:srgbClr val="FF0000"/>
                </a:solidFill>
                <a:latin typeface="+mj-lt"/>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6"/>
          <p:cNvSpPr>
            <a:spLocks noChangeArrowheads="1"/>
          </p:cNvSpPr>
          <p:nvPr/>
        </p:nvSpPr>
        <p:spPr bwMode="auto">
          <a:xfrm>
            <a:off x="142844" y="853843"/>
            <a:ext cx="2975430" cy="646331"/>
          </a:xfrm>
          <a:prstGeom prst="rect">
            <a:avLst/>
          </a:prstGeom>
          <a:noFill/>
          <a:ln w="9525">
            <a:noFill/>
            <a:miter lim="800000"/>
            <a:headEnd/>
            <a:tailEnd/>
          </a:ln>
          <a:effectLst/>
        </p:spPr>
        <p:txBody>
          <a:bodyPr wrap="none" anchor="ctr">
            <a:spAutoFit/>
          </a:bodyPr>
          <a:lstStyle/>
          <a:p>
            <a:pPr algn="ctr" eaLnBrk="0" hangingPunct="0"/>
            <a:r>
              <a:rPr lang="en-US" dirty="0" smtClean="0">
                <a:latin typeface="+mj-lt"/>
              </a:rPr>
              <a:t> </a:t>
            </a:r>
            <a:r>
              <a:rPr lang="en-US" dirty="0">
                <a:latin typeface="+mj-lt"/>
              </a:rPr>
              <a:t>Results of sites ranking using </a:t>
            </a:r>
          </a:p>
          <a:p>
            <a:pPr algn="ctr" eaLnBrk="0" hangingPunct="0"/>
            <a:r>
              <a:rPr lang="en-US" dirty="0">
                <a:latin typeface="+mj-lt"/>
              </a:rPr>
              <a:t>model built with GIA GMDH</a:t>
            </a:r>
          </a:p>
        </p:txBody>
      </p:sp>
      <p:graphicFrame>
        <p:nvGraphicFramePr>
          <p:cNvPr id="28840" name="Group 1192"/>
          <p:cNvGraphicFramePr>
            <a:graphicFrameLocks noGrp="1"/>
          </p:cNvGraphicFramePr>
          <p:nvPr/>
        </p:nvGraphicFramePr>
        <p:xfrm>
          <a:off x="142843" y="1571612"/>
          <a:ext cx="2214579" cy="4714903"/>
        </p:xfrm>
        <a:graphic>
          <a:graphicData uri="http://schemas.openxmlformats.org/drawingml/2006/table">
            <a:tbl>
              <a:tblPr/>
              <a:tblGrid>
                <a:gridCol w="692056"/>
                <a:gridCol w="830467"/>
                <a:gridCol w="692056"/>
              </a:tblGrid>
              <a:tr h="987582">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pitchFamily="34" charset="0"/>
                          <a:ea typeface="MS Mincho" pitchFamily="49" charset="-128"/>
                          <a:cs typeface="Times New Roman" pitchFamily="18" charset="0"/>
                        </a:rPr>
                        <a:t>Place in google.com.ua</a:t>
                      </a:r>
                      <a:endParaRPr kumimoji="0" lang="en-US" sz="1400" b="0" i="0" u="none" strike="noStrike" cap="none" normalizeH="0" baseline="0" dirty="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pitchFamily="34" charset="0"/>
                          <a:ea typeface="MS Mincho" pitchFamily="49" charset="-128"/>
                          <a:cs typeface="Times New Roman" pitchFamily="18" charset="0"/>
                        </a:rPr>
                        <a:t>Values by GMDH</a:t>
                      </a:r>
                      <a:endParaRPr kumimoji="0" lang="en-US" sz="1400" b="0" i="0" u="none" strike="noStrike" cap="none" normalizeH="0" baseline="0" dirty="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Rounded results</a:t>
                      </a:r>
                      <a:endParaRPr kumimoji="0" lang="en-US" sz="1400" b="0" i="0" u="none" strike="noStrike" cap="none" normalizeH="0" baseline="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671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Narrow" pitchFamily="34" charset="0"/>
                          <a:ea typeface="MS Mincho" pitchFamily="49" charset="-128"/>
                          <a:cs typeface="Times New Roman" pitchFamily="18" charset="0"/>
                        </a:rPr>
                        <a:t>1</a:t>
                      </a:r>
                      <a:endParaRPr kumimoji="0" lang="en-US" sz="1200" b="0" i="0" u="none" strike="noStrike" cap="none" normalizeH="0" baseline="0" dirty="0" smtClean="0">
                        <a:ln>
                          <a:noFill/>
                        </a:ln>
                        <a:solidFill>
                          <a:schemeClr val="tx1"/>
                        </a:solidFill>
                        <a:effectLst/>
                        <a:latin typeface="Arial" charset="0"/>
                        <a:ea typeface="MS Mincho" pitchFamily="49" charset="-128"/>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1,23</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1</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671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Narrow" pitchFamily="34" charset="0"/>
                          <a:ea typeface="MS Mincho" pitchFamily="49" charset="-128"/>
                          <a:cs typeface="Times New Roman" pitchFamily="18" charset="0"/>
                        </a:rPr>
                        <a:t>2</a:t>
                      </a:r>
                      <a:endParaRPr kumimoji="0" lang="en-US" sz="1200" b="0" i="0" u="none" strike="noStrike" cap="none" normalizeH="0" baseline="0" dirty="0" smtClean="0">
                        <a:ln>
                          <a:noFill/>
                        </a:ln>
                        <a:solidFill>
                          <a:schemeClr val="tx1"/>
                        </a:solidFill>
                        <a:effectLst/>
                        <a:latin typeface="Arial" charset="0"/>
                        <a:ea typeface="MS Mincho" pitchFamily="49" charset="-128"/>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Narrow" pitchFamily="34" charset="0"/>
                          <a:ea typeface="MS Mincho" pitchFamily="49" charset="-128"/>
                          <a:cs typeface="Times New Roman" pitchFamily="18" charset="0"/>
                        </a:rPr>
                        <a:t>1,89</a:t>
                      </a:r>
                      <a:endParaRPr kumimoji="0" lang="en-US" sz="1200" b="0" i="0" u="none" strike="noStrike" cap="none" normalizeH="0" baseline="0" dirty="0" smtClean="0">
                        <a:ln>
                          <a:noFill/>
                        </a:ln>
                        <a:solidFill>
                          <a:schemeClr val="tx1"/>
                        </a:solidFill>
                        <a:effectLst/>
                        <a:latin typeface="Arial" charset="0"/>
                        <a:ea typeface="MS Mincho" pitchFamily="49" charset="-128"/>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2</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671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3</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Narrow" pitchFamily="34" charset="0"/>
                          <a:ea typeface="MS Mincho" pitchFamily="49" charset="-128"/>
                          <a:cs typeface="Times New Roman" pitchFamily="18" charset="0"/>
                        </a:rPr>
                        <a:t>4,01</a:t>
                      </a:r>
                      <a:endParaRPr kumimoji="0" lang="en-US" sz="1200" b="0" i="0" u="none" strike="noStrike" cap="none" normalizeH="0" baseline="0" dirty="0" smtClean="0">
                        <a:ln>
                          <a:noFill/>
                        </a:ln>
                        <a:solidFill>
                          <a:schemeClr val="tx1"/>
                        </a:solidFill>
                        <a:effectLst/>
                        <a:latin typeface="Arial" charset="0"/>
                        <a:ea typeface="MS Mincho" pitchFamily="49" charset="-128"/>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Narrow" pitchFamily="34" charset="0"/>
                          <a:ea typeface="MS Mincho" pitchFamily="49" charset="-128"/>
                          <a:cs typeface="Times New Roman" pitchFamily="18" charset="0"/>
                        </a:rPr>
                        <a:t>4</a:t>
                      </a:r>
                      <a:endParaRPr kumimoji="0" lang="en-US" sz="1200" b="0" i="0" u="none" strike="noStrike" cap="none" normalizeH="0" baseline="0" dirty="0" smtClean="0">
                        <a:ln>
                          <a:noFill/>
                        </a:ln>
                        <a:solidFill>
                          <a:schemeClr val="tx1"/>
                        </a:solidFill>
                        <a:effectLst/>
                        <a:latin typeface="Arial" charset="0"/>
                        <a:ea typeface="MS Mincho" pitchFamily="49" charset="-128"/>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671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4</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Narrow" pitchFamily="34" charset="0"/>
                          <a:ea typeface="MS Mincho" pitchFamily="49" charset="-128"/>
                          <a:cs typeface="Times New Roman" pitchFamily="18" charset="0"/>
                        </a:rPr>
                        <a:t>4,21</a:t>
                      </a:r>
                      <a:endParaRPr kumimoji="0" lang="en-US" sz="1200" b="0" i="0" u="none" strike="noStrike" cap="none" normalizeH="0" baseline="0" dirty="0" smtClean="0">
                        <a:ln>
                          <a:noFill/>
                        </a:ln>
                        <a:solidFill>
                          <a:schemeClr val="tx1"/>
                        </a:solidFill>
                        <a:effectLst/>
                        <a:latin typeface="Arial" charset="0"/>
                        <a:ea typeface="MS Mincho" pitchFamily="49" charset="-128"/>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4</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671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a:ea typeface="MS Mincho" pitchFamily="49" charset="-128"/>
                          <a:cs typeface="Times New Roman" pitchFamily="18" charset="0"/>
                        </a:rPr>
                        <a:t>…</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a:ea typeface="MS Mincho" pitchFamily="49" charset="-128"/>
                          <a:cs typeface="Times New Roman" pitchFamily="18" charset="0"/>
                        </a:rPr>
                        <a:t>…</a:t>
                      </a:r>
                      <a:endParaRPr kumimoji="0" lang="en-US" sz="1200" b="0" i="0" u="none" strike="noStrike" cap="none" normalizeH="0" baseline="0" dirty="0" smtClean="0">
                        <a:ln>
                          <a:noFill/>
                        </a:ln>
                        <a:solidFill>
                          <a:schemeClr val="tx1"/>
                        </a:solidFill>
                        <a:effectLst/>
                        <a:latin typeface="Arial" charset="0"/>
                        <a:ea typeface="MS Mincho" pitchFamily="49" charset="-128"/>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a:ea typeface="MS Mincho" pitchFamily="49" charset="-128"/>
                          <a:cs typeface="Times New Roman" pitchFamily="18" charset="0"/>
                        </a:rPr>
                        <a:t>…</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671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21</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21,23</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Narrow" pitchFamily="34" charset="0"/>
                          <a:ea typeface="MS Mincho" pitchFamily="49" charset="-128"/>
                          <a:cs typeface="Times New Roman" pitchFamily="18" charset="0"/>
                        </a:rPr>
                        <a:t>21</a:t>
                      </a:r>
                      <a:endParaRPr kumimoji="0" lang="en-US" sz="1200" b="0" i="0" u="none" strike="noStrike" cap="none" normalizeH="0" baseline="0" dirty="0" smtClean="0">
                        <a:ln>
                          <a:noFill/>
                        </a:ln>
                        <a:solidFill>
                          <a:schemeClr val="tx1"/>
                        </a:solidFill>
                        <a:effectLst/>
                        <a:latin typeface="Arial" charset="0"/>
                        <a:ea typeface="MS Mincho" pitchFamily="49" charset="-128"/>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671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22</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22,49</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Narrow" pitchFamily="34" charset="0"/>
                          <a:ea typeface="MS Mincho" pitchFamily="49" charset="-128"/>
                          <a:cs typeface="Times New Roman" pitchFamily="18" charset="0"/>
                        </a:rPr>
                        <a:t>23</a:t>
                      </a:r>
                      <a:endParaRPr kumimoji="0" lang="en-US" sz="1200" b="0" i="0" u="none" strike="noStrike" cap="none" normalizeH="0" baseline="0" dirty="0" smtClean="0">
                        <a:ln>
                          <a:noFill/>
                        </a:ln>
                        <a:solidFill>
                          <a:schemeClr val="tx1"/>
                        </a:solidFill>
                        <a:effectLst/>
                        <a:latin typeface="Arial" charset="0"/>
                        <a:ea typeface="MS Mincho" pitchFamily="49" charset="-128"/>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671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a:ea typeface="MS Mincho" pitchFamily="49" charset="-128"/>
                          <a:cs typeface="Times New Roman" pitchFamily="18" charset="0"/>
                        </a:rPr>
                        <a:t>…</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a:ea typeface="MS Mincho" pitchFamily="49" charset="-128"/>
                          <a:cs typeface="Times New Roman" pitchFamily="18" charset="0"/>
                        </a:rPr>
                        <a:t>…</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a:ea typeface="MS Mincho" pitchFamily="49" charset="-128"/>
                          <a:cs typeface="Times New Roman" pitchFamily="18" charset="0"/>
                        </a:rPr>
                        <a:t>…</a:t>
                      </a:r>
                      <a:endParaRPr kumimoji="0" lang="en-US" sz="1200" b="0" i="0" u="none" strike="noStrike" cap="none" normalizeH="0" baseline="0" dirty="0" smtClean="0">
                        <a:ln>
                          <a:noFill/>
                        </a:ln>
                        <a:solidFill>
                          <a:schemeClr val="tx1"/>
                        </a:solidFill>
                        <a:effectLst/>
                        <a:latin typeface="Arial" charset="0"/>
                        <a:ea typeface="MS Mincho" pitchFamily="49" charset="-128"/>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671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57</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57,22</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Narrow" pitchFamily="34" charset="0"/>
                          <a:ea typeface="MS Mincho" pitchFamily="49" charset="-128"/>
                          <a:cs typeface="Times New Roman" pitchFamily="18" charset="0"/>
                        </a:rPr>
                        <a:t>57</a:t>
                      </a:r>
                      <a:endParaRPr kumimoji="0" lang="en-US" sz="1200" b="0" i="0" u="none" strike="noStrike" cap="none" normalizeH="0" baseline="0" dirty="0" smtClean="0">
                        <a:ln>
                          <a:noFill/>
                        </a:ln>
                        <a:solidFill>
                          <a:schemeClr val="tx1"/>
                        </a:solidFill>
                        <a:effectLst/>
                        <a:latin typeface="Arial" charset="0"/>
                        <a:ea typeface="MS Mincho" pitchFamily="49" charset="-128"/>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671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58</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58,15</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Narrow" pitchFamily="34" charset="0"/>
                          <a:ea typeface="MS Mincho" pitchFamily="49" charset="-128"/>
                          <a:cs typeface="Times New Roman" pitchFamily="18" charset="0"/>
                        </a:rPr>
                        <a:t>58</a:t>
                      </a:r>
                      <a:endParaRPr kumimoji="0" lang="en-US" sz="1200" b="0" i="0" u="none" strike="noStrike" cap="none" normalizeH="0" baseline="0" dirty="0" smtClean="0">
                        <a:ln>
                          <a:noFill/>
                        </a:ln>
                        <a:solidFill>
                          <a:schemeClr val="tx1"/>
                        </a:solidFill>
                        <a:effectLst/>
                        <a:latin typeface="Arial" charset="0"/>
                        <a:ea typeface="MS Mincho" pitchFamily="49" charset="-128"/>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671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a:ea typeface="MS Mincho" pitchFamily="49" charset="-128"/>
                          <a:cs typeface="Times New Roman" pitchFamily="18" charset="0"/>
                        </a:rPr>
                        <a:t>…</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a:ea typeface="MS Mincho" pitchFamily="49" charset="-128"/>
                          <a:cs typeface="Times New Roman" pitchFamily="18" charset="0"/>
                        </a:rPr>
                        <a:t>…</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a:ea typeface="MS Mincho" pitchFamily="49" charset="-128"/>
                          <a:cs typeface="Times New Roman" pitchFamily="18" charset="0"/>
                        </a:rPr>
                        <a:t>…</a:t>
                      </a:r>
                      <a:endParaRPr kumimoji="0" lang="en-US" sz="1200" b="0" i="0" u="none" strike="noStrike" cap="none" normalizeH="0" baseline="0" dirty="0" smtClean="0">
                        <a:ln>
                          <a:noFill/>
                        </a:ln>
                        <a:solidFill>
                          <a:schemeClr val="tx1"/>
                        </a:solidFill>
                        <a:effectLst/>
                        <a:latin typeface="Arial" charset="0"/>
                        <a:ea typeface="MS Mincho" pitchFamily="49" charset="-128"/>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671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99</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98,95</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Narrow" pitchFamily="34" charset="0"/>
                          <a:ea typeface="MS Mincho" pitchFamily="49" charset="-128"/>
                          <a:cs typeface="Times New Roman" pitchFamily="18" charset="0"/>
                        </a:rPr>
                        <a:t>99</a:t>
                      </a:r>
                      <a:endParaRPr kumimoji="0" lang="en-US" sz="1200" b="0" i="0" u="none" strike="noStrike" cap="none" normalizeH="0" baseline="0" dirty="0" smtClean="0">
                        <a:ln>
                          <a:noFill/>
                        </a:ln>
                        <a:solidFill>
                          <a:schemeClr val="tx1"/>
                        </a:solidFill>
                        <a:effectLst/>
                        <a:latin typeface="Arial" charset="0"/>
                        <a:ea typeface="MS Mincho" pitchFamily="49" charset="-128"/>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671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100</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99,56</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Narrow" pitchFamily="34" charset="0"/>
                          <a:ea typeface="MS Mincho" pitchFamily="49" charset="-128"/>
                          <a:cs typeface="Times New Roman" pitchFamily="18" charset="0"/>
                        </a:rPr>
                        <a:t>100</a:t>
                      </a:r>
                      <a:endParaRPr kumimoji="0" lang="en-US" sz="1200" b="0" i="0" u="none" strike="noStrike" cap="none" normalizeH="0" baseline="0" dirty="0" smtClean="0">
                        <a:ln>
                          <a:noFill/>
                        </a:ln>
                        <a:solidFill>
                          <a:schemeClr val="tx1"/>
                        </a:solidFill>
                        <a:effectLst/>
                        <a:latin typeface="Arial" charset="0"/>
                        <a:ea typeface="MS Mincho" pitchFamily="49" charset="-128"/>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8842" name="Group 1194"/>
          <p:cNvGraphicFramePr>
            <a:graphicFrameLocks noGrp="1"/>
          </p:cNvGraphicFramePr>
          <p:nvPr/>
        </p:nvGraphicFramePr>
        <p:xfrm>
          <a:off x="3133746" y="1571612"/>
          <a:ext cx="3438518" cy="4683426"/>
        </p:xfrm>
        <a:graphic>
          <a:graphicData uri="http://schemas.openxmlformats.org/drawingml/2006/table">
            <a:tbl>
              <a:tblPr/>
              <a:tblGrid>
                <a:gridCol w="795612"/>
                <a:gridCol w="836107"/>
                <a:gridCol w="959974"/>
                <a:gridCol w="846825"/>
              </a:tblGrid>
              <a:tr h="233362">
                <a:tc row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pitchFamily="34" charset="0"/>
                          <a:ea typeface="MS Mincho" pitchFamily="49" charset="-128"/>
                          <a:cs typeface="Times New Roman" pitchFamily="18" charset="0"/>
                        </a:rPr>
                        <a:t>Place in google.com.ua</a:t>
                      </a:r>
                      <a:endParaRPr kumimoji="0" lang="en-US" sz="1400" b="0" i="0" u="none" strike="noStrike" cap="none" normalizeH="0" baseline="0" dirty="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Values by GMDH</a:t>
                      </a:r>
                      <a:endParaRPr kumimoji="0" lang="en-US" sz="1400" b="0" i="0" u="none" strike="noStrike" cap="none" normalizeH="0" baseline="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uk-UA"/>
                    </a:p>
                  </a:txBody>
                  <a:tcPr/>
                </a:tc>
                <a:tc hMerge="1">
                  <a:txBody>
                    <a:bodyPr/>
                    <a:lstStyle/>
                    <a:p>
                      <a:endParaRPr lang="uk-UA"/>
                    </a:p>
                  </a:txBody>
                  <a:tcPr/>
                </a:tc>
              </a:tr>
              <a:tr h="723422">
                <a:tc vMerge="1">
                  <a:txBody>
                    <a:bodyPr/>
                    <a:lstStyle/>
                    <a:p>
                      <a:endParaRPr lang="uk-UA"/>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a:ea typeface="MS Mincho" pitchFamily="49" charset="-128"/>
                          <a:cs typeface="Times New Roman" pitchFamily="18" charset="0"/>
                        </a:rPr>
                        <a:t>«</a:t>
                      </a:r>
                      <a:r>
                        <a:rPr kumimoji="0" lang="en-US" sz="1400" b="0" i="0" u="none" strike="noStrike" cap="none" normalizeH="0" baseline="0" dirty="0" smtClean="0">
                          <a:ln>
                            <a:noFill/>
                          </a:ln>
                          <a:solidFill>
                            <a:schemeClr val="tx1"/>
                          </a:solidFill>
                          <a:effectLst/>
                          <a:latin typeface="Arial Narrow" pitchFamily="34" charset="0"/>
                          <a:ea typeface="MS Mincho" pitchFamily="49" charset="-128"/>
                          <a:cs typeface="Times New Roman" pitchFamily="18" charset="0"/>
                        </a:rPr>
                        <a:t>omelet recipe</a:t>
                      </a:r>
                      <a:r>
                        <a:rPr kumimoji="0" lang="en-US" sz="1400" b="0" i="0" u="none" strike="noStrike" cap="none" normalizeH="0" baseline="0" dirty="0" smtClean="0">
                          <a:ln>
                            <a:noFill/>
                          </a:ln>
                          <a:solidFill>
                            <a:schemeClr val="tx1"/>
                          </a:solidFill>
                          <a:effectLst/>
                          <a:latin typeface="Arial"/>
                          <a:ea typeface="MS Mincho" pitchFamily="49" charset="-128"/>
                          <a:cs typeface="Times New Roman" pitchFamily="18" charset="0"/>
                        </a:rPr>
                        <a:t>»</a:t>
                      </a:r>
                      <a:r>
                        <a:rPr kumimoji="0" lang="en-US" sz="1400" b="0" i="0" u="none" strike="noStrike" cap="none" normalizeH="0" baseline="0" dirty="0" smtClean="0">
                          <a:ln>
                            <a:noFill/>
                          </a:ln>
                          <a:solidFill>
                            <a:schemeClr val="tx1"/>
                          </a:solidFill>
                          <a:effectLst/>
                          <a:latin typeface="Arial Narrow" pitchFamily="34" charset="0"/>
                          <a:ea typeface="MS Mincho" pitchFamily="49" charset="-128"/>
                          <a:cs typeface="Times New Roman" pitchFamily="18" charset="0"/>
                        </a:rPr>
                        <a:t> / rounded result</a:t>
                      </a:r>
                      <a:endParaRPr kumimoji="0" lang="en-US" sz="1400" b="0" i="0" u="none" strike="noStrike" cap="none" normalizeH="0" baseline="0" dirty="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a:ea typeface="MS Mincho" pitchFamily="49" charset="-128"/>
                          <a:cs typeface="Times New Roman" pitchFamily="18" charset="0"/>
                        </a:rPr>
                        <a:t>«</a:t>
                      </a:r>
                      <a:r>
                        <a:rPr kumimoji="0" lang="en-US" sz="14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buy notebook Kiev</a:t>
                      </a:r>
                      <a:r>
                        <a:rPr kumimoji="0" lang="en-US" sz="1400" b="0" i="0" u="none" strike="noStrike" cap="none" normalizeH="0" baseline="0" smtClean="0">
                          <a:ln>
                            <a:noFill/>
                          </a:ln>
                          <a:solidFill>
                            <a:schemeClr val="tx1"/>
                          </a:solidFill>
                          <a:effectLst/>
                          <a:latin typeface="Arial"/>
                          <a:ea typeface="MS Mincho" pitchFamily="49" charset="-128"/>
                          <a:cs typeface="Times New Roman" pitchFamily="18" charset="0"/>
                        </a:rPr>
                        <a:t>»</a:t>
                      </a:r>
                      <a:r>
                        <a:rPr kumimoji="0" lang="en-US" sz="14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 / rounded result</a:t>
                      </a:r>
                      <a:endParaRPr kumimoji="0" lang="en-US" sz="1400" b="0" i="0" u="none" strike="noStrike" cap="none" normalizeH="0" baseline="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a:ea typeface="MS Mincho" pitchFamily="49" charset="-128"/>
                          <a:cs typeface="Times New Roman" pitchFamily="18" charset="0"/>
                        </a:rPr>
                        <a:t>«</a:t>
                      </a:r>
                      <a:r>
                        <a:rPr kumimoji="0" lang="uk-UA" sz="14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expert systems</a:t>
                      </a:r>
                      <a:r>
                        <a:rPr kumimoji="0" lang="en-US" sz="1400" b="0" i="0" u="none" strike="noStrike" cap="none" normalizeH="0" baseline="0" smtClean="0">
                          <a:ln>
                            <a:noFill/>
                          </a:ln>
                          <a:solidFill>
                            <a:schemeClr val="tx1"/>
                          </a:solidFill>
                          <a:effectLst/>
                          <a:latin typeface="Arial"/>
                          <a:ea typeface="MS Mincho" pitchFamily="49" charset="-128"/>
                          <a:cs typeface="Times New Roman" pitchFamily="18" charset="0"/>
                        </a:rPr>
                        <a:t>»</a:t>
                      </a:r>
                      <a:r>
                        <a:rPr kumimoji="0" lang="en-US" sz="14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 / rounded result</a:t>
                      </a:r>
                      <a:endParaRPr kumimoji="0" lang="en-US" sz="1400" b="0" i="0" u="none" strike="noStrike" cap="none" normalizeH="0" baseline="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002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1</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0,83 / 1</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1,02 / 1</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0,78 / 1</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002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2</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1,91 / 2</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2,11 / 2</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2,02 / 2</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430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a:ea typeface="MS Mincho" pitchFamily="49" charset="-128"/>
                          <a:cs typeface="Times New Roman" pitchFamily="18" charset="0"/>
                        </a:rPr>
                        <a:t>…</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a:ea typeface="MS Mincho" pitchFamily="49" charset="-128"/>
                          <a:cs typeface="Times New Roman" pitchFamily="18" charset="0"/>
                        </a:rPr>
                        <a:t>…</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a:ea typeface="MS Mincho" pitchFamily="49" charset="-128"/>
                          <a:cs typeface="Times New Roman" pitchFamily="18" charset="0"/>
                        </a:rPr>
                        <a:t>…</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a:ea typeface="MS Mincho" pitchFamily="49" charset="-128"/>
                          <a:cs typeface="Times New Roman" pitchFamily="18" charset="0"/>
                        </a:rPr>
                        <a:t>…</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002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37</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37,91 / 38</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36,99 / 37</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36,89 / 37</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002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38</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37,95 / 38</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Narrow" pitchFamily="34" charset="0"/>
                          <a:ea typeface="MS Mincho" pitchFamily="49" charset="-128"/>
                          <a:cs typeface="Times New Roman" pitchFamily="18" charset="0"/>
                        </a:rPr>
                        <a:t>38,00 / 38</a:t>
                      </a:r>
                      <a:endParaRPr kumimoji="0" lang="en-US" sz="1200" b="0" i="0" u="none" strike="noStrike" cap="none" normalizeH="0" baseline="0" dirty="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38,01 / 38</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002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a:ea typeface="MS Mincho" pitchFamily="49" charset="-128"/>
                          <a:cs typeface="Times New Roman" pitchFamily="18" charset="0"/>
                        </a:rPr>
                        <a:t>…</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a:ea typeface="MS Mincho" pitchFamily="49" charset="-128"/>
                          <a:cs typeface="Times New Roman" pitchFamily="18" charset="0"/>
                        </a:rPr>
                        <a:t>…</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a:ea typeface="MS Mincho" pitchFamily="49" charset="-128"/>
                          <a:cs typeface="Times New Roman" pitchFamily="18" charset="0"/>
                        </a:rPr>
                        <a:t>…</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a:ea typeface="MS Mincho" pitchFamily="49" charset="-128"/>
                          <a:cs typeface="Times New Roman" pitchFamily="18" charset="0"/>
                        </a:rPr>
                        <a:t>…</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002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77</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77,02 / 77 </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76,01 / 76</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78,00 / 78</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002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78</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78,11 / 78</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77,72 / 78</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78,32 / 78 </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002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a:ea typeface="MS Mincho" pitchFamily="49" charset="-128"/>
                          <a:cs typeface="Times New Roman" pitchFamily="18" charset="0"/>
                        </a:rPr>
                        <a:t>…</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a:ea typeface="MS Mincho" pitchFamily="49" charset="-128"/>
                          <a:cs typeface="Times New Roman" pitchFamily="18" charset="0"/>
                        </a:rPr>
                        <a:t>…</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a:ea typeface="MS Mincho" pitchFamily="49" charset="-128"/>
                          <a:cs typeface="Times New Roman" pitchFamily="18" charset="0"/>
                        </a:rPr>
                        <a:t>…</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a:ea typeface="MS Mincho" pitchFamily="49" charset="-128"/>
                          <a:cs typeface="Times New Roman" pitchFamily="18" charset="0"/>
                        </a:rPr>
                        <a:t>…</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002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100</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99,86 / 100</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100,56 / 101</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100,01 / 100</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002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R</a:t>
                      </a:r>
                      <a:r>
                        <a:rPr kumimoji="0" lang="en-US" sz="1200" b="1" i="0" u="none" strike="noStrike" cap="none" normalizeH="0" baseline="30000" smtClean="0">
                          <a:ln>
                            <a:noFill/>
                          </a:ln>
                          <a:solidFill>
                            <a:schemeClr val="tx1"/>
                          </a:solidFill>
                          <a:effectLst/>
                          <a:latin typeface="Arial Narrow" pitchFamily="34" charset="0"/>
                          <a:ea typeface="MS Mincho" pitchFamily="49" charset="-128"/>
                          <a:cs typeface="Times New Roman" pitchFamily="18" charset="0"/>
                        </a:rPr>
                        <a:t>2</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87%</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Narrow" pitchFamily="34" charset="0"/>
                          <a:ea typeface="MS Mincho" pitchFamily="49" charset="-128"/>
                          <a:cs typeface="Times New Roman" pitchFamily="18" charset="0"/>
                        </a:rPr>
                        <a:t>95%</a:t>
                      </a:r>
                      <a:endParaRPr kumimoji="0" lang="en-US" sz="1200" b="0" i="0" u="none" strike="noStrike" cap="none" normalizeH="0" baseline="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Narrow" pitchFamily="34" charset="0"/>
                          <a:ea typeface="MS Mincho" pitchFamily="49" charset="-128"/>
                          <a:cs typeface="Times New Roman" pitchFamily="18" charset="0"/>
                        </a:rPr>
                        <a:t>93%</a:t>
                      </a:r>
                      <a:endParaRPr kumimoji="0" lang="en-US" sz="1200" b="0" i="0" u="none" strike="noStrike" cap="none" normalizeH="0" baseline="0" dirty="0" smtClean="0">
                        <a:ln>
                          <a:noFill/>
                        </a:ln>
                        <a:solidFill>
                          <a:schemeClr val="tx1"/>
                        </a:solidFill>
                        <a:effectLst/>
                        <a:latin typeface="Arial" charset="0"/>
                        <a:ea typeface="MS Mincho" pitchFamily="49" charset="-128"/>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8832" name="Rectangle 1184"/>
          <p:cNvSpPr>
            <a:spLocks noChangeArrowheads="1"/>
          </p:cNvSpPr>
          <p:nvPr/>
        </p:nvSpPr>
        <p:spPr bwMode="auto">
          <a:xfrm>
            <a:off x="3357554" y="916528"/>
            <a:ext cx="3108350" cy="369332"/>
          </a:xfrm>
          <a:prstGeom prst="rect">
            <a:avLst/>
          </a:prstGeom>
          <a:noFill/>
          <a:ln w="9525">
            <a:noFill/>
            <a:miter lim="800000"/>
            <a:headEnd/>
            <a:tailEnd/>
          </a:ln>
          <a:effectLst/>
        </p:spPr>
        <p:txBody>
          <a:bodyPr wrap="none" anchor="ctr">
            <a:spAutoFit/>
          </a:bodyPr>
          <a:lstStyle/>
          <a:p>
            <a:pPr algn="ctr" eaLnBrk="0" hangingPunct="0"/>
            <a:r>
              <a:rPr lang="en-US" dirty="0" smtClean="0">
                <a:latin typeface="+mj-lt"/>
              </a:rPr>
              <a:t> </a:t>
            </a:r>
            <a:r>
              <a:rPr lang="en-US" dirty="0">
                <a:latin typeface="+mj-lt"/>
              </a:rPr>
              <a:t>Web resources ranking results </a:t>
            </a:r>
          </a:p>
        </p:txBody>
      </p:sp>
      <p:sp>
        <p:nvSpPr>
          <p:cNvPr id="28837" name="Rectangle 1189"/>
          <p:cNvSpPr>
            <a:spLocks noChangeArrowheads="1"/>
          </p:cNvSpPr>
          <p:nvPr/>
        </p:nvSpPr>
        <p:spPr bwMode="auto">
          <a:xfrm>
            <a:off x="6715140" y="1458946"/>
            <a:ext cx="2286016" cy="4247317"/>
          </a:xfrm>
          <a:prstGeom prst="rect">
            <a:avLst/>
          </a:prstGeom>
          <a:noFill/>
          <a:ln w="9525">
            <a:noFill/>
            <a:miter lim="800000"/>
            <a:headEnd/>
            <a:tailEnd/>
          </a:ln>
          <a:effectLst/>
        </p:spPr>
        <p:txBody>
          <a:bodyPr wrap="square" anchor="ctr">
            <a:spAutoFit/>
          </a:bodyPr>
          <a:lstStyle/>
          <a:p>
            <a:pPr indent="114300" algn="just"/>
            <a:r>
              <a:rPr lang="uk-UA" dirty="0" err="1" smtClean="0">
                <a:latin typeface="+mj-lt"/>
              </a:rPr>
              <a:t>We</a:t>
            </a:r>
            <a:r>
              <a:rPr lang="uk-UA" dirty="0" smtClean="0">
                <a:latin typeface="+mj-lt"/>
              </a:rPr>
              <a:t> </a:t>
            </a:r>
            <a:r>
              <a:rPr lang="en-US" dirty="0" smtClean="0">
                <a:latin typeface="+mj-lt"/>
              </a:rPr>
              <a:t> have </a:t>
            </a:r>
            <a:r>
              <a:rPr lang="uk-UA" dirty="0" err="1" smtClean="0">
                <a:latin typeface="+mj-lt"/>
              </a:rPr>
              <a:t>verif</a:t>
            </a:r>
            <a:r>
              <a:rPr lang="en-US" dirty="0" err="1" smtClean="0">
                <a:latin typeface="+mj-lt"/>
              </a:rPr>
              <a:t>ied</a:t>
            </a:r>
            <a:r>
              <a:rPr lang="en-US" dirty="0" smtClean="0">
                <a:latin typeface="+mj-lt"/>
              </a:rPr>
              <a:t> the</a:t>
            </a:r>
            <a:r>
              <a:rPr lang="uk-UA" dirty="0" smtClean="0">
                <a:latin typeface="+mj-lt"/>
              </a:rPr>
              <a:t> </a:t>
            </a:r>
            <a:r>
              <a:rPr lang="uk-UA" dirty="0" err="1">
                <a:latin typeface="+mj-lt"/>
              </a:rPr>
              <a:t>correctness</a:t>
            </a:r>
            <a:r>
              <a:rPr lang="uk-UA" dirty="0">
                <a:latin typeface="+mj-lt"/>
              </a:rPr>
              <a:t> </a:t>
            </a:r>
            <a:r>
              <a:rPr lang="uk-UA" dirty="0" err="1" smtClean="0">
                <a:latin typeface="+mj-lt"/>
              </a:rPr>
              <a:t>of</a:t>
            </a:r>
            <a:r>
              <a:rPr lang="en-US" dirty="0" smtClean="0">
                <a:latin typeface="+mj-lt"/>
              </a:rPr>
              <a:t> the </a:t>
            </a:r>
            <a:r>
              <a:rPr lang="uk-UA" dirty="0" smtClean="0">
                <a:latin typeface="+mj-lt"/>
              </a:rPr>
              <a:t> </a:t>
            </a:r>
            <a:r>
              <a:rPr lang="uk-UA" dirty="0" err="1">
                <a:latin typeface="+mj-lt"/>
              </a:rPr>
              <a:t>constructed</a:t>
            </a:r>
            <a:r>
              <a:rPr lang="uk-UA" dirty="0">
                <a:latin typeface="+mj-lt"/>
              </a:rPr>
              <a:t> </a:t>
            </a:r>
            <a:r>
              <a:rPr lang="uk-UA" dirty="0" err="1">
                <a:latin typeface="+mj-lt"/>
              </a:rPr>
              <a:t>model</a:t>
            </a:r>
            <a:r>
              <a:rPr lang="uk-UA" dirty="0">
                <a:latin typeface="+mj-lt"/>
              </a:rPr>
              <a:t> (3) </a:t>
            </a:r>
            <a:r>
              <a:rPr lang="uk-UA" dirty="0" err="1">
                <a:latin typeface="+mj-lt"/>
              </a:rPr>
              <a:t>for</a:t>
            </a:r>
            <a:r>
              <a:rPr lang="uk-UA" dirty="0">
                <a:latin typeface="+mj-lt"/>
              </a:rPr>
              <a:t> </a:t>
            </a:r>
            <a:r>
              <a:rPr lang="uk-UA" dirty="0" err="1">
                <a:latin typeface="+mj-lt"/>
              </a:rPr>
              <a:t>other</a:t>
            </a:r>
            <a:r>
              <a:rPr lang="uk-UA" dirty="0">
                <a:latin typeface="+mj-lt"/>
              </a:rPr>
              <a:t> </a:t>
            </a:r>
            <a:r>
              <a:rPr lang="en-US" dirty="0" smtClean="0">
                <a:latin typeface="+mj-lt"/>
              </a:rPr>
              <a:t>completely different </a:t>
            </a:r>
            <a:r>
              <a:rPr lang="uk-UA" dirty="0" err="1" smtClean="0">
                <a:latin typeface="+mj-lt"/>
              </a:rPr>
              <a:t>search</a:t>
            </a:r>
            <a:r>
              <a:rPr lang="uk-UA" dirty="0" smtClean="0">
                <a:latin typeface="+mj-lt"/>
              </a:rPr>
              <a:t> </a:t>
            </a:r>
            <a:r>
              <a:rPr lang="uk-UA" dirty="0" err="1">
                <a:latin typeface="+mj-lt"/>
              </a:rPr>
              <a:t>queries</a:t>
            </a:r>
            <a:r>
              <a:rPr lang="en-US" dirty="0" smtClean="0">
                <a:latin typeface="+mj-lt"/>
              </a:rPr>
              <a:t>: «</a:t>
            </a:r>
            <a:r>
              <a:rPr lang="en-US" dirty="0">
                <a:latin typeface="+mj-lt"/>
              </a:rPr>
              <a:t>omelet recipe» «buy notebook Kiev» «</a:t>
            </a:r>
            <a:r>
              <a:rPr lang="uk-UA" dirty="0" err="1">
                <a:latin typeface="+mj-lt"/>
              </a:rPr>
              <a:t>expert</a:t>
            </a:r>
            <a:r>
              <a:rPr lang="uk-UA" dirty="0">
                <a:latin typeface="+mj-lt"/>
              </a:rPr>
              <a:t> </a:t>
            </a:r>
            <a:r>
              <a:rPr lang="uk-UA" dirty="0" err="1">
                <a:latin typeface="+mj-lt"/>
              </a:rPr>
              <a:t>systems</a:t>
            </a:r>
            <a:r>
              <a:rPr lang="en-US" dirty="0" smtClean="0">
                <a:latin typeface="+mj-lt"/>
              </a:rPr>
              <a:t>».</a:t>
            </a:r>
            <a:endParaRPr lang="en-US" dirty="0">
              <a:latin typeface="+mj-lt"/>
            </a:endParaRPr>
          </a:p>
          <a:p>
            <a:pPr indent="114300" algn="just"/>
            <a:r>
              <a:rPr lang="en-US" dirty="0">
                <a:latin typeface="+mj-lt"/>
              </a:rPr>
              <a:t>Table 4 shows the </a:t>
            </a:r>
            <a:r>
              <a:rPr lang="en-US" dirty="0" smtClean="0">
                <a:latin typeface="+mj-lt"/>
              </a:rPr>
              <a:t>successful results </a:t>
            </a:r>
            <a:r>
              <a:rPr lang="en-US" dirty="0">
                <a:latin typeface="+mj-lt"/>
              </a:rPr>
              <a:t>of comparing web resources ranking by Google </a:t>
            </a:r>
            <a:r>
              <a:rPr lang="en-US" dirty="0" smtClean="0">
                <a:latin typeface="+mj-lt"/>
              </a:rPr>
              <a:t>and the model </a:t>
            </a:r>
            <a:r>
              <a:rPr lang="en-US" dirty="0">
                <a:latin typeface="+mj-lt"/>
              </a:rPr>
              <a:t>built using GIA </a:t>
            </a:r>
            <a:r>
              <a:rPr lang="en-US" dirty="0" smtClean="0">
                <a:latin typeface="+mj-lt"/>
              </a:rPr>
              <a:t>GMDH</a:t>
            </a:r>
            <a:endParaRPr lang="en-US" dirty="0">
              <a:latin typeface="+mj-lt"/>
            </a:endParaRPr>
          </a:p>
        </p:txBody>
      </p:sp>
      <p:sp>
        <p:nvSpPr>
          <p:cNvPr id="7" name="Прямоугольник 6"/>
          <p:cNvSpPr/>
          <p:nvPr/>
        </p:nvSpPr>
        <p:spPr>
          <a:xfrm>
            <a:off x="0" y="6429372"/>
            <a:ext cx="9144000" cy="428628"/>
          </a:xfrm>
          <a:prstGeom prst="rect">
            <a:avLst/>
          </a:prstGeom>
          <a:gradFill flip="none" rotWithShape="1">
            <a:gsLst>
              <a:gs pos="12000">
                <a:srgbClr val="00B0F0"/>
              </a:gs>
              <a:gs pos="68000">
                <a:schemeClr val="accent2">
                  <a:tint val="86000"/>
                  <a:satMod val="115000"/>
                </a:schemeClr>
              </a:gs>
              <a:gs pos="100000">
                <a:schemeClr val="accent2">
                  <a:tint val="50000"/>
                  <a:satMod val="150000"/>
                </a:schemeClr>
              </a:gs>
            </a:gsLst>
            <a:path path="shape">
              <a:fillToRect l="50000" t="50000" r="50000" b="50000"/>
            </a:path>
            <a:tileRect/>
          </a:gra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smtClean="0">
                <a:latin typeface="Arial" pitchFamily="34" charset="0"/>
                <a:cs typeface="Arial" pitchFamily="34" charset="0"/>
              </a:rPr>
              <a:t>DEXA - TIR - 2015</a:t>
            </a:r>
            <a:endParaRPr lang="uk-UA" b="1" dirty="0">
              <a:latin typeface="Arial" pitchFamily="34" charset="0"/>
              <a:cs typeface="Arial" pitchFamily="34" charset="0"/>
            </a:endParaRPr>
          </a:p>
        </p:txBody>
      </p:sp>
      <p:sp>
        <p:nvSpPr>
          <p:cNvPr id="9" name="Rectangle 1184"/>
          <p:cNvSpPr>
            <a:spLocks noChangeArrowheads="1"/>
          </p:cNvSpPr>
          <p:nvPr/>
        </p:nvSpPr>
        <p:spPr bwMode="auto">
          <a:xfrm>
            <a:off x="1071538" y="476888"/>
            <a:ext cx="7003840" cy="523220"/>
          </a:xfrm>
          <a:prstGeom prst="rect">
            <a:avLst/>
          </a:prstGeom>
          <a:noFill/>
          <a:ln w="9525">
            <a:noFill/>
            <a:miter lim="800000"/>
            <a:headEnd/>
            <a:tailEnd/>
          </a:ln>
          <a:effectLst/>
        </p:spPr>
        <p:txBody>
          <a:bodyPr wrap="none" anchor="ctr">
            <a:spAutoFit/>
          </a:bodyPr>
          <a:lstStyle/>
          <a:p>
            <a:pPr algn="ctr" eaLnBrk="0" hangingPunct="0"/>
            <a:r>
              <a:rPr lang="en-US" sz="2800" b="1" dirty="0" smtClean="0">
                <a:solidFill>
                  <a:srgbClr val="0000CC"/>
                </a:solidFill>
                <a:latin typeface="+mj-lt"/>
              </a:rPr>
              <a:t> </a:t>
            </a:r>
            <a:r>
              <a:rPr lang="en-US" sz="2800" b="1" dirty="0" smtClean="0">
                <a:solidFill>
                  <a:srgbClr val="0000CC"/>
                </a:solidFill>
                <a:latin typeface="+mj-lt"/>
              </a:rPr>
              <a:t>Verification of Web </a:t>
            </a:r>
            <a:r>
              <a:rPr lang="en-US" sz="2800" b="1" dirty="0">
                <a:solidFill>
                  <a:srgbClr val="0000CC"/>
                </a:solidFill>
                <a:latin typeface="+mj-lt"/>
              </a:rPr>
              <a:t>resources ranking results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57158" y="831819"/>
            <a:ext cx="8429684" cy="954107"/>
          </a:xfrm>
          <a:prstGeom prst="rect">
            <a:avLst/>
          </a:prstGeom>
        </p:spPr>
        <p:txBody>
          <a:bodyPr wrap="square">
            <a:spAutoFit/>
          </a:bodyPr>
          <a:lstStyle/>
          <a:p>
            <a:pPr algn="ctr"/>
            <a:r>
              <a:rPr lang="en-US" sz="2800" b="1" dirty="0">
                <a:solidFill>
                  <a:srgbClr val="0000CC"/>
                </a:solidFill>
                <a:latin typeface="+mj-lt"/>
              </a:rPr>
              <a:t>Comparison the performance results of the search engine </a:t>
            </a:r>
            <a:r>
              <a:rPr lang="en-US" sz="2800" b="1" dirty="0" smtClean="0">
                <a:solidFill>
                  <a:srgbClr val="0000CC"/>
                </a:solidFill>
                <a:latin typeface="+mj-lt"/>
              </a:rPr>
              <a:t>Google and </a:t>
            </a:r>
            <a:r>
              <a:rPr lang="en-US" sz="2800" b="1" dirty="0">
                <a:solidFill>
                  <a:srgbClr val="0000CC"/>
                </a:solidFill>
                <a:latin typeface="+mj-lt"/>
              </a:rPr>
              <a:t>built universal ranking model</a:t>
            </a:r>
            <a:endParaRPr lang="uk-UA" sz="2800" b="1" dirty="0">
              <a:solidFill>
                <a:srgbClr val="0000CC"/>
              </a:solidFill>
              <a:latin typeface="+mj-lt"/>
            </a:endParaRPr>
          </a:p>
        </p:txBody>
      </p:sp>
      <p:pic>
        <p:nvPicPr>
          <p:cNvPr id="5" name="Picture 2" descr="C:\Users\WD\Pictures\Clip_14.jpg"/>
          <p:cNvPicPr>
            <a:picLocks noChangeAspect="1" noChangeArrowheads="1"/>
          </p:cNvPicPr>
          <p:nvPr/>
        </p:nvPicPr>
        <p:blipFill>
          <a:blip r:embed="rId2"/>
          <a:srcRect/>
          <a:stretch>
            <a:fillRect/>
          </a:stretch>
        </p:blipFill>
        <p:spPr bwMode="auto">
          <a:xfrm>
            <a:off x="214282" y="2214554"/>
            <a:ext cx="8746740" cy="3643338"/>
          </a:xfrm>
          <a:prstGeom prst="rect">
            <a:avLst/>
          </a:prstGeom>
          <a:noFill/>
        </p:spPr>
      </p:pic>
      <p:sp>
        <p:nvSpPr>
          <p:cNvPr id="6" name="Прямоугольник 5"/>
          <p:cNvSpPr/>
          <p:nvPr/>
        </p:nvSpPr>
        <p:spPr>
          <a:xfrm>
            <a:off x="0" y="6429372"/>
            <a:ext cx="9144000" cy="428628"/>
          </a:xfrm>
          <a:prstGeom prst="rect">
            <a:avLst/>
          </a:prstGeom>
          <a:gradFill flip="none" rotWithShape="1">
            <a:gsLst>
              <a:gs pos="12000">
                <a:srgbClr val="00B0F0"/>
              </a:gs>
              <a:gs pos="68000">
                <a:schemeClr val="accent2">
                  <a:tint val="86000"/>
                  <a:satMod val="115000"/>
                </a:schemeClr>
              </a:gs>
              <a:gs pos="100000">
                <a:schemeClr val="accent2">
                  <a:tint val="50000"/>
                  <a:satMod val="150000"/>
                </a:schemeClr>
              </a:gs>
            </a:gsLst>
            <a:path path="shape">
              <a:fillToRect l="50000" t="50000" r="50000" b="50000"/>
            </a:path>
            <a:tileRect/>
          </a:gra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smtClean="0">
                <a:latin typeface="Arial" pitchFamily="34" charset="0"/>
                <a:cs typeface="Arial" pitchFamily="34" charset="0"/>
              </a:rPr>
              <a:t>DEXA - TIR - 2015</a:t>
            </a:r>
            <a:endParaRPr lang="uk-UA" b="1" dirty="0">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57158" y="571480"/>
            <a:ext cx="8429684" cy="584775"/>
          </a:xfrm>
          <a:prstGeom prst="rect">
            <a:avLst/>
          </a:prstGeom>
        </p:spPr>
        <p:txBody>
          <a:bodyPr wrap="square">
            <a:spAutoFit/>
          </a:bodyPr>
          <a:lstStyle/>
          <a:p>
            <a:pPr algn="ctr"/>
            <a:r>
              <a:rPr lang="en-US" sz="3200" b="1" dirty="0" smtClean="0">
                <a:solidFill>
                  <a:srgbClr val="0000CC"/>
                </a:solidFill>
                <a:latin typeface="+mj-lt"/>
              </a:rPr>
              <a:t>Discussion</a:t>
            </a:r>
            <a:endParaRPr lang="uk-UA" sz="3200" b="1" dirty="0">
              <a:solidFill>
                <a:srgbClr val="0000CC"/>
              </a:solidFill>
              <a:latin typeface="+mj-lt"/>
            </a:endParaRPr>
          </a:p>
        </p:txBody>
      </p:sp>
      <p:sp>
        <p:nvSpPr>
          <p:cNvPr id="78849" name="Rectangle 1"/>
          <p:cNvSpPr>
            <a:spLocks noChangeArrowheads="1"/>
          </p:cNvSpPr>
          <p:nvPr/>
        </p:nvSpPr>
        <p:spPr bwMode="auto">
          <a:xfrm>
            <a:off x="428596" y="1071546"/>
            <a:ext cx="8358246"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rPr>
              <a:t>The aim of the paper was to demonstrate the possibility to build automated procedures to significantly improve the target </a:t>
            </a:r>
            <a:r>
              <a:rPr kumimoji="0" lang="en-US" sz="1600" b="0" i="0" u="none" strike="noStrike" cap="none" normalizeH="0" baseline="0" dirty="0" err="1" smtClean="0">
                <a:ln>
                  <a:noFill/>
                </a:ln>
                <a:solidFill>
                  <a:schemeClr val="tx1"/>
                </a:solidFill>
                <a:effectLst/>
                <a:latin typeface="+mj-lt"/>
                <a:ea typeface="Times New Roman" pitchFamily="18" charset="0"/>
                <a:cs typeface="Arial" pitchFamily="34" charset="0"/>
              </a:rPr>
              <a:t>informativity</a:t>
            </a:r>
            <a:r>
              <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rPr>
              <a:t> of returns of a present search engine. The developed technique uses the search results of Google or Yahoo as input data. The sifting of irrelevant commercial information is based on data obtained from public API and search results parse. The collected data </a:t>
            </a:r>
            <a:r>
              <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rPr>
              <a:t>are analyzed </a:t>
            </a:r>
            <a:r>
              <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rPr>
              <a:t>for the availability of pre-defined attributes of commercial sites to remove them from the delivery set.</a:t>
            </a:r>
            <a:endParaRPr kumimoji="0" lang="uk-UA" sz="1600" b="0" i="0" u="none" strike="noStrike" cap="none" normalizeH="0" baseline="0" dirty="0" smtClean="0">
              <a:ln>
                <a:noFill/>
              </a:ln>
              <a:solidFill>
                <a:schemeClr val="tx1"/>
              </a:solidFill>
              <a:effectLst/>
              <a:latin typeface="+mj-lt"/>
              <a:cs typeface="Arial" pitchFamily="34"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rPr>
              <a:t>To enhance the effectiveness of the proposed technique, the sites remaining after sifting are additionally </a:t>
            </a:r>
            <a:r>
              <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rPr>
              <a:t>ranked </a:t>
            </a:r>
            <a:r>
              <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rPr>
              <a:t>according to the model built using the generalized iterative algorithm GMDH. A procedure of experiments for constructing such a model is described in this article. This enables a comfortable opportunity for a user to find the needed target information on sites placed in the first few positions of the search delivery modified using the proposed technique. Besides that, the results are presented concerning the developed system application in two state institutions of Ukraine to demonstrate the technique efficiency.</a:t>
            </a: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rPr>
              <a:t>An additional task is also solved in this paper on assessing the effectiveness of inductive GMDH algorithms for construction of search results ranking models. For this purpose, the experiments were carried out aimed to "discover" the unknown accurate ranking model for search results of </a:t>
            </a:r>
            <a:r>
              <a:rPr kumimoji="0" lang="en-US" sz="1600" b="0" i="0" u="none" strike="noStrike" cap="none" normalizeH="0" baseline="0" dirty="0" err="1" smtClean="0">
                <a:ln>
                  <a:noFill/>
                </a:ln>
                <a:solidFill>
                  <a:schemeClr val="tx1"/>
                </a:solidFill>
                <a:effectLst/>
                <a:latin typeface="+mj-lt"/>
                <a:ea typeface="Times New Roman" pitchFamily="18" charset="0"/>
                <a:cs typeface="Arial" pitchFamily="34" charset="0"/>
              </a:rPr>
              <a:t>Yandex</a:t>
            </a:r>
            <a:r>
              <a:rPr kumimoji="0" lang="en-US" sz="1600" b="0" i="0" u="none" strike="noStrike" cap="none" normalizeH="0" baseline="0" dirty="0" smtClean="0">
                <a:ln>
                  <a:noFill/>
                </a:ln>
                <a:solidFill>
                  <a:schemeClr val="tx1"/>
                </a:solidFill>
                <a:effectLst/>
                <a:latin typeface="+mj-lt"/>
                <a:ea typeface="Times New Roman" pitchFamily="18" charset="0"/>
                <a:cs typeface="Arial" pitchFamily="34" charset="0"/>
              </a:rPr>
              <a:t> and Google. Ranking models of the search engines are hidden for users, so the definition of site relevance evaluation parameters of these engines is of great scientific and applied interest. The simulation results showed that the GMDH algorithm successfully builds polynomial models approximating the unknown ranking rules of the popular search engines with great accuracy.</a:t>
            </a:r>
            <a:r>
              <a:rPr kumimoji="0" lang="uk-UA" sz="1600" b="0" i="0" u="none" strike="noStrike" cap="none" normalizeH="0" baseline="0" dirty="0" smtClean="0">
                <a:ln>
                  <a:noFill/>
                </a:ln>
                <a:solidFill>
                  <a:schemeClr val="tx1"/>
                </a:solidFill>
                <a:effectLst/>
                <a:latin typeface="+mj-lt"/>
                <a:cs typeface="Arial" pitchFamily="34" charset="0"/>
              </a:rPr>
              <a:t> </a:t>
            </a:r>
          </a:p>
        </p:txBody>
      </p:sp>
      <p:sp>
        <p:nvSpPr>
          <p:cNvPr id="6" name="Прямоугольник 5"/>
          <p:cNvSpPr/>
          <p:nvPr/>
        </p:nvSpPr>
        <p:spPr>
          <a:xfrm>
            <a:off x="0" y="6429372"/>
            <a:ext cx="9144000" cy="428628"/>
          </a:xfrm>
          <a:prstGeom prst="rect">
            <a:avLst/>
          </a:prstGeom>
          <a:gradFill flip="none" rotWithShape="1">
            <a:gsLst>
              <a:gs pos="12000">
                <a:srgbClr val="00B0F0"/>
              </a:gs>
              <a:gs pos="68000">
                <a:schemeClr val="accent2">
                  <a:tint val="86000"/>
                  <a:satMod val="115000"/>
                </a:schemeClr>
              </a:gs>
              <a:gs pos="100000">
                <a:schemeClr val="accent2">
                  <a:tint val="50000"/>
                  <a:satMod val="150000"/>
                </a:schemeClr>
              </a:gs>
            </a:gsLst>
            <a:path path="shape">
              <a:fillToRect l="50000" t="50000" r="50000" b="50000"/>
            </a:path>
            <a:tileRect/>
          </a:gra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smtClean="0">
                <a:latin typeface="Arial" pitchFamily="34" charset="0"/>
                <a:cs typeface="Arial" pitchFamily="34" charset="0"/>
              </a:rPr>
              <a:t>DEXA - TIR - 2015</a:t>
            </a:r>
            <a:endParaRPr lang="uk-UA" b="1" dirty="0">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57158" y="691202"/>
            <a:ext cx="8429684" cy="523220"/>
          </a:xfrm>
          <a:prstGeom prst="rect">
            <a:avLst/>
          </a:prstGeom>
        </p:spPr>
        <p:txBody>
          <a:bodyPr wrap="square">
            <a:spAutoFit/>
          </a:bodyPr>
          <a:lstStyle/>
          <a:p>
            <a:pPr algn="ctr"/>
            <a:r>
              <a:rPr lang="en-US" sz="2800" b="1" dirty="0" smtClean="0">
                <a:solidFill>
                  <a:srgbClr val="0000CC"/>
                </a:solidFill>
                <a:latin typeface="+mj-lt"/>
              </a:rPr>
              <a:t>Conclusion</a:t>
            </a:r>
            <a:endParaRPr lang="uk-UA" sz="2800" b="1" dirty="0">
              <a:solidFill>
                <a:srgbClr val="0000CC"/>
              </a:solidFill>
              <a:latin typeface="+mj-lt"/>
            </a:endParaRPr>
          </a:p>
        </p:txBody>
      </p:sp>
      <p:sp>
        <p:nvSpPr>
          <p:cNvPr id="77825" name="Rectangle 1"/>
          <p:cNvSpPr>
            <a:spLocks noChangeArrowheads="1"/>
          </p:cNvSpPr>
          <p:nvPr/>
        </p:nvSpPr>
        <p:spPr bwMode="auto">
          <a:xfrm>
            <a:off x="357158" y="1370002"/>
            <a:ext cx="8429684" cy="36471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just" defTabSz="914400" rtl="0" eaLnBrk="1" fontAlgn="base" latinLnBrk="0" hangingPunct="1">
              <a:lnSpc>
                <a:spcPct val="100000"/>
              </a:lnSpc>
              <a:spcBef>
                <a:spcPct val="0"/>
              </a:spcBef>
              <a:spcAft>
                <a:spcPts val="600"/>
              </a:spcAft>
              <a:buClrTx/>
              <a:buSzTx/>
              <a:buFontTx/>
              <a:buNone/>
              <a:tabLst/>
            </a:pPr>
            <a:r>
              <a:rPr kumimoji="0" lang="en-US" b="0" i="0" u="none" strike="noStrike" cap="none" normalizeH="0" baseline="0" dirty="0" smtClean="0">
                <a:ln>
                  <a:noFill/>
                </a:ln>
                <a:solidFill>
                  <a:schemeClr val="tx1"/>
                </a:solidFill>
                <a:effectLst/>
                <a:latin typeface="+mj-lt"/>
                <a:ea typeface="Times New Roman" pitchFamily="18" charset="0"/>
                <a:cs typeface="Arial" pitchFamily="34" charset="0"/>
              </a:rPr>
              <a:t>Inductive approach to building ranking models from a user's learning sets can significantly improve the quality of search compared to the ranking models of modern search engines in case of both the presence of search spam in SERP and without it. </a:t>
            </a:r>
            <a:endParaRPr kumimoji="0" lang="uk-UA" b="0" i="0" u="none" strike="noStrike" cap="none" normalizeH="0" baseline="0" dirty="0" smtClean="0">
              <a:ln>
                <a:noFill/>
              </a:ln>
              <a:solidFill>
                <a:schemeClr val="tx1"/>
              </a:solidFill>
              <a:effectLst/>
              <a:latin typeface="+mj-lt"/>
              <a:cs typeface="Arial" pitchFamily="34" charset="0"/>
            </a:endParaRPr>
          </a:p>
          <a:p>
            <a:pPr marL="0" marR="0" lvl="0" indent="180975" algn="just" defTabSz="914400" rtl="0" eaLnBrk="0" fontAlgn="base" latinLnBrk="0" hangingPunct="0">
              <a:lnSpc>
                <a:spcPct val="100000"/>
              </a:lnSpc>
              <a:spcBef>
                <a:spcPct val="0"/>
              </a:spcBef>
              <a:spcAft>
                <a:spcPts val="600"/>
              </a:spcAft>
              <a:buClrTx/>
              <a:buSzTx/>
              <a:buFontTx/>
              <a:buNone/>
              <a:tabLst/>
            </a:pPr>
            <a:r>
              <a:rPr kumimoji="0" lang="en-US" b="0" i="0" u="none" strike="noStrike" cap="none" normalizeH="0" baseline="0" dirty="0" smtClean="0">
                <a:ln>
                  <a:noFill/>
                </a:ln>
                <a:solidFill>
                  <a:schemeClr val="tx1"/>
                </a:solidFill>
                <a:effectLst/>
                <a:latin typeface="+mj-lt"/>
                <a:ea typeface="Times New Roman" pitchFamily="18" charset="0"/>
                <a:cs typeface="Arial" pitchFamily="34" charset="0"/>
              </a:rPr>
              <a:t>Such kind of model for removing commercial information can be configured to churn any other category of information on pre-selected criteria including the sifting any information other than commercial.</a:t>
            </a:r>
            <a:endParaRPr kumimoji="0" lang="uk-UA" b="0" i="0" u="none" strike="noStrike" cap="none" normalizeH="0" baseline="0" dirty="0" smtClean="0">
              <a:ln>
                <a:noFill/>
              </a:ln>
              <a:solidFill>
                <a:schemeClr val="tx1"/>
              </a:solidFill>
              <a:effectLst/>
              <a:latin typeface="+mj-lt"/>
              <a:cs typeface="Arial" pitchFamily="34" charset="0"/>
            </a:endParaRPr>
          </a:p>
          <a:p>
            <a:pPr marL="0" marR="0" lvl="0" indent="180975"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mj-lt"/>
                <a:ea typeface="Times New Roman" pitchFamily="18" charset="0"/>
                <a:cs typeface="Arial" pitchFamily="34" charset="0"/>
              </a:rPr>
              <a:t>The use of the generalized iterative algorithm GMDH makes it possible to build highly efficient ranking models to enhance relevance of search results by any search engine. This shows good prospects for further research in this direction.</a:t>
            </a:r>
          </a:p>
          <a:p>
            <a:pPr marL="0" marR="0" lvl="0" indent="180975" algn="just" defTabSz="914400" rtl="0" eaLnBrk="0" fontAlgn="base" latinLnBrk="0" hangingPunct="0">
              <a:lnSpc>
                <a:spcPct val="100000"/>
              </a:lnSpc>
              <a:spcBef>
                <a:spcPts val="600"/>
              </a:spcBef>
              <a:spcAft>
                <a:spcPct val="0"/>
              </a:spcAft>
              <a:buClrTx/>
              <a:buSzTx/>
              <a:buFontTx/>
              <a:buNone/>
              <a:tabLst/>
            </a:pPr>
            <a:r>
              <a:rPr kumimoji="0" lang="en-US" b="0" i="0" u="none" strike="noStrike" cap="none" normalizeH="0" baseline="0" dirty="0" smtClean="0">
                <a:ln>
                  <a:noFill/>
                </a:ln>
                <a:solidFill>
                  <a:schemeClr val="tx1"/>
                </a:solidFill>
                <a:effectLst/>
                <a:latin typeface="+mj-lt"/>
                <a:ea typeface="Times New Roman" pitchFamily="18" charset="0"/>
                <a:cs typeface="Arial" pitchFamily="34" charset="0"/>
              </a:rPr>
              <a:t>Attaching more importance to external ranking features, main search engines complicate the possibility of artificial cheat of site popularity but it decreases the relevance level of search results. </a:t>
            </a:r>
            <a:endParaRPr kumimoji="0" lang="en-US" b="0" i="0" u="none" strike="noStrike" cap="none" normalizeH="0" baseline="0" dirty="0" smtClean="0">
              <a:ln>
                <a:noFill/>
              </a:ln>
              <a:solidFill>
                <a:schemeClr val="tx1"/>
              </a:solidFill>
              <a:effectLst/>
              <a:latin typeface="+mj-lt"/>
              <a:cs typeface="Arial" pitchFamily="34" charset="0"/>
            </a:endParaRPr>
          </a:p>
        </p:txBody>
      </p:sp>
      <p:sp>
        <p:nvSpPr>
          <p:cNvPr id="5" name="Прямоугольник 4"/>
          <p:cNvSpPr/>
          <p:nvPr/>
        </p:nvSpPr>
        <p:spPr>
          <a:xfrm>
            <a:off x="0" y="6429372"/>
            <a:ext cx="9144000" cy="428628"/>
          </a:xfrm>
          <a:prstGeom prst="rect">
            <a:avLst/>
          </a:prstGeom>
          <a:gradFill flip="none" rotWithShape="1">
            <a:gsLst>
              <a:gs pos="12000">
                <a:srgbClr val="00B0F0"/>
              </a:gs>
              <a:gs pos="68000">
                <a:schemeClr val="accent2">
                  <a:tint val="86000"/>
                  <a:satMod val="115000"/>
                </a:schemeClr>
              </a:gs>
              <a:gs pos="100000">
                <a:schemeClr val="accent2">
                  <a:tint val="50000"/>
                  <a:satMod val="150000"/>
                </a:schemeClr>
              </a:gs>
            </a:gsLst>
            <a:path path="shape">
              <a:fillToRect l="50000" t="50000" r="50000" b="50000"/>
            </a:path>
            <a:tileRect/>
          </a:gra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smtClean="0">
                <a:latin typeface="Arial" pitchFamily="34" charset="0"/>
                <a:cs typeface="Arial" pitchFamily="34" charset="0"/>
              </a:rPr>
              <a:t>DEXA - TIR - 2015</a:t>
            </a:r>
            <a:endParaRPr lang="uk-UA" b="1" dirty="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468313" y="704835"/>
            <a:ext cx="8229600" cy="581025"/>
          </a:xfrm>
          <a:prstGeom prst="rect">
            <a:avLst/>
          </a:prstGeom>
          <a:noFill/>
          <a:ln w="9525">
            <a:noFill/>
            <a:miter lim="800000"/>
            <a:headEnd/>
            <a:tailEnd/>
          </a:ln>
        </p:spPr>
        <p:txBody>
          <a:bodyPr anchor="ctr"/>
          <a:lstStyle/>
          <a:p>
            <a:pPr algn="ctr"/>
            <a:r>
              <a:rPr lang="uk-UA" sz="2800" b="1" dirty="0" err="1">
                <a:solidFill>
                  <a:srgbClr val="0000CC"/>
                </a:solidFill>
                <a:latin typeface="+mj-lt"/>
              </a:rPr>
              <a:t>Description</a:t>
            </a:r>
            <a:r>
              <a:rPr lang="uk-UA" sz="2800" b="1" dirty="0">
                <a:solidFill>
                  <a:srgbClr val="0000CC"/>
                </a:solidFill>
                <a:latin typeface="+mj-lt"/>
              </a:rPr>
              <a:t> </a:t>
            </a:r>
            <a:r>
              <a:rPr lang="uk-UA" sz="2800" b="1" dirty="0" err="1">
                <a:solidFill>
                  <a:srgbClr val="0000CC"/>
                </a:solidFill>
                <a:latin typeface="+mj-lt"/>
              </a:rPr>
              <a:t>of</a:t>
            </a:r>
            <a:r>
              <a:rPr lang="uk-UA" sz="2800" b="1" dirty="0">
                <a:solidFill>
                  <a:srgbClr val="0000CC"/>
                </a:solidFill>
                <a:latin typeface="+mj-lt"/>
              </a:rPr>
              <a:t> </a:t>
            </a:r>
            <a:r>
              <a:rPr lang="uk-UA" sz="2800" b="1" dirty="0" err="1">
                <a:solidFill>
                  <a:srgbClr val="0000CC"/>
                </a:solidFill>
                <a:latin typeface="+mj-lt"/>
              </a:rPr>
              <a:t>the</a:t>
            </a:r>
            <a:r>
              <a:rPr lang="uk-UA" sz="2800" b="1" dirty="0">
                <a:solidFill>
                  <a:srgbClr val="0000CC"/>
                </a:solidFill>
                <a:latin typeface="+mj-lt"/>
              </a:rPr>
              <a:t> </a:t>
            </a:r>
            <a:r>
              <a:rPr lang="uk-UA" sz="2800" b="1" dirty="0" err="1">
                <a:solidFill>
                  <a:srgbClr val="0000CC"/>
                </a:solidFill>
                <a:latin typeface="+mj-lt"/>
              </a:rPr>
              <a:t>developed</a:t>
            </a:r>
            <a:r>
              <a:rPr lang="uk-UA" sz="2800" b="1" dirty="0">
                <a:solidFill>
                  <a:srgbClr val="0000CC"/>
                </a:solidFill>
                <a:latin typeface="+mj-lt"/>
              </a:rPr>
              <a:t> </a:t>
            </a:r>
            <a:r>
              <a:rPr lang="uk-UA" sz="2800" b="1" dirty="0" err="1">
                <a:solidFill>
                  <a:srgbClr val="0000CC"/>
                </a:solidFill>
                <a:latin typeface="+mj-lt"/>
              </a:rPr>
              <a:t>technology</a:t>
            </a:r>
            <a:endParaRPr lang="ru-RU" sz="3200" b="1" dirty="0">
              <a:solidFill>
                <a:srgbClr val="0000CC"/>
              </a:solidFill>
              <a:latin typeface="+mj-lt"/>
            </a:endParaRPr>
          </a:p>
        </p:txBody>
      </p:sp>
      <p:sp>
        <p:nvSpPr>
          <p:cNvPr id="7171" name="Rectangle 5"/>
          <p:cNvSpPr>
            <a:spLocks noChangeArrowheads="1"/>
          </p:cNvSpPr>
          <p:nvPr/>
        </p:nvSpPr>
        <p:spPr bwMode="auto">
          <a:xfrm>
            <a:off x="611188" y="1271585"/>
            <a:ext cx="8004175" cy="1800225"/>
          </a:xfrm>
          <a:prstGeom prst="rect">
            <a:avLst/>
          </a:prstGeom>
          <a:noFill/>
          <a:ln w="9525">
            <a:noFill/>
            <a:miter lim="800000"/>
            <a:headEnd/>
            <a:tailEnd/>
          </a:ln>
        </p:spPr>
        <p:txBody>
          <a:bodyPr/>
          <a:lstStyle/>
          <a:p>
            <a:pPr marL="533400" indent="-533400" defTabSz="447675">
              <a:tabLst>
                <a:tab pos="0" algn="l"/>
              </a:tabLst>
            </a:pPr>
            <a:r>
              <a:rPr lang="uk-UA" sz="2000" dirty="0"/>
              <a:t>   </a:t>
            </a:r>
            <a:r>
              <a:rPr lang="uk-UA" sz="2000" dirty="0" err="1"/>
              <a:t>For</a:t>
            </a:r>
            <a:r>
              <a:rPr lang="uk-UA" sz="2000" dirty="0"/>
              <a:t> </a:t>
            </a:r>
            <a:r>
              <a:rPr lang="uk-UA" sz="2000" dirty="0" err="1"/>
              <a:t>solving</a:t>
            </a:r>
            <a:r>
              <a:rPr lang="uk-UA" sz="2000" dirty="0"/>
              <a:t> </a:t>
            </a:r>
            <a:r>
              <a:rPr lang="uk-UA" sz="2000" dirty="0" err="1"/>
              <a:t>the</a:t>
            </a:r>
            <a:r>
              <a:rPr lang="uk-UA" sz="2000" dirty="0"/>
              <a:t> </a:t>
            </a:r>
            <a:r>
              <a:rPr lang="uk-UA" sz="2000" dirty="0" err="1"/>
              <a:t>problem</a:t>
            </a:r>
            <a:r>
              <a:rPr lang="uk-UA" sz="2000" dirty="0"/>
              <a:t> </a:t>
            </a:r>
            <a:r>
              <a:rPr lang="uk-UA" sz="2000" dirty="0" err="1"/>
              <a:t>of</a:t>
            </a:r>
            <a:r>
              <a:rPr lang="uk-UA" sz="2000" dirty="0"/>
              <a:t> </a:t>
            </a:r>
            <a:r>
              <a:rPr lang="uk-UA" sz="2000" dirty="0" err="1"/>
              <a:t>improving</a:t>
            </a:r>
            <a:r>
              <a:rPr lang="uk-UA" sz="2000" dirty="0"/>
              <a:t> </a:t>
            </a:r>
            <a:r>
              <a:rPr lang="uk-UA" sz="2000" dirty="0" err="1"/>
              <a:t>the</a:t>
            </a:r>
            <a:r>
              <a:rPr lang="uk-UA" sz="2000" dirty="0"/>
              <a:t> </a:t>
            </a:r>
            <a:r>
              <a:rPr lang="uk-UA" sz="2000" dirty="0" err="1"/>
              <a:t>efficiency</a:t>
            </a:r>
            <a:r>
              <a:rPr lang="uk-UA" sz="2000" dirty="0"/>
              <a:t> </a:t>
            </a:r>
            <a:r>
              <a:rPr lang="uk-UA" sz="2000" dirty="0" err="1"/>
              <a:t>of</a:t>
            </a:r>
            <a:r>
              <a:rPr lang="uk-UA" sz="2000" dirty="0"/>
              <a:t> </a:t>
            </a:r>
            <a:r>
              <a:rPr lang="uk-UA" sz="2000" dirty="0" err="1"/>
              <a:t>relevant</a:t>
            </a:r>
            <a:r>
              <a:rPr lang="uk-UA" sz="2000" dirty="0"/>
              <a:t> </a:t>
            </a:r>
            <a:r>
              <a:rPr lang="uk-UA" sz="2000" dirty="0" err="1"/>
              <a:t>information</a:t>
            </a:r>
            <a:r>
              <a:rPr lang="uk-UA" sz="2000" dirty="0"/>
              <a:t> </a:t>
            </a:r>
            <a:r>
              <a:rPr lang="uk-UA" sz="2000" dirty="0" err="1"/>
              <a:t>search</a:t>
            </a:r>
            <a:r>
              <a:rPr lang="uk-UA" sz="2000" dirty="0"/>
              <a:t> </a:t>
            </a:r>
            <a:r>
              <a:rPr lang="uk-UA" sz="2000" dirty="0" err="1"/>
              <a:t>on</a:t>
            </a:r>
            <a:r>
              <a:rPr lang="uk-UA" sz="2000" dirty="0"/>
              <a:t> </a:t>
            </a:r>
            <a:r>
              <a:rPr lang="uk-UA" sz="2000" dirty="0" err="1"/>
              <a:t>the</a:t>
            </a:r>
            <a:r>
              <a:rPr lang="uk-UA" sz="2000" dirty="0"/>
              <a:t> Internet </a:t>
            </a:r>
            <a:r>
              <a:rPr lang="uk-UA" sz="2000" dirty="0" err="1"/>
              <a:t>it</a:t>
            </a:r>
            <a:r>
              <a:rPr lang="uk-UA" sz="2000" dirty="0"/>
              <a:t> </a:t>
            </a:r>
            <a:r>
              <a:rPr lang="uk-UA" sz="2000" dirty="0" err="1"/>
              <a:t>is</a:t>
            </a:r>
            <a:r>
              <a:rPr lang="uk-UA" sz="2000" dirty="0"/>
              <a:t> </a:t>
            </a:r>
            <a:r>
              <a:rPr lang="uk-UA" sz="2000" dirty="0" err="1"/>
              <a:t>necessary</a:t>
            </a:r>
            <a:r>
              <a:rPr lang="uk-UA" sz="2000" dirty="0"/>
              <a:t> </a:t>
            </a:r>
            <a:r>
              <a:rPr lang="uk-UA" sz="2000" dirty="0" err="1"/>
              <a:t>to</a:t>
            </a:r>
            <a:r>
              <a:rPr lang="uk-UA" sz="2000" dirty="0"/>
              <a:t> </a:t>
            </a:r>
            <a:r>
              <a:rPr lang="uk-UA" sz="2000" dirty="0" err="1"/>
              <a:t>develop</a:t>
            </a:r>
            <a:r>
              <a:rPr lang="uk-UA" sz="2000" dirty="0"/>
              <a:t> a </a:t>
            </a:r>
            <a:r>
              <a:rPr lang="uk-UA" sz="2000" dirty="0" err="1"/>
              <a:t>system</a:t>
            </a:r>
            <a:r>
              <a:rPr lang="uk-UA" sz="2000" dirty="0"/>
              <a:t> </a:t>
            </a:r>
            <a:r>
              <a:rPr lang="uk-UA" sz="2000" dirty="0" err="1"/>
              <a:t>that</a:t>
            </a:r>
            <a:r>
              <a:rPr lang="uk-UA" sz="2000" dirty="0"/>
              <a:t> </a:t>
            </a:r>
            <a:r>
              <a:rPr lang="uk-UA" sz="2000" dirty="0" err="1"/>
              <a:t>provides</a:t>
            </a:r>
            <a:r>
              <a:rPr lang="uk-UA" sz="2000" dirty="0"/>
              <a:t>:</a:t>
            </a:r>
          </a:p>
          <a:p>
            <a:pPr marL="533400" indent="-533400" defTabSz="447675">
              <a:tabLst>
                <a:tab pos="0" algn="l"/>
              </a:tabLst>
            </a:pPr>
            <a:r>
              <a:rPr lang="en-US" sz="2000" dirty="0"/>
              <a:t>1. </a:t>
            </a:r>
            <a:r>
              <a:rPr lang="en-GB" sz="2000" dirty="0"/>
              <a:t>  </a:t>
            </a:r>
            <a:r>
              <a:rPr lang="uk-UA" sz="2000" dirty="0" err="1"/>
              <a:t>High</a:t>
            </a:r>
            <a:r>
              <a:rPr lang="uk-UA" sz="2000" dirty="0"/>
              <a:t> </a:t>
            </a:r>
            <a:r>
              <a:rPr lang="uk-UA" sz="2000" dirty="0" err="1"/>
              <a:t>search</a:t>
            </a:r>
            <a:r>
              <a:rPr lang="uk-UA" sz="2000" dirty="0"/>
              <a:t> </a:t>
            </a:r>
            <a:r>
              <a:rPr lang="uk-UA" sz="2000" dirty="0" err="1"/>
              <a:t>precision</a:t>
            </a:r>
            <a:r>
              <a:rPr lang="uk-UA" sz="2000" dirty="0"/>
              <a:t> </a:t>
            </a:r>
            <a:r>
              <a:rPr lang="uk-UA" sz="2000" dirty="0" err="1"/>
              <a:t>rates</a:t>
            </a:r>
            <a:r>
              <a:rPr lang="uk-UA" sz="2000" dirty="0"/>
              <a:t>, </a:t>
            </a:r>
            <a:r>
              <a:rPr lang="uk-UA" sz="2000" dirty="0" err="1"/>
              <a:t>it</a:t>
            </a:r>
            <a:r>
              <a:rPr lang="uk-UA" sz="2000" dirty="0"/>
              <a:t> </a:t>
            </a:r>
            <a:r>
              <a:rPr lang="uk-UA" sz="2000" dirty="0" err="1"/>
              <a:t>means</a:t>
            </a:r>
            <a:r>
              <a:rPr lang="uk-UA" sz="2000" dirty="0"/>
              <a:t> </a:t>
            </a:r>
            <a:r>
              <a:rPr lang="uk-UA" sz="2000" dirty="0" err="1"/>
              <a:t>the</a:t>
            </a:r>
            <a:r>
              <a:rPr lang="uk-UA" sz="2000" dirty="0"/>
              <a:t> </a:t>
            </a:r>
            <a:r>
              <a:rPr lang="uk-UA" sz="2000" dirty="0" err="1"/>
              <a:t>lack</a:t>
            </a:r>
            <a:r>
              <a:rPr lang="uk-UA" sz="2000" dirty="0"/>
              <a:t> </a:t>
            </a:r>
            <a:r>
              <a:rPr lang="uk-UA" sz="2000" dirty="0" err="1"/>
              <a:t>of</a:t>
            </a:r>
            <a:r>
              <a:rPr lang="uk-UA" sz="2000" dirty="0"/>
              <a:t> </a:t>
            </a:r>
            <a:r>
              <a:rPr lang="uk-UA" sz="2000" dirty="0" err="1"/>
              <a:t>search</a:t>
            </a:r>
            <a:r>
              <a:rPr lang="uk-UA" sz="2000" dirty="0"/>
              <a:t> </a:t>
            </a:r>
            <a:r>
              <a:rPr lang="uk-UA" sz="2000" dirty="0" err="1"/>
              <a:t>spam</a:t>
            </a:r>
            <a:r>
              <a:rPr lang="uk-UA" sz="2000" dirty="0"/>
              <a:t> </a:t>
            </a:r>
            <a:r>
              <a:rPr lang="uk-UA" sz="2000" dirty="0" err="1"/>
              <a:t>and</a:t>
            </a:r>
            <a:r>
              <a:rPr lang="uk-UA" sz="2000" dirty="0"/>
              <a:t>   </a:t>
            </a:r>
            <a:r>
              <a:rPr lang="uk-UA" sz="2000" dirty="0" err="1"/>
              <a:t>artificially</a:t>
            </a:r>
            <a:r>
              <a:rPr lang="uk-UA" sz="2000" dirty="0"/>
              <a:t> </a:t>
            </a:r>
            <a:r>
              <a:rPr lang="uk-UA" sz="2000" dirty="0" err="1"/>
              <a:t>promoted</a:t>
            </a:r>
            <a:r>
              <a:rPr lang="uk-UA" sz="2000" dirty="0"/>
              <a:t> </a:t>
            </a:r>
            <a:r>
              <a:rPr lang="uk-UA" sz="2000" dirty="0" err="1"/>
              <a:t>sites</a:t>
            </a:r>
            <a:r>
              <a:rPr lang="uk-UA" sz="2000" dirty="0"/>
              <a:t> </a:t>
            </a:r>
            <a:r>
              <a:rPr lang="uk-UA" sz="2000" dirty="0" err="1"/>
              <a:t>among</a:t>
            </a:r>
            <a:r>
              <a:rPr lang="uk-UA" sz="2000" dirty="0"/>
              <a:t> </a:t>
            </a:r>
            <a:r>
              <a:rPr lang="uk-UA" sz="2000" dirty="0" err="1"/>
              <a:t>search</a:t>
            </a:r>
            <a:r>
              <a:rPr lang="uk-UA" sz="2000" dirty="0"/>
              <a:t> </a:t>
            </a:r>
            <a:r>
              <a:rPr lang="uk-UA" sz="2000" dirty="0" err="1"/>
              <a:t>results</a:t>
            </a:r>
            <a:r>
              <a:rPr lang="uk-UA" sz="2000" dirty="0"/>
              <a:t>.</a:t>
            </a:r>
          </a:p>
          <a:p>
            <a:pPr marL="533400" indent="-533400" defTabSz="447675">
              <a:tabLst>
                <a:tab pos="0" algn="l"/>
              </a:tabLst>
            </a:pPr>
            <a:r>
              <a:rPr lang="en-US" sz="2000" dirty="0"/>
              <a:t>2. </a:t>
            </a:r>
            <a:r>
              <a:rPr lang="en-GB" sz="2000" dirty="0"/>
              <a:t>   </a:t>
            </a:r>
            <a:r>
              <a:rPr lang="uk-UA" sz="2000" dirty="0" err="1"/>
              <a:t>Search</a:t>
            </a:r>
            <a:r>
              <a:rPr lang="uk-UA" sz="2000" dirty="0"/>
              <a:t> </a:t>
            </a:r>
            <a:r>
              <a:rPr lang="uk-UA" sz="2000" dirty="0" err="1"/>
              <a:t>completeness</a:t>
            </a:r>
            <a:r>
              <a:rPr lang="uk-UA" sz="2000" dirty="0"/>
              <a:t> </a:t>
            </a:r>
            <a:r>
              <a:rPr lang="uk-UA" sz="2000" dirty="0" err="1"/>
              <a:t>rates</a:t>
            </a:r>
            <a:r>
              <a:rPr lang="uk-UA" sz="2000" dirty="0"/>
              <a:t> </a:t>
            </a:r>
            <a:r>
              <a:rPr lang="uk-UA" sz="2000" dirty="0" err="1"/>
              <a:t>not</a:t>
            </a:r>
            <a:r>
              <a:rPr lang="uk-UA" sz="2000" dirty="0"/>
              <a:t> </a:t>
            </a:r>
            <a:r>
              <a:rPr lang="uk-UA" sz="2000" dirty="0" err="1"/>
              <a:t>worse</a:t>
            </a:r>
            <a:r>
              <a:rPr lang="uk-UA" sz="2000" dirty="0"/>
              <a:t> </a:t>
            </a:r>
            <a:r>
              <a:rPr lang="uk-UA" sz="2000" dirty="0" err="1"/>
              <a:t>than</a:t>
            </a:r>
            <a:r>
              <a:rPr lang="uk-UA" sz="2000" dirty="0"/>
              <a:t> </a:t>
            </a:r>
            <a:r>
              <a:rPr lang="uk-UA" sz="2000" dirty="0" err="1"/>
              <a:t>by</a:t>
            </a:r>
            <a:r>
              <a:rPr lang="uk-UA" sz="2000" dirty="0"/>
              <a:t> </a:t>
            </a:r>
            <a:r>
              <a:rPr lang="uk-UA" sz="2000" dirty="0" err="1"/>
              <a:t>current</a:t>
            </a:r>
            <a:r>
              <a:rPr lang="uk-UA" sz="2000" dirty="0"/>
              <a:t> </a:t>
            </a:r>
            <a:r>
              <a:rPr lang="uk-UA" sz="2000" dirty="0" err="1"/>
              <a:t>search</a:t>
            </a:r>
            <a:r>
              <a:rPr lang="uk-UA" sz="2000" dirty="0"/>
              <a:t> </a:t>
            </a:r>
            <a:r>
              <a:rPr lang="uk-UA" sz="2000" dirty="0" err="1"/>
              <a:t>engines</a:t>
            </a:r>
            <a:r>
              <a:rPr lang="en-US" sz="2000" dirty="0"/>
              <a:t>.</a:t>
            </a:r>
            <a:endParaRPr lang="uk-UA" sz="2000" dirty="0"/>
          </a:p>
          <a:p>
            <a:pPr marL="533400" indent="-533400" defTabSz="447675">
              <a:tabLst>
                <a:tab pos="0" algn="l"/>
              </a:tabLst>
            </a:pPr>
            <a:r>
              <a:rPr lang="en-US" sz="2000" dirty="0"/>
              <a:t>3. </a:t>
            </a:r>
            <a:r>
              <a:rPr lang="en-GB" sz="2000" dirty="0"/>
              <a:t>   </a:t>
            </a:r>
            <a:r>
              <a:rPr lang="uk-UA" sz="2000" dirty="0" err="1"/>
              <a:t>High</a:t>
            </a:r>
            <a:r>
              <a:rPr lang="uk-UA" sz="2000" dirty="0"/>
              <a:t> </a:t>
            </a:r>
            <a:r>
              <a:rPr lang="uk-UA" sz="2000" dirty="0" err="1"/>
              <a:t>performance</a:t>
            </a:r>
            <a:r>
              <a:rPr lang="uk-UA" sz="2000" dirty="0"/>
              <a:t> </a:t>
            </a:r>
            <a:r>
              <a:rPr lang="uk-UA" sz="2000" dirty="0" err="1"/>
              <a:t>of</a:t>
            </a:r>
            <a:r>
              <a:rPr lang="uk-UA" sz="2000" dirty="0"/>
              <a:t> </a:t>
            </a:r>
            <a:r>
              <a:rPr lang="uk-UA" sz="2000" dirty="0" err="1"/>
              <a:t>search</a:t>
            </a:r>
            <a:r>
              <a:rPr lang="uk-UA" sz="2000" dirty="0"/>
              <a:t> </a:t>
            </a:r>
            <a:r>
              <a:rPr lang="uk-UA" sz="2000" dirty="0" err="1"/>
              <a:t>results</a:t>
            </a:r>
            <a:r>
              <a:rPr lang="uk-UA" sz="2000" dirty="0"/>
              <a:t> </a:t>
            </a:r>
            <a:r>
              <a:rPr lang="uk-UA" sz="2000" dirty="0" err="1"/>
              <a:t>analysis</a:t>
            </a:r>
            <a:r>
              <a:rPr lang="en-US" sz="2000" dirty="0"/>
              <a:t>.</a:t>
            </a:r>
            <a:endParaRPr lang="uk-UA" sz="2000" dirty="0"/>
          </a:p>
          <a:p>
            <a:pPr marL="533400" indent="-533400" defTabSz="447675">
              <a:tabLst>
                <a:tab pos="0" algn="l"/>
              </a:tabLst>
            </a:pPr>
            <a:r>
              <a:rPr lang="en-US" sz="2000" dirty="0"/>
              <a:t>4.    </a:t>
            </a:r>
            <a:r>
              <a:rPr lang="uk-UA" sz="2000" dirty="0" err="1"/>
              <a:t>Wide</a:t>
            </a:r>
            <a:r>
              <a:rPr lang="uk-UA" sz="2000" dirty="0"/>
              <a:t> </a:t>
            </a:r>
            <a:r>
              <a:rPr lang="uk-UA" sz="2000" dirty="0" err="1"/>
              <a:t>capacity</a:t>
            </a:r>
            <a:r>
              <a:rPr lang="uk-UA" sz="2000" dirty="0"/>
              <a:t> </a:t>
            </a:r>
            <a:r>
              <a:rPr lang="uk-UA" sz="2000" dirty="0" err="1"/>
              <a:t>of</a:t>
            </a:r>
            <a:r>
              <a:rPr lang="uk-UA" sz="2000" dirty="0"/>
              <a:t> </a:t>
            </a:r>
            <a:r>
              <a:rPr lang="uk-UA" sz="2000" dirty="0" err="1"/>
              <a:t>software</a:t>
            </a:r>
            <a:r>
              <a:rPr lang="uk-UA" sz="2000" dirty="0"/>
              <a:t> </a:t>
            </a:r>
            <a:r>
              <a:rPr lang="uk-UA" sz="2000" dirty="0" err="1"/>
              <a:t>customization</a:t>
            </a:r>
            <a:r>
              <a:rPr lang="uk-UA" sz="2000" dirty="0"/>
              <a:t> </a:t>
            </a:r>
            <a:r>
              <a:rPr lang="uk-UA" sz="2000" dirty="0" err="1"/>
              <a:t>by</a:t>
            </a:r>
            <a:r>
              <a:rPr lang="uk-UA" sz="2000" dirty="0"/>
              <a:t> </a:t>
            </a:r>
            <a:r>
              <a:rPr lang="uk-UA" sz="2000" dirty="0" err="1"/>
              <a:t>user</a:t>
            </a:r>
            <a:r>
              <a:rPr lang="en-US" sz="2000" dirty="0"/>
              <a:t>.</a:t>
            </a:r>
          </a:p>
          <a:p>
            <a:pPr marL="533400" indent="-533400" algn="ctr" defTabSz="447675">
              <a:lnSpc>
                <a:spcPct val="90000"/>
              </a:lnSpc>
              <a:spcBef>
                <a:spcPct val="20000"/>
              </a:spcBef>
              <a:tabLst>
                <a:tab pos="0" algn="l"/>
              </a:tabLst>
            </a:pPr>
            <a:endParaRPr lang="ru-RU" sz="2000" b="1" dirty="0">
              <a:latin typeface="Times New Roman" pitchFamily="18" charset="0"/>
            </a:endParaRPr>
          </a:p>
        </p:txBody>
      </p:sp>
      <p:sp>
        <p:nvSpPr>
          <p:cNvPr id="7175" name="Rectangle 4"/>
          <p:cNvSpPr>
            <a:spLocks noChangeArrowheads="1"/>
          </p:cNvSpPr>
          <p:nvPr/>
        </p:nvSpPr>
        <p:spPr bwMode="auto">
          <a:xfrm>
            <a:off x="323850" y="4062421"/>
            <a:ext cx="8229600" cy="581025"/>
          </a:xfrm>
          <a:prstGeom prst="rect">
            <a:avLst/>
          </a:prstGeom>
          <a:noFill/>
          <a:ln w="9525">
            <a:noFill/>
            <a:miter lim="800000"/>
            <a:headEnd/>
            <a:tailEnd/>
          </a:ln>
        </p:spPr>
        <p:txBody>
          <a:bodyPr anchor="ctr"/>
          <a:lstStyle/>
          <a:p>
            <a:pPr algn="ctr"/>
            <a:r>
              <a:rPr lang="uk-UA" sz="2000" b="1" dirty="0" err="1"/>
              <a:t>Proposed</a:t>
            </a:r>
            <a:r>
              <a:rPr lang="uk-UA" sz="2000" b="1" dirty="0"/>
              <a:t> </a:t>
            </a:r>
            <a:r>
              <a:rPr lang="uk-UA" sz="2000" b="1" dirty="0" err="1"/>
              <a:t>technology</a:t>
            </a:r>
            <a:r>
              <a:rPr lang="uk-UA" sz="2000" b="1" dirty="0"/>
              <a:t> </a:t>
            </a:r>
            <a:r>
              <a:rPr lang="uk-UA" sz="2000" b="1" dirty="0" err="1"/>
              <a:t>consists</a:t>
            </a:r>
            <a:r>
              <a:rPr lang="uk-UA" sz="2000" b="1" dirty="0"/>
              <a:t> </a:t>
            </a:r>
            <a:r>
              <a:rPr lang="uk-UA" sz="2000" b="1" dirty="0" err="1"/>
              <a:t>of</a:t>
            </a:r>
            <a:r>
              <a:rPr lang="uk-UA" sz="2000" b="1" dirty="0"/>
              <a:t> </a:t>
            </a:r>
            <a:r>
              <a:rPr lang="uk-UA" sz="2000" b="1" dirty="0" err="1"/>
              <a:t>the</a:t>
            </a:r>
            <a:r>
              <a:rPr lang="uk-UA" sz="2000" b="1" dirty="0"/>
              <a:t> </a:t>
            </a:r>
            <a:r>
              <a:rPr lang="uk-UA" sz="2000" b="1" dirty="0" err="1"/>
              <a:t>three</a:t>
            </a:r>
            <a:r>
              <a:rPr lang="uk-UA" sz="2000" b="1" dirty="0"/>
              <a:t> </a:t>
            </a:r>
            <a:r>
              <a:rPr lang="uk-UA" sz="2000" b="1" dirty="0" err="1"/>
              <a:t>main</a:t>
            </a:r>
            <a:r>
              <a:rPr lang="uk-UA" sz="2000" b="1" dirty="0"/>
              <a:t> </a:t>
            </a:r>
            <a:r>
              <a:rPr lang="uk-UA" sz="2000" b="1" dirty="0" err="1"/>
              <a:t>phases</a:t>
            </a:r>
            <a:r>
              <a:rPr lang="uk-UA" sz="2000" b="1" dirty="0"/>
              <a:t>:</a:t>
            </a:r>
            <a:r>
              <a:rPr lang="uk-UA" sz="2000" dirty="0"/>
              <a:t> </a:t>
            </a:r>
            <a:endParaRPr lang="ru-RU" sz="2000" dirty="0"/>
          </a:p>
        </p:txBody>
      </p:sp>
      <p:sp>
        <p:nvSpPr>
          <p:cNvPr id="7176" name="Rectangle 5"/>
          <p:cNvSpPr>
            <a:spLocks noChangeArrowheads="1"/>
          </p:cNvSpPr>
          <p:nvPr/>
        </p:nvSpPr>
        <p:spPr bwMode="auto">
          <a:xfrm>
            <a:off x="466725" y="4643446"/>
            <a:ext cx="8004175" cy="1214446"/>
          </a:xfrm>
          <a:prstGeom prst="rect">
            <a:avLst/>
          </a:prstGeom>
          <a:noFill/>
          <a:ln w="9525">
            <a:noFill/>
            <a:miter lim="800000"/>
            <a:headEnd/>
            <a:tailEnd/>
          </a:ln>
        </p:spPr>
        <p:txBody>
          <a:bodyPr/>
          <a:lstStyle/>
          <a:p>
            <a:pPr marL="533400" indent="-533400" defTabSz="447675">
              <a:tabLst>
                <a:tab pos="0" algn="l"/>
              </a:tabLst>
            </a:pPr>
            <a:r>
              <a:rPr lang="uk-UA" sz="2000" dirty="0"/>
              <a:t>   </a:t>
            </a:r>
            <a:r>
              <a:rPr lang="en-US" sz="2000" i="1" dirty="0"/>
              <a:t>Phase 1.</a:t>
            </a:r>
            <a:r>
              <a:rPr lang="en-US" sz="2000" dirty="0"/>
              <a:t> </a:t>
            </a:r>
            <a:r>
              <a:rPr lang="uk-UA" sz="2000" dirty="0" err="1"/>
              <a:t>Information</a:t>
            </a:r>
            <a:r>
              <a:rPr lang="uk-UA" sz="2000" dirty="0"/>
              <a:t> </a:t>
            </a:r>
            <a:r>
              <a:rPr lang="uk-UA" sz="2000" dirty="0" err="1"/>
              <a:t>collecting</a:t>
            </a:r>
            <a:r>
              <a:rPr lang="en-US" sz="2000" i="1" dirty="0"/>
              <a:t>.</a:t>
            </a:r>
            <a:r>
              <a:rPr lang="uk-UA" sz="2000" dirty="0"/>
              <a:t> </a:t>
            </a:r>
            <a:endParaRPr lang="en-US" sz="2000" dirty="0"/>
          </a:p>
          <a:p>
            <a:pPr marL="533400" indent="-533400" defTabSz="447675">
              <a:tabLst>
                <a:tab pos="0" algn="l"/>
              </a:tabLst>
            </a:pPr>
            <a:endParaRPr lang="en-US" sz="2000" dirty="0"/>
          </a:p>
          <a:p>
            <a:pPr marL="533400" indent="-533400" defTabSz="447675">
              <a:tabLst>
                <a:tab pos="0" algn="l"/>
              </a:tabLst>
            </a:pPr>
            <a:r>
              <a:rPr lang="en-US" sz="2000" i="1" dirty="0"/>
              <a:t>   Phase 2.</a:t>
            </a:r>
            <a:r>
              <a:rPr lang="en-US" sz="2000" dirty="0"/>
              <a:t> Sifting the commercial information</a:t>
            </a:r>
            <a:r>
              <a:rPr lang="en-US" sz="2000" i="1" dirty="0"/>
              <a:t>.</a:t>
            </a:r>
            <a:r>
              <a:rPr lang="uk-UA" sz="2000" dirty="0"/>
              <a:t> </a:t>
            </a:r>
            <a:endParaRPr lang="en-US" sz="2000" dirty="0"/>
          </a:p>
          <a:p>
            <a:pPr marL="533400" indent="-533400" defTabSz="447675">
              <a:tabLst>
                <a:tab pos="0" algn="l"/>
              </a:tabLst>
            </a:pPr>
            <a:endParaRPr lang="en-US" sz="2000" dirty="0"/>
          </a:p>
          <a:p>
            <a:pPr marL="533400" indent="-533400" defTabSz="447675">
              <a:tabLst>
                <a:tab pos="0" algn="l"/>
              </a:tabLst>
            </a:pPr>
            <a:r>
              <a:rPr lang="en-US" sz="2000" i="1" dirty="0"/>
              <a:t>   Phase 3. </a:t>
            </a:r>
            <a:r>
              <a:rPr lang="en-US" sz="2000" dirty="0"/>
              <a:t>Results ranking</a:t>
            </a:r>
            <a:r>
              <a:rPr lang="en-US" sz="2000" i="1" dirty="0"/>
              <a:t>.</a:t>
            </a:r>
            <a:r>
              <a:rPr lang="uk-UA" sz="2000" dirty="0"/>
              <a:t> </a:t>
            </a:r>
            <a:endParaRPr lang="ru-RU" sz="2000" dirty="0"/>
          </a:p>
        </p:txBody>
      </p:sp>
      <p:sp>
        <p:nvSpPr>
          <p:cNvPr id="6" name="Прямоугольник 5"/>
          <p:cNvSpPr/>
          <p:nvPr/>
        </p:nvSpPr>
        <p:spPr>
          <a:xfrm>
            <a:off x="0" y="6429372"/>
            <a:ext cx="9144000" cy="428628"/>
          </a:xfrm>
          <a:prstGeom prst="rect">
            <a:avLst/>
          </a:prstGeom>
          <a:gradFill flip="none" rotWithShape="1">
            <a:gsLst>
              <a:gs pos="12000">
                <a:srgbClr val="00B0F0"/>
              </a:gs>
              <a:gs pos="68000">
                <a:schemeClr val="accent2">
                  <a:tint val="86000"/>
                  <a:satMod val="115000"/>
                </a:schemeClr>
              </a:gs>
              <a:gs pos="100000">
                <a:schemeClr val="accent2">
                  <a:tint val="50000"/>
                  <a:satMod val="150000"/>
                </a:schemeClr>
              </a:gs>
            </a:gsLst>
            <a:path path="shape">
              <a:fillToRect l="50000" t="50000" r="50000" b="50000"/>
            </a:path>
            <a:tileRect/>
          </a:gra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smtClean="0">
                <a:latin typeface="Arial" pitchFamily="34" charset="0"/>
                <a:cs typeface="Arial" pitchFamily="34" charset="0"/>
              </a:rPr>
              <a:t>DEXA - TIR - 2015</a:t>
            </a:r>
            <a:endParaRPr lang="uk-UA"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ChangeArrowheads="1"/>
          </p:cNvSpPr>
          <p:nvPr/>
        </p:nvSpPr>
        <p:spPr bwMode="auto">
          <a:xfrm>
            <a:off x="468313" y="466709"/>
            <a:ext cx="8229600" cy="604837"/>
          </a:xfrm>
          <a:prstGeom prst="rect">
            <a:avLst/>
          </a:prstGeom>
          <a:noFill/>
          <a:ln w="9525">
            <a:noFill/>
            <a:miter lim="800000"/>
            <a:headEnd/>
            <a:tailEnd/>
          </a:ln>
        </p:spPr>
        <p:txBody>
          <a:bodyPr anchor="ctr"/>
          <a:lstStyle/>
          <a:p>
            <a:pPr algn="ctr"/>
            <a:r>
              <a:rPr lang="uk-UA" sz="3200" b="1" dirty="0" err="1">
                <a:solidFill>
                  <a:srgbClr val="0000CC"/>
                </a:solidFill>
                <a:latin typeface="+mj-lt"/>
              </a:rPr>
              <a:t>Sifting</a:t>
            </a:r>
            <a:r>
              <a:rPr lang="uk-UA" sz="3200" b="1" dirty="0">
                <a:solidFill>
                  <a:srgbClr val="0000CC"/>
                </a:solidFill>
                <a:latin typeface="+mj-lt"/>
              </a:rPr>
              <a:t> </a:t>
            </a:r>
            <a:r>
              <a:rPr lang="en-US" sz="3200" b="1" dirty="0" smtClean="0">
                <a:solidFill>
                  <a:srgbClr val="0000CC"/>
                </a:solidFill>
                <a:latin typeface="+mj-lt"/>
              </a:rPr>
              <a:t>the </a:t>
            </a:r>
            <a:r>
              <a:rPr lang="uk-UA" sz="3200" b="1" dirty="0" err="1" smtClean="0">
                <a:solidFill>
                  <a:srgbClr val="0000CC"/>
                </a:solidFill>
                <a:latin typeface="+mj-lt"/>
              </a:rPr>
              <a:t>commercial</a:t>
            </a:r>
            <a:r>
              <a:rPr lang="uk-UA" sz="3200" b="1" dirty="0" smtClean="0">
                <a:solidFill>
                  <a:srgbClr val="0000CC"/>
                </a:solidFill>
                <a:latin typeface="+mj-lt"/>
              </a:rPr>
              <a:t> </a:t>
            </a:r>
            <a:r>
              <a:rPr lang="uk-UA" sz="3200" b="1" dirty="0" err="1">
                <a:solidFill>
                  <a:srgbClr val="0000CC"/>
                </a:solidFill>
                <a:latin typeface="+mj-lt"/>
              </a:rPr>
              <a:t>information</a:t>
            </a:r>
            <a:r>
              <a:rPr lang="uk-UA" sz="3200" dirty="0">
                <a:solidFill>
                  <a:schemeClr val="tx2"/>
                </a:solidFill>
                <a:latin typeface="+mj-lt"/>
              </a:rPr>
              <a:t> </a:t>
            </a:r>
            <a:endParaRPr lang="ru-RU" sz="3200" dirty="0">
              <a:solidFill>
                <a:schemeClr val="tx2"/>
              </a:solidFill>
              <a:latin typeface="+mj-lt"/>
            </a:endParaRPr>
          </a:p>
        </p:txBody>
      </p:sp>
      <p:sp>
        <p:nvSpPr>
          <p:cNvPr id="8195" name="Rectangle 5"/>
          <p:cNvSpPr>
            <a:spLocks noChangeArrowheads="1"/>
          </p:cNvSpPr>
          <p:nvPr/>
        </p:nvSpPr>
        <p:spPr bwMode="auto">
          <a:xfrm>
            <a:off x="179388" y="1214422"/>
            <a:ext cx="4316412" cy="5167328"/>
          </a:xfrm>
          <a:prstGeom prst="rect">
            <a:avLst/>
          </a:prstGeom>
          <a:noFill/>
          <a:ln w="9525">
            <a:solidFill>
              <a:srgbClr val="3333CC"/>
            </a:solidFill>
            <a:miter lim="800000"/>
            <a:headEnd/>
            <a:tailEnd/>
          </a:ln>
        </p:spPr>
        <p:txBody>
          <a:bodyPr/>
          <a:lstStyle/>
          <a:p>
            <a:pPr marL="176213" indent="-176213" defTabSz="447675">
              <a:spcBef>
                <a:spcPct val="20000"/>
              </a:spcBef>
              <a:tabLst>
                <a:tab pos="0" algn="l"/>
              </a:tabLst>
            </a:pPr>
            <a:r>
              <a:rPr lang="en-US" b="1" dirty="0">
                <a:latin typeface="+mj-lt"/>
              </a:rPr>
              <a:t>Main groups of commercial sites</a:t>
            </a:r>
            <a:r>
              <a:rPr lang="ru-RU" sz="1600" b="1" dirty="0">
                <a:latin typeface="+mj-lt"/>
              </a:rPr>
              <a:t>:</a:t>
            </a:r>
          </a:p>
          <a:p>
            <a:pPr marL="176213" indent="-176213" defTabSz="447675">
              <a:tabLst>
                <a:tab pos="0" algn="l"/>
              </a:tabLst>
            </a:pPr>
            <a:r>
              <a:rPr lang="en-US" sz="1400" b="1" dirty="0">
                <a:latin typeface="Times New Roman" pitchFamily="18" charset="0"/>
              </a:rPr>
              <a:t>1.</a:t>
            </a:r>
            <a:r>
              <a:rPr lang="en-US" sz="1400" b="1" dirty="0">
                <a:latin typeface="+mj-lt"/>
              </a:rPr>
              <a:t> </a:t>
            </a:r>
            <a:r>
              <a:rPr lang="en-US" sz="1600" dirty="0">
                <a:latin typeface="+mj-lt"/>
              </a:rPr>
              <a:t>Online stores</a:t>
            </a:r>
            <a:r>
              <a:rPr lang="ru-RU" sz="1600" dirty="0">
                <a:latin typeface="+mj-lt"/>
              </a:rPr>
              <a:t>. </a:t>
            </a:r>
          </a:p>
          <a:p>
            <a:pPr marL="176213" indent="-176213" defTabSz="447675">
              <a:tabLst>
                <a:tab pos="0" algn="l"/>
              </a:tabLst>
            </a:pPr>
            <a:r>
              <a:rPr lang="ru-RU" sz="1600" b="1" dirty="0">
                <a:latin typeface="+mj-lt"/>
              </a:rPr>
              <a:t>2.</a:t>
            </a:r>
            <a:r>
              <a:rPr lang="ru-RU" sz="1600" dirty="0">
                <a:latin typeface="+mj-lt"/>
              </a:rPr>
              <a:t> </a:t>
            </a:r>
            <a:r>
              <a:rPr lang="uk-UA" sz="1600" dirty="0" err="1">
                <a:latin typeface="+mj-lt"/>
              </a:rPr>
              <a:t>Sites</a:t>
            </a:r>
            <a:r>
              <a:rPr lang="uk-UA" sz="1600" dirty="0">
                <a:latin typeface="+mj-lt"/>
              </a:rPr>
              <a:t> </a:t>
            </a:r>
            <a:r>
              <a:rPr lang="uk-UA" sz="1600" dirty="0" err="1">
                <a:latin typeface="+mj-lt"/>
              </a:rPr>
              <a:t>that</a:t>
            </a:r>
            <a:r>
              <a:rPr lang="uk-UA" sz="1600" dirty="0">
                <a:latin typeface="+mj-lt"/>
              </a:rPr>
              <a:t> </a:t>
            </a:r>
            <a:r>
              <a:rPr lang="uk-UA" sz="1600" dirty="0" err="1">
                <a:latin typeface="+mj-lt"/>
              </a:rPr>
              <a:t>offer</a:t>
            </a:r>
            <a:r>
              <a:rPr lang="uk-UA" sz="1600" dirty="0">
                <a:latin typeface="+mj-lt"/>
              </a:rPr>
              <a:t> </a:t>
            </a:r>
            <a:r>
              <a:rPr lang="uk-UA" sz="1600" dirty="0" err="1">
                <a:latin typeface="+mj-lt"/>
              </a:rPr>
              <a:t>access</a:t>
            </a:r>
            <a:r>
              <a:rPr lang="uk-UA" sz="1600" dirty="0">
                <a:latin typeface="+mj-lt"/>
              </a:rPr>
              <a:t> </a:t>
            </a:r>
            <a:r>
              <a:rPr lang="uk-UA" sz="1600" dirty="0" err="1">
                <a:latin typeface="+mj-lt"/>
              </a:rPr>
              <a:t>to</a:t>
            </a:r>
            <a:r>
              <a:rPr lang="uk-UA" sz="1600" dirty="0">
                <a:latin typeface="+mj-lt"/>
              </a:rPr>
              <a:t> </a:t>
            </a:r>
            <a:r>
              <a:rPr lang="uk-UA" sz="1600" dirty="0" err="1">
                <a:latin typeface="+mj-lt"/>
              </a:rPr>
              <a:t>the</a:t>
            </a:r>
            <a:r>
              <a:rPr lang="uk-UA" sz="1600" dirty="0">
                <a:latin typeface="+mj-lt"/>
              </a:rPr>
              <a:t> </a:t>
            </a:r>
            <a:r>
              <a:rPr lang="uk-UA" sz="1600" dirty="0" err="1">
                <a:latin typeface="+mj-lt"/>
              </a:rPr>
              <a:t>information</a:t>
            </a:r>
            <a:r>
              <a:rPr lang="uk-UA" sz="1600" dirty="0">
                <a:latin typeface="+mj-lt"/>
              </a:rPr>
              <a:t> </a:t>
            </a:r>
            <a:r>
              <a:rPr lang="uk-UA" sz="1600" dirty="0" err="1">
                <a:latin typeface="+mj-lt"/>
              </a:rPr>
              <a:t>for</a:t>
            </a:r>
            <a:r>
              <a:rPr lang="uk-UA" sz="1600" dirty="0">
                <a:latin typeface="+mj-lt"/>
              </a:rPr>
              <a:t> a </a:t>
            </a:r>
            <a:r>
              <a:rPr lang="uk-UA" sz="1600" dirty="0" err="1">
                <a:latin typeface="+mj-lt"/>
              </a:rPr>
              <a:t>fee</a:t>
            </a:r>
            <a:r>
              <a:rPr lang="uk-UA" sz="1600" dirty="0">
                <a:latin typeface="+mj-lt"/>
              </a:rPr>
              <a:t> </a:t>
            </a:r>
            <a:r>
              <a:rPr lang="uk-UA" sz="1600" dirty="0" err="1">
                <a:latin typeface="+mj-lt"/>
              </a:rPr>
              <a:t>or</a:t>
            </a:r>
            <a:r>
              <a:rPr lang="uk-UA" sz="1600" dirty="0">
                <a:latin typeface="+mj-lt"/>
              </a:rPr>
              <a:t> </a:t>
            </a:r>
            <a:r>
              <a:rPr lang="uk-UA" sz="1600" dirty="0" err="1">
                <a:latin typeface="+mj-lt"/>
              </a:rPr>
              <a:t>watching</a:t>
            </a:r>
            <a:r>
              <a:rPr lang="uk-UA" sz="1600" dirty="0">
                <a:latin typeface="+mj-lt"/>
              </a:rPr>
              <a:t> </a:t>
            </a:r>
            <a:r>
              <a:rPr lang="uk-UA" sz="1600" dirty="0" err="1">
                <a:latin typeface="+mj-lt"/>
              </a:rPr>
              <a:t>ads</a:t>
            </a:r>
            <a:endParaRPr lang="ru-RU" sz="1600" dirty="0">
              <a:latin typeface="+mj-lt"/>
            </a:endParaRPr>
          </a:p>
          <a:p>
            <a:pPr marL="176213" indent="-176213" defTabSz="447675">
              <a:tabLst>
                <a:tab pos="0" algn="l"/>
              </a:tabLst>
            </a:pPr>
            <a:r>
              <a:rPr lang="ru-RU" sz="1600" b="1" dirty="0">
                <a:latin typeface="+mj-lt"/>
              </a:rPr>
              <a:t>3.</a:t>
            </a:r>
            <a:r>
              <a:rPr lang="ru-RU" sz="1600" dirty="0">
                <a:latin typeface="+mj-lt"/>
              </a:rPr>
              <a:t> </a:t>
            </a:r>
            <a:r>
              <a:rPr lang="en-US" sz="1600" dirty="0">
                <a:latin typeface="+mj-lt"/>
              </a:rPr>
              <a:t>Websites of companies</a:t>
            </a:r>
            <a:r>
              <a:rPr lang="ru-RU" sz="1600" dirty="0">
                <a:latin typeface="+mj-lt"/>
              </a:rPr>
              <a:t>.</a:t>
            </a:r>
          </a:p>
          <a:p>
            <a:pPr marL="176213" indent="-176213" defTabSz="447675">
              <a:tabLst>
                <a:tab pos="0" algn="l"/>
              </a:tabLst>
            </a:pPr>
            <a:r>
              <a:rPr lang="ru-RU" sz="1600" b="1" dirty="0">
                <a:latin typeface="+mj-lt"/>
              </a:rPr>
              <a:t>4.</a:t>
            </a:r>
            <a:r>
              <a:rPr lang="ru-RU" sz="1600" dirty="0">
                <a:latin typeface="+mj-lt"/>
              </a:rPr>
              <a:t> </a:t>
            </a:r>
            <a:r>
              <a:rPr lang="en-US" sz="1600" dirty="0">
                <a:latin typeface="+mj-lt"/>
              </a:rPr>
              <a:t>Message boards</a:t>
            </a:r>
            <a:r>
              <a:rPr lang="ru-RU" sz="1600" dirty="0">
                <a:latin typeface="+mj-lt"/>
              </a:rPr>
              <a:t>.</a:t>
            </a:r>
          </a:p>
          <a:p>
            <a:pPr marL="176213" indent="-176213" algn="ctr" defTabSz="447675">
              <a:spcBef>
                <a:spcPct val="20000"/>
              </a:spcBef>
              <a:tabLst>
                <a:tab pos="0" algn="l"/>
              </a:tabLst>
            </a:pPr>
            <a:endParaRPr lang="ru-RU" sz="1400" b="1" dirty="0">
              <a:latin typeface="Times New Roman" pitchFamily="18" charset="0"/>
            </a:endParaRPr>
          </a:p>
        </p:txBody>
      </p:sp>
      <p:sp>
        <p:nvSpPr>
          <p:cNvPr id="8196" name="Rectangle 6"/>
          <p:cNvSpPr>
            <a:spLocks noChangeArrowheads="1"/>
          </p:cNvSpPr>
          <p:nvPr/>
        </p:nvSpPr>
        <p:spPr bwMode="auto">
          <a:xfrm>
            <a:off x="4643438" y="1285859"/>
            <a:ext cx="4316412" cy="5124465"/>
          </a:xfrm>
          <a:prstGeom prst="rect">
            <a:avLst/>
          </a:prstGeom>
          <a:noFill/>
          <a:ln w="9525">
            <a:solidFill>
              <a:srgbClr val="3333CC"/>
            </a:solidFill>
            <a:miter lim="800000"/>
            <a:headEnd/>
            <a:tailEnd/>
          </a:ln>
        </p:spPr>
        <p:txBody>
          <a:bodyPr/>
          <a:lstStyle/>
          <a:p>
            <a:pPr marL="342900" indent="-342900">
              <a:spcBef>
                <a:spcPct val="20000"/>
              </a:spcBef>
            </a:pPr>
            <a:r>
              <a:rPr lang="uk-UA" b="1"/>
              <a:t>DNF classifier</a:t>
            </a:r>
            <a:r>
              <a:rPr lang="ru-RU" sz="1600">
                <a:latin typeface="Times New Roman" pitchFamily="18" charset="0"/>
              </a:rPr>
              <a:t>:</a:t>
            </a:r>
          </a:p>
        </p:txBody>
      </p:sp>
      <p:sp>
        <p:nvSpPr>
          <p:cNvPr id="8197" name="Rectangle 8"/>
          <p:cNvSpPr>
            <a:spLocks noChangeArrowheads="1"/>
          </p:cNvSpPr>
          <p:nvPr/>
        </p:nvSpPr>
        <p:spPr bwMode="auto">
          <a:xfrm>
            <a:off x="250825" y="2846394"/>
            <a:ext cx="4105275" cy="1511300"/>
          </a:xfrm>
          <a:prstGeom prst="rect">
            <a:avLst/>
          </a:prstGeom>
          <a:noFill/>
          <a:ln w="9525">
            <a:noFill/>
            <a:miter lim="800000"/>
            <a:headEnd/>
            <a:tailEnd/>
          </a:ln>
        </p:spPr>
        <p:txBody>
          <a:bodyPr/>
          <a:lstStyle/>
          <a:p>
            <a:pPr marL="265113" indent="-265113" defTabSz="447675">
              <a:lnSpc>
                <a:spcPct val="75000"/>
              </a:lnSpc>
              <a:spcBef>
                <a:spcPct val="20000"/>
              </a:spcBef>
              <a:tabLst>
                <a:tab pos="0" algn="l"/>
              </a:tabLst>
            </a:pPr>
            <a:r>
              <a:rPr lang="uk-UA" b="1" dirty="0" err="1">
                <a:latin typeface="+mj-lt"/>
              </a:rPr>
              <a:t>Structural</a:t>
            </a:r>
            <a:r>
              <a:rPr lang="uk-UA" b="1" dirty="0">
                <a:latin typeface="+mj-lt"/>
              </a:rPr>
              <a:t> </a:t>
            </a:r>
            <a:r>
              <a:rPr lang="uk-UA" b="1" dirty="0" err="1">
                <a:latin typeface="+mj-lt"/>
              </a:rPr>
              <a:t>elements</a:t>
            </a:r>
            <a:r>
              <a:rPr lang="uk-UA" b="1" dirty="0">
                <a:latin typeface="+mj-lt"/>
              </a:rPr>
              <a:t> </a:t>
            </a:r>
            <a:r>
              <a:rPr lang="uk-UA" b="1" dirty="0" err="1">
                <a:latin typeface="+mj-lt"/>
              </a:rPr>
              <a:t>of</a:t>
            </a:r>
            <a:r>
              <a:rPr lang="uk-UA" b="1" dirty="0">
                <a:latin typeface="+mj-lt"/>
              </a:rPr>
              <a:t> </a:t>
            </a:r>
            <a:r>
              <a:rPr lang="en-US" b="1" dirty="0" smtClean="0">
                <a:latin typeface="+mj-lt"/>
              </a:rPr>
              <a:t>the </a:t>
            </a:r>
            <a:r>
              <a:rPr lang="uk-UA" b="1" dirty="0" err="1" smtClean="0">
                <a:latin typeface="+mj-lt"/>
              </a:rPr>
              <a:t>websites</a:t>
            </a:r>
            <a:r>
              <a:rPr lang="ru-RU" b="1" dirty="0">
                <a:latin typeface="+mj-lt"/>
              </a:rPr>
              <a:t>:</a:t>
            </a:r>
          </a:p>
          <a:p>
            <a:pPr marL="265113" indent="-265113" defTabSz="447675">
              <a:lnSpc>
                <a:spcPct val="75000"/>
              </a:lnSpc>
              <a:spcBef>
                <a:spcPct val="20000"/>
              </a:spcBef>
              <a:buFontTx/>
              <a:buChar char="•"/>
              <a:tabLst>
                <a:tab pos="0" algn="l"/>
              </a:tabLst>
            </a:pPr>
            <a:r>
              <a:rPr lang="uk-UA" sz="1600" dirty="0" err="1">
                <a:latin typeface="+mj-lt"/>
              </a:rPr>
              <a:t>meta</a:t>
            </a:r>
            <a:r>
              <a:rPr lang="uk-UA" sz="1600" dirty="0">
                <a:latin typeface="+mj-lt"/>
              </a:rPr>
              <a:t> </a:t>
            </a:r>
            <a:r>
              <a:rPr lang="uk-UA" sz="1600" dirty="0" err="1">
                <a:latin typeface="+mj-lt"/>
              </a:rPr>
              <a:t>tags</a:t>
            </a:r>
            <a:r>
              <a:rPr lang="uk-UA" sz="1600" dirty="0">
                <a:latin typeface="+mj-lt"/>
              </a:rPr>
              <a:t>, </a:t>
            </a:r>
            <a:r>
              <a:rPr lang="uk-UA" sz="1600" dirty="0" err="1">
                <a:latin typeface="+mj-lt"/>
              </a:rPr>
              <a:t>the</a:t>
            </a:r>
            <a:r>
              <a:rPr lang="uk-UA" sz="1600" dirty="0">
                <a:latin typeface="+mj-lt"/>
              </a:rPr>
              <a:t> </a:t>
            </a:r>
            <a:r>
              <a:rPr lang="uk-UA" sz="1600" dirty="0" err="1">
                <a:latin typeface="+mj-lt"/>
              </a:rPr>
              <a:t>path</a:t>
            </a:r>
            <a:r>
              <a:rPr lang="uk-UA" sz="1600" dirty="0">
                <a:latin typeface="+mj-lt"/>
              </a:rPr>
              <a:t> </a:t>
            </a:r>
            <a:r>
              <a:rPr lang="uk-UA" sz="1600" dirty="0" err="1">
                <a:latin typeface="+mj-lt"/>
              </a:rPr>
              <a:t>to</a:t>
            </a:r>
            <a:r>
              <a:rPr lang="uk-UA" sz="1600" dirty="0">
                <a:latin typeface="+mj-lt"/>
              </a:rPr>
              <a:t> Java-</a:t>
            </a:r>
            <a:r>
              <a:rPr lang="uk-UA" sz="1600" dirty="0" err="1">
                <a:latin typeface="+mj-lt"/>
              </a:rPr>
              <a:t>script</a:t>
            </a:r>
            <a:r>
              <a:rPr lang="uk-UA" sz="1600" dirty="0">
                <a:latin typeface="+mj-lt"/>
              </a:rPr>
              <a:t> </a:t>
            </a:r>
            <a:r>
              <a:rPr lang="uk-UA" sz="1600" dirty="0" err="1">
                <a:latin typeface="+mj-lt"/>
              </a:rPr>
              <a:t>and</a:t>
            </a:r>
            <a:r>
              <a:rPr lang="uk-UA" sz="1600" dirty="0">
                <a:latin typeface="+mj-lt"/>
              </a:rPr>
              <a:t> </a:t>
            </a:r>
            <a:r>
              <a:rPr lang="uk-UA" sz="1600" dirty="0" err="1">
                <a:latin typeface="+mj-lt"/>
              </a:rPr>
              <a:t>image</a:t>
            </a:r>
            <a:r>
              <a:rPr lang="uk-UA" sz="1600" dirty="0">
                <a:latin typeface="+mj-lt"/>
              </a:rPr>
              <a:t> </a:t>
            </a:r>
            <a:r>
              <a:rPr lang="uk-UA" sz="1600" dirty="0" err="1">
                <a:latin typeface="+mj-lt"/>
              </a:rPr>
              <a:t>of</a:t>
            </a:r>
            <a:r>
              <a:rPr lang="uk-UA" sz="1600" dirty="0">
                <a:latin typeface="+mj-lt"/>
              </a:rPr>
              <a:t> </a:t>
            </a:r>
            <a:r>
              <a:rPr lang="uk-UA" sz="1600" dirty="0" err="1">
                <a:latin typeface="+mj-lt"/>
              </a:rPr>
              <a:t>design</a:t>
            </a:r>
            <a:r>
              <a:rPr lang="ru-RU" sz="1600" dirty="0">
                <a:latin typeface="+mj-lt"/>
              </a:rPr>
              <a:t>;</a:t>
            </a:r>
          </a:p>
          <a:p>
            <a:pPr marL="265113" indent="-265113" defTabSz="447675">
              <a:lnSpc>
                <a:spcPct val="75000"/>
              </a:lnSpc>
              <a:spcBef>
                <a:spcPct val="20000"/>
              </a:spcBef>
              <a:buFontTx/>
              <a:buChar char="•"/>
              <a:tabLst>
                <a:tab pos="0" algn="l"/>
              </a:tabLst>
            </a:pPr>
            <a:r>
              <a:rPr lang="uk-UA" sz="1600" dirty="0" err="1">
                <a:latin typeface="+mj-lt"/>
              </a:rPr>
              <a:t>titles</a:t>
            </a:r>
            <a:r>
              <a:rPr lang="uk-UA" sz="1600" dirty="0">
                <a:latin typeface="+mj-lt"/>
              </a:rPr>
              <a:t>, </a:t>
            </a:r>
            <a:r>
              <a:rPr lang="uk-UA" sz="1600" dirty="0" err="1">
                <a:latin typeface="+mj-lt"/>
              </a:rPr>
              <a:t>meta</a:t>
            </a:r>
            <a:r>
              <a:rPr lang="uk-UA" sz="1600" dirty="0">
                <a:latin typeface="+mj-lt"/>
              </a:rPr>
              <a:t> </a:t>
            </a:r>
            <a:r>
              <a:rPr lang="uk-UA" sz="1600" dirty="0" err="1">
                <a:latin typeface="+mj-lt"/>
              </a:rPr>
              <a:t>description</a:t>
            </a:r>
            <a:r>
              <a:rPr lang="uk-UA" sz="1600" dirty="0">
                <a:latin typeface="+mj-lt"/>
              </a:rPr>
              <a:t>, </a:t>
            </a:r>
            <a:r>
              <a:rPr lang="uk-UA" sz="1600" dirty="0" err="1">
                <a:latin typeface="+mj-lt"/>
              </a:rPr>
              <a:t>keywords</a:t>
            </a:r>
            <a:r>
              <a:rPr lang="ru-RU" sz="1600" dirty="0">
                <a:latin typeface="+mj-lt"/>
              </a:rPr>
              <a:t>;</a:t>
            </a:r>
          </a:p>
          <a:p>
            <a:pPr marL="265113" indent="-265113" defTabSz="447675">
              <a:lnSpc>
                <a:spcPct val="75000"/>
              </a:lnSpc>
              <a:spcBef>
                <a:spcPct val="20000"/>
              </a:spcBef>
              <a:buFontTx/>
              <a:buChar char="•"/>
              <a:tabLst>
                <a:tab pos="0" algn="l"/>
              </a:tabLst>
            </a:pPr>
            <a:r>
              <a:rPr lang="en-US" sz="1600" dirty="0">
                <a:latin typeface="+mj-lt"/>
              </a:rPr>
              <a:t>shopping cart</a:t>
            </a:r>
            <a:r>
              <a:rPr lang="ru-RU" sz="1600" dirty="0">
                <a:latin typeface="+mj-lt"/>
              </a:rPr>
              <a:t>;</a:t>
            </a:r>
          </a:p>
          <a:p>
            <a:pPr marL="265113" indent="-265113" defTabSz="447675">
              <a:lnSpc>
                <a:spcPct val="75000"/>
              </a:lnSpc>
              <a:spcBef>
                <a:spcPct val="20000"/>
              </a:spcBef>
              <a:buFontTx/>
              <a:buChar char="•"/>
              <a:tabLst>
                <a:tab pos="0" algn="l"/>
              </a:tabLst>
            </a:pPr>
            <a:r>
              <a:rPr lang="en-US" sz="1600" dirty="0">
                <a:latin typeface="+mj-lt"/>
              </a:rPr>
              <a:t>text on the home page</a:t>
            </a:r>
            <a:r>
              <a:rPr lang="ru-RU" sz="1600" dirty="0">
                <a:latin typeface="+mj-lt"/>
              </a:rPr>
              <a:t>;</a:t>
            </a:r>
          </a:p>
          <a:p>
            <a:pPr marL="265113" indent="-265113" defTabSz="447675">
              <a:lnSpc>
                <a:spcPct val="75000"/>
              </a:lnSpc>
              <a:spcBef>
                <a:spcPct val="20000"/>
              </a:spcBef>
              <a:buFontTx/>
              <a:buChar char="•"/>
              <a:tabLst>
                <a:tab pos="0" algn="l"/>
              </a:tabLst>
            </a:pPr>
            <a:r>
              <a:rPr lang="en-US" sz="1600" dirty="0">
                <a:latin typeface="+mj-lt"/>
              </a:rPr>
              <a:t>navigation elements</a:t>
            </a:r>
            <a:r>
              <a:rPr lang="ru-RU" sz="1600" dirty="0">
                <a:latin typeface="+mj-lt"/>
              </a:rPr>
              <a:t>.</a:t>
            </a:r>
          </a:p>
        </p:txBody>
      </p:sp>
      <p:sp>
        <p:nvSpPr>
          <p:cNvPr id="8198" name="Rectangle 9"/>
          <p:cNvSpPr>
            <a:spLocks noChangeArrowheads="1"/>
          </p:cNvSpPr>
          <p:nvPr/>
        </p:nvSpPr>
        <p:spPr bwMode="auto">
          <a:xfrm>
            <a:off x="250825" y="4418030"/>
            <a:ext cx="4105275" cy="1511300"/>
          </a:xfrm>
          <a:prstGeom prst="rect">
            <a:avLst/>
          </a:prstGeom>
          <a:noFill/>
          <a:ln w="9525">
            <a:noFill/>
            <a:miter lim="800000"/>
            <a:headEnd/>
            <a:tailEnd/>
          </a:ln>
        </p:spPr>
        <p:txBody>
          <a:bodyPr/>
          <a:lstStyle/>
          <a:p>
            <a:pPr marL="265113" indent="-265113" defTabSz="447675">
              <a:spcBef>
                <a:spcPct val="20000"/>
              </a:spcBef>
              <a:tabLst>
                <a:tab pos="0" algn="l"/>
              </a:tabLst>
            </a:pPr>
            <a:r>
              <a:rPr lang="en-US" b="1" dirty="0" smtClean="0">
                <a:latin typeface="+mj-lt"/>
              </a:rPr>
              <a:t>Feature</a:t>
            </a:r>
            <a:r>
              <a:rPr lang="uk-UA" b="1" dirty="0" smtClean="0">
                <a:latin typeface="+mj-lt"/>
              </a:rPr>
              <a:t>s </a:t>
            </a:r>
            <a:r>
              <a:rPr lang="uk-UA" b="1" dirty="0" err="1">
                <a:latin typeface="+mj-lt"/>
              </a:rPr>
              <a:t>of</a:t>
            </a:r>
            <a:r>
              <a:rPr lang="uk-UA" b="1" dirty="0">
                <a:latin typeface="+mj-lt"/>
              </a:rPr>
              <a:t> </a:t>
            </a:r>
            <a:r>
              <a:rPr lang="uk-UA" b="1" dirty="0" err="1">
                <a:latin typeface="+mj-lt"/>
              </a:rPr>
              <a:t>the</a:t>
            </a:r>
            <a:r>
              <a:rPr lang="uk-UA" b="1" dirty="0">
                <a:latin typeface="+mj-lt"/>
              </a:rPr>
              <a:t> </a:t>
            </a:r>
            <a:r>
              <a:rPr lang="uk-UA" b="1" dirty="0" err="1">
                <a:latin typeface="+mj-lt"/>
              </a:rPr>
              <a:t>commercial</a:t>
            </a:r>
            <a:r>
              <a:rPr lang="uk-UA" b="1" dirty="0">
                <a:latin typeface="+mj-lt"/>
              </a:rPr>
              <a:t> </a:t>
            </a:r>
            <a:r>
              <a:rPr lang="uk-UA" b="1" dirty="0" err="1">
                <a:latin typeface="+mj-lt"/>
              </a:rPr>
              <a:t>sites</a:t>
            </a:r>
            <a:r>
              <a:rPr lang="ru-RU" sz="1400" b="1" dirty="0">
                <a:latin typeface="+mj-lt"/>
              </a:rPr>
              <a:t>:</a:t>
            </a:r>
          </a:p>
          <a:p>
            <a:pPr marL="265113" indent="-265113" defTabSz="447675">
              <a:buFontTx/>
              <a:buChar char="•"/>
              <a:tabLst>
                <a:tab pos="0" algn="l"/>
              </a:tabLst>
            </a:pPr>
            <a:r>
              <a:rPr lang="uk-UA" sz="1600" dirty="0" err="1">
                <a:latin typeface="+mj-lt"/>
              </a:rPr>
              <a:t>Presence</a:t>
            </a:r>
            <a:r>
              <a:rPr lang="uk-UA" sz="1600" dirty="0">
                <a:latin typeface="+mj-lt"/>
              </a:rPr>
              <a:t> </a:t>
            </a:r>
            <a:r>
              <a:rPr lang="uk-UA" sz="1600" dirty="0" err="1">
                <a:latin typeface="+mj-lt"/>
              </a:rPr>
              <a:t>among</a:t>
            </a:r>
            <a:r>
              <a:rPr lang="uk-UA" sz="1600" dirty="0">
                <a:latin typeface="+mj-lt"/>
              </a:rPr>
              <a:t> </a:t>
            </a:r>
            <a:r>
              <a:rPr lang="uk-UA" sz="1600" dirty="0" err="1">
                <a:latin typeface="+mj-lt"/>
              </a:rPr>
              <a:t>the</a:t>
            </a:r>
            <a:r>
              <a:rPr lang="uk-UA" sz="1600" dirty="0">
                <a:latin typeface="+mj-lt"/>
              </a:rPr>
              <a:t> </a:t>
            </a:r>
            <a:r>
              <a:rPr lang="uk-UA" sz="1600" dirty="0" err="1">
                <a:latin typeface="+mj-lt"/>
              </a:rPr>
              <a:t>navigation</a:t>
            </a:r>
            <a:r>
              <a:rPr lang="uk-UA" sz="1600" dirty="0">
                <a:latin typeface="+mj-lt"/>
              </a:rPr>
              <a:t> </a:t>
            </a:r>
            <a:r>
              <a:rPr lang="uk-UA" sz="1600" dirty="0" err="1">
                <a:latin typeface="+mj-lt"/>
              </a:rPr>
              <a:t>elements</a:t>
            </a:r>
            <a:r>
              <a:rPr lang="uk-UA" sz="1600" dirty="0">
                <a:latin typeface="+mj-lt"/>
              </a:rPr>
              <a:t> </a:t>
            </a:r>
            <a:r>
              <a:rPr lang="uk-UA" sz="1600" dirty="0" err="1">
                <a:latin typeface="+mj-lt"/>
              </a:rPr>
              <a:t>the</a:t>
            </a:r>
            <a:r>
              <a:rPr lang="uk-UA" sz="1600" dirty="0">
                <a:latin typeface="+mj-lt"/>
              </a:rPr>
              <a:t> </a:t>
            </a:r>
            <a:r>
              <a:rPr lang="uk-UA" sz="1600" dirty="0" err="1">
                <a:latin typeface="+mj-lt"/>
              </a:rPr>
              <a:t>following</a:t>
            </a:r>
            <a:r>
              <a:rPr lang="uk-UA" sz="1600" dirty="0">
                <a:latin typeface="+mj-lt"/>
              </a:rPr>
              <a:t> </a:t>
            </a:r>
            <a:r>
              <a:rPr lang="uk-UA" sz="1600" dirty="0" err="1">
                <a:latin typeface="+mj-lt"/>
              </a:rPr>
              <a:t>items</a:t>
            </a:r>
            <a:r>
              <a:rPr lang="uk-UA" sz="1600" dirty="0">
                <a:latin typeface="+mj-lt"/>
              </a:rPr>
              <a:t>: "</a:t>
            </a:r>
            <a:r>
              <a:rPr lang="uk-UA" sz="1600" dirty="0" err="1">
                <a:latin typeface="+mj-lt"/>
              </a:rPr>
              <a:t>Services</a:t>
            </a:r>
            <a:r>
              <a:rPr lang="uk-UA" sz="1600" dirty="0">
                <a:latin typeface="+mj-lt"/>
              </a:rPr>
              <a:t>", "</a:t>
            </a:r>
            <a:r>
              <a:rPr lang="uk-UA" sz="1600" dirty="0" err="1">
                <a:latin typeface="+mj-lt"/>
              </a:rPr>
              <a:t>Company</a:t>
            </a:r>
            <a:r>
              <a:rPr lang="uk-UA" sz="1600" dirty="0">
                <a:latin typeface="+mj-lt"/>
              </a:rPr>
              <a:t>",  "</a:t>
            </a:r>
            <a:r>
              <a:rPr lang="uk-UA" sz="1600" dirty="0" err="1">
                <a:latin typeface="+mj-lt"/>
              </a:rPr>
              <a:t>Price</a:t>
            </a:r>
            <a:r>
              <a:rPr lang="uk-UA" sz="1600" dirty="0">
                <a:latin typeface="+mj-lt"/>
              </a:rPr>
              <a:t> </a:t>
            </a:r>
            <a:r>
              <a:rPr lang="uk-UA" sz="1600" dirty="0" err="1">
                <a:latin typeface="+mj-lt"/>
              </a:rPr>
              <a:t>List</a:t>
            </a:r>
            <a:r>
              <a:rPr lang="uk-UA" sz="1600" dirty="0">
                <a:latin typeface="+mj-lt"/>
              </a:rPr>
              <a:t>", "</a:t>
            </a:r>
            <a:r>
              <a:rPr lang="uk-UA" sz="1600" dirty="0" err="1">
                <a:latin typeface="+mj-lt"/>
              </a:rPr>
              <a:t>Dealer</a:t>
            </a:r>
            <a:r>
              <a:rPr lang="uk-UA" sz="1600" dirty="0">
                <a:latin typeface="+mj-lt"/>
              </a:rPr>
              <a:t>", "</a:t>
            </a:r>
            <a:r>
              <a:rPr lang="uk-UA" sz="1600" dirty="0" err="1">
                <a:latin typeface="+mj-lt"/>
              </a:rPr>
              <a:t>Activity</a:t>
            </a:r>
            <a:r>
              <a:rPr lang="uk-UA" sz="1600" dirty="0">
                <a:latin typeface="+mj-lt"/>
              </a:rPr>
              <a:t> </a:t>
            </a:r>
            <a:r>
              <a:rPr lang="uk-UA" sz="1600" dirty="0" err="1">
                <a:latin typeface="+mj-lt"/>
              </a:rPr>
              <a:t>of</a:t>
            </a:r>
            <a:r>
              <a:rPr lang="uk-UA" sz="1600" dirty="0">
                <a:latin typeface="+mj-lt"/>
              </a:rPr>
              <a:t> </a:t>
            </a:r>
            <a:r>
              <a:rPr lang="uk-UA" sz="1600" dirty="0" err="1">
                <a:latin typeface="+mj-lt"/>
              </a:rPr>
              <a:t>the</a:t>
            </a:r>
            <a:r>
              <a:rPr lang="uk-UA" sz="1600" dirty="0">
                <a:latin typeface="+mj-lt"/>
              </a:rPr>
              <a:t> </a:t>
            </a:r>
            <a:r>
              <a:rPr lang="uk-UA" sz="1600" dirty="0" err="1">
                <a:latin typeface="+mj-lt"/>
              </a:rPr>
              <a:t>company</a:t>
            </a:r>
            <a:r>
              <a:rPr lang="uk-UA" sz="1600" dirty="0">
                <a:latin typeface="+mj-lt"/>
              </a:rPr>
              <a:t>", "</a:t>
            </a:r>
            <a:r>
              <a:rPr lang="uk-UA" sz="1600" dirty="0" err="1">
                <a:latin typeface="+mj-lt"/>
              </a:rPr>
              <a:t>Employment</a:t>
            </a:r>
            <a:r>
              <a:rPr lang="uk-UA" sz="1600" dirty="0">
                <a:latin typeface="+mj-lt"/>
              </a:rPr>
              <a:t>", "</a:t>
            </a:r>
            <a:r>
              <a:rPr lang="uk-UA" sz="1600" dirty="0" err="1">
                <a:latin typeface="+mj-lt"/>
              </a:rPr>
              <a:t>order</a:t>
            </a:r>
            <a:r>
              <a:rPr lang="uk-UA" sz="1600" dirty="0">
                <a:latin typeface="+mj-lt"/>
              </a:rPr>
              <a:t> </a:t>
            </a:r>
            <a:r>
              <a:rPr lang="uk-UA" sz="1600" dirty="0" err="1">
                <a:latin typeface="+mj-lt"/>
              </a:rPr>
              <a:t>service</a:t>
            </a:r>
            <a:r>
              <a:rPr lang="uk-UA" sz="1600" dirty="0">
                <a:latin typeface="+mj-lt"/>
              </a:rPr>
              <a:t>", "</a:t>
            </a:r>
            <a:r>
              <a:rPr lang="uk-UA" sz="1600" dirty="0" err="1">
                <a:latin typeface="+mj-lt"/>
              </a:rPr>
              <a:t>Jobs“</a:t>
            </a:r>
            <a:r>
              <a:rPr lang="uk-UA" sz="1600" dirty="0">
                <a:latin typeface="+mj-lt"/>
              </a:rPr>
              <a:t>, "</a:t>
            </a:r>
            <a:r>
              <a:rPr lang="uk-UA" sz="1600" dirty="0" err="1">
                <a:latin typeface="+mj-lt"/>
              </a:rPr>
              <a:t>Price</a:t>
            </a:r>
            <a:r>
              <a:rPr lang="uk-UA" sz="1600" dirty="0">
                <a:latin typeface="+mj-lt"/>
              </a:rPr>
              <a:t>", "</a:t>
            </a:r>
            <a:r>
              <a:rPr lang="uk-UA" sz="1600" dirty="0" err="1">
                <a:latin typeface="+mj-lt"/>
              </a:rPr>
              <a:t>Our</a:t>
            </a:r>
            <a:r>
              <a:rPr lang="uk-UA" sz="1600" dirty="0">
                <a:latin typeface="+mj-lt"/>
              </a:rPr>
              <a:t> </a:t>
            </a:r>
            <a:r>
              <a:rPr lang="uk-UA" sz="1600" dirty="0" err="1">
                <a:latin typeface="+mj-lt"/>
              </a:rPr>
              <a:t>customers”</a:t>
            </a:r>
            <a:r>
              <a:rPr lang="ru-RU" sz="1600" dirty="0">
                <a:latin typeface="+mj-lt"/>
              </a:rPr>
              <a:t>;</a:t>
            </a:r>
          </a:p>
          <a:p>
            <a:pPr marL="265113" indent="-265113" defTabSz="447675">
              <a:buFontTx/>
              <a:buChar char="•"/>
              <a:tabLst>
                <a:tab pos="0" algn="l"/>
              </a:tabLst>
            </a:pPr>
            <a:r>
              <a:rPr lang="uk-UA" sz="1600" dirty="0" err="1">
                <a:latin typeface="+mj-lt"/>
              </a:rPr>
              <a:t>Usage</a:t>
            </a:r>
            <a:r>
              <a:rPr lang="uk-UA" sz="1600" dirty="0">
                <a:latin typeface="+mj-lt"/>
              </a:rPr>
              <a:t> </a:t>
            </a:r>
            <a:r>
              <a:rPr lang="uk-UA" sz="1600" dirty="0" err="1">
                <a:latin typeface="+mj-lt"/>
              </a:rPr>
              <a:t>of</a:t>
            </a:r>
            <a:r>
              <a:rPr lang="uk-UA" sz="1600" dirty="0">
                <a:latin typeface="+mj-lt"/>
              </a:rPr>
              <a:t> </a:t>
            </a:r>
            <a:r>
              <a:rPr lang="uk-UA" sz="1600" dirty="0" err="1">
                <a:latin typeface="+mj-lt"/>
              </a:rPr>
              <a:t>the</a:t>
            </a:r>
            <a:r>
              <a:rPr lang="uk-UA" sz="1600" dirty="0">
                <a:latin typeface="+mj-lt"/>
              </a:rPr>
              <a:t> </a:t>
            </a:r>
            <a:r>
              <a:rPr lang="uk-UA" sz="1600" dirty="0" err="1">
                <a:latin typeface="+mj-lt"/>
              </a:rPr>
              <a:t>specialized</a:t>
            </a:r>
            <a:r>
              <a:rPr lang="uk-UA" sz="1600" dirty="0">
                <a:latin typeface="+mj-lt"/>
              </a:rPr>
              <a:t> CMS </a:t>
            </a:r>
            <a:r>
              <a:rPr lang="uk-UA" sz="1600" dirty="0" err="1">
                <a:latin typeface="+mj-lt"/>
              </a:rPr>
              <a:t>for</a:t>
            </a:r>
            <a:r>
              <a:rPr lang="uk-UA" sz="1600" dirty="0">
                <a:latin typeface="+mj-lt"/>
              </a:rPr>
              <a:t> </a:t>
            </a:r>
            <a:r>
              <a:rPr lang="uk-UA" sz="1600" dirty="0" err="1">
                <a:latin typeface="+mj-lt"/>
              </a:rPr>
              <a:t>creating</a:t>
            </a:r>
            <a:r>
              <a:rPr lang="uk-UA" sz="1600" dirty="0">
                <a:latin typeface="+mj-lt"/>
              </a:rPr>
              <a:t> </a:t>
            </a:r>
            <a:r>
              <a:rPr lang="uk-UA" sz="1600" dirty="0" err="1">
                <a:latin typeface="+mj-lt"/>
              </a:rPr>
              <a:t>online</a:t>
            </a:r>
            <a:r>
              <a:rPr lang="uk-UA" sz="1600" dirty="0">
                <a:latin typeface="+mj-lt"/>
              </a:rPr>
              <a:t> </a:t>
            </a:r>
            <a:r>
              <a:rPr lang="uk-UA" sz="1600" dirty="0" err="1">
                <a:latin typeface="+mj-lt"/>
              </a:rPr>
              <a:t>stores</a:t>
            </a:r>
            <a:r>
              <a:rPr lang="ru-RU" sz="1600" dirty="0">
                <a:latin typeface="+mj-lt"/>
                <a:cs typeface="Times New Roman" pitchFamily="18" charset="0"/>
              </a:rPr>
              <a:t>.</a:t>
            </a:r>
          </a:p>
        </p:txBody>
      </p:sp>
      <p:pic>
        <p:nvPicPr>
          <p:cNvPr id="8199" name="Picture 10" descr="Clip"/>
          <p:cNvPicPr>
            <a:picLocks noChangeAspect="1" noChangeArrowheads="1"/>
          </p:cNvPicPr>
          <p:nvPr/>
        </p:nvPicPr>
        <p:blipFill>
          <a:blip r:embed="rId2"/>
          <a:srcRect/>
          <a:stretch>
            <a:fillRect/>
          </a:stretch>
        </p:blipFill>
        <p:spPr bwMode="auto">
          <a:xfrm>
            <a:off x="4716463" y="1714488"/>
            <a:ext cx="4057650" cy="4535487"/>
          </a:xfrm>
          <a:prstGeom prst="rect">
            <a:avLst/>
          </a:prstGeom>
          <a:noFill/>
          <a:ln w="9525">
            <a:noFill/>
            <a:miter lim="800000"/>
            <a:headEnd/>
            <a:tailEnd/>
          </a:ln>
        </p:spPr>
      </p:pic>
      <p:sp>
        <p:nvSpPr>
          <p:cNvPr id="8" name="Прямоугольник 7"/>
          <p:cNvSpPr/>
          <p:nvPr/>
        </p:nvSpPr>
        <p:spPr>
          <a:xfrm>
            <a:off x="0" y="6429372"/>
            <a:ext cx="9144000" cy="428628"/>
          </a:xfrm>
          <a:prstGeom prst="rect">
            <a:avLst/>
          </a:prstGeom>
          <a:gradFill flip="none" rotWithShape="1">
            <a:gsLst>
              <a:gs pos="12000">
                <a:srgbClr val="00B0F0"/>
              </a:gs>
              <a:gs pos="68000">
                <a:schemeClr val="accent2">
                  <a:tint val="86000"/>
                  <a:satMod val="115000"/>
                </a:schemeClr>
              </a:gs>
              <a:gs pos="100000">
                <a:schemeClr val="accent2">
                  <a:tint val="50000"/>
                  <a:satMod val="150000"/>
                </a:schemeClr>
              </a:gs>
            </a:gsLst>
            <a:path path="shape">
              <a:fillToRect l="50000" t="50000" r="50000" b="50000"/>
            </a:path>
            <a:tileRect/>
          </a:gra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smtClean="0">
                <a:latin typeface="Arial" pitchFamily="34" charset="0"/>
                <a:cs typeface="Arial" pitchFamily="34" charset="0"/>
              </a:rPr>
              <a:t>DEXA - TIR - 2015</a:t>
            </a:r>
            <a:endParaRPr lang="uk-UA"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5"/>
          <p:cNvSpPr>
            <a:spLocks noChangeArrowheads="1"/>
          </p:cNvSpPr>
          <p:nvPr/>
        </p:nvSpPr>
        <p:spPr bwMode="auto">
          <a:xfrm>
            <a:off x="395288" y="571480"/>
            <a:ext cx="8229600" cy="704852"/>
          </a:xfrm>
          <a:prstGeom prst="rect">
            <a:avLst/>
          </a:prstGeom>
          <a:noFill/>
          <a:ln w="9525">
            <a:noFill/>
            <a:miter lim="800000"/>
            <a:headEnd/>
            <a:tailEnd/>
          </a:ln>
        </p:spPr>
        <p:txBody>
          <a:bodyPr anchor="ctr"/>
          <a:lstStyle/>
          <a:p>
            <a:pPr algn="ctr"/>
            <a:r>
              <a:rPr lang="uk-UA" sz="2800" b="1" dirty="0" err="1">
                <a:solidFill>
                  <a:srgbClr val="0000CC"/>
                </a:solidFill>
                <a:latin typeface="+mj-lt"/>
              </a:rPr>
              <a:t>Experimental</a:t>
            </a:r>
            <a:r>
              <a:rPr lang="uk-UA" sz="2800" b="1" dirty="0">
                <a:solidFill>
                  <a:srgbClr val="0000CC"/>
                </a:solidFill>
                <a:latin typeface="+mj-lt"/>
              </a:rPr>
              <a:t> </a:t>
            </a:r>
            <a:r>
              <a:rPr lang="uk-UA" sz="2800" b="1" dirty="0" err="1">
                <a:solidFill>
                  <a:srgbClr val="0000CC"/>
                </a:solidFill>
                <a:latin typeface="+mj-lt"/>
              </a:rPr>
              <a:t>results</a:t>
            </a:r>
            <a:r>
              <a:rPr lang="uk-UA" sz="2800" b="1" dirty="0">
                <a:solidFill>
                  <a:srgbClr val="0000CC"/>
                </a:solidFill>
                <a:latin typeface="+mj-lt"/>
              </a:rPr>
              <a:t> </a:t>
            </a:r>
            <a:r>
              <a:rPr lang="uk-UA" sz="2800" b="1" dirty="0" err="1">
                <a:solidFill>
                  <a:srgbClr val="0000CC"/>
                </a:solidFill>
                <a:latin typeface="+mj-lt"/>
              </a:rPr>
              <a:t>on</a:t>
            </a:r>
            <a:r>
              <a:rPr lang="uk-UA" sz="2800" b="1" dirty="0">
                <a:solidFill>
                  <a:srgbClr val="0000CC"/>
                </a:solidFill>
                <a:latin typeface="+mj-lt"/>
              </a:rPr>
              <a:t> </a:t>
            </a:r>
            <a:r>
              <a:rPr lang="uk-UA" sz="2800" b="1" dirty="0" err="1">
                <a:solidFill>
                  <a:srgbClr val="0000CC"/>
                </a:solidFill>
                <a:latin typeface="+mj-lt"/>
              </a:rPr>
              <a:t>more</a:t>
            </a:r>
            <a:r>
              <a:rPr lang="uk-UA" sz="2800" b="1" dirty="0">
                <a:solidFill>
                  <a:srgbClr val="0000CC"/>
                </a:solidFill>
                <a:latin typeface="+mj-lt"/>
              </a:rPr>
              <a:t> </a:t>
            </a:r>
            <a:r>
              <a:rPr lang="uk-UA" sz="2800" b="1" dirty="0" err="1" smtClean="0">
                <a:solidFill>
                  <a:srgbClr val="0000CC"/>
                </a:solidFill>
                <a:latin typeface="+mj-lt"/>
              </a:rPr>
              <a:t>effective</a:t>
            </a:r>
            <a:r>
              <a:rPr lang="uk-UA" sz="2800" b="1" dirty="0" smtClean="0">
                <a:solidFill>
                  <a:srgbClr val="0000CC"/>
                </a:solidFill>
                <a:latin typeface="+mj-lt"/>
              </a:rPr>
              <a:t> </a:t>
            </a:r>
            <a:r>
              <a:rPr lang="uk-UA" sz="2800" b="1" dirty="0" err="1">
                <a:solidFill>
                  <a:srgbClr val="0000CC"/>
                </a:solidFill>
                <a:latin typeface="+mj-lt"/>
              </a:rPr>
              <a:t>search</a:t>
            </a:r>
            <a:r>
              <a:rPr lang="uk-UA" sz="2800" b="1" dirty="0">
                <a:solidFill>
                  <a:srgbClr val="0000CC"/>
                </a:solidFill>
                <a:latin typeface="+mj-lt"/>
              </a:rPr>
              <a:t> </a:t>
            </a:r>
            <a:endParaRPr lang="en-US" sz="2800" b="1" dirty="0" smtClean="0">
              <a:solidFill>
                <a:srgbClr val="0000CC"/>
              </a:solidFill>
              <a:latin typeface="+mj-lt"/>
            </a:endParaRPr>
          </a:p>
          <a:p>
            <a:pPr algn="ctr"/>
            <a:r>
              <a:rPr lang="en-US" sz="2800" b="1" dirty="0" smtClean="0">
                <a:solidFill>
                  <a:srgbClr val="0000CC"/>
                </a:solidFill>
                <a:latin typeface="+mj-lt"/>
              </a:rPr>
              <a:t>of </a:t>
            </a:r>
            <a:r>
              <a:rPr lang="uk-UA" sz="2800" b="1" dirty="0" err="1" smtClean="0">
                <a:solidFill>
                  <a:srgbClr val="0000CC"/>
                </a:solidFill>
                <a:latin typeface="+mj-lt"/>
              </a:rPr>
              <a:t>the</a:t>
            </a:r>
            <a:r>
              <a:rPr lang="en-US" sz="2800" b="1" dirty="0" smtClean="0">
                <a:solidFill>
                  <a:srgbClr val="0000CC"/>
                </a:solidFill>
                <a:latin typeface="+mj-lt"/>
              </a:rPr>
              <a:t> </a:t>
            </a:r>
            <a:r>
              <a:rPr lang="uk-UA" sz="2800" b="1" dirty="0" err="1" smtClean="0">
                <a:solidFill>
                  <a:srgbClr val="0000CC"/>
                </a:solidFill>
                <a:latin typeface="+mj-lt"/>
              </a:rPr>
              <a:t>scientific</a:t>
            </a:r>
            <a:r>
              <a:rPr lang="uk-UA" sz="2800" b="1" dirty="0" smtClean="0">
                <a:solidFill>
                  <a:srgbClr val="0000CC"/>
                </a:solidFill>
                <a:latin typeface="+mj-lt"/>
              </a:rPr>
              <a:t> </a:t>
            </a:r>
            <a:r>
              <a:rPr lang="uk-UA" sz="2800" b="1" dirty="0" err="1">
                <a:solidFill>
                  <a:srgbClr val="0000CC"/>
                </a:solidFill>
                <a:latin typeface="+mj-lt"/>
              </a:rPr>
              <a:t>and</a:t>
            </a:r>
            <a:r>
              <a:rPr lang="uk-UA" sz="2800" b="1" dirty="0">
                <a:solidFill>
                  <a:srgbClr val="0000CC"/>
                </a:solidFill>
                <a:latin typeface="+mj-lt"/>
              </a:rPr>
              <a:t> </a:t>
            </a:r>
            <a:r>
              <a:rPr lang="uk-UA" sz="2800" b="1" dirty="0" err="1">
                <a:solidFill>
                  <a:srgbClr val="0000CC"/>
                </a:solidFill>
                <a:latin typeface="+mj-lt"/>
              </a:rPr>
              <a:t>technical</a:t>
            </a:r>
            <a:r>
              <a:rPr lang="uk-UA" sz="2800" b="1" dirty="0">
                <a:solidFill>
                  <a:srgbClr val="0000CC"/>
                </a:solidFill>
                <a:latin typeface="+mj-lt"/>
              </a:rPr>
              <a:t> </a:t>
            </a:r>
            <a:r>
              <a:rPr lang="uk-UA" sz="2800" b="1" dirty="0" err="1">
                <a:solidFill>
                  <a:srgbClr val="0000CC"/>
                </a:solidFill>
                <a:latin typeface="+mj-lt"/>
              </a:rPr>
              <a:t>information</a:t>
            </a:r>
            <a:endParaRPr lang="ru-RU" sz="2800" b="1" dirty="0">
              <a:solidFill>
                <a:srgbClr val="0000CC"/>
              </a:solidFill>
              <a:latin typeface="+mj-lt"/>
            </a:endParaRPr>
          </a:p>
        </p:txBody>
      </p:sp>
      <p:sp>
        <p:nvSpPr>
          <p:cNvPr id="2055" name="Rectangle 8"/>
          <p:cNvSpPr>
            <a:spLocks noChangeArrowheads="1"/>
          </p:cNvSpPr>
          <p:nvPr/>
        </p:nvSpPr>
        <p:spPr bwMode="auto">
          <a:xfrm>
            <a:off x="468313" y="1411289"/>
            <a:ext cx="8435975" cy="2232025"/>
          </a:xfrm>
          <a:prstGeom prst="rect">
            <a:avLst/>
          </a:prstGeom>
          <a:noFill/>
          <a:ln w="9525">
            <a:noFill/>
            <a:miter lim="800000"/>
            <a:headEnd/>
            <a:tailEnd/>
          </a:ln>
        </p:spPr>
        <p:txBody>
          <a:bodyPr/>
          <a:lstStyle/>
          <a:p>
            <a:pPr indent="355600" defTabSz="885825">
              <a:lnSpc>
                <a:spcPct val="120000"/>
              </a:lnSpc>
              <a:tabLst>
                <a:tab pos="7896225" algn="l"/>
                <a:tab pos="8077200" algn="l"/>
              </a:tabLst>
            </a:pPr>
            <a:r>
              <a:rPr lang="uk-UA" dirty="0" err="1"/>
              <a:t>Information</a:t>
            </a:r>
            <a:r>
              <a:rPr lang="uk-UA" dirty="0"/>
              <a:t> </a:t>
            </a:r>
            <a:r>
              <a:rPr lang="en-US" dirty="0" smtClean="0"/>
              <a:t>is </a:t>
            </a:r>
            <a:r>
              <a:rPr lang="uk-UA" dirty="0" err="1" smtClean="0"/>
              <a:t>search</a:t>
            </a:r>
            <a:r>
              <a:rPr lang="en-US" dirty="0" err="1" smtClean="0"/>
              <a:t>ed</a:t>
            </a:r>
            <a:r>
              <a:rPr lang="uk-UA" dirty="0" smtClean="0"/>
              <a:t> </a:t>
            </a:r>
            <a:r>
              <a:rPr lang="uk-UA" dirty="0" err="1"/>
              <a:t>by</a:t>
            </a:r>
            <a:r>
              <a:rPr lang="uk-UA" dirty="0"/>
              <a:t> </a:t>
            </a:r>
            <a:r>
              <a:rPr lang="uk-UA" dirty="0" err="1" smtClean="0"/>
              <a:t>keyword</a:t>
            </a:r>
            <a:r>
              <a:rPr lang="en-US" dirty="0" smtClean="0"/>
              <a:t>s </a:t>
            </a:r>
            <a:r>
              <a:rPr lang="uk-UA" dirty="0" err="1" smtClean="0"/>
              <a:t>at</a:t>
            </a:r>
            <a:r>
              <a:rPr lang="uk-UA" dirty="0" smtClean="0"/>
              <a:t> </a:t>
            </a:r>
            <a:r>
              <a:rPr lang="uk-UA" dirty="0" err="1"/>
              <a:t>first</a:t>
            </a:r>
            <a:r>
              <a:rPr lang="uk-UA" dirty="0"/>
              <a:t> </a:t>
            </a:r>
            <a:r>
              <a:rPr lang="uk-UA" dirty="0" err="1"/>
              <a:t>using</a:t>
            </a:r>
            <a:r>
              <a:rPr lang="uk-UA" dirty="0"/>
              <a:t> </a:t>
            </a:r>
            <a:r>
              <a:rPr lang="uk-UA" dirty="0" err="1"/>
              <a:t>search</a:t>
            </a:r>
            <a:r>
              <a:rPr lang="uk-UA" dirty="0"/>
              <a:t> </a:t>
            </a:r>
            <a:r>
              <a:rPr lang="uk-UA" dirty="0" err="1"/>
              <a:t>engine</a:t>
            </a:r>
            <a:r>
              <a:rPr lang="uk-UA" dirty="0"/>
              <a:t> </a:t>
            </a:r>
            <a:r>
              <a:rPr lang="uk-UA" dirty="0" err="1" smtClean="0"/>
              <a:t>google</a:t>
            </a:r>
            <a:r>
              <a:rPr lang="en-US" dirty="0" smtClean="0"/>
              <a:t> </a:t>
            </a:r>
            <a:r>
              <a:rPr lang="uk-UA" dirty="0" err="1" smtClean="0"/>
              <a:t>and</a:t>
            </a:r>
            <a:r>
              <a:rPr lang="uk-UA" dirty="0" smtClean="0"/>
              <a:t> </a:t>
            </a:r>
            <a:r>
              <a:rPr lang="uk-UA" dirty="0" err="1"/>
              <a:t>then</a:t>
            </a:r>
            <a:r>
              <a:rPr lang="uk-UA" dirty="0"/>
              <a:t> </a:t>
            </a:r>
            <a:r>
              <a:rPr lang="uk-UA" dirty="0" err="1"/>
              <a:t>using</a:t>
            </a:r>
            <a:r>
              <a:rPr lang="uk-UA" dirty="0"/>
              <a:t> </a:t>
            </a:r>
            <a:r>
              <a:rPr lang="uk-UA" dirty="0" err="1"/>
              <a:t>the</a:t>
            </a:r>
            <a:r>
              <a:rPr lang="uk-UA" dirty="0"/>
              <a:t> </a:t>
            </a:r>
            <a:r>
              <a:rPr lang="uk-UA" dirty="0" err="1"/>
              <a:t>proposed</a:t>
            </a:r>
            <a:r>
              <a:rPr lang="uk-UA" dirty="0"/>
              <a:t> </a:t>
            </a:r>
            <a:r>
              <a:rPr lang="uk-UA" dirty="0" err="1"/>
              <a:t>technology</a:t>
            </a:r>
            <a:r>
              <a:rPr lang="uk-UA" dirty="0"/>
              <a:t>.</a:t>
            </a:r>
            <a:endParaRPr lang="ru-RU" dirty="0">
              <a:latin typeface="Times New Roman" pitchFamily="18" charset="0"/>
            </a:endParaRPr>
          </a:p>
          <a:p>
            <a:pPr indent="355600" defTabSz="885825">
              <a:lnSpc>
                <a:spcPct val="120000"/>
              </a:lnSpc>
              <a:tabLst>
                <a:tab pos="7896225" algn="l"/>
                <a:tab pos="8077200" algn="l"/>
              </a:tabLst>
            </a:pPr>
            <a:r>
              <a:rPr lang="uk-UA" b="1" dirty="0" err="1"/>
              <a:t>The</a:t>
            </a:r>
            <a:r>
              <a:rPr lang="uk-UA" b="1" dirty="0"/>
              <a:t> </a:t>
            </a:r>
            <a:r>
              <a:rPr lang="uk-UA" b="1" dirty="0" err="1"/>
              <a:t>purpose</a:t>
            </a:r>
            <a:r>
              <a:rPr lang="uk-UA" b="1" dirty="0"/>
              <a:t> </a:t>
            </a:r>
            <a:r>
              <a:rPr lang="uk-UA" b="1" dirty="0" err="1"/>
              <a:t>of</a:t>
            </a:r>
            <a:r>
              <a:rPr lang="uk-UA" b="1" dirty="0"/>
              <a:t> </a:t>
            </a:r>
            <a:r>
              <a:rPr lang="uk-UA" b="1" dirty="0" err="1"/>
              <a:t>the</a:t>
            </a:r>
            <a:r>
              <a:rPr lang="uk-UA" b="1" dirty="0"/>
              <a:t> </a:t>
            </a:r>
            <a:r>
              <a:rPr lang="uk-UA" b="1" dirty="0" err="1"/>
              <a:t>experiment</a:t>
            </a:r>
            <a:r>
              <a:rPr lang="uk-UA" b="1" dirty="0"/>
              <a:t>:</a:t>
            </a:r>
            <a:r>
              <a:rPr lang="uk-UA" dirty="0"/>
              <a:t> </a:t>
            </a:r>
            <a:r>
              <a:rPr lang="uk-UA" dirty="0" err="1" smtClean="0"/>
              <a:t>compar</a:t>
            </a:r>
            <a:r>
              <a:rPr lang="en-US" dirty="0" err="1" smtClean="0"/>
              <a:t>ative</a:t>
            </a:r>
            <a:r>
              <a:rPr lang="uk-UA" dirty="0" smtClean="0"/>
              <a:t> </a:t>
            </a:r>
            <a:r>
              <a:rPr lang="uk-UA" dirty="0" err="1"/>
              <a:t>effectiveness</a:t>
            </a:r>
            <a:r>
              <a:rPr lang="uk-UA" dirty="0"/>
              <a:t> </a:t>
            </a:r>
            <a:r>
              <a:rPr lang="uk-UA" dirty="0" err="1"/>
              <a:t>of</a:t>
            </a:r>
            <a:r>
              <a:rPr lang="uk-UA" dirty="0"/>
              <a:t> </a:t>
            </a:r>
            <a:r>
              <a:rPr lang="uk-UA" dirty="0" err="1"/>
              <a:t>information</a:t>
            </a:r>
            <a:r>
              <a:rPr lang="uk-UA" dirty="0"/>
              <a:t> </a:t>
            </a:r>
            <a:r>
              <a:rPr lang="uk-UA" dirty="0" err="1"/>
              <a:t>search</a:t>
            </a:r>
            <a:r>
              <a:rPr lang="uk-UA" dirty="0"/>
              <a:t> </a:t>
            </a:r>
            <a:r>
              <a:rPr lang="uk-UA" dirty="0" err="1"/>
              <a:t>by</a:t>
            </a:r>
            <a:r>
              <a:rPr lang="uk-UA" dirty="0"/>
              <a:t> </a:t>
            </a:r>
            <a:r>
              <a:rPr lang="uk-UA" dirty="0" err="1"/>
              <a:t>search</a:t>
            </a:r>
            <a:r>
              <a:rPr lang="uk-UA" dirty="0"/>
              <a:t> </a:t>
            </a:r>
            <a:r>
              <a:rPr lang="uk-UA" dirty="0" err="1"/>
              <a:t>engine</a:t>
            </a:r>
            <a:r>
              <a:rPr lang="uk-UA" dirty="0"/>
              <a:t> </a:t>
            </a:r>
            <a:r>
              <a:rPr lang="uk-UA" dirty="0" err="1" smtClean="0"/>
              <a:t>google</a:t>
            </a:r>
            <a:r>
              <a:rPr lang="en-US" dirty="0" smtClean="0"/>
              <a:t> and</a:t>
            </a:r>
            <a:r>
              <a:rPr lang="uk-UA" dirty="0" smtClean="0"/>
              <a:t> </a:t>
            </a:r>
            <a:r>
              <a:rPr lang="uk-UA" dirty="0" err="1"/>
              <a:t>the</a:t>
            </a:r>
            <a:r>
              <a:rPr lang="uk-UA" dirty="0"/>
              <a:t> </a:t>
            </a:r>
            <a:r>
              <a:rPr lang="uk-UA" dirty="0" err="1"/>
              <a:t>proposed</a:t>
            </a:r>
            <a:r>
              <a:rPr lang="uk-UA" dirty="0"/>
              <a:t> </a:t>
            </a:r>
            <a:r>
              <a:rPr lang="uk-UA" dirty="0" err="1"/>
              <a:t>technology</a:t>
            </a:r>
            <a:r>
              <a:rPr lang="uk-UA" dirty="0"/>
              <a:t>.</a:t>
            </a:r>
            <a:endParaRPr lang="ru-RU" dirty="0">
              <a:latin typeface="Times New Roman" pitchFamily="18" charset="0"/>
            </a:endParaRPr>
          </a:p>
          <a:p>
            <a:pPr indent="355600" defTabSz="885825">
              <a:tabLst>
                <a:tab pos="7896225" algn="l"/>
                <a:tab pos="8077200" algn="l"/>
              </a:tabLst>
            </a:pPr>
            <a:endParaRPr lang="ru-RU" sz="1600" dirty="0"/>
          </a:p>
        </p:txBody>
      </p:sp>
      <p:sp>
        <p:nvSpPr>
          <p:cNvPr id="2056" name="Rectangle 10"/>
          <p:cNvSpPr>
            <a:spLocks noChangeArrowheads="1"/>
          </p:cNvSpPr>
          <p:nvPr/>
        </p:nvSpPr>
        <p:spPr bwMode="auto">
          <a:xfrm>
            <a:off x="668338" y="4235458"/>
            <a:ext cx="1382712" cy="336550"/>
          </a:xfrm>
          <a:prstGeom prst="rect">
            <a:avLst/>
          </a:prstGeom>
          <a:noFill/>
          <a:ln w="9525" algn="ctr">
            <a:noFill/>
            <a:miter lim="800000"/>
            <a:headEnd/>
            <a:tailEnd/>
          </a:ln>
        </p:spPr>
        <p:txBody>
          <a:bodyPr wrap="none">
            <a:spAutoFit/>
          </a:bodyPr>
          <a:lstStyle/>
          <a:p>
            <a:pPr algn="ctr" eaLnBrk="0" hangingPunct="0"/>
            <a:r>
              <a:rPr lang="en-US" sz="1600" dirty="0">
                <a:latin typeface="Times New Roman" pitchFamily="18" charset="0"/>
              </a:rPr>
              <a:t>google.com.ua</a:t>
            </a:r>
            <a:endParaRPr lang="uk-UA" sz="1600" dirty="0">
              <a:latin typeface="Times New Roman" pitchFamily="18" charset="0"/>
            </a:endParaRPr>
          </a:p>
        </p:txBody>
      </p:sp>
      <p:sp>
        <p:nvSpPr>
          <p:cNvPr id="2057" name="Rectangle 11"/>
          <p:cNvSpPr>
            <a:spLocks noChangeArrowheads="1"/>
          </p:cNvSpPr>
          <p:nvPr/>
        </p:nvSpPr>
        <p:spPr bwMode="auto">
          <a:xfrm>
            <a:off x="5499100" y="4235458"/>
            <a:ext cx="2020888" cy="336550"/>
          </a:xfrm>
          <a:prstGeom prst="rect">
            <a:avLst/>
          </a:prstGeom>
          <a:noFill/>
          <a:ln w="9525" algn="ctr">
            <a:noFill/>
            <a:miter lim="800000"/>
            <a:headEnd/>
            <a:tailEnd/>
          </a:ln>
        </p:spPr>
        <p:txBody>
          <a:bodyPr wrap="none">
            <a:spAutoFit/>
          </a:bodyPr>
          <a:lstStyle/>
          <a:p>
            <a:pPr algn="ctr" eaLnBrk="0" hangingPunct="0"/>
            <a:r>
              <a:rPr lang="en-US" sz="1600" dirty="0">
                <a:latin typeface="Times New Roman" pitchFamily="18" charset="0"/>
              </a:rPr>
              <a:t>Developed technology</a:t>
            </a:r>
            <a:endParaRPr lang="uk-UA" sz="1600" dirty="0">
              <a:latin typeface="Times New Roman" pitchFamily="18" charset="0"/>
            </a:endParaRPr>
          </a:p>
        </p:txBody>
      </p:sp>
      <p:sp>
        <p:nvSpPr>
          <p:cNvPr id="2058" name="Rectangle 12"/>
          <p:cNvSpPr>
            <a:spLocks noChangeArrowheads="1"/>
          </p:cNvSpPr>
          <p:nvPr/>
        </p:nvSpPr>
        <p:spPr bwMode="auto">
          <a:xfrm>
            <a:off x="3365500" y="4519206"/>
            <a:ext cx="2759075" cy="338554"/>
          </a:xfrm>
          <a:prstGeom prst="rect">
            <a:avLst/>
          </a:prstGeom>
          <a:noFill/>
          <a:ln w="9525" algn="ctr">
            <a:noFill/>
            <a:miter lim="800000"/>
            <a:headEnd/>
            <a:tailEnd/>
          </a:ln>
        </p:spPr>
        <p:txBody>
          <a:bodyPr wrap="square">
            <a:spAutoFit/>
          </a:bodyPr>
          <a:lstStyle/>
          <a:p>
            <a:pPr algn="ctr" eaLnBrk="0" hangingPunct="0"/>
            <a:r>
              <a:rPr lang="en-US" sz="1600" b="1" dirty="0"/>
              <a:t>Query</a:t>
            </a:r>
            <a:r>
              <a:rPr lang="ru-RU" sz="1600" b="1" dirty="0"/>
              <a:t>: «</a:t>
            </a:r>
            <a:r>
              <a:rPr lang="en-US" sz="1600" b="1" dirty="0"/>
              <a:t>Programming</a:t>
            </a:r>
            <a:r>
              <a:rPr lang="ru-RU" sz="1600" b="1" dirty="0"/>
              <a:t> 1С»</a:t>
            </a:r>
            <a:endParaRPr lang="uk-UA" sz="1600" b="1" dirty="0"/>
          </a:p>
        </p:txBody>
      </p:sp>
      <p:sp>
        <p:nvSpPr>
          <p:cNvPr id="2059" name="Rectangle 13"/>
          <p:cNvSpPr>
            <a:spLocks noChangeArrowheads="1"/>
          </p:cNvSpPr>
          <p:nvPr/>
        </p:nvSpPr>
        <p:spPr bwMode="auto">
          <a:xfrm>
            <a:off x="739775" y="6143644"/>
            <a:ext cx="1382713" cy="336550"/>
          </a:xfrm>
          <a:prstGeom prst="rect">
            <a:avLst/>
          </a:prstGeom>
          <a:noFill/>
          <a:ln w="9525" algn="ctr">
            <a:noFill/>
            <a:miter lim="800000"/>
            <a:headEnd/>
            <a:tailEnd/>
          </a:ln>
        </p:spPr>
        <p:txBody>
          <a:bodyPr wrap="none">
            <a:spAutoFit/>
          </a:bodyPr>
          <a:lstStyle/>
          <a:p>
            <a:pPr algn="ctr" eaLnBrk="0" hangingPunct="0"/>
            <a:r>
              <a:rPr lang="en-US" sz="1600" dirty="0">
                <a:latin typeface="Times New Roman" pitchFamily="18" charset="0"/>
              </a:rPr>
              <a:t>google.com.ua</a:t>
            </a:r>
            <a:endParaRPr lang="uk-UA" sz="1600" dirty="0">
              <a:latin typeface="Times New Roman" pitchFamily="18" charset="0"/>
            </a:endParaRPr>
          </a:p>
        </p:txBody>
      </p:sp>
      <p:sp>
        <p:nvSpPr>
          <p:cNvPr id="2060" name="Rectangle 14"/>
          <p:cNvSpPr>
            <a:spLocks noChangeArrowheads="1"/>
          </p:cNvSpPr>
          <p:nvPr/>
        </p:nvSpPr>
        <p:spPr bwMode="auto">
          <a:xfrm>
            <a:off x="5516563" y="6143644"/>
            <a:ext cx="2020887" cy="336550"/>
          </a:xfrm>
          <a:prstGeom prst="rect">
            <a:avLst/>
          </a:prstGeom>
          <a:noFill/>
          <a:ln w="9525" algn="ctr">
            <a:noFill/>
            <a:miter lim="800000"/>
            <a:headEnd/>
            <a:tailEnd/>
          </a:ln>
        </p:spPr>
        <p:txBody>
          <a:bodyPr wrap="none">
            <a:spAutoFit/>
          </a:bodyPr>
          <a:lstStyle/>
          <a:p>
            <a:pPr algn="ctr" eaLnBrk="0" hangingPunct="0"/>
            <a:r>
              <a:rPr lang="en-US" sz="1600" dirty="0">
                <a:latin typeface="Times New Roman" pitchFamily="18" charset="0"/>
              </a:rPr>
              <a:t>Developed technology</a:t>
            </a:r>
            <a:endParaRPr lang="uk-UA" sz="1600" dirty="0">
              <a:latin typeface="Times New Roman" pitchFamily="18" charset="0"/>
            </a:endParaRPr>
          </a:p>
        </p:txBody>
      </p:sp>
      <p:sp>
        <p:nvSpPr>
          <p:cNvPr id="2061" name="Rectangle 15"/>
          <p:cNvSpPr>
            <a:spLocks noChangeArrowheads="1"/>
          </p:cNvSpPr>
          <p:nvPr/>
        </p:nvSpPr>
        <p:spPr bwMode="auto">
          <a:xfrm>
            <a:off x="3054350" y="2705098"/>
            <a:ext cx="3132138" cy="366712"/>
          </a:xfrm>
          <a:prstGeom prst="rect">
            <a:avLst/>
          </a:prstGeom>
          <a:noFill/>
          <a:ln w="9525" algn="ctr">
            <a:noFill/>
            <a:miter lim="800000"/>
            <a:headEnd/>
            <a:tailEnd/>
          </a:ln>
        </p:spPr>
        <p:txBody>
          <a:bodyPr wrap="none">
            <a:spAutoFit/>
          </a:bodyPr>
          <a:lstStyle/>
          <a:p>
            <a:pPr algn="ctr" eaLnBrk="0" hangingPunct="0"/>
            <a:r>
              <a:rPr lang="uk-UA" sz="1600" b="1" dirty="0" err="1"/>
              <a:t>Query</a:t>
            </a:r>
            <a:r>
              <a:rPr lang="uk-UA" sz="1600" b="1" dirty="0"/>
              <a:t>: "</a:t>
            </a:r>
            <a:r>
              <a:rPr lang="uk-UA" sz="1600" b="1" dirty="0" err="1"/>
              <a:t>Information</a:t>
            </a:r>
            <a:r>
              <a:rPr lang="uk-UA" sz="1600" b="1" dirty="0"/>
              <a:t> </a:t>
            </a:r>
            <a:r>
              <a:rPr lang="uk-UA" sz="1600" b="1" dirty="0" err="1"/>
              <a:t>Security</a:t>
            </a:r>
            <a:r>
              <a:rPr lang="uk-UA" sz="1600" b="1" dirty="0"/>
              <a:t>"</a:t>
            </a:r>
            <a:r>
              <a:rPr lang="uk-UA" dirty="0"/>
              <a:t> </a:t>
            </a:r>
          </a:p>
        </p:txBody>
      </p:sp>
      <p:graphicFrame>
        <p:nvGraphicFramePr>
          <p:cNvPr id="2050" name="Object 16"/>
          <p:cNvGraphicFramePr>
            <a:graphicFrameLocks noChangeAspect="1"/>
          </p:cNvGraphicFramePr>
          <p:nvPr>
            <p:ph sz="quarter" idx="1"/>
          </p:nvPr>
        </p:nvGraphicFramePr>
        <p:xfrm>
          <a:off x="0" y="2938469"/>
          <a:ext cx="4641850" cy="1419225"/>
        </p:xfrm>
        <a:graphic>
          <a:graphicData uri="http://schemas.openxmlformats.org/presentationml/2006/ole">
            <p:oleObj spid="_x0000_s35842" name="Диаграмма" r:id="rId3" imgW="4829242" imgH="1476267" progId="Excel.Sheet.8">
              <p:embed/>
            </p:oleObj>
          </a:graphicData>
        </a:graphic>
      </p:graphicFrame>
      <p:graphicFrame>
        <p:nvGraphicFramePr>
          <p:cNvPr id="2051" name="Object 18"/>
          <p:cNvGraphicFramePr>
            <a:graphicFrameLocks noChangeAspect="1"/>
          </p:cNvGraphicFramePr>
          <p:nvPr>
            <p:ph sz="quarter" idx="2"/>
          </p:nvPr>
        </p:nvGraphicFramePr>
        <p:xfrm>
          <a:off x="180975" y="4857760"/>
          <a:ext cx="4568825" cy="1397000"/>
        </p:xfrm>
        <a:graphic>
          <a:graphicData uri="http://schemas.openxmlformats.org/presentationml/2006/ole">
            <p:oleObj spid="_x0000_s35843" name="Диаграмма" r:id="rId4" imgW="4829242" imgH="1476267" progId="Excel.Sheet.8">
              <p:embed/>
            </p:oleObj>
          </a:graphicData>
        </a:graphic>
      </p:graphicFrame>
      <p:graphicFrame>
        <p:nvGraphicFramePr>
          <p:cNvPr id="2052" name="Object 21"/>
          <p:cNvGraphicFramePr>
            <a:graphicFrameLocks noChangeAspect="1"/>
          </p:cNvGraphicFramePr>
          <p:nvPr>
            <p:ph sz="quarter" idx="3"/>
          </p:nvPr>
        </p:nvGraphicFramePr>
        <p:xfrm>
          <a:off x="4500563" y="2938469"/>
          <a:ext cx="4641850" cy="1419225"/>
        </p:xfrm>
        <a:graphic>
          <a:graphicData uri="http://schemas.openxmlformats.org/presentationml/2006/ole">
            <p:oleObj spid="_x0000_s35844" name="Диаграмма" r:id="rId5" imgW="4829242" imgH="1476267" progId="Excel.Sheet.8">
              <p:embed/>
            </p:oleObj>
          </a:graphicData>
        </a:graphic>
      </p:graphicFrame>
      <p:graphicFrame>
        <p:nvGraphicFramePr>
          <p:cNvPr id="2053" name="Object 24"/>
          <p:cNvGraphicFramePr>
            <a:graphicFrameLocks noChangeAspect="1"/>
          </p:cNvGraphicFramePr>
          <p:nvPr>
            <p:ph sz="quarter" idx="4"/>
          </p:nvPr>
        </p:nvGraphicFramePr>
        <p:xfrm>
          <a:off x="4660900" y="4786322"/>
          <a:ext cx="4035425" cy="1233487"/>
        </p:xfrm>
        <a:graphic>
          <a:graphicData uri="http://schemas.openxmlformats.org/presentationml/2006/ole">
            <p:oleObj spid="_x0000_s35845" name="Диаграмма" r:id="rId6" imgW="4829242" imgH="1476267" progId="Excel.Sheet.8">
              <p:embed/>
            </p:oleObj>
          </a:graphicData>
        </a:graphic>
      </p:graphicFrame>
      <p:sp>
        <p:nvSpPr>
          <p:cNvPr id="14" name="Прямоугольник 13"/>
          <p:cNvSpPr/>
          <p:nvPr/>
        </p:nvSpPr>
        <p:spPr>
          <a:xfrm>
            <a:off x="0" y="6429372"/>
            <a:ext cx="9144000" cy="428628"/>
          </a:xfrm>
          <a:prstGeom prst="rect">
            <a:avLst/>
          </a:prstGeom>
          <a:gradFill flip="none" rotWithShape="1">
            <a:gsLst>
              <a:gs pos="12000">
                <a:srgbClr val="00B0F0"/>
              </a:gs>
              <a:gs pos="68000">
                <a:schemeClr val="accent2">
                  <a:tint val="86000"/>
                  <a:satMod val="115000"/>
                </a:schemeClr>
              </a:gs>
              <a:gs pos="100000">
                <a:schemeClr val="accent2">
                  <a:tint val="50000"/>
                  <a:satMod val="150000"/>
                </a:schemeClr>
              </a:gs>
            </a:gsLst>
            <a:path path="shape">
              <a:fillToRect l="50000" t="50000" r="50000" b="50000"/>
            </a:path>
            <a:tileRect/>
          </a:gra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smtClean="0">
                <a:latin typeface="Arial" pitchFamily="34" charset="0"/>
                <a:cs typeface="Arial" pitchFamily="34" charset="0"/>
              </a:rPr>
              <a:t>DEXA - TIR - 2015</a:t>
            </a:r>
            <a:endParaRPr lang="uk-UA"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sz="quarter"/>
          </p:nvPr>
        </p:nvSpPr>
        <p:spPr>
          <a:xfrm>
            <a:off x="468313" y="571480"/>
            <a:ext cx="8229600" cy="688994"/>
          </a:xfrm>
        </p:spPr>
        <p:txBody>
          <a:bodyPr>
            <a:normAutofit/>
          </a:bodyPr>
          <a:lstStyle/>
          <a:p>
            <a:pPr algn="ctr"/>
            <a:r>
              <a:rPr lang="en-US" sz="3200" b="1" dirty="0" smtClean="0">
                <a:solidFill>
                  <a:srgbClr val="0000FF"/>
                </a:solidFill>
              </a:rPr>
              <a:t>ON THE GIA GMDH AS A RESEARCH </a:t>
            </a:r>
            <a:r>
              <a:rPr lang="en-US" sz="3200" b="1" dirty="0" smtClean="0">
                <a:solidFill>
                  <a:srgbClr val="0000FF"/>
                </a:solidFill>
              </a:rPr>
              <a:t>TOOL</a:t>
            </a:r>
            <a:endParaRPr lang="uk-UA" sz="3200" b="1" dirty="0">
              <a:solidFill>
                <a:srgbClr val="0000FF"/>
              </a:solidFill>
            </a:endParaRPr>
          </a:p>
        </p:txBody>
      </p:sp>
      <p:sp>
        <p:nvSpPr>
          <p:cNvPr id="5" name="Содержимое 4"/>
          <p:cNvSpPr>
            <a:spLocks noGrp="1"/>
          </p:cNvSpPr>
          <p:nvPr>
            <p:ph sz="quarter" idx="3"/>
          </p:nvPr>
        </p:nvSpPr>
        <p:spPr>
          <a:xfrm>
            <a:off x="468312" y="1500174"/>
            <a:ext cx="8389967" cy="5000659"/>
          </a:xfrm>
        </p:spPr>
        <p:txBody>
          <a:bodyPr>
            <a:noAutofit/>
          </a:bodyPr>
          <a:lstStyle/>
          <a:p>
            <a:pPr>
              <a:buNone/>
            </a:pPr>
            <a:r>
              <a:rPr lang="en-US" sz="1600" dirty="0" smtClean="0">
                <a:latin typeface="Arial" pitchFamily="34" charset="0"/>
                <a:cs typeface="Arial" pitchFamily="34" charset="0"/>
              </a:rPr>
              <a:t>The </a:t>
            </a:r>
            <a:r>
              <a:rPr lang="en-US" sz="1600" dirty="0" smtClean="0">
                <a:latin typeface="Arial" pitchFamily="34" charset="0"/>
                <a:cs typeface="Arial" pitchFamily="34" charset="0"/>
              </a:rPr>
              <a:t>scientific school of Inductive Modelling </a:t>
            </a:r>
            <a:r>
              <a:rPr lang="en-US" sz="1600" dirty="0" smtClean="0">
                <a:latin typeface="Arial" pitchFamily="34" charset="0"/>
                <a:cs typeface="Arial" pitchFamily="34" charset="0"/>
              </a:rPr>
              <a:t>was originated </a:t>
            </a:r>
            <a:r>
              <a:rPr lang="en-US" sz="1600" dirty="0" smtClean="0">
                <a:latin typeface="Arial" pitchFamily="34" charset="0"/>
                <a:cs typeface="Arial" pitchFamily="34" charset="0"/>
              </a:rPr>
              <a:t>by Prof. Aleksey Ivakhnenko. The very </a:t>
            </a:r>
            <a:r>
              <a:rPr lang="en-US" sz="1600" dirty="0" smtClean="0">
                <a:latin typeface="Arial" pitchFamily="34" charset="0"/>
                <a:cs typeface="Arial" pitchFamily="34" charset="0"/>
              </a:rPr>
              <a:t>first article </a:t>
            </a:r>
            <a:r>
              <a:rPr lang="en-US" sz="1600" dirty="0" smtClean="0">
                <a:latin typeface="Arial" pitchFamily="34" charset="0"/>
                <a:cs typeface="Arial" pitchFamily="34" charset="0"/>
              </a:rPr>
              <a:t>on his Group Method of Data Handling </a:t>
            </a:r>
            <a:r>
              <a:rPr lang="en-US" sz="1600" dirty="0" smtClean="0">
                <a:latin typeface="Arial" pitchFamily="34" charset="0"/>
                <a:cs typeface="Arial" pitchFamily="34" charset="0"/>
              </a:rPr>
              <a:t>was published </a:t>
            </a:r>
            <a:r>
              <a:rPr lang="en-US" sz="1600" dirty="0" smtClean="0">
                <a:latin typeface="Arial" pitchFamily="34" charset="0"/>
                <a:cs typeface="Arial" pitchFamily="34" charset="0"/>
              </a:rPr>
              <a:t>by him in </a:t>
            </a:r>
            <a:r>
              <a:rPr lang="en-US" sz="1600" dirty="0" smtClean="0">
                <a:latin typeface="Arial" pitchFamily="34" charset="0"/>
                <a:cs typeface="Arial" pitchFamily="34" charset="0"/>
              </a:rPr>
              <a:t>1968.</a:t>
            </a:r>
            <a:endParaRPr lang="en-US" sz="1600" dirty="0" smtClean="0">
              <a:latin typeface="Arial" pitchFamily="34" charset="0"/>
              <a:cs typeface="Arial" pitchFamily="34" charset="0"/>
            </a:endParaRPr>
          </a:p>
          <a:p>
            <a:pPr>
              <a:spcBef>
                <a:spcPts val="600"/>
              </a:spcBef>
              <a:buNone/>
            </a:pPr>
            <a:r>
              <a:rPr lang="en-US" sz="1600" dirty="0" smtClean="0">
                <a:latin typeface="Arial" pitchFamily="34" charset="0"/>
                <a:cs typeface="Arial" pitchFamily="34" charset="0"/>
              </a:rPr>
              <a:t>GMDH as a self-organizing data mining tool is based </a:t>
            </a:r>
            <a:r>
              <a:rPr lang="en-US" sz="1600" dirty="0" smtClean="0">
                <a:latin typeface="Arial" pitchFamily="34" charset="0"/>
                <a:cs typeface="Arial" pitchFamily="34" charset="0"/>
              </a:rPr>
              <a:t>on the main principles: </a:t>
            </a:r>
          </a:p>
          <a:p>
            <a:r>
              <a:rPr lang="en-US" sz="1600" dirty="0" smtClean="0">
                <a:latin typeface="Arial" pitchFamily="34" charset="0"/>
                <a:cs typeface="Arial" pitchFamily="34" charset="0"/>
              </a:rPr>
              <a:t> </a:t>
            </a:r>
            <a:r>
              <a:rPr lang="en-US" sz="1600" dirty="0" smtClean="0">
                <a:latin typeface="Arial" pitchFamily="34" charset="0"/>
                <a:cs typeface="Arial" pitchFamily="34" charset="0"/>
              </a:rPr>
              <a:t>automatic generation of </a:t>
            </a:r>
            <a:r>
              <a:rPr lang="en-US" sz="1600" dirty="0" smtClean="0">
                <a:latin typeface="Arial" pitchFamily="34" charset="0"/>
                <a:cs typeface="Arial" pitchFamily="34" charset="0"/>
              </a:rPr>
              <a:t>inductively complicated variants</a:t>
            </a:r>
          </a:p>
          <a:p>
            <a:r>
              <a:rPr lang="en-US" sz="1600" dirty="0" smtClean="0">
                <a:latin typeface="Arial" pitchFamily="34" charset="0"/>
                <a:cs typeface="Arial" pitchFamily="34" charset="0"/>
              </a:rPr>
              <a:t>non-final </a:t>
            </a:r>
            <a:r>
              <a:rPr lang="en-US" sz="1600" dirty="0" smtClean="0">
                <a:latin typeface="Arial" pitchFamily="34" charset="0"/>
                <a:cs typeface="Arial" pitchFamily="34" charset="0"/>
              </a:rPr>
              <a:t>decisions and </a:t>
            </a:r>
            <a:r>
              <a:rPr lang="en-US" sz="1600" dirty="0" smtClean="0">
                <a:latin typeface="Arial" pitchFamily="34" charset="0"/>
                <a:cs typeface="Arial" pitchFamily="34" charset="0"/>
              </a:rPr>
              <a:t>successive selection </a:t>
            </a:r>
            <a:r>
              <a:rPr lang="en-US" sz="1600" dirty="0" smtClean="0">
                <a:latin typeface="Arial" pitchFamily="34" charset="0"/>
                <a:cs typeface="Arial" pitchFamily="34" charset="0"/>
              </a:rPr>
              <a:t>of models of optimum </a:t>
            </a:r>
            <a:r>
              <a:rPr lang="en-US" sz="1600" dirty="0" smtClean="0">
                <a:latin typeface="Arial" pitchFamily="34" charset="0"/>
                <a:cs typeface="Arial" pitchFamily="34" charset="0"/>
              </a:rPr>
              <a:t>complexity</a:t>
            </a:r>
          </a:p>
          <a:p>
            <a:r>
              <a:rPr lang="en-US" sz="1600" dirty="0" smtClean="0">
                <a:latin typeface="Arial" pitchFamily="34" charset="0"/>
                <a:cs typeface="Arial" pitchFamily="34" charset="0"/>
              </a:rPr>
              <a:t>u</a:t>
            </a:r>
            <a:r>
              <a:rPr lang="en-US" sz="1600" dirty="0" smtClean="0">
                <a:latin typeface="Arial" pitchFamily="34" charset="0"/>
                <a:cs typeface="Arial" pitchFamily="34" charset="0"/>
              </a:rPr>
              <a:t>sing so </a:t>
            </a:r>
            <a:r>
              <a:rPr lang="en-US" sz="1600" dirty="0" smtClean="0">
                <a:latin typeface="Arial" pitchFamily="34" charset="0"/>
                <a:cs typeface="Arial" pitchFamily="34" charset="0"/>
              </a:rPr>
              <a:t>called external criteria of </a:t>
            </a:r>
            <a:r>
              <a:rPr lang="en-US" sz="1600" dirty="0" smtClean="0">
                <a:latin typeface="Arial" pitchFamily="34" charset="0"/>
                <a:cs typeface="Arial" pitchFamily="34" charset="0"/>
              </a:rPr>
              <a:t>cross-validation type </a:t>
            </a:r>
            <a:r>
              <a:rPr lang="en-US" sz="1600" dirty="0" smtClean="0">
                <a:latin typeface="Arial" pitchFamily="34" charset="0"/>
                <a:cs typeface="Arial" pitchFamily="34" charset="0"/>
              </a:rPr>
              <a:t>based on the division of a dataset into at least two parts.</a:t>
            </a:r>
          </a:p>
          <a:p>
            <a:pPr>
              <a:spcBef>
                <a:spcPts val="600"/>
              </a:spcBef>
              <a:buNone/>
            </a:pPr>
            <a:r>
              <a:rPr lang="en-US" sz="1600" dirty="0" smtClean="0">
                <a:latin typeface="Arial" pitchFamily="34" charset="0"/>
                <a:cs typeface="Arial" pitchFamily="34" charset="0"/>
              </a:rPr>
              <a:t>The classical multilayered iterative algorithm </a:t>
            </a:r>
            <a:r>
              <a:rPr lang="en-US" sz="1600" dirty="0" smtClean="0">
                <a:latin typeface="Arial" pitchFamily="34" charset="0"/>
                <a:cs typeface="Arial" pitchFamily="34" charset="0"/>
              </a:rPr>
              <a:t>MIA GMDH </a:t>
            </a:r>
            <a:r>
              <a:rPr lang="en-US" sz="1600" dirty="0" smtClean="0">
                <a:latin typeface="Arial" pitchFamily="34" charset="0"/>
                <a:cs typeface="Arial" pitchFamily="34" charset="0"/>
              </a:rPr>
              <a:t>[4] is based on the nature inspired idea of </a:t>
            </a:r>
            <a:r>
              <a:rPr lang="en-US" sz="1600" dirty="0" smtClean="0">
                <a:latin typeface="Arial" pitchFamily="34" charset="0"/>
                <a:cs typeface="Arial" pitchFamily="34" charset="0"/>
              </a:rPr>
              <a:t>mass biological </a:t>
            </a:r>
            <a:r>
              <a:rPr lang="en-US" sz="1600" dirty="0" smtClean="0">
                <a:latin typeface="Arial" pitchFamily="34" charset="0"/>
                <a:cs typeface="Arial" pitchFamily="34" charset="0"/>
              </a:rPr>
              <a:t>selection with </a:t>
            </a:r>
            <a:r>
              <a:rPr lang="en-US" sz="1600" dirty="0" err="1" smtClean="0">
                <a:latin typeface="Arial" pitchFamily="34" charset="0"/>
                <a:cs typeface="Arial" pitchFamily="34" charset="0"/>
              </a:rPr>
              <a:t>pairwise</a:t>
            </a:r>
            <a:r>
              <a:rPr lang="en-US" sz="1600" dirty="0" smtClean="0">
                <a:latin typeface="Arial" pitchFamily="34" charset="0"/>
                <a:cs typeface="Arial" pitchFamily="34" charset="0"/>
              </a:rPr>
              <a:t> account of features</a:t>
            </a:r>
            <a:r>
              <a:rPr lang="en-US" sz="1600" dirty="0" smtClean="0">
                <a:latin typeface="Arial" pitchFamily="34" charset="0"/>
                <a:cs typeface="Arial" pitchFamily="34" charset="0"/>
              </a:rPr>
              <a:t>. Currently </a:t>
            </a:r>
            <a:r>
              <a:rPr lang="en-US" sz="1600" dirty="0" smtClean="0">
                <a:latin typeface="Arial" pitchFamily="34" charset="0"/>
                <a:cs typeface="Arial" pitchFamily="34" charset="0"/>
              </a:rPr>
              <a:t>it is considered as a </a:t>
            </a:r>
            <a:r>
              <a:rPr lang="en-US" sz="1600" i="1" dirty="0" smtClean="0">
                <a:latin typeface="Arial" pitchFamily="34" charset="0"/>
                <a:cs typeface="Arial" pitchFamily="34" charset="0"/>
              </a:rPr>
              <a:t>polynomial neural </a:t>
            </a:r>
            <a:r>
              <a:rPr lang="en-US" sz="1600" i="1" dirty="0" smtClean="0">
                <a:latin typeface="Arial" pitchFamily="34" charset="0"/>
                <a:cs typeface="Arial" pitchFamily="34" charset="0"/>
              </a:rPr>
              <a:t>network </a:t>
            </a:r>
            <a:r>
              <a:rPr lang="en-US" sz="1600" dirty="0" smtClean="0">
                <a:latin typeface="Arial" pitchFamily="34" charset="0"/>
                <a:cs typeface="Arial" pitchFamily="34" charset="0"/>
              </a:rPr>
              <a:t>(</a:t>
            </a:r>
            <a:r>
              <a:rPr lang="en-US" sz="1600" dirty="0" smtClean="0">
                <a:latin typeface="Arial" pitchFamily="34" charset="0"/>
                <a:cs typeface="Arial" pitchFamily="34" charset="0"/>
              </a:rPr>
              <a:t>PNN) notable by self-organization of both its </a:t>
            </a:r>
            <a:r>
              <a:rPr lang="en-US" sz="1600" dirty="0" smtClean="0">
                <a:latin typeface="Arial" pitchFamily="34" charset="0"/>
                <a:cs typeface="Arial" pitchFamily="34" charset="0"/>
              </a:rPr>
              <a:t>architecture and </a:t>
            </a:r>
            <a:r>
              <a:rPr lang="en-US" sz="1600" dirty="0" smtClean="0">
                <a:latin typeface="Arial" pitchFamily="34" charset="0"/>
                <a:cs typeface="Arial" pitchFamily="34" charset="0"/>
              </a:rPr>
              <a:t>parameters. </a:t>
            </a:r>
            <a:endParaRPr lang="en-US" sz="1600" dirty="0" smtClean="0">
              <a:latin typeface="Arial" pitchFamily="34" charset="0"/>
              <a:cs typeface="Arial" pitchFamily="34" charset="0"/>
            </a:endParaRPr>
          </a:p>
          <a:p>
            <a:pPr>
              <a:spcBef>
                <a:spcPts val="600"/>
              </a:spcBef>
              <a:buNone/>
            </a:pPr>
            <a:r>
              <a:rPr lang="en-US" sz="1600" dirty="0" smtClean="0">
                <a:latin typeface="Arial" pitchFamily="34" charset="0"/>
                <a:cs typeface="Arial" pitchFamily="34" charset="0"/>
              </a:rPr>
              <a:t>GMDH </a:t>
            </a:r>
            <a:r>
              <a:rPr lang="en-US" sz="1600" dirty="0" smtClean="0">
                <a:latin typeface="Arial" pitchFamily="34" charset="0"/>
                <a:cs typeface="Arial" pitchFamily="34" charset="0"/>
              </a:rPr>
              <a:t>has advantages of </a:t>
            </a:r>
            <a:r>
              <a:rPr lang="en-US" sz="1600" dirty="0" smtClean="0">
                <a:latin typeface="Arial" pitchFamily="34" charset="0"/>
                <a:cs typeface="Arial" pitchFamily="34" charset="0"/>
              </a:rPr>
              <a:t>automatic formation </a:t>
            </a:r>
            <a:r>
              <a:rPr lang="en-US" sz="1600" dirty="0" smtClean="0">
                <a:latin typeface="Arial" pitchFamily="34" charset="0"/>
                <a:cs typeface="Arial" pitchFamily="34" charset="0"/>
              </a:rPr>
              <a:t>of the network structure, simplicity and speed </a:t>
            </a:r>
            <a:r>
              <a:rPr lang="en-US" sz="1600" dirty="0" smtClean="0">
                <a:latin typeface="Arial" pitchFamily="34" charset="0"/>
                <a:cs typeface="Arial" pitchFamily="34" charset="0"/>
              </a:rPr>
              <a:t>of  parameters </a:t>
            </a:r>
            <a:r>
              <a:rPr lang="en-US" sz="1600" dirty="0" smtClean="0">
                <a:latin typeface="Arial" pitchFamily="34" charset="0"/>
                <a:cs typeface="Arial" pitchFamily="34" charset="0"/>
              </a:rPr>
              <a:t>estimation as well as the possibility to "fold" </a:t>
            </a:r>
            <a:r>
              <a:rPr lang="en-US" sz="1600" dirty="0" smtClean="0">
                <a:latin typeface="Arial" pitchFamily="34" charset="0"/>
                <a:cs typeface="Arial" pitchFamily="34" charset="0"/>
              </a:rPr>
              <a:t>the adjusted </a:t>
            </a:r>
            <a:r>
              <a:rPr lang="en-US" sz="1600" dirty="0" smtClean="0">
                <a:latin typeface="Arial" pitchFamily="34" charset="0"/>
                <a:cs typeface="Arial" pitchFamily="34" charset="0"/>
              </a:rPr>
              <a:t>network into an explicit mathematical model.</a:t>
            </a:r>
          </a:p>
          <a:p>
            <a:pPr>
              <a:spcBef>
                <a:spcPts val="600"/>
              </a:spcBef>
              <a:buNone/>
            </a:pPr>
            <a:r>
              <a:rPr lang="en-US" sz="1600" dirty="0" smtClean="0">
                <a:latin typeface="Arial" pitchFamily="34" charset="0"/>
                <a:cs typeface="Arial" pitchFamily="34" charset="0"/>
              </a:rPr>
              <a:t>The generalized iterative algorithm GIA </a:t>
            </a:r>
            <a:r>
              <a:rPr lang="en-US" sz="1600" dirty="0" smtClean="0">
                <a:latin typeface="Arial" pitchFamily="34" charset="0"/>
                <a:cs typeface="Arial" pitchFamily="34" charset="0"/>
              </a:rPr>
              <a:t>GMDH has constructed </a:t>
            </a:r>
            <a:r>
              <a:rPr lang="en-US" sz="1600" dirty="0" smtClean="0">
                <a:latin typeface="Arial" pitchFamily="34" charset="0"/>
                <a:cs typeface="Arial" pitchFamily="34" charset="0"/>
              </a:rPr>
              <a:t>enclosing typical known and new </a:t>
            </a:r>
            <a:r>
              <a:rPr lang="en-US" sz="1600" dirty="0" smtClean="0">
                <a:latin typeface="Arial" pitchFamily="34" charset="0"/>
                <a:cs typeface="Arial" pitchFamily="34" charset="0"/>
              </a:rPr>
              <a:t>architectures of </a:t>
            </a:r>
            <a:r>
              <a:rPr lang="en-US" sz="1600" dirty="0" smtClean="0">
                <a:latin typeface="Arial" pitchFamily="34" charset="0"/>
                <a:cs typeface="Arial" pitchFamily="34" charset="0"/>
              </a:rPr>
              <a:t>the iterative procedures of both multilayered </a:t>
            </a:r>
            <a:r>
              <a:rPr lang="en-US" sz="1600" dirty="0" smtClean="0">
                <a:latin typeface="Arial" pitchFamily="34" charset="0"/>
                <a:cs typeface="Arial" pitchFamily="34" charset="0"/>
              </a:rPr>
              <a:t>and </a:t>
            </a:r>
            <a:r>
              <a:rPr lang="en-US" sz="1600" dirty="0" err="1" smtClean="0">
                <a:latin typeface="Arial" pitchFamily="34" charset="0"/>
                <a:cs typeface="Arial" pitchFamily="34" charset="0"/>
              </a:rPr>
              <a:t>relaxational</a:t>
            </a:r>
            <a:r>
              <a:rPr lang="en-US" sz="1600" dirty="0" smtClean="0">
                <a:latin typeface="Arial" pitchFamily="34" charset="0"/>
                <a:cs typeface="Arial" pitchFamily="34" charset="0"/>
              </a:rPr>
              <a:t> </a:t>
            </a:r>
            <a:r>
              <a:rPr lang="en-US" sz="1600" dirty="0" smtClean="0">
                <a:latin typeface="Arial" pitchFamily="34" charset="0"/>
                <a:cs typeface="Arial" pitchFamily="34" charset="0"/>
              </a:rPr>
              <a:t>type with combinatorial optimizing the </a:t>
            </a:r>
            <a:r>
              <a:rPr lang="en-US" sz="1600" dirty="0" smtClean="0">
                <a:latin typeface="Arial" pitchFamily="34" charset="0"/>
                <a:cs typeface="Arial" pitchFamily="34" charset="0"/>
              </a:rPr>
              <a:t>partial descriptions </a:t>
            </a:r>
            <a:r>
              <a:rPr lang="en-US" sz="1600" dirty="0" smtClean="0">
                <a:latin typeface="Arial" pitchFamily="34" charset="0"/>
                <a:cs typeface="Arial" pitchFamily="34" charset="0"/>
              </a:rPr>
              <a:t>(quadratic transfer functions).</a:t>
            </a:r>
            <a:endParaRPr lang="uk-UA" sz="16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28662" y="571480"/>
            <a:ext cx="7215238" cy="500058"/>
          </a:xfrm>
        </p:spPr>
        <p:txBody>
          <a:bodyPr>
            <a:noAutofit/>
          </a:bodyPr>
          <a:lstStyle/>
          <a:p>
            <a:pPr algn="ctr"/>
            <a:r>
              <a:rPr lang="en-US" sz="3200" b="1" cap="small" dirty="0">
                <a:solidFill>
                  <a:srgbClr val="0000CC"/>
                </a:solidFill>
              </a:rPr>
              <a:t>Building ranking models for specific fields</a:t>
            </a:r>
            <a:endParaRPr lang="uk-UA" sz="3200" dirty="0">
              <a:solidFill>
                <a:srgbClr val="0000CC"/>
              </a:solidFill>
            </a:endParaRPr>
          </a:p>
        </p:txBody>
      </p:sp>
      <p:sp>
        <p:nvSpPr>
          <p:cNvPr id="5" name="Прямоугольник 4"/>
          <p:cNvSpPr/>
          <p:nvPr/>
        </p:nvSpPr>
        <p:spPr>
          <a:xfrm>
            <a:off x="142844" y="1571612"/>
            <a:ext cx="5357850" cy="646331"/>
          </a:xfrm>
          <a:prstGeom prst="rect">
            <a:avLst/>
          </a:prstGeom>
        </p:spPr>
        <p:txBody>
          <a:bodyPr wrap="square">
            <a:spAutoFit/>
          </a:bodyPr>
          <a:lstStyle/>
          <a:p>
            <a:pPr algn="ctr"/>
            <a:r>
              <a:rPr lang="en-US" dirty="0" smtClean="0">
                <a:latin typeface="+mj-lt"/>
              </a:rPr>
              <a:t>The </a:t>
            </a:r>
            <a:r>
              <a:rPr lang="en-US" dirty="0">
                <a:latin typeface="+mj-lt"/>
              </a:rPr>
              <a:t>complete lists of knowledge areas and search queries participated in modeling experiments</a:t>
            </a:r>
            <a:endParaRPr lang="uk-UA" dirty="0">
              <a:latin typeface="+mj-lt"/>
            </a:endParaRPr>
          </a:p>
        </p:txBody>
      </p:sp>
      <p:pic>
        <p:nvPicPr>
          <p:cNvPr id="25601" name="Picture 1" descr="C:\Users\WD\Pictures\Clip_8.jpg"/>
          <p:cNvPicPr>
            <a:picLocks noChangeAspect="1" noChangeArrowheads="1"/>
          </p:cNvPicPr>
          <p:nvPr/>
        </p:nvPicPr>
        <p:blipFill>
          <a:blip r:embed="rId2"/>
          <a:srcRect/>
          <a:stretch>
            <a:fillRect/>
          </a:stretch>
        </p:blipFill>
        <p:spPr bwMode="auto">
          <a:xfrm>
            <a:off x="0" y="2276124"/>
            <a:ext cx="5638882" cy="3653206"/>
          </a:xfrm>
          <a:prstGeom prst="rect">
            <a:avLst/>
          </a:prstGeom>
          <a:noFill/>
        </p:spPr>
      </p:pic>
      <p:sp>
        <p:nvSpPr>
          <p:cNvPr id="55297" name="Rectangle 1"/>
          <p:cNvSpPr>
            <a:spLocks noChangeArrowheads="1"/>
          </p:cNvSpPr>
          <p:nvPr/>
        </p:nvSpPr>
        <p:spPr bwMode="auto">
          <a:xfrm>
            <a:off x="5643570" y="1431274"/>
            <a:ext cx="3357586" cy="48013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180975" algn="just" fontAlgn="base">
              <a:spcBef>
                <a:spcPct val="0"/>
              </a:spcBef>
              <a:spcAft>
                <a:spcPct val="0"/>
              </a:spcAft>
            </a:pPr>
            <a:r>
              <a:rPr kumimoji="0" lang="en-US" b="0" i="0" u="none" strike="noStrike" cap="none" normalizeH="0" baseline="0" dirty="0" smtClean="0">
                <a:ln>
                  <a:noFill/>
                </a:ln>
                <a:solidFill>
                  <a:schemeClr val="tx1"/>
                </a:solidFill>
                <a:effectLst/>
                <a:latin typeface="+mj-lt"/>
                <a:ea typeface="Times New Roman" pitchFamily="18" charset="0"/>
                <a:cs typeface="Arial" pitchFamily="34" charset="0"/>
              </a:rPr>
              <a:t>In the </a:t>
            </a:r>
            <a:r>
              <a:rPr kumimoji="0" lang="en-US" b="0" i="0" u="none" strike="noStrike" cap="none" normalizeH="0" baseline="0" dirty="0" smtClean="0">
                <a:ln>
                  <a:noFill/>
                </a:ln>
                <a:solidFill>
                  <a:schemeClr val="tx1"/>
                </a:solidFill>
                <a:effectLst/>
                <a:latin typeface="+mj-lt"/>
                <a:ea typeface="Times New Roman" pitchFamily="18" charset="0"/>
                <a:cs typeface="Arial" pitchFamily="34" charset="0"/>
              </a:rPr>
              <a:t>process </a:t>
            </a:r>
            <a:r>
              <a:rPr kumimoji="0" lang="en-US" b="0" i="0" u="none" strike="noStrike" cap="none" normalizeH="0" baseline="0" dirty="0" smtClean="0">
                <a:ln>
                  <a:noFill/>
                </a:ln>
                <a:solidFill>
                  <a:schemeClr val="tx1"/>
                </a:solidFill>
                <a:effectLst/>
                <a:latin typeface="+mj-lt"/>
                <a:ea typeface="Times New Roman" pitchFamily="18" charset="0"/>
                <a:cs typeface="Arial" pitchFamily="34" charset="0"/>
              </a:rPr>
              <a:t>of ranking </a:t>
            </a:r>
            <a:r>
              <a:rPr kumimoji="0" lang="en-US" b="0" i="0" u="none" strike="noStrike" cap="none" normalizeH="0" baseline="0" dirty="0" smtClean="0">
                <a:ln>
                  <a:noFill/>
                </a:ln>
                <a:solidFill>
                  <a:schemeClr val="tx1"/>
                </a:solidFill>
                <a:effectLst/>
                <a:latin typeface="+mj-lt"/>
                <a:ea typeface="Times New Roman" pitchFamily="18" charset="0"/>
                <a:cs typeface="Arial" pitchFamily="34" charset="0"/>
              </a:rPr>
              <a:t>models </a:t>
            </a:r>
            <a:r>
              <a:rPr lang="en-US" dirty="0" smtClean="0">
                <a:ea typeface="Times New Roman" pitchFamily="18" charset="0"/>
                <a:cs typeface="Arial" pitchFamily="34" charset="0"/>
              </a:rPr>
              <a:t>construction</a:t>
            </a:r>
            <a:r>
              <a:rPr kumimoji="0" lang="en-US" b="0" i="0" u="none" strike="noStrike" cap="none" normalizeH="0" baseline="0" dirty="0" smtClean="0">
                <a:ln>
                  <a:noFill/>
                </a:ln>
                <a:solidFill>
                  <a:schemeClr val="tx1"/>
                </a:solidFill>
                <a:effectLst/>
                <a:latin typeface="+mj-lt"/>
                <a:ea typeface="Times New Roman" pitchFamily="18" charset="0"/>
                <a:cs typeface="Arial" pitchFamily="34" charset="0"/>
              </a:rPr>
              <a:t>, </a:t>
            </a:r>
            <a:r>
              <a:rPr kumimoji="0" lang="en-US" b="0" i="0" u="none" strike="noStrike" cap="none" normalizeH="0" baseline="0" dirty="0" smtClean="0">
                <a:ln>
                  <a:noFill/>
                </a:ln>
                <a:solidFill>
                  <a:schemeClr val="tx1"/>
                </a:solidFill>
                <a:effectLst/>
                <a:latin typeface="+mj-lt"/>
                <a:ea typeface="Times New Roman" pitchFamily="18" charset="0"/>
                <a:cs typeface="Arial" pitchFamily="34" charset="0"/>
              </a:rPr>
              <a:t>64 lecturers from various departments of </a:t>
            </a:r>
            <a:r>
              <a:rPr kumimoji="0" lang="en-US" b="0" i="0" u="none" strike="noStrike" cap="none" normalizeH="0" baseline="0" dirty="0" err="1" smtClean="0">
                <a:ln>
                  <a:noFill/>
                </a:ln>
                <a:solidFill>
                  <a:schemeClr val="tx1"/>
                </a:solidFill>
                <a:effectLst/>
                <a:latin typeface="+mj-lt"/>
                <a:ea typeface="Times New Roman" pitchFamily="18" charset="0"/>
                <a:cs typeface="Arial" pitchFamily="34" charset="0"/>
              </a:rPr>
              <a:t>Mykolaiv</a:t>
            </a:r>
            <a:r>
              <a:rPr kumimoji="0" lang="en-US" b="0" i="0" u="none" strike="noStrike" cap="none" normalizeH="0" baseline="0" dirty="0" smtClean="0">
                <a:ln>
                  <a:noFill/>
                </a:ln>
                <a:solidFill>
                  <a:schemeClr val="tx1"/>
                </a:solidFill>
                <a:effectLst/>
                <a:latin typeface="+mj-lt"/>
                <a:ea typeface="Times New Roman" pitchFamily="18" charset="0"/>
                <a:cs typeface="Arial" pitchFamily="34" charset="0"/>
              </a:rPr>
              <a:t> National University (Ukraine) have participated. All participants were divided into 10 groups of 6 to 8 people. Each group </a:t>
            </a:r>
            <a:r>
              <a:rPr kumimoji="0" lang="en-US" b="0" i="0" u="none" strike="noStrike" cap="none" normalizeH="0" baseline="0" dirty="0" smtClean="0">
                <a:ln>
                  <a:noFill/>
                </a:ln>
                <a:solidFill>
                  <a:schemeClr val="tx1"/>
                </a:solidFill>
                <a:effectLst/>
                <a:latin typeface="+mj-lt"/>
                <a:ea typeface="Times New Roman" pitchFamily="18" charset="0"/>
                <a:cs typeface="Arial" pitchFamily="34" charset="0"/>
              </a:rPr>
              <a:t>analyzed </a:t>
            </a:r>
            <a:r>
              <a:rPr kumimoji="0" lang="en-US" b="0" i="0" u="none" strike="noStrike" cap="none" normalizeH="0" baseline="0" dirty="0" smtClean="0">
                <a:ln>
                  <a:noFill/>
                </a:ln>
                <a:solidFill>
                  <a:schemeClr val="tx1"/>
                </a:solidFill>
                <a:effectLst/>
                <a:latin typeface="+mj-lt"/>
                <a:ea typeface="Times New Roman" pitchFamily="18" charset="0"/>
                <a:cs typeface="Arial" pitchFamily="34" charset="0"/>
              </a:rPr>
              <a:t>one search query in their field of knowledge. Each expert sorts by relevance first 50 sites with scientific-and-engineering information obtained from the </a:t>
            </a:r>
            <a:r>
              <a:rPr lang="en-US" dirty="0" err="1" smtClean="0">
                <a:latin typeface="+mj-lt"/>
                <a:ea typeface="Times New Roman" pitchFamily="18" charset="0"/>
                <a:cs typeface="Arial" pitchFamily="34" charset="0"/>
              </a:rPr>
              <a:t>Yandex</a:t>
            </a:r>
            <a:r>
              <a:rPr lang="en-US" dirty="0" smtClean="0">
                <a:latin typeface="+mj-lt"/>
                <a:ea typeface="Times New Roman" pitchFamily="18" charset="0"/>
                <a:cs typeface="Arial" pitchFamily="34" charset="0"/>
              </a:rPr>
              <a:t> search engine results page (SERP) </a:t>
            </a:r>
            <a:r>
              <a:rPr lang="en-US" dirty="0" smtClean="0">
                <a:latin typeface="+mj-lt"/>
                <a:ea typeface="Times New Roman" pitchFamily="18" charset="0"/>
                <a:cs typeface="Arial" pitchFamily="34" charset="0"/>
              </a:rPr>
              <a:t>after </a:t>
            </a:r>
            <a:r>
              <a:rPr lang="en-US" dirty="0" smtClean="0">
                <a:latin typeface="+mj-lt"/>
                <a:ea typeface="Times New Roman" pitchFamily="18" charset="0"/>
                <a:cs typeface="Arial" pitchFamily="34" charset="0"/>
              </a:rPr>
              <a:t>sifting the commercial spam information. </a:t>
            </a:r>
            <a:endParaRPr lang="en-US" dirty="0" smtClean="0">
              <a:latin typeface="+mj-lt"/>
              <a:cs typeface="Arial" pitchFamily="34" charset="0"/>
            </a:endParaRPr>
          </a:p>
          <a:p>
            <a:pPr marL="0" marR="0" lvl="0" indent="180975" algn="just"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mj-lt"/>
              <a:cs typeface="Arial" pitchFamily="34" charset="0"/>
            </a:endParaRPr>
          </a:p>
        </p:txBody>
      </p:sp>
      <p:sp>
        <p:nvSpPr>
          <p:cNvPr id="7" name="Прямоугольник 6"/>
          <p:cNvSpPr/>
          <p:nvPr/>
        </p:nvSpPr>
        <p:spPr>
          <a:xfrm>
            <a:off x="0" y="6429372"/>
            <a:ext cx="9144000" cy="428628"/>
          </a:xfrm>
          <a:prstGeom prst="rect">
            <a:avLst/>
          </a:prstGeom>
          <a:gradFill flip="none" rotWithShape="1">
            <a:gsLst>
              <a:gs pos="12000">
                <a:srgbClr val="00B0F0"/>
              </a:gs>
              <a:gs pos="68000">
                <a:schemeClr val="accent2">
                  <a:tint val="86000"/>
                  <a:satMod val="115000"/>
                </a:schemeClr>
              </a:gs>
              <a:gs pos="100000">
                <a:schemeClr val="accent2">
                  <a:tint val="50000"/>
                  <a:satMod val="150000"/>
                </a:schemeClr>
              </a:gs>
            </a:gsLst>
            <a:path path="shape">
              <a:fillToRect l="50000" t="50000" r="50000" b="50000"/>
            </a:path>
            <a:tileRect/>
          </a:gra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smtClean="0">
                <a:latin typeface="Arial" pitchFamily="34" charset="0"/>
                <a:cs typeface="Arial" pitchFamily="34" charset="0"/>
              </a:rPr>
              <a:t>DEXA - TIR - 2015</a:t>
            </a:r>
            <a:endParaRPr lang="uk-UA"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71472" y="500050"/>
            <a:ext cx="8229600" cy="500058"/>
          </a:xfrm>
        </p:spPr>
        <p:txBody>
          <a:bodyPr>
            <a:normAutofit/>
          </a:bodyPr>
          <a:lstStyle/>
          <a:p>
            <a:pPr algn="ctr"/>
            <a:r>
              <a:rPr lang="en-US" sz="2800" b="1" cap="small" dirty="0">
                <a:solidFill>
                  <a:srgbClr val="0000CC"/>
                </a:solidFill>
              </a:rPr>
              <a:t>Building ranking models for specific fields</a:t>
            </a:r>
            <a:endParaRPr lang="uk-UA" sz="2800" dirty="0">
              <a:solidFill>
                <a:srgbClr val="0000CC"/>
              </a:solidFill>
            </a:endParaRPr>
          </a:p>
        </p:txBody>
      </p:sp>
      <p:sp>
        <p:nvSpPr>
          <p:cNvPr id="6153" name="Rectangle 9"/>
          <p:cNvSpPr>
            <a:spLocks noChangeArrowheads="1"/>
          </p:cNvSpPr>
          <p:nvPr/>
        </p:nvSpPr>
        <p:spPr bwMode="auto">
          <a:xfrm>
            <a:off x="142844" y="1130842"/>
            <a:ext cx="5572164"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tabLst>
                <a:tab pos="449263" algn="l"/>
                <a:tab pos="1497013" algn="l"/>
              </a:tabLst>
            </a:pPr>
            <a:r>
              <a:rPr kumimoji="0" lang="en-US" b="0" i="0" u="none" strike="noStrike" cap="none" normalizeH="0" baseline="0" dirty="0" smtClean="0">
                <a:ln>
                  <a:noFill/>
                </a:ln>
                <a:solidFill>
                  <a:schemeClr val="tx1"/>
                </a:solidFill>
                <a:effectLst/>
                <a:latin typeface="+mj-lt"/>
                <a:ea typeface="Times New Roman" pitchFamily="18" charset="0"/>
                <a:cs typeface="Arial" pitchFamily="34" charset="0"/>
              </a:rPr>
              <a:t>Results of the experiment for ranking models building</a:t>
            </a:r>
            <a:endParaRPr kumimoji="0" lang="en-US" b="0" i="0" u="none" strike="noStrike" cap="none" normalizeH="0" baseline="0" dirty="0" smtClean="0">
              <a:ln>
                <a:noFill/>
              </a:ln>
              <a:solidFill>
                <a:schemeClr val="tx1"/>
              </a:solidFill>
              <a:effectLst/>
              <a:latin typeface="+mj-lt"/>
              <a:cs typeface="Arial" pitchFamily="34" charset="0"/>
            </a:endParaRPr>
          </a:p>
        </p:txBody>
      </p:sp>
      <p:pic>
        <p:nvPicPr>
          <p:cNvPr id="6154" name="Picture 10" descr="C:\Users\WD\Pictures\Clip_7.jpg"/>
          <p:cNvPicPr>
            <a:picLocks noChangeAspect="1" noChangeArrowheads="1"/>
          </p:cNvPicPr>
          <p:nvPr/>
        </p:nvPicPr>
        <p:blipFill>
          <a:blip r:embed="rId2"/>
          <a:srcRect/>
          <a:stretch>
            <a:fillRect/>
          </a:stretch>
        </p:blipFill>
        <p:spPr bwMode="auto">
          <a:xfrm>
            <a:off x="0" y="1444209"/>
            <a:ext cx="5929322" cy="5128063"/>
          </a:xfrm>
          <a:prstGeom prst="rect">
            <a:avLst/>
          </a:prstGeom>
          <a:noFill/>
        </p:spPr>
      </p:pic>
      <p:sp>
        <p:nvSpPr>
          <p:cNvPr id="5" name="Rectangle 2"/>
          <p:cNvSpPr>
            <a:spLocks noChangeArrowheads="1"/>
          </p:cNvSpPr>
          <p:nvPr/>
        </p:nvSpPr>
        <p:spPr bwMode="auto">
          <a:xfrm>
            <a:off x="5857884" y="1571612"/>
            <a:ext cx="3000396"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180975" algn="just" fontAlgn="base">
              <a:spcBef>
                <a:spcPct val="0"/>
              </a:spcBef>
              <a:spcAft>
                <a:spcPct val="0"/>
              </a:spcAft>
            </a:pPr>
            <a:r>
              <a:rPr lang="en-US" dirty="0" smtClean="0">
                <a:latin typeface="+mj-lt"/>
                <a:ea typeface="Times New Roman" pitchFamily="18" charset="0"/>
                <a:cs typeface="Arial" pitchFamily="34" charset="0"/>
              </a:rPr>
              <a:t>Ranking models </a:t>
            </a:r>
            <a:r>
              <a:rPr lang="en-US" dirty="0" smtClean="0">
                <a:latin typeface="+mj-lt"/>
                <a:ea typeface="Times New Roman" pitchFamily="18" charset="0"/>
                <a:cs typeface="Arial" pitchFamily="34" charset="0"/>
              </a:rPr>
              <a:t>was</a:t>
            </a:r>
            <a:r>
              <a:rPr lang="en-US" dirty="0" smtClean="0">
                <a:latin typeface="+mj-lt"/>
                <a:ea typeface="Times New Roman" pitchFamily="18" charset="0"/>
                <a:cs typeface="Arial" pitchFamily="34" charset="0"/>
              </a:rPr>
              <a:t> built </a:t>
            </a:r>
            <a:r>
              <a:rPr lang="en-US" dirty="0" smtClean="0">
                <a:ea typeface="Times New Roman" pitchFamily="18" charset="0"/>
                <a:cs typeface="Arial" pitchFamily="34" charset="0"/>
              </a:rPr>
              <a:t>using GIA GMDH</a:t>
            </a:r>
            <a:r>
              <a:rPr lang="en-US" dirty="0" smtClean="0">
                <a:latin typeface="+mj-lt"/>
                <a:ea typeface="Times New Roman" pitchFamily="18" charset="0"/>
                <a:cs typeface="Arial" pitchFamily="34" charset="0"/>
              </a:rPr>
              <a:t> based on </a:t>
            </a:r>
            <a:r>
              <a:rPr lang="en-US" dirty="0" smtClean="0">
                <a:latin typeface="+mj-lt"/>
                <a:ea typeface="Times New Roman" pitchFamily="18" charset="0"/>
                <a:cs typeface="Arial" pitchFamily="34" charset="0"/>
              </a:rPr>
              <a:t>42 features which are </a:t>
            </a:r>
            <a:r>
              <a:rPr lang="en-US" dirty="0" smtClean="0">
                <a:latin typeface="+mj-lt"/>
                <a:ea typeface="Times New Roman" pitchFamily="18" charset="0"/>
                <a:cs typeface="Arial" pitchFamily="34" charset="0"/>
              </a:rPr>
              <a:t>typically used </a:t>
            </a:r>
            <a:r>
              <a:rPr lang="en-US" dirty="0" smtClean="0">
                <a:latin typeface="+mj-lt"/>
                <a:ea typeface="Times New Roman" pitchFamily="18" charset="0"/>
                <a:cs typeface="Arial" pitchFamily="34" charset="0"/>
              </a:rPr>
              <a:t>in search engines </a:t>
            </a:r>
            <a:r>
              <a:rPr lang="en-US" dirty="0" smtClean="0">
                <a:latin typeface="+mj-lt"/>
                <a:ea typeface="Times New Roman" pitchFamily="18" charset="0"/>
                <a:cs typeface="Arial" pitchFamily="34" charset="0"/>
              </a:rPr>
              <a:t>ranking.</a:t>
            </a:r>
            <a:endParaRPr kumimoji="0" lang="en-US"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180975"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mj-lt"/>
                <a:ea typeface="Times New Roman" pitchFamily="18" charset="0"/>
                <a:cs typeface="Arial" pitchFamily="34" charset="0"/>
              </a:rPr>
              <a:t>The accuracy of models varies from 92,4% to 95,8</a:t>
            </a:r>
            <a:r>
              <a:rPr kumimoji="0" lang="en-US" b="0" i="0" u="none" strike="noStrike" cap="none" normalizeH="0" baseline="0" dirty="0" smtClean="0">
                <a:ln>
                  <a:noFill/>
                </a:ln>
                <a:solidFill>
                  <a:schemeClr val="tx1"/>
                </a:solidFill>
                <a:effectLst/>
                <a:latin typeface="+mj-lt"/>
                <a:ea typeface="Times New Roman" pitchFamily="18" charset="0"/>
                <a:cs typeface="Arial" pitchFamily="34" charset="0"/>
              </a:rPr>
              <a:t>%.</a:t>
            </a:r>
          </a:p>
          <a:p>
            <a:pPr marL="0" marR="0" lvl="0" indent="180975" algn="just" defTabSz="914400" rtl="0" eaLnBrk="1" fontAlgn="base" latinLnBrk="0" hangingPunct="1">
              <a:lnSpc>
                <a:spcPct val="100000"/>
              </a:lnSpc>
              <a:spcBef>
                <a:spcPct val="0"/>
              </a:spcBef>
              <a:spcAft>
                <a:spcPct val="0"/>
              </a:spcAft>
              <a:buClrTx/>
              <a:buSzTx/>
              <a:buFontTx/>
              <a:buNone/>
              <a:tabLst/>
            </a:pPr>
            <a:r>
              <a:rPr lang="en-US" dirty="0" smtClean="0">
                <a:latin typeface="+mj-lt"/>
                <a:ea typeface="Times New Roman" pitchFamily="18" charset="0"/>
                <a:cs typeface="Arial" pitchFamily="34" charset="0"/>
              </a:rPr>
              <a:t>After</a:t>
            </a:r>
            <a:r>
              <a:rPr kumimoji="0" lang="en-US" b="0" i="0" u="none" strike="noStrike" cap="none" normalizeH="0" baseline="0" dirty="0" smtClean="0">
                <a:ln>
                  <a:noFill/>
                </a:ln>
                <a:solidFill>
                  <a:schemeClr val="tx1"/>
                </a:solidFill>
                <a:effectLst/>
                <a:latin typeface="+mj-lt"/>
                <a:ea typeface="Times New Roman" pitchFamily="18" charset="0"/>
                <a:cs typeface="Arial" pitchFamily="34" charset="0"/>
              </a:rPr>
              <a:t> </a:t>
            </a:r>
            <a:r>
              <a:rPr lang="en-US" dirty="0" smtClean="0">
                <a:latin typeface="+mj-lt"/>
                <a:cs typeface="Arial" pitchFamily="34" charset="0"/>
              </a:rPr>
              <a:t>that new queries in the same fields can be handled without experts with high accuracy.</a:t>
            </a:r>
          </a:p>
          <a:p>
            <a:pPr marL="0" marR="0" lvl="0" indent="180975"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mj-lt"/>
                <a:cs typeface="Arial" pitchFamily="34" charset="0"/>
              </a:rPr>
              <a:t>This means that the most relevant target sources will already be placed at the top of the modified search delivery.</a:t>
            </a:r>
            <a:endParaRPr kumimoji="0" lang="en-US" b="0" i="0" u="none" strike="noStrike" cap="none" normalizeH="0" baseline="0" dirty="0" smtClean="0">
              <a:ln>
                <a:noFill/>
              </a:ln>
              <a:solidFill>
                <a:schemeClr val="tx1"/>
              </a:solidFill>
              <a:effectLst/>
              <a:latin typeface="+mj-lt"/>
              <a:cs typeface="Arial" pitchFamily="34" charset="0"/>
            </a:endParaRPr>
          </a:p>
        </p:txBody>
      </p:sp>
      <p:sp>
        <p:nvSpPr>
          <p:cNvPr id="6" name="Прямоугольник 5"/>
          <p:cNvSpPr/>
          <p:nvPr/>
        </p:nvSpPr>
        <p:spPr>
          <a:xfrm>
            <a:off x="0" y="6429372"/>
            <a:ext cx="9144000" cy="428628"/>
          </a:xfrm>
          <a:prstGeom prst="rect">
            <a:avLst/>
          </a:prstGeom>
          <a:gradFill flip="none" rotWithShape="1">
            <a:gsLst>
              <a:gs pos="12000">
                <a:srgbClr val="00B0F0"/>
              </a:gs>
              <a:gs pos="68000">
                <a:schemeClr val="accent2">
                  <a:tint val="86000"/>
                  <a:satMod val="115000"/>
                </a:schemeClr>
              </a:gs>
              <a:gs pos="100000">
                <a:schemeClr val="accent2">
                  <a:tint val="50000"/>
                  <a:satMod val="150000"/>
                </a:schemeClr>
              </a:gs>
            </a:gsLst>
            <a:path path="shape">
              <a:fillToRect l="50000" t="50000" r="50000" b="50000"/>
            </a:path>
            <a:tileRect/>
          </a:gra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smtClean="0">
                <a:latin typeface="Arial" pitchFamily="34" charset="0"/>
                <a:cs typeface="Arial" pitchFamily="34" charset="0"/>
              </a:rPr>
              <a:t>DEXA - TIR - 2015</a:t>
            </a:r>
            <a:endParaRPr lang="uk-UA"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71422"/>
            <a:ext cx="8229600" cy="1143000"/>
          </a:xfrm>
        </p:spPr>
        <p:txBody>
          <a:bodyPr>
            <a:normAutofit/>
          </a:bodyPr>
          <a:lstStyle/>
          <a:p>
            <a:pPr algn="ctr"/>
            <a:r>
              <a:rPr lang="en-US" sz="2800" b="1" dirty="0">
                <a:solidFill>
                  <a:srgbClr val="0000CC"/>
                </a:solidFill>
              </a:rPr>
              <a:t>Building the universal ranking model</a:t>
            </a:r>
            <a:endParaRPr lang="uk-UA" sz="2800" b="1" dirty="0">
              <a:solidFill>
                <a:srgbClr val="0000CC"/>
              </a:solidFill>
            </a:endParaRPr>
          </a:p>
        </p:txBody>
      </p:sp>
      <p:sp>
        <p:nvSpPr>
          <p:cNvPr id="5" name="Прямоугольник 4"/>
          <p:cNvSpPr/>
          <p:nvPr/>
        </p:nvSpPr>
        <p:spPr>
          <a:xfrm>
            <a:off x="142844" y="1357298"/>
            <a:ext cx="8786842" cy="738664"/>
          </a:xfrm>
          <a:prstGeom prst="rect">
            <a:avLst/>
          </a:prstGeom>
        </p:spPr>
        <p:txBody>
          <a:bodyPr wrap="square">
            <a:spAutoFit/>
          </a:bodyPr>
          <a:lstStyle/>
          <a:p>
            <a:pPr algn="ctr"/>
            <a:r>
              <a:rPr lang="en-US" dirty="0">
                <a:latin typeface="+mj-lt"/>
                <a:cs typeface="Times New Roman" pitchFamily="18" charset="0"/>
              </a:rPr>
              <a:t>The frequency of </a:t>
            </a:r>
            <a:r>
              <a:rPr lang="en-US" dirty="0" smtClean="0">
                <a:latin typeface="+mj-lt"/>
                <a:cs typeface="Times New Roman" pitchFamily="18" charset="0"/>
              </a:rPr>
              <a:t>feature’s </a:t>
            </a:r>
            <a:r>
              <a:rPr lang="en-US" dirty="0">
                <a:latin typeface="+mj-lt"/>
                <a:cs typeface="Times New Roman" pitchFamily="18" charset="0"/>
              </a:rPr>
              <a:t>occurrence in ranking models built during the experiments </a:t>
            </a:r>
            <a:endParaRPr lang="uk-UA" dirty="0">
              <a:latin typeface="+mj-lt"/>
              <a:cs typeface="Times New Roman" pitchFamily="18" charset="0"/>
            </a:endParaRPr>
          </a:p>
          <a:p>
            <a:pPr algn="ctr"/>
            <a:endParaRPr lang="uk-UA" sz="2400" dirty="0">
              <a:latin typeface="+mj-lt"/>
            </a:endParaRPr>
          </a:p>
        </p:txBody>
      </p:sp>
      <p:pic>
        <p:nvPicPr>
          <p:cNvPr id="26625" name="Picture 1" descr="C:\Users\WD\Pictures\Clip_9.jpg"/>
          <p:cNvPicPr>
            <a:picLocks noChangeAspect="1" noChangeArrowheads="1"/>
          </p:cNvPicPr>
          <p:nvPr/>
        </p:nvPicPr>
        <p:blipFill>
          <a:blip r:embed="rId2"/>
          <a:srcRect/>
          <a:stretch>
            <a:fillRect/>
          </a:stretch>
        </p:blipFill>
        <p:spPr bwMode="auto">
          <a:xfrm>
            <a:off x="1071538" y="1741498"/>
            <a:ext cx="7086600" cy="3187700"/>
          </a:xfrm>
          <a:prstGeom prst="rect">
            <a:avLst/>
          </a:prstGeom>
          <a:noFill/>
        </p:spPr>
      </p:pic>
      <p:sp>
        <p:nvSpPr>
          <p:cNvPr id="6" name="Прямоугольник 5"/>
          <p:cNvSpPr/>
          <p:nvPr/>
        </p:nvSpPr>
        <p:spPr>
          <a:xfrm>
            <a:off x="714348" y="5103674"/>
            <a:ext cx="8143932" cy="923330"/>
          </a:xfrm>
          <a:prstGeom prst="rect">
            <a:avLst/>
          </a:prstGeom>
        </p:spPr>
        <p:txBody>
          <a:bodyPr wrap="square">
            <a:spAutoFit/>
          </a:bodyPr>
          <a:lstStyle/>
          <a:p>
            <a:r>
              <a:rPr lang="en-US" dirty="0">
                <a:latin typeface="+mj-lt"/>
              </a:rPr>
              <a:t>To sift uninformative features, the threshold of their occurrence frequency in the formulae was determined at an acceptable level 50. Features with the frequency 50 to 64 were selected as informative and the rest were </a:t>
            </a:r>
            <a:r>
              <a:rPr lang="en-US" dirty="0" smtClean="0">
                <a:latin typeface="+mj-lt"/>
              </a:rPr>
              <a:t>excluded</a:t>
            </a:r>
            <a:r>
              <a:rPr lang="en-US" dirty="0" smtClean="0">
                <a:latin typeface="+mj-lt"/>
              </a:rPr>
              <a:t>.</a:t>
            </a:r>
            <a:endParaRPr lang="uk-UA" dirty="0">
              <a:latin typeface="+mj-lt"/>
            </a:endParaRPr>
          </a:p>
        </p:txBody>
      </p:sp>
      <p:sp>
        <p:nvSpPr>
          <p:cNvPr id="7" name="Прямоугольник 6"/>
          <p:cNvSpPr/>
          <p:nvPr/>
        </p:nvSpPr>
        <p:spPr>
          <a:xfrm>
            <a:off x="0" y="6429372"/>
            <a:ext cx="9144000" cy="428628"/>
          </a:xfrm>
          <a:prstGeom prst="rect">
            <a:avLst/>
          </a:prstGeom>
          <a:gradFill flip="none" rotWithShape="1">
            <a:gsLst>
              <a:gs pos="12000">
                <a:srgbClr val="00B0F0"/>
              </a:gs>
              <a:gs pos="68000">
                <a:schemeClr val="accent2">
                  <a:tint val="86000"/>
                  <a:satMod val="115000"/>
                </a:schemeClr>
              </a:gs>
              <a:gs pos="100000">
                <a:schemeClr val="accent2">
                  <a:tint val="50000"/>
                  <a:satMod val="150000"/>
                </a:schemeClr>
              </a:gs>
            </a:gsLst>
            <a:path path="shape">
              <a:fillToRect l="50000" t="50000" r="50000" b="50000"/>
            </a:path>
            <a:tileRect/>
          </a:gra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smtClean="0">
                <a:latin typeface="Arial" pitchFamily="34" charset="0"/>
                <a:cs typeface="Arial" pitchFamily="34" charset="0"/>
              </a:rPr>
              <a:t>DEXA - TIR - 2015</a:t>
            </a:r>
            <a:endParaRPr lang="uk-UA" b="1" dirty="0">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14298"/>
            <a:ext cx="8229600" cy="1143000"/>
          </a:xfrm>
        </p:spPr>
        <p:txBody>
          <a:bodyPr>
            <a:normAutofit/>
          </a:bodyPr>
          <a:lstStyle/>
          <a:p>
            <a:pPr algn="ctr"/>
            <a:r>
              <a:rPr lang="en-US" sz="2800" b="1" dirty="0">
                <a:solidFill>
                  <a:srgbClr val="0000CC"/>
                </a:solidFill>
              </a:rPr>
              <a:t>Building the universal ranking model</a:t>
            </a:r>
            <a:endParaRPr lang="uk-UA" sz="2800" b="1" dirty="0">
              <a:solidFill>
                <a:srgbClr val="0000CC"/>
              </a:solidFill>
            </a:endParaRPr>
          </a:p>
        </p:txBody>
      </p:sp>
      <p:sp>
        <p:nvSpPr>
          <p:cNvPr id="27650" name="Rectangle 2"/>
          <p:cNvSpPr>
            <a:spLocks noChangeArrowheads="1"/>
          </p:cNvSpPr>
          <p:nvPr/>
        </p:nvSpPr>
        <p:spPr bwMode="auto">
          <a:xfrm>
            <a:off x="285720" y="1779148"/>
            <a:ext cx="8572560"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80975"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mj-lt"/>
                <a:ea typeface="Times New Roman" pitchFamily="18" charset="0"/>
                <a:cs typeface="Arial" pitchFamily="34" charset="0"/>
              </a:rPr>
              <a:t>A new ranking model was built using GIA GMDH based on the extracted informative features from Table III used as input arguments. </a:t>
            </a:r>
            <a:r>
              <a:rPr kumimoji="0" lang="en-US" b="0" i="0" u="none" strike="noStrike" cap="none" normalizeH="0" baseline="0" dirty="0" smtClean="0">
                <a:ln>
                  <a:noFill/>
                </a:ln>
                <a:solidFill>
                  <a:schemeClr val="tx1"/>
                </a:solidFill>
                <a:effectLst/>
                <a:latin typeface="+mj-lt"/>
                <a:ea typeface="MS Mincho" pitchFamily="49" charset="-128"/>
                <a:cs typeface="Arial" pitchFamily="34" charset="0"/>
              </a:rPr>
              <a:t>T</a:t>
            </a:r>
            <a:r>
              <a:rPr kumimoji="0" lang="en-US" b="0" i="0" u="none" strike="noStrike" cap="none" normalizeH="0" baseline="0" dirty="0" smtClean="0">
                <a:ln>
                  <a:noFill/>
                </a:ln>
                <a:solidFill>
                  <a:schemeClr val="tx1"/>
                </a:solidFill>
                <a:effectLst/>
                <a:latin typeface="+mj-lt"/>
                <a:ea typeface="Times New Roman" pitchFamily="18" charset="0"/>
                <a:cs typeface="Arial" pitchFamily="34" charset="0"/>
              </a:rPr>
              <a:t>he following model has built:</a:t>
            </a:r>
            <a:endParaRPr kumimoji="0" lang="uk-UA" b="0" i="0" u="none" strike="noStrike" cap="none" normalizeH="0" baseline="0" dirty="0" smtClean="0">
              <a:ln>
                <a:noFill/>
              </a:ln>
              <a:solidFill>
                <a:schemeClr val="tx1"/>
              </a:solidFill>
              <a:effectLst/>
              <a:latin typeface="+mj-lt"/>
              <a:cs typeface="Arial" pitchFamily="34" charset="0"/>
            </a:endParaRPr>
          </a:p>
          <a:p>
            <a:pPr marL="0" marR="0" lvl="0" indent="180975" algn="l" defTabSz="914400" rtl="0" eaLnBrk="0" fontAlgn="base" latinLnBrk="0" hangingPunct="0">
              <a:lnSpc>
                <a:spcPct val="100000"/>
              </a:lnSpc>
              <a:spcBef>
                <a:spcPct val="0"/>
              </a:spcBef>
              <a:spcAft>
                <a:spcPct val="0"/>
              </a:spcAft>
              <a:buClrTx/>
              <a:buSzTx/>
              <a:buFontTx/>
              <a:buNone/>
              <a:tabLst/>
            </a:pPr>
            <a:endParaRPr kumimoji="0" lang="uk-UA" sz="1800" b="0" i="0" u="none" strike="noStrike" cap="none" normalizeH="0" baseline="0" dirty="0" smtClean="0">
              <a:ln>
                <a:noFill/>
              </a:ln>
              <a:solidFill>
                <a:schemeClr val="tx1"/>
              </a:solidFill>
              <a:effectLst/>
              <a:latin typeface="+mj-lt"/>
              <a:cs typeface="Arial" pitchFamily="34" charset="0"/>
            </a:endParaRPr>
          </a:p>
        </p:txBody>
      </p:sp>
      <p:graphicFrame>
        <p:nvGraphicFramePr>
          <p:cNvPr id="27649" name="Object 1"/>
          <p:cNvGraphicFramePr>
            <a:graphicFrameLocks noChangeAspect="1"/>
          </p:cNvGraphicFramePr>
          <p:nvPr/>
        </p:nvGraphicFramePr>
        <p:xfrm>
          <a:off x="1071538" y="2780901"/>
          <a:ext cx="7000924" cy="1082618"/>
        </p:xfrm>
        <a:graphic>
          <a:graphicData uri="http://schemas.openxmlformats.org/presentationml/2006/ole">
            <p:oleObj spid="_x0000_s27649" name="Формула" r:id="rId3" imgW="2781300" imgH="419100" progId="Equation.3">
              <p:embed/>
            </p:oleObj>
          </a:graphicData>
        </a:graphic>
      </p:graphicFrame>
      <p:sp>
        <p:nvSpPr>
          <p:cNvPr id="27651" name="Rectangle 3"/>
          <p:cNvSpPr>
            <a:spLocks noChangeArrowheads="1"/>
          </p:cNvSpPr>
          <p:nvPr/>
        </p:nvSpPr>
        <p:spPr bwMode="auto">
          <a:xfrm>
            <a:off x="428596" y="4353176"/>
            <a:ext cx="8286808"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mj-lt"/>
                <a:ea typeface="Times New Roman" pitchFamily="18"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mj-lt"/>
                <a:ea typeface="Times New Roman" pitchFamily="18" charset="0"/>
                <a:cs typeface="Arial" pitchFamily="34" charset="0"/>
              </a:rPr>
              <a:t>Accuracy of the model is 88.6%, slightly lower as compared to any of the built models based on the learning sample.</a:t>
            </a:r>
            <a:r>
              <a:rPr kumimoji="0" lang="uk-UA" b="0" i="0" u="none" strike="noStrike" cap="none" normalizeH="0" baseline="0" dirty="0" smtClean="0">
                <a:ln>
                  <a:noFill/>
                </a:ln>
                <a:solidFill>
                  <a:schemeClr val="tx1"/>
                </a:solidFill>
                <a:effectLst/>
                <a:latin typeface="+mj-lt"/>
                <a:cs typeface="Arial" pitchFamily="34" charset="0"/>
              </a:rPr>
              <a:t> </a:t>
            </a:r>
          </a:p>
        </p:txBody>
      </p:sp>
      <p:sp>
        <p:nvSpPr>
          <p:cNvPr id="6" name="Прямоугольник 5"/>
          <p:cNvSpPr/>
          <p:nvPr/>
        </p:nvSpPr>
        <p:spPr>
          <a:xfrm>
            <a:off x="0" y="6429372"/>
            <a:ext cx="9144000" cy="428628"/>
          </a:xfrm>
          <a:prstGeom prst="rect">
            <a:avLst/>
          </a:prstGeom>
          <a:gradFill flip="none" rotWithShape="1">
            <a:gsLst>
              <a:gs pos="12000">
                <a:srgbClr val="00B0F0"/>
              </a:gs>
              <a:gs pos="68000">
                <a:schemeClr val="accent2">
                  <a:tint val="86000"/>
                  <a:satMod val="115000"/>
                </a:schemeClr>
              </a:gs>
              <a:gs pos="100000">
                <a:schemeClr val="accent2">
                  <a:tint val="50000"/>
                  <a:satMod val="150000"/>
                </a:schemeClr>
              </a:gs>
            </a:gsLst>
            <a:path path="shape">
              <a:fillToRect l="50000" t="50000" r="50000" b="50000"/>
            </a:path>
            <a:tileRect/>
          </a:gra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smtClean="0">
                <a:latin typeface="Arial" pitchFamily="34" charset="0"/>
                <a:cs typeface="Arial" pitchFamily="34" charset="0"/>
              </a:rPr>
              <a:t>DEXA - TIR - 2015</a:t>
            </a:r>
            <a:endParaRPr lang="uk-UA" b="1" dirty="0">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оток">
  <a:themeElements>
    <a:clrScheme name="Поток">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Поток">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Поток">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1541</TotalTime>
  <Words>2183</Words>
  <Application>Microsoft Office PowerPoint</Application>
  <PresentationFormat>Экран (4:3)</PresentationFormat>
  <Paragraphs>236</Paragraphs>
  <Slides>17</Slides>
  <Notes>0</Notes>
  <HiddenSlides>0</HiddenSlides>
  <MMClips>0</MMClips>
  <ScaleCrop>false</ScaleCrop>
  <HeadingPairs>
    <vt:vector size="6" baseType="variant">
      <vt:variant>
        <vt:lpstr>Тема</vt:lpstr>
      </vt:variant>
      <vt:variant>
        <vt:i4>1</vt:i4>
      </vt:variant>
      <vt:variant>
        <vt:lpstr>Внедренные серверы OLE</vt:lpstr>
      </vt:variant>
      <vt:variant>
        <vt:i4>2</vt:i4>
      </vt:variant>
      <vt:variant>
        <vt:lpstr>Заголовки слайдов</vt:lpstr>
      </vt:variant>
      <vt:variant>
        <vt:i4>17</vt:i4>
      </vt:variant>
    </vt:vector>
  </HeadingPairs>
  <TitlesOfParts>
    <vt:vector size="20" baseType="lpstr">
      <vt:lpstr>Поток</vt:lpstr>
      <vt:lpstr>Диаграмма</vt:lpstr>
      <vt:lpstr>Формула</vt:lpstr>
      <vt:lpstr>Слайд 1</vt:lpstr>
      <vt:lpstr>Слайд 2</vt:lpstr>
      <vt:lpstr>Слайд 3</vt:lpstr>
      <vt:lpstr>Слайд 4</vt:lpstr>
      <vt:lpstr>ON THE GIA GMDH AS A RESEARCH TOOL</vt:lpstr>
      <vt:lpstr>Building ranking models for specific fields</vt:lpstr>
      <vt:lpstr>Building ranking models for specific fields</vt:lpstr>
      <vt:lpstr>Building the universal ranking model</vt:lpstr>
      <vt:lpstr>Building the universal ranking model</vt:lpstr>
      <vt:lpstr>Yandex ranking model rebuilt using GIA GMDH</vt:lpstr>
      <vt:lpstr>Testing the constructed Yandex ranking model</vt:lpstr>
      <vt:lpstr>Слайд 12</vt:lpstr>
      <vt:lpstr>Слайд 13</vt:lpstr>
      <vt:lpstr>Слайд 14</vt:lpstr>
      <vt:lpstr>Слайд 15</vt:lpstr>
      <vt:lpstr>Слайд 16</vt:lpstr>
      <vt:lpstr>Слайд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User</dc:creator>
  <cp:lastModifiedBy>Степашко</cp:lastModifiedBy>
  <cp:revision>134</cp:revision>
  <dcterms:created xsi:type="dcterms:W3CDTF">2015-08-26T15:54:02Z</dcterms:created>
  <dcterms:modified xsi:type="dcterms:W3CDTF">2015-09-01T06:01:21Z</dcterms:modified>
</cp:coreProperties>
</file>