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87" r:id="rId2"/>
    <p:sldId id="788" r:id="rId3"/>
    <p:sldId id="797" r:id="rId4"/>
    <p:sldId id="789" r:id="rId5"/>
    <p:sldId id="790" r:id="rId6"/>
    <p:sldId id="792" r:id="rId7"/>
    <p:sldId id="794" r:id="rId8"/>
    <p:sldId id="793" r:id="rId9"/>
    <p:sldId id="795" r:id="rId10"/>
    <p:sldId id="796" r:id="rId11"/>
    <p:sldId id="798" r:id="rId12"/>
    <p:sldId id="799" r:id="rId13"/>
    <p:sldId id="791" r:id="rId14"/>
    <p:sldId id="27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Bazenkov" initials="NB" lastIdx="1" clrIdx="0">
    <p:extLst>
      <p:ext uri="{19B8F6BF-5375-455C-9EA6-DF929625EA0E}">
        <p15:presenceInfo xmlns:p15="http://schemas.microsoft.com/office/powerpoint/2012/main" userId="617a3ca5ff6bc0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04" autoAdjust="0"/>
  </p:normalViewPr>
  <p:slideViewPr>
    <p:cSldViewPr>
      <p:cViewPr varScale="1">
        <p:scale>
          <a:sx n="113" d="100"/>
          <a:sy n="113" d="100"/>
        </p:scale>
        <p:origin x="1061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дежда Чаплинская" userId="5b7f0fc137d8e0d7" providerId="LiveId" clId="{1F96196D-C969-47C3-A9E2-7FFBD3D73A96}"/>
    <pc:docChg chg="modSld">
      <pc:chgData name="Надежда Чаплинская" userId="5b7f0fc137d8e0d7" providerId="LiveId" clId="{1F96196D-C969-47C3-A9E2-7FFBD3D73A96}" dt="2023-05-17T18:19:53.542" v="19" actId="6549"/>
      <pc:docMkLst>
        <pc:docMk/>
      </pc:docMkLst>
      <pc:sldChg chg="modSp">
        <pc:chgData name="Надежда Чаплинская" userId="5b7f0fc137d8e0d7" providerId="LiveId" clId="{1F96196D-C969-47C3-A9E2-7FFBD3D73A96}" dt="2023-05-17T18:19:53.542" v="19" actId="6549"/>
        <pc:sldMkLst>
          <pc:docMk/>
          <pc:sldMk cId="3376084722" sldId="687"/>
        </pc:sldMkLst>
        <pc:spChg chg="mod">
          <ac:chgData name="Надежда Чаплинская" userId="5b7f0fc137d8e0d7" providerId="LiveId" clId="{1F96196D-C969-47C3-A9E2-7FFBD3D73A96}" dt="2023-05-17T18:19:53.542" v="19" actId="6549"/>
          <ac:spMkLst>
            <pc:docMk/>
            <pc:sldMk cId="3376084722" sldId="687"/>
            <ac:spMk id="26" creationId="{A5B5D60C-8128-A5AC-828A-1231DD224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4E88-5F89-4E9D-9D69-63D1403F4EC5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3126-2BFE-4A46-BBA4-B6AAE655B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5A58-C59B-45A6-981F-63CE598F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0000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FE00D-C2D4-4784-AE7E-F9855C10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E8A0-DCB2-4179-B9A0-4310096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491-6A74-4B8E-AF43-570850896E7C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9D1BA-FA7C-4040-A26B-210BF98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A154-CC04-46F7-9D14-C7D7660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4DC49-4702-45E9-896A-B426FB3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3EE6C-D9F8-4B0E-AEE4-0208515B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A09B-2F3A-4456-81ED-F293B3F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2B6D-73E8-4BC6-8383-DB1DBE680E08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424-B1D4-4CCF-A847-B772E8D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97DFF-67E5-4120-80EB-C14A1E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746E3-748A-46BE-8619-1B4B40CD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20B4E-AA95-47A2-9AE3-DCB7EADE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07D1-900B-416C-A5B8-0520F1E4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EA9-C0B4-4DA1-80B7-C32A83EDD96A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F377-47F5-4CD1-9F67-4162A99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554E8-FA6F-4E4D-93B6-0549B2F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EB2A-3D06-4D92-BAB4-9AF4654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28DD3-530C-4817-A70B-B75ED65A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C4A21-DA3A-4762-874C-5F1D1E2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BD4-390A-4622-8CB9-F89686B303F1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9E679-AEFA-4485-8D3F-627D7FD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8317-E484-44E0-99F8-FDA645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0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3A47-40E1-43CE-9F48-1CC839F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C826C-DEEA-47E0-9113-F3B3FE7C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D623-75BB-4475-AA61-157573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982-690B-4748-B3F8-2D6056442731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A612-4ED0-466F-A1F1-75D63AB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836D-6450-4D5E-9F74-0AE2D90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B37E-5DE1-4C52-9E08-747C87B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484F-926E-4D84-AF56-98FBCA39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1813D-57E3-4B32-94FF-CEE9EC0D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5FBE-4C3E-48C1-869C-8CDDD8DC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DA4-B2F3-4168-90C1-D73682CC15FA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5B8E1-0E10-486C-A0B6-11778A5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F0ADD-1E74-460C-B506-9DEA5D6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2ECF-C3AA-4D5A-A5F9-530C4D5C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F8C5B-2E04-4668-A6CE-3BABDF4B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65468-6A77-4D32-8D73-A65D8772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4BE487-CF35-478E-A6B2-DB09BCC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CBEE5-66DE-4244-85E8-23060003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0019D-AEE3-400A-9D35-55BE84A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C53-6E00-4F84-B388-59F11962B1FA}" type="datetime1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13986-8275-4DB9-B198-B324154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02BB56-0B11-4D6D-A92C-181BDBA3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E363-F336-45EB-9129-171DC73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2900B-7826-4FD1-8E8F-2B2348C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28F-0B87-41CC-8EB8-175F5524C99D}" type="datetime1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89FBF-CFBF-4044-B7FD-F53220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01B30-A89A-46C2-859B-823CEED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F946C-0B28-42AF-AB47-0061F5A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3C-5D37-49EA-99F6-CF0AD2911882}" type="datetime1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E24D92-16BA-481F-B454-559394A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F1FE8-491E-4444-834F-DB3B01D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CA78-8D13-4850-A34E-507765BC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5FAF8-F58E-4CF6-AC19-ED9E333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1AD6B-AD04-482F-ADF2-AC229C66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9B175-C9EF-42C7-A30E-1D655CED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FB-0073-426D-B45F-57EE3504BCDD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F571A-718A-4E9F-8932-8B10D13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3BEB-6F2E-4BA9-B223-8D97427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A85B-19DE-4576-80D1-10583F0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107D5-CA55-4981-A9FF-0752EC4D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85381-E309-46AE-AB07-D9DFE8AD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86261-D9B4-4A63-AA27-2EAAECD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807D-2D47-4174-AABD-8E0706A44625}" type="datetime1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4605E-8A2D-4E90-9CA6-DDCF9745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0777-733E-47AB-8E97-8C76264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D151C-4D8A-4438-8C45-AAED562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E7FE-DBAA-481E-AEE4-5C88F84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79C1-4879-49E9-BFBC-BAB9447E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8623-B048-43EB-8801-11E6B6D1E4A4}" type="datetime1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0FFF-E881-4FFE-8862-76770D89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A735-A106-44DC-88BC-38C9FBADB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wol/sponge-network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-11617" y="972499"/>
            <a:ext cx="9158418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354013">
              <a:defRPr/>
            </a:pP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Моделирование перколяции</a:t>
            </a:r>
            <a:b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</a:b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ресурсными сетями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F38A35-ED36-4321-A864-792D6503B139}" type="slidenum">
              <a:rPr lang="ru-RU"/>
              <a:t>1</a:t>
            </a:fld>
            <a:endParaRPr lang="ru-RU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6191476-9254-0A60-E3F5-A4EB6835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6718"/>
              </p:ext>
            </p:extLst>
          </p:nvPr>
        </p:nvGraphicFramePr>
        <p:xfrm>
          <a:off x="1519592" y="4032193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552">
                  <a:extLst>
                    <a:ext uri="{9D8B030D-6E8A-4147-A177-3AD203B41FA5}">
                      <a16:colId xmlns:a16="http://schemas.microsoft.com/office/drawing/2014/main" val="149143320"/>
                    </a:ext>
                  </a:extLst>
                </a:gridCol>
                <a:gridCol w="1747448">
                  <a:extLst>
                    <a:ext uri="{9D8B030D-6E8A-4147-A177-3AD203B41FA5}">
                      <a16:colId xmlns:a16="http://schemas.microsoft.com/office/drawing/2014/main" val="103606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dirty="0"/>
                        <a:t>Жилякова Людмила Юрьевна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Лаб. 11 ИПУ РАН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0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Корешков Василий Романович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374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Прочие результаты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Установлена связь между симметриями ресурсных сетей как графов и симметриями их как динамических систем;</a:t>
                </a:r>
              </a:p>
              <a:p>
                <a:pPr lvl="1" algn="just"/>
                <a:r>
                  <a:rPr lang="ru-RU" dirty="0"/>
                  <a:t>Автоморфизм графа индуцирует автоморфизм динамической системы.</a:t>
                </a:r>
              </a:p>
              <a:p>
                <a:pPr algn="just"/>
                <a:r>
                  <a:rPr lang="ru-RU" dirty="0"/>
                  <a:t>Сформулированы некоторые достаточные условия того, чтобы ресурсную сеть можно было факторизовать;</a:t>
                </a:r>
              </a:p>
              <a:p>
                <a:pPr algn="just"/>
                <a:r>
                  <a:rPr lang="ru-RU" dirty="0"/>
                  <a:t>Теорема об ограничении группы автоморфизмов графа при известных группах автоморфизмов инвариантных подграфов данного графа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– смежные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тогда: 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Aut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5240EDF5-087C-EFE8-C817-30786E71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584" y="1983707"/>
            <a:ext cx="6194831" cy="4028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495EA-6B74-DB5C-3E67-5F8E94F920F3}"/>
              </a:ext>
            </a:extLst>
          </p:cNvPr>
          <p:cNvSpPr txBox="1"/>
          <p:nvPr/>
        </p:nvSpPr>
        <p:spPr>
          <a:xfrm>
            <a:off x="2636084" y="6012159"/>
            <a:ext cx="387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Начальное состояние некоторой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6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/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Та же сеть в момент</a:t>
                </a:r>
                <a:r>
                  <a:rPr lang="en-US" dirty="0"/>
                  <a:t> </a:t>
                </a:r>
                <a:r>
                  <a:rPr lang="ru-RU" dirty="0"/>
                  <a:t>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blipFill>
                <a:blip r:embed="rId3"/>
                <a:stretch>
                  <a:fillRect l="-1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4AA0EF85-6C4F-2463-3B13-27E66F89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475656" y="1981848"/>
            <a:ext cx="6159055" cy="40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">
            <a:extLst>
              <a:ext uri="{FF2B5EF4-FFF2-40B4-BE49-F238E27FC236}">
                <a16:creationId xmlns:a16="http://schemas.microsoft.com/office/drawing/2014/main" id="{D834019C-6F5A-1208-6686-605AC3AD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1977603"/>
            <a:ext cx="3675350" cy="3490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13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F606-E77B-BE45-47F6-B8A70B20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4735438" cy="490820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Приложение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Courier New" panose="02070309020205020404" pitchFamily="49" charset="0"/>
              </a:rPr>
              <a:t>S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ponge-netw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rks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 (Body)"/>
              </a:rPr>
              <a:t>(</a:t>
            </a:r>
            <a:r>
              <a:rPr lang="en-US" sz="1600" dirty="0">
                <a:latin typeface="Calibri (Body)"/>
                <a:hlinkClick r:id="rId3"/>
              </a:rPr>
              <a:t>github.com/heinwol/sponge-networks</a:t>
            </a:r>
            <a:r>
              <a:rPr lang="en-US" sz="1600" dirty="0">
                <a:latin typeface="Calibri (Body)"/>
              </a:rPr>
              <a:t>)</a:t>
            </a:r>
            <a:r>
              <a:rPr lang="en-US" sz="2000" dirty="0">
                <a:latin typeface="Calibri (Body)"/>
              </a:rPr>
              <a:t>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Возможности</a:t>
            </a:r>
            <a:r>
              <a:rPr lang="en-US" sz="1800" dirty="0">
                <a:latin typeface="Calibri (Body)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создавать ресурсные сети на основе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графов из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networkx;</a:t>
            </a:r>
            <a:endParaRPr lang="ru-R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проводить симуляции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представлять симуляции в виде массивов, листов Excel и графиков;</a:t>
            </a:r>
            <a:endParaRPr lang="en-US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рисовать симуляции в виде ресурсных сетей с </a:t>
            </a:r>
            <a:r>
              <a:rPr lang="ru-RU" sz="1800" dirty="0" err="1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анимациями</a:t>
            </a: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реализованными с помощью слайдер</a:t>
            </a: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а (см. рис.)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экспортировать анимации в 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gif;</a:t>
            </a: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создавать губковые сети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фактор-сети на основе заданного отношения эквивалентности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визуализация фактор-сетей.</a:t>
            </a:r>
          </a:p>
        </p:txBody>
      </p:sp>
    </p:spTree>
    <p:extLst>
      <p:ext uri="{BB962C8B-B14F-4D97-AF65-F5344CB8AC3E}">
        <p14:creationId xmlns:p14="http://schemas.microsoft.com/office/powerpoint/2010/main" val="68029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99728"/>
            <a:ext cx="8229600" cy="5056621"/>
          </a:xfrm>
        </p:spPr>
        <p:txBody>
          <a:bodyPr anchor="ctr" anchorCtr="0">
            <a:normAutofit/>
          </a:bodyPr>
          <a:lstStyle/>
          <a:p>
            <a:pPr algn="just">
              <a:spcBef>
                <a:spcPts val="375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опросы о протекании ресурса через губковую сеть</a:t>
            </a:r>
          </a:p>
          <a:p>
            <a:pPr lvl="1" algn="just"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Например: при данных параметрах сети (столбцы, строки, вес всех типов ребер), каково минимальное количество ресурса, которое может быть помещено в верхние вершины так, чтобы ресурс дотек до стоковых вершин?</a:t>
            </a:r>
          </a:p>
          <a:p>
            <a:pPr algn="just"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Обобщение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графовые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динамические модели в целом</a:t>
            </a:r>
          </a:p>
          <a:p>
            <a:pPr lvl="1" algn="just">
              <a:defRPr/>
            </a:pPr>
            <a:r>
              <a:rPr lang="ru-RU" sz="17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Симметрии, отношение между симметриями графов и систем, факторизация. Когда работает, когда нет.</a:t>
            </a:r>
          </a:p>
          <a:p>
            <a:pPr lvl="1" algn="just"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Результаты аналогичны в случае разметки графа над некоторым полукольцом.</a:t>
            </a:r>
          </a:p>
          <a:p>
            <a:pPr lvl="0" algn="just"/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-1"/>
            <a:ext cx="9144000" cy="12997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Возможные направления исследований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39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5040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Цель:</a:t>
            </a:r>
            <a:r>
              <a:rPr lang="ru-RU" sz="2000" dirty="0"/>
              <a:t> Исследование симметричного протекания ресурса в регулярных ресурсных сетях.</a:t>
            </a:r>
          </a:p>
          <a:p>
            <a:pPr marL="0" indent="0" algn="just">
              <a:buNone/>
              <a:defRPr/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Актуальность:</a:t>
            </a:r>
          </a:p>
          <a:p>
            <a:pPr algn="just">
              <a:defRPr/>
            </a:pPr>
            <a:r>
              <a:rPr lang="ru-RU" sz="2000" dirty="0"/>
              <a:t>Применение ресурсных сетей для моделирования процессов протекания/перераспределения;</a:t>
            </a:r>
          </a:p>
          <a:p>
            <a:pPr algn="just">
              <a:defRPr/>
            </a:pPr>
            <a:r>
              <a:rPr lang="ru-RU" sz="2000" dirty="0"/>
              <a:t>Упрощение вычислений и качественного анализа поведения модели.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2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Постановка задачи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</p:spPr>
            <p:txBody>
              <a:bodyPr vertOverflow="overflow" horzOverflow="overflow" vert="horz" wrap="square" lIns="91440" tIns="45720" rIns="91440" bIns="45720" numCol="1" spcCol="0" rtlCol="0" fromWordArt="0" anchor="ctr" anchorCtr="0" forceAA="0" compatLnSpc="0">
                <a:normAutofit fontScale="92500" lnSpcReduction="10000"/>
              </a:bodyPr>
              <a:lstStyle/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Ресурсные сети</a:t>
                </a:r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Zhilyakova</a:t>
                </a:r>
                <a:r>
                  <a:rPr lang="en-US" sz="1700" dirty="0"/>
                  <a:t> L., </a:t>
                </a:r>
                <a:r>
                  <a:rPr lang="en-US" sz="1700" dirty="0" err="1"/>
                  <a:t>Koreshkov</a:t>
                </a:r>
                <a:r>
                  <a:rPr lang="en-US" sz="1700" dirty="0"/>
                  <a:t> V., </a:t>
                </a:r>
                <a:r>
                  <a:rPr lang="en-US" sz="1700" dirty="0" err="1"/>
                  <a:t>Chaplinskaia</a:t>
                </a:r>
                <a:r>
                  <a:rPr lang="en-US" sz="1700" dirty="0"/>
                  <a:t> N. Some Properties of Stochastic</a:t>
                </a:r>
                <a:r>
                  <a:rPr lang="ru-RU" sz="1700" dirty="0"/>
                  <a:t> </a:t>
                </a:r>
                <a:r>
                  <a:rPr lang="en-US" sz="1700" dirty="0"/>
                  <a:t>Matrices and Non-Homogeneous Markov Chains Generated by Nonlinearities in</a:t>
                </a:r>
                <a:r>
                  <a:rPr lang="ru-RU" sz="1700" dirty="0"/>
                  <a:t> </a:t>
                </a:r>
                <a:r>
                  <a:rPr lang="en-US" sz="1700" dirty="0"/>
                  <a:t>the Resource Network Model // Mathematics. MDPI AG, 2022. </a:t>
                </a:r>
                <a:r>
                  <a:rPr lang="ru-RU" sz="1700" dirty="0"/>
                  <a:t>т. 10, </a:t>
                </a:r>
                <a:r>
                  <a:rPr lang="en-US" sz="1700" dirty="0"/>
                  <a:t>No 21. </a:t>
                </a:r>
                <a:r>
                  <a:rPr lang="ru-RU" sz="1700" dirty="0"/>
                  <a:t>с. 4095–4</a:t>
                </a:r>
                <a:r>
                  <a:rPr lang="en-US" sz="1700" dirty="0"/>
                  <a:t>112;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ru-RU" sz="1700" dirty="0"/>
                  <a:t>Чаплинская Н. В. Исследование полных однородных ресурсных сетей с «жадными» вершинами: зона «достаточного большого» ресурса // Управление большими системами: сборник трудов. Институт проблем управления им. В. А. Трапезникова РАН, 2021. с. 49–66</a:t>
                </a:r>
                <a:r>
                  <a:rPr lang="en-US" sz="1700" dirty="0"/>
                  <a:t>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Перколяция</a:t>
                </a: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it-IT" sz="1700" dirty="0"/>
                  <a:t>Bollobás B., Riordan O. Percolation. Cambridge University Press, 2006. с. 323–324;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Li M.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Percolation on complex networks: Theory and application // Physics</a:t>
                </a:r>
                <a:r>
                  <a:rPr lang="ru-RU" sz="1700" dirty="0"/>
                  <a:t> </a:t>
                </a:r>
                <a:r>
                  <a:rPr lang="en-US" sz="1700" dirty="0"/>
                  <a:t>Reports. Elsevier BV, 2021. т. 907. с. 1–68.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Динамические системы: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Kornyak</a:t>
                </a:r>
                <a:r>
                  <a:rPr lang="en-US" sz="1700" dirty="0"/>
                  <a:t> V. V. Structural and Symmetry Analysis of Discrete Dynamical Systems.</a:t>
                </a:r>
                <a:r>
                  <a:rPr lang="ru-RU" sz="1700" dirty="0"/>
                  <a:t>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2010;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Murza</a:t>
                </a:r>
                <a:r>
                  <a:rPr lang="en-US" sz="1700" dirty="0"/>
                  <a:t> A. C. Heteroclinic Cycles in ODEs with the Symmetry of the Quaternionic</a:t>
                </a:r>
                <a:r>
                  <a:rPr lang="ru-R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ru-RU" sz="17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700" dirty="0"/>
                  <a:t> Group.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2017;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Aledo J. A.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Coexistence of Periods in Parallel and Sequential Boolean Graph</a:t>
                </a:r>
                <a:r>
                  <a:rPr lang="ru-RU" sz="1700" dirty="0"/>
                  <a:t> </a:t>
                </a:r>
                <a:r>
                  <a:rPr lang="en-US" sz="1700" dirty="0"/>
                  <a:t>Dynamical Systems over Directed Graphs // Mathematics. MDPI AG, 2020. т. 8,</a:t>
                </a:r>
                <a:r>
                  <a:rPr lang="ru-RU" sz="1700" dirty="0"/>
                  <a:t> </a:t>
                </a:r>
                <a:r>
                  <a:rPr lang="en-US" sz="1700" dirty="0"/>
                  <a:t>No 10. с. 1812–1813;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Mortveit</a:t>
                </a:r>
                <a:r>
                  <a:rPr lang="en-US" sz="1700" dirty="0"/>
                  <a:t> H. S., </a:t>
                </a:r>
                <a:r>
                  <a:rPr lang="en-US" sz="1700" dirty="0" err="1"/>
                  <a:t>Reidys</a:t>
                </a:r>
                <a:r>
                  <a:rPr lang="en-US" sz="1700" dirty="0"/>
                  <a:t> C. M. An introduction to sequential dynamical systems.</a:t>
                </a:r>
                <a:r>
                  <a:rPr lang="ru-RU" sz="1700" dirty="0"/>
                  <a:t> </a:t>
                </a:r>
                <a:r>
                  <a:rPr lang="en-US" sz="1700" dirty="0"/>
                  <a:t>2008-е </a:t>
                </a:r>
                <a:r>
                  <a:rPr lang="en-US" sz="1700" dirty="0" err="1"/>
                  <a:t>изд</a:t>
                </a:r>
                <a:r>
                  <a:rPr lang="en-US" sz="1700" dirty="0"/>
                  <a:t>. New York, NY: Springer, 2007.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  <a:blipFill>
                <a:blip r:embed="rId2"/>
                <a:stretch>
                  <a:fillRect l="-5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3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Литература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370391"/>
            <a:ext cx="3791238" cy="256411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</a:rPr>
              <a:t>Ресурсная сеть </a:t>
            </a:r>
            <a:r>
              <a:rPr lang="ru-RU" sz="2000" i="0" dirty="0"/>
              <a:t>– динамическая потоковая модель, описываемая взвешенным орграфом. Время дискретно. Каждой вершине приписывается определенное количество «ресурса», который со временем «перетекает» в другие вершины.</a:t>
            </a:r>
          </a:p>
          <a:p>
            <a:pPr algn="just">
              <a:defRPr/>
            </a:pPr>
            <a:endParaRPr lang="ru-RU" sz="2000" b="1" i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4</a:t>
            </a:fld>
            <a:endParaRPr lang="ru-RU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F4D6A600-8EF2-109F-8A58-2B32E2554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847358" y="2435700"/>
            <a:ext cx="3647221" cy="346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748B8165-BB3F-9F1C-A4E5-0A2D419E437F}"/>
              </a:ext>
            </a:extLst>
          </p:cNvPr>
          <p:cNvSpPr txBox="1">
            <a:spLocks/>
          </p:cNvSpPr>
          <p:nvPr/>
        </p:nvSpPr>
        <p:spPr bwMode="auto">
          <a:xfrm>
            <a:off x="4248438" y="1370392"/>
            <a:ext cx="4546848" cy="2130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Губковая сеть </a:t>
            </a:r>
            <a:r>
              <a:rPr lang="ru-RU" sz="2000" dirty="0"/>
              <a:t>– ресурсная сеть, граф которой является частью регулярного замощения плоскости.</a:t>
            </a:r>
            <a:endParaRPr lang="ru-RU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A54BBD-EA74-1347-00B5-5151C97E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0" y="3934509"/>
            <a:ext cx="2862179" cy="2421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defRPr/>
                </a:pPr>
                <a:r>
                  <a:rPr lang="ru-RU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Характеристики губковой сети</a:t>
                </a:r>
                <a:r>
                  <a:rPr lang="en-US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sz="2000" b="1" i="0" dirty="0"/>
                  <a:t>:</a:t>
                </a:r>
              </a:p>
              <a:p>
                <a:pPr algn="just">
                  <a:defRPr/>
                </a:pPr>
                <a:r>
                  <a:rPr lang="ru-RU" sz="1800" i="0" dirty="0"/>
                  <a:t>Тип: треугольная, шестиугольная или прямоугольная.</a:t>
                </a:r>
              </a:p>
              <a:p>
                <a:pPr algn="just">
                  <a:defRPr/>
                </a:pPr>
                <a:r>
                  <a:rPr lang="ru-RU" sz="1800" i="0" dirty="0"/>
                  <a:t>Столбцы и строки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i="0" dirty="0"/>
                  <a:t> </a:t>
                </a:r>
                <a:r>
                  <a:rPr lang="ru-RU" sz="1800" i="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0" dirty="0"/>
                  <a:t>)</a:t>
                </a:r>
                <a:r>
                  <a:rPr lang="ru-RU" sz="1800" dirty="0"/>
                  <a:t>.</a:t>
                </a:r>
              </a:p>
              <a:p>
                <a:pPr algn="just">
                  <a:defRPr/>
                </a:pPr>
                <a:r>
                  <a:rPr lang="ru-RU" sz="1800" i="0" dirty="0"/>
                  <a:t>Верхние вершины (в начальный момент времени ресурс только в верхних вершинах).</a:t>
                </a:r>
              </a:p>
              <a:p>
                <a:pPr algn="just">
                  <a:defRPr/>
                </a:pPr>
                <a:r>
                  <a:rPr lang="ru-RU" sz="1800" dirty="0"/>
                  <a:t>Стоковые вершины (могут присутствовать, могут отсутствовать).</a:t>
                </a:r>
              </a:p>
              <a:p>
                <a:pPr lvl="2" algn="just">
                  <a:defRPr/>
                </a:pPr>
                <a:endParaRPr lang="ru-RU" sz="1400" i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  <a:blipFill>
                <a:blip r:embed="rId2"/>
                <a:stretch>
                  <a:fillRect l="-1484" t="-2227" r="-118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EAAA7A6-2CD4-A82A-4894-ED11A9E6F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779534" y="1063959"/>
            <a:ext cx="3929609" cy="36611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2D532-A801-4EBE-A49C-7AF699737A8B}"/>
              </a:ext>
            </a:extLst>
          </p:cNvPr>
          <p:cNvSpPr txBox="1"/>
          <p:nvPr/>
        </p:nvSpPr>
        <p:spPr>
          <a:xfrm>
            <a:off x="5076056" y="4725144"/>
            <a:ext cx="365531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800" i="0" dirty="0"/>
              <a:t>Вес разных «типов» ребер: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петли;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горизонтальные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«сверху вниз»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«снизу вверх»;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dirty="0"/>
              <a:t>ребра в стоковые вершины.</a:t>
            </a:r>
            <a:endParaRPr lang="ru-RU" sz="1500" i="0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77F00EB9-E22D-D5EA-8150-03C5DA2701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56373" y="4040771"/>
            <a:ext cx="4323161" cy="2207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9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Дополнительные понятия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Ресурсная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RN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Губковая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граф, 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отношение эквивалентности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факторграф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отношению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lvl="1" algn="just"/>
                <a:r>
                  <a:rPr lang="ru-RU" dirty="0"/>
                  <a:t>Отождествление вершин.</a:t>
                </a:r>
              </a:p>
              <a:p>
                <a:pPr marL="0" indent="0" algn="just">
                  <a:buNone/>
                </a:pP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Автоморфизм ресурсной сети </a:t>
                </a:r>
                <a:r>
                  <a:rPr lang="ru-RU" dirty="0"/>
                  <a:t>– автоморфизм графа как взвешенного.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b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RN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группа автоморфизмов ресурсной сети.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стабилизатор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 действием группы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т.е. множество тех симметрий, которые оставляют на месте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Фактор-сеть</a:t>
                </a:r>
                <a:r>
                  <a:rPr lang="ru-RU" b="1" dirty="0"/>
                  <a:t> </a:t>
                </a:r>
                <a:r>
                  <a:rPr lang="ru-RU" dirty="0"/>
                  <a:t>– ресурсная сеть, граф которой – факторграф исходной сети.</a:t>
                </a:r>
              </a:p>
              <a:p>
                <a:pPr lvl="1" algn="just"/>
                <a:r>
                  <a:rPr lang="ru-RU" dirty="0"/>
                  <a:t>Веса должны быть согласованы.</a:t>
                </a:r>
              </a:p>
              <a:p>
                <a:pPr lvl="1" algn="just"/>
                <a:r>
                  <a:rPr lang="ru-RU" dirty="0"/>
                  <a:t>Фактор-сеть существует не всегда.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  <a:blipFill>
                <a:blip r:embed="rId2"/>
                <a:stretch>
                  <a:fillRect l="-773" t="-135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47625-4523-D22A-FCB8-A113DACD0E96}"/>
              </a:ext>
            </a:extLst>
          </p:cNvPr>
          <p:cNvCxnSpPr/>
          <p:nvPr/>
        </p:nvCxnSpPr>
        <p:spPr>
          <a:xfrm>
            <a:off x="755576" y="2852936"/>
            <a:ext cx="7344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на цилиндре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Фактор-сеть, у которой левая и правая сторона отождествлены</a:t>
                </a:r>
              </a:p>
              <a:p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">
            <a:extLst>
              <a:ext uri="{FF2B5EF4-FFF2-40B4-BE49-F238E27FC236}">
                <a16:creationId xmlns:a16="http://schemas.microsoft.com/office/drawing/2014/main" id="{71145D25-3AE4-D35C-C3DF-24FFBF7D5C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47912" y="2691289"/>
            <a:ext cx="4448175" cy="2913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обладает осевой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, если сеть:</a:t>
                </a: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прямоугольная;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шестиугольная,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треугольная,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6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UppPr>
                          <m:e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⨉</m:t>
                            </m:r>
                          </m:e>
                          <m:li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ru-RU" sz="1600">
                                    <a:effectLst/>
                                    <a:ea typeface="Calibri" panose="020F0502020204030204" pitchFamily="34" charset="0"/>
                                  </a:rPr>
                                  <m:t> / 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</m:lim>
                        </m:limUpp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lim>
                    </m:limLow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если сеть треугольная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в остальных случаях, сеть не обладает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Если уравнять в сети веса ребер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effectLst/>
                    <a:ea typeface="Calibri" panose="020F0502020204030204" pitchFamily="34" charset="0"/>
                  </a:rPr>
                  <a:t>и убрать стоки, то сеть будет иметь еще один автоморфизм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effectLst/>
                                <a:ea typeface="Calibri" panose="020F0502020204030204" pitchFamily="34" charset="0"/>
                              </a:rPr>
                              <m:t> / 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и, соответственно,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dirty="0">
                    <a:ea typeface="Calibri" panose="020F0502020204030204" pitchFamily="34" charset="0"/>
                  </a:rPr>
                  <a:t>, в случае треугольной сети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в случае прямоугольной сети.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  <a:blipFill>
                <a:blip r:embed="rId2"/>
                <a:stretch>
                  <a:fillRect l="-1010" t="-1511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D6D57-7846-CC43-4CD9-69CD1B4CDE13}"/>
              </a:ext>
            </a:extLst>
          </p:cNvPr>
          <p:cNvCxnSpPr/>
          <p:nvPr/>
        </p:nvCxnSpPr>
        <p:spPr bwMode="auto"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0F538CA-F617-49D3-3C36-A4B1079C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866" y="1832336"/>
            <a:ext cx="160196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на цилиндре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прямоугольная или шестиугольная 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 /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треугольная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  <a:blipFill>
                <a:blip r:embed="rId2"/>
                <a:stretch>
                  <a:fillRect l="-773" t="-6303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652B8E-5293-0982-6975-18D13E778670}"/>
              </a:ext>
            </a:extLst>
          </p:cNvPr>
          <p:cNvCxnSpPr/>
          <p:nvPr/>
        </p:nvCxnSpPr>
        <p:spPr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прямоугольная, то</a:t>
                </a:r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ctr"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just">
                  <a:buNone/>
                </a:pPr>
                <a:r>
                  <a:rPr lang="en-US" sz="1800" dirty="0"/>
                  <a:t>  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</a:t>
                </a:r>
                <a:r>
                  <a:rPr lang="ru-RU" sz="1800" dirty="0" err="1"/>
                  <a:t>ая</a:t>
                </a:r>
                <a:r>
                  <a:rPr lang="ru-RU" sz="1800" dirty="0"/>
                  <a:t> группа диэдра</a:t>
                </a:r>
                <a:r>
                  <a:rPr lang="en-US" sz="1800" dirty="0"/>
                  <a:t>;</a:t>
                </a:r>
                <a:endParaRPr lang="en-US" sz="1800" dirty="0">
                  <a:ea typeface="Calibri" panose="020F0502020204030204" pitchFamily="34" charset="0"/>
                </a:endParaRP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а количество столбцов четно, то</a:t>
                </a:r>
              </a:p>
              <a:p>
                <a:pPr marL="1028700" lvl="3" indent="0" algn="ctr">
                  <a:buNone/>
                </a:pPr>
                <a:r>
                  <a:rPr lang="en-US" sz="165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но количество столбцов нечетно, то</a:t>
                </a:r>
              </a:p>
              <a:p>
                <a:pPr marL="685800" lvl="2" indent="0" algn="ctr"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     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  <a:blipFill>
                <a:blip r:embed="rId3"/>
                <a:stretch>
                  <a:fillRect t="-1629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EA1BFA99-90F8-C09D-D1F3-9665F553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816" y="2636916"/>
            <a:ext cx="3946345" cy="29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6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7496</TotalTime>
  <Words>1086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Cambria Math</vt:lpstr>
      <vt:lpstr>Courier New</vt:lpstr>
      <vt:lpstr>Times New Roman</vt:lpstr>
      <vt:lpstr>Тема Office</vt:lpstr>
      <vt:lpstr>Моделирование перколяции ресурсными сетями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динамики в задачах сетевого анализа и агрегирования данных</dc:title>
  <dc:creator>user</dc:creator>
  <cp:lastModifiedBy>heinwol</cp:lastModifiedBy>
  <cp:revision>644</cp:revision>
  <dcterms:created xsi:type="dcterms:W3CDTF">2020-06-18T13:48:27Z</dcterms:created>
  <dcterms:modified xsi:type="dcterms:W3CDTF">2024-06-18T14:56:08Z</dcterms:modified>
</cp:coreProperties>
</file>