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787" r:id="rId2"/>
    <p:sldId id="788" r:id="rId3"/>
    <p:sldId id="797" r:id="rId4"/>
    <p:sldId id="789" r:id="rId5"/>
    <p:sldId id="790" r:id="rId6"/>
    <p:sldId id="792" r:id="rId7"/>
    <p:sldId id="794" r:id="rId8"/>
    <p:sldId id="793" r:id="rId9"/>
    <p:sldId id="795" r:id="rId10"/>
    <p:sldId id="796" r:id="rId11"/>
    <p:sldId id="791" r:id="rId12"/>
    <p:sldId id="274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kolay Bazenkov" initials="NB" lastIdx="1" clrIdx="0">
    <p:extLst>
      <p:ext uri="{19B8F6BF-5375-455C-9EA6-DF929625EA0E}">
        <p15:presenceInfo xmlns:p15="http://schemas.microsoft.com/office/powerpoint/2012/main" userId="617a3ca5ff6bc09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904" autoAdjust="0"/>
  </p:normalViewPr>
  <p:slideViewPr>
    <p:cSldViewPr>
      <p:cViewPr varScale="1">
        <p:scale>
          <a:sx n="105" d="100"/>
          <a:sy n="105" d="100"/>
        </p:scale>
        <p:origin x="1572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Надежда Чаплинская" userId="5b7f0fc137d8e0d7" providerId="LiveId" clId="{1F96196D-C969-47C3-A9E2-7FFBD3D73A96}"/>
    <pc:docChg chg="modSld">
      <pc:chgData name="Надежда Чаплинская" userId="5b7f0fc137d8e0d7" providerId="LiveId" clId="{1F96196D-C969-47C3-A9E2-7FFBD3D73A96}" dt="2023-05-17T18:19:53.542" v="19" actId="6549"/>
      <pc:docMkLst>
        <pc:docMk/>
      </pc:docMkLst>
      <pc:sldChg chg="modSp">
        <pc:chgData name="Надежда Чаплинская" userId="5b7f0fc137d8e0d7" providerId="LiveId" clId="{1F96196D-C969-47C3-A9E2-7FFBD3D73A96}" dt="2023-05-17T18:19:53.542" v="19" actId="6549"/>
        <pc:sldMkLst>
          <pc:docMk/>
          <pc:sldMk cId="3376084722" sldId="687"/>
        </pc:sldMkLst>
        <pc:spChg chg="mod">
          <ac:chgData name="Надежда Чаплинская" userId="5b7f0fc137d8e0d7" providerId="LiveId" clId="{1F96196D-C969-47C3-A9E2-7FFBD3D73A96}" dt="2023-05-17T18:19:53.542" v="19" actId="6549"/>
          <ac:spMkLst>
            <pc:docMk/>
            <pc:sldMk cId="3376084722" sldId="687"/>
            <ac:spMk id="26" creationId="{A5B5D60C-8128-A5AC-828A-1231DD22479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894E88-5F89-4E9D-9D69-63D1403F4EC5}" type="datetimeFigureOut">
              <a:rPr lang="ru-RU" smtClean="0"/>
              <a:t>22.05.2024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943126-2BFE-4A46-BBA4-B6AAE655B4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2706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FC5A58-C59B-45A6-981F-63CE598FF9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900000"/>
          </a:xfrm>
        </p:spPr>
        <p:txBody>
          <a:bodyPr anchor="b">
            <a:normAutofit/>
          </a:bodyPr>
          <a:lstStyle>
            <a:lvl1pPr algn="ctr">
              <a:defRPr sz="3200" b="1">
                <a:latin typeface="+mn-lt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21FE00D-C2D4-4784-AE7E-F9855C1055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D22E8A0-DCB2-4179-B9A0-4310096B3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9491-6A74-4B8E-AF43-570850896E7C}" type="datetime1">
              <a:rPr lang="ru-RU" smtClean="0"/>
              <a:t>22.05.2024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CD9D1BA-FA7C-4040-A26B-210BF98EC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МНШ 18 мая 2023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2CFA154-CC04-46F7-9D14-C7D766076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38A35-ED36-4321-A864-792D6503B13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7496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A4DC49-4702-45E9-896A-B426FB347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373EE6C-D9F8-4B0E-AEE4-0208515B3C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843A09B-2F3A-4456-81ED-F293B3F60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D2B6D-73E8-4BC6-8383-DB1DBE680E08}" type="datetime1">
              <a:rPr lang="ru-RU" smtClean="0"/>
              <a:t>22.05.2024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F069424-B1D4-4CCF-A847-B772E8D73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МНШ 18 мая 2023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CC97DFF-67E5-4120-80EB-C14A1E084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38A35-ED36-4321-A864-792D6503B13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1358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47746E3-748A-46BE-8619-1B4B40CD5B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6920B4E-AA95-47A2-9AE3-DCB7EADE4F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7E007D1-900B-416C-A5B8-0520F1E41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7DEA9-C0B4-4DA1-80B7-C32A83EDD96A}" type="datetime1">
              <a:rPr lang="ru-RU" smtClean="0"/>
              <a:t>22.05.2024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BDAF377-47F5-4CD1-9F67-4162A992A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МНШ 18 мая 2023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6554E8-FA6F-4E4D-93B6-0549B2FFE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38A35-ED36-4321-A864-792D6503B13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5143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C2EB2A-3D06-4D92-BAB4-9AF4654FF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628DD3-530C-4817-A70B-B75ED65AC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B1C4A21-DA3A-4762-874C-5F1D1E296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81BD4-390A-4622-8CB9-F89686B303F1}" type="datetime1">
              <a:rPr lang="ru-RU" smtClean="0"/>
              <a:t>22.05.2024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109E679-AEFA-4485-8D3F-627D7FDAD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</a:lstStyle>
          <a:p>
            <a:r>
              <a:rPr lang="ru-RU"/>
              <a:t>МНШ 18 мая 2023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0EF8317-E484-44E0-99F8-FDA6451D0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</a:lstStyle>
          <a:p>
            <a:fld id="{03F38A35-ED36-4321-A864-792D6503B139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62080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583A47-40E1-43CE-9F48-1CC839FA1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43C826C-DEEA-47E0-9113-F3B3FE7C89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55BD623-75BB-4475-AA61-157573A60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7E982-690B-4748-B3F8-2D6056442731}" type="datetime1">
              <a:rPr lang="ru-RU" smtClean="0"/>
              <a:t>22.05.2024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AE3A612-4ED0-466F-A1F1-75D63AB9A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</a:lstStyle>
          <a:p>
            <a:r>
              <a:rPr lang="ru-RU"/>
              <a:t>МНШ 18 мая 2023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D8836D-6450-4D5E-9F74-0AE2D90F9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</a:lstStyle>
          <a:p>
            <a:fld id="{03F38A35-ED36-4321-A864-792D6503B139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751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AFB37E-5DE1-4C52-9E08-747C87B48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55484F-926E-4D84-AF56-98FBCA397A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D81813D-57E3-4B32-94FF-CEE9EC0D2A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6815FBE-4C3E-48C1-869C-8CDDD8DC9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E2DA4-B2F3-4168-90C1-D73682CC15FA}" type="datetime1">
              <a:rPr lang="ru-RU" smtClean="0"/>
              <a:t>22.05.2024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645B8E1-0E10-486C-A0B6-11778A568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МНШ 18 мая 2023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84F0ADD-1E74-460C-B506-9DEA5D64C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38A35-ED36-4321-A864-792D6503B13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0814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172ECF-C3AA-4D5A-A5F9-530C4D5CF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54F8C5B-2E04-4668-A6CE-3BABDF4B6E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E165468-6A77-4D32-8D73-A65D8772D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B4BE487-CF35-478E-A6B2-DB09BCC187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CDCBEE5-66DE-4244-85E8-2306000344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A10019D-AEE3-400A-9D35-55BE84A16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EC53-6E00-4F84-B388-59F11962B1FA}" type="datetime1">
              <a:rPr lang="ru-RU" smtClean="0"/>
              <a:t>22.05.2024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5913986-8275-4DB9-B198-B324154C1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МНШ 18 мая 2023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702BB56-0B11-4D6D-A92C-181BDBA31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38A35-ED36-4321-A864-792D6503B13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5115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75E363-F336-45EB-9129-171DC7381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042900B-7826-4FD1-8E8F-2B2348CF4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7728F-0B87-41CC-8EB8-175F5524C99D}" type="datetime1">
              <a:rPr lang="ru-RU" smtClean="0"/>
              <a:t>22.05.2024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6C89FBF-CFBF-4044-B7FD-F5322082F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МНШ 18 мая 2023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7401B30-A89A-46C2-859B-823CEED03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38A35-ED36-4321-A864-792D6503B13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7824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C4F946C-0B28-42AF-AB47-0061F5A5F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C363C-5D37-49EA-99F6-CF0AD2911882}" type="datetime1">
              <a:rPr lang="ru-RU" smtClean="0"/>
              <a:t>22.05.2024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6E24D92-16BA-481F-B454-559394A99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МНШ 18 мая 2023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9FF1FE8-491E-4444-834F-DB3B01DAB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38A35-ED36-4321-A864-792D6503B13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871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A3CA78-8D13-4850-A34E-507765BC6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95FAF8-F58E-4CF6-AC19-ED9E333D8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121AD6B-AD04-482F-ADF2-AC229C6684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449B175-C9EF-42C7-A30E-1D655CED4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502FB-0073-426D-B45F-57EE3504BCDD}" type="datetime1">
              <a:rPr lang="ru-RU" smtClean="0"/>
              <a:t>22.05.2024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50F571A-718A-4E9F-8932-8B10D1352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МНШ 18 мая 2023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DD13BEB-6F2E-4BA9-B223-8D97427D3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38A35-ED36-4321-A864-792D6503B13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6080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B4A85B-19DE-4576-80D1-10583F02C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11107D5-CA55-4981-A9FF-0752EC4DB9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E385381-E309-46AE-AB07-D9DFE8AD71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5886261-D9B4-4A63-AA27-2EAAECD15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C807D-2D47-4174-AABD-8E0706A44625}" type="datetime1">
              <a:rPr lang="ru-RU" smtClean="0"/>
              <a:t>22.05.2024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F04605E-8A2D-4E90-9CA6-DDCF97456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МНШ 18 мая 2023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59B0777-733E-47AB-8E97-8C762642F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38A35-ED36-4321-A864-792D6503B13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3799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2D151C-4D8A-4438-8C45-AAED562D9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244E7FE-DBAA-481E-AEE4-5C88F8456E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8B279C1-4879-49E9-BFBC-BAB9447E2D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58623-B048-43EB-8801-11E6B6D1E4A4}" type="datetime1">
              <a:rPr lang="ru-RU" smtClean="0"/>
              <a:t>22.05.2024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E5B0FFF-E881-4FFE-8862-76770D89C2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>
                <a:solidFill>
                  <a:schemeClr val="tx2"/>
                </a:solidFill>
              </a:defRPr>
            </a:lvl1pPr>
          </a:lstStyle>
          <a:p>
            <a:r>
              <a:rPr lang="ru-RU"/>
              <a:t>МНШ 18 мая 2023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12DA735-A106-44DC-88BC-38C9FBADBE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2"/>
                </a:solidFill>
              </a:defRPr>
            </a:lvl1pPr>
          </a:lstStyle>
          <a:p>
            <a:fld id="{03F38A35-ED36-4321-A864-792D6503B139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5495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einwol/sponge-networks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-11617" y="972499"/>
            <a:ext cx="9158418" cy="2520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indent="354013">
              <a:defRPr/>
            </a:pPr>
            <a:r>
              <a:rPr lang="ru-RU" sz="3600" b="0" i="0" u="none" dirty="0">
                <a:solidFill>
                  <a:srgbClr val="244061"/>
                </a:solidFill>
                <a:latin typeface="Calibri"/>
                <a:ea typeface="Calibri"/>
                <a:cs typeface="Calibri"/>
              </a:rPr>
              <a:t>Регулярные ресурсные сети и их симметрии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596920" y="3633798"/>
            <a:ext cx="5950159" cy="1451386"/>
          </a:xfrm>
        </p:spPr>
        <p:txBody>
          <a:bodyPr anchor="ctr">
            <a:normAutofit/>
          </a:bodyPr>
          <a:lstStyle/>
          <a:p>
            <a:pPr>
              <a:defRPr/>
            </a:pPr>
            <a:r>
              <a:rPr lang="ru-RU" sz="2400" dirty="0">
                <a:cs typeface="Arial"/>
              </a:rPr>
              <a:t>Корешков Василий Романович</a:t>
            </a:r>
            <a:endParaRPr dirty="0"/>
          </a:p>
          <a:p>
            <a:pPr>
              <a:defRPr/>
            </a:pPr>
            <a:r>
              <a:rPr lang="en-US" sz="2400" dirty="0">
                <a:cs typeface="Arial"/>
              </a:rPr>
              <a:t> </a:t>
            </a:r>
            <a:r>
              <a:rPr lang="ru-RU" sz="2400" dirty="0">
                <a:cs typeface="Arial"/>
              </a:rPr>
              <a:t>ФН12-41М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3F38A35-ED36-4321-A864-792D6503B139}" type="slidenum">
              <a:rPr lang="ru-RU"/>
              <a:t>1</a:t>
            </a:fld>
            <a:endParaRPr lang="ru-RU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4EF5859-57EC-DE98-CC45-E8D0AE1926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366261"/>
              </p:ext>
            </p:extLst>
          </p:nvPr>
        </p:nvGraphicFramePr>
        <p:xfrm>
          <a:off x="2019636" y="4893798"/>
          <a:ext cx="5104726" cy="13649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85597">
                  <a:extLst>
                    <a:ext uri="{9D8B030D-6E8A-4147-A177-3AD203B41FA5}">
                      <a16:colId xmlns:a16="http://schemas.microsoft.com/office/drawing/2014/main" val="4020925179"/>
                    </a:ext>
                  </a:extLst>
                </a:gridCol>
                <a:gridCol w="2719129">
                  <a:extLst>
                    <a:ext uri="{9D8B030D-6E8A-4147-A177-3AD203B41FA5}">
                      <a16:colId xmlns:a16="http://schemas.microsoft.com/office/drawing/2014/main" val="1567250952"/>
                    </a:ext>
                  </a:extLst>
                </a:gridCol>
              </a:tblGrid>
              <a:tr h="635753">
                <a:tc>
                  <a:txBody>
                    <a:bodyPr/>
                    <a:lstStyle/>
                    <a:p>
                      <a:r>
                        <a:rPr lang="ru-RU" sz="1600" dirty="0">
                          <a:cs typeface="Arial"/>
                        </a:rPr>
                        <a:t>Научный руководитель:</a:t>
                      </a:r>
                      <a:endParaRPr lang="en-US" sz="1500" dirty="0"/>
                    </a:p>
                  </a:txBody>
                  <a:tcPr marL="103355" marR="103355" marT="51678" marB="51678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1" dirty="0">
                          <a:cs typeface="Arial"/>
                        </a:rPr>
                        <a:t>Фетисов Д. А.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dirty="0">
                          <a:cs typeface="Arial"/>
                        </a:rPr>
                        <a:t>МГТУ им. Н. Э. Баумана, ФН12</a:t>
                      </a:r>
                      <a:endParaRPr lang="ru-RU" sz="1200" b="0" dirty="0">
                        <a:cs typeface="Arial"/>
                      </a:endParaRPr>
                    </a:p>
                  </a:txBody>
                  <a:tcPr marL="103355" marR="103355" marT="51678" marB="51678"/>
                </a:tc>
                <a:extLst>
                  <a:ext uri="{0D108BD9-81ED-4DB2-BD59-A6C34878D82A}">
                    <a16:rowId xmlns:a16="http://schemas.microsoft.com/office/drawing/2014/main" val="84781295"/>
                  </a:ext>
                </a:extLst>
              </a:tr>
              <a:tr h="635753">
                <a:tc>
                  <a:txBody>
                    <a:bodyPr/>
                    <a:lstStyle/>
                    <a:p>
                      <a:r>
                        <a:rPr lang="ru-RU" sz="1600" dirty="0">
                          <a:cs typeface="Arial"/>
                        </a:rPr>
                        <a:t>Научный консультант:</a:t>
                      </a:r>
                      <a:endParaRPr lang="en-US" sz="1500" dirty="0"/>
                    </a:p>
                  </a:txBody>
                  <a:tcPr marL="103355" marR="103355" marT="51678" marB="51678" anchor="ctr"/>
                </a:tc>
                <a:tc>
                  <a:txBody>
                    <a:bodyPr/>
                    <a:lstStyle/>
                    <a:p>
                      <a:r>
                        <a:rPr lang="ru-RU" sz="2400" b="1" dirty="0">
                          <a:cs typeface="Arial"/>
                        </a:rPr>
                        <a:t>Жилякова Л. Ю.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</a:rPr>
                        <a:t>ИПУ РАН, лаб. 11</a:t>
                      </a:r>
                      <a:endParaRPr kumimoji="0" lang="ru-R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rial"/>
                      </a:endParaRPr>
                    </a:p>
                  </a:txBody>
                  <a:tcPr marL="103355" marR="103355" marT="51678" marB="51678"/>
                </a:tc>
                <a:extLst>
                  <a:ext uri="{0D108BD9-81ED-4DB2-BD59-A6C34878D82A}">
                    <a16:rowId xmlns:a16="http://schemas.microsoft.com/office/drawing/2014/main" val="108239036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 txBox="1">
            <a:spLocks noChangeArrowheads="1"/>
          </p:cNvSpPr>
          <p:nvPr/>
        </p:nvSpPr>
        <p:spPr bwMode="auto">
          <a:xfrm>
            <a:off x="1252" y="0"/>
            <a:ext cx="9144000" cy="105273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defPPr>
              <a:defRPr lang="ru-RU"/>
            </a:defPPr>
            <a:lvl1pPr marL="357188" algn="ctr">
              <a:defRPr sz="3600" b="1" spc="15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ru-RU" dirty="0"/>
              <a:t>Результаты</a:t>
            </a:r>
            <a:r>
              <a:rPr lang="en-US" dirty="0"/>
              <a:t> (3)</a:t>
            </a:r>
            <a:endParaRPr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B65CF2-77C7-21E1-FD6C-3124FEC49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7099E1-2BD8-4718-81B5-D06A6B18E473}" type="slidenum">
              <a:rPr lang="ru-RU" smtClean="0"/>
              <a:t>10</a:t>
            </a:fld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7D946C-C169-1133-F6FA-82F79F03BC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253331"/>
                <a:ext cx="7886700" cy="4551934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ru-RU" dirty="0"/>
                  <a:t>Установлена связь между симметриями ресурсных сетей как графов и симметриями их как динамических систем;</a:t>
                </a:r>
              </a:p>
              <a:p>
                <a:pPr lvl="1" algn="just"/>
                <a:r>
                  <a:rPr lang="ru-RU" dirty="0"/>
                  <a:t>Автоморфизм графа индуцирует автоморфизм динамической системы.</a:t>
                </a:r>
              </a:p>
              <a:p>
                <a:pPr algn="just"/>
                <a:r>
                  <a:rPr lang="ru-RU" dirty="0"/>
                  <a:t>Сформулированы достаточные условия того, чтобы ресурсную сеть можно было факторизовать;</a:t>
                </a:r>
              </a:p>
              <a:p>
                <a:pPr algn="just"/>
                <a:r>
                  <a:rPr lang="ru-RU" dirty="0"/>
                  <a:t>Теорема об ограничении группы автоморфизмов графа при известных группах автоморфизмов инвариантных подграфов данного графа</a:t>
                </a:r>
                <a:endParaRPr lang="en-US" dirty="0"/>
              </a:p>
              <a:p>
                <a:pPr marL="34290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limLow>
                            <m:limLow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⋂</m:t>
                              </m:r>
                            </m:e>
                            <m:lim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ru-RU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𝑉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lim>
                          </m:limLow>
                          <m:sSub>
                            <m:sSub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S" sz="1800">
                                  <a:effectLst/>
                                  <a:latin typeface="Times New Roman" panose="02020603050405020304" pitchFamily="18" charset="0"/>
                                  <a:ea typeface="Calibri" panose="020F0502020204030204" pitchFamily="34" charset="0"/>
                                </a:rPr>
                                <m:t>Stab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𝑣</m:t>
                          </m:r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⋂</m:t>
                              </m:r>
                            </m:e>
                            <m:lim>
                              <m:r>
                                <a:rPr lang="ru-RU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𝑉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lim>
                          </m:limLow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S">
                                  <a:latin typeface="Times New Roman" panose="02020603050405020304" pitchFamily="18" charset="0"/>
                                  <a:ea typeface="Calibri" panose="020F0502020204030204" pitchFamily="34" charset="0"/>
                                </a:rPr>
                                <m:t>Stab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𝑣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≤</m:t>
                      </m:r>
                      <m:r>
                        <m:rPr>
                          <m:nor/>
                        </m:rP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m:t>Aut</m:t>
                      </m:r>
                      <m:d>
                        <m:d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;</m:t>
                      </m:r>
                    </m:oMath>
                  </m:oMathPara>
                </a14:m>
                <a:endParaRPr lang="ru-RU" dirty="0"/>
              </a:p>
              <a:p>
                <a:pPr algn="just"/>
                <a:r>
                  <a:rPr lang="ru-RU" dirty="0"/>
                  <a:t>Теорема о сохранении стабилизатора динамической системой</a:t>
                </a:r>
                <a:endParaRPr lang="en-US" dirty="0"/>
              </a:p>
              <a:p>
                <a:pPr marL="34290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8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∀</m:t>
                      </m:r>
                      <m:r>
                        <a:rPr lang="ru-RU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ru-RU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∈</m:t>
                      </m:r>
                      <m:r>
                        <a:rPr lang="ru-RU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ℕ</m:t>
                      </m:r>
                      <m:r>
                        <a:rPr lang="ru-RU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 </m:t>
                      </m:r>
                      <m:r>
                        <m:rPr>
                          <m:nor/>
                        </m:rPr>
                        <a:rPr lang="ru-RU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m:t>Stab</m:t>
                      </m:r>
                      <m:d>
                        <m:d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ru-RU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⊂</m:t>
                      </m:r>
                      <m:r>
                        <m:rPr>
                          <m:nor/>
                        </m:rPr>
                        <a:rPr lang="ru-RU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m:t>Stab</m:t>
                      </m:r>
                      <m:d>
                        <m:d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7D946C-C169-1133-F6FA-82F79F03BC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253331"/>
                <a:ext cx="7886700" cy="4551934"/>
              </a:xfrm>
              <a:blipFill>
                <a:blip r:embed="rId2"/>
                <a:stretch>
                  <a:fillRect l="-773" t="-1609" r="-9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0338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3" name="Picture">
            <a:extLst>
              <a:ext uri="{FF2B5EF4-FFF2-40B4-BE49-F238E27FC236}">
                <a16:creationId xmlns:a16="http://schemas.microsoft.com/office/drawing/2014/main" id="{D834019C-6F5A-1208-6686-605AC3AD837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5220072" y="1977603"/>
            <a:ext cx="3675350" cy="3490516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7" name="Rectangle 2"/>
          <p:cNvSpPr txBox="1">
            <a:spLocks noChangeArrowheads="1"/>
          </p:cNvSpPr>
          <p:nvPr/>
        </p:nvSpPr>
        <p:spPr bwMode="auto">
          <a:xfrm>
            <a:off x="1252" y="0"/>
            <a:ext cx="9144000" cy="105273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defPPr>
              <a:defRPr lang="ru-RU"/>
            </a:defPPr>
            <a:lvl1pPr marL="357188" algn="ctr">
              <a:defRPr sz="3600" b="1" spc="15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ru-RU" dirty="0"/>
              <a:t>Программная реализация</a:t>
            </a:r>
            <a:endParaRPr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B65CF2-77C7-21E1-FD6C-3124FEC49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7099E1-2BD8-4718-81B5-D06A6B18E473}" type="slidenum">
              <a:rPr lang="ru-RU" smtClean="0"/>
              <a:t>11</a:t>
            </a:fld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81F606-E77B-BE45-47F6-B8A70B205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760"/>
            <a:ext cx="4735438" cy="4908203"/>
          </a:xfrm>
        </p:spPr>
        <p:txBody>
          <a:bodyPr/>
          <a:lstStyle/>
          <a:p>
            <a:pPr marL="0" indent="0">
              <a:buNone/>
            </a:pPr>
            <a:r>
              <a:rPr lang="ru-RU" sz="2000" b="1" dirty="0">
                <a:solidFill>
                  <a:schemeClr val="accent1">
                    <a:lumMod val="50000"/>
                  </a:schemeClr>
                </a:solidFill>
                <a:latin typeface="Calibri (Body)"/>
              </a:rPr>
              <a:t>Приложение</a:t>
            </a:r>
            <a:r>
              <a:rPr lang="ru-RU" sz="2000" dirty="0">
                <a:solidFill>
                  <a:schemeClr val="accent1">
                    <a:lumMod val="50000"/>
                  </a:schemeClr>
                </a:solidFill>
                <a:latin typeface="Calibri (Body)"/>
              </a:rPr>
              <a:t>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libri (Body)"/>
                <a:cs typeface="Courier New" panose="02070309020205020404" pitchFamily="49" charset="0"/>
              </a:rPr>
              <a:t>S</a:t>
            </a:r>
            <a:r>
              <a:rPr lang="ru-RU" sz="2000" b="1" dirty="0" err="1">
                <a:solidFill>
                  <a:schemeClr val="accent1">
                    <a:lumMod val="50000"/>
                  </a:schemeClr>
                </a:solidFill>
                <a:effectLst/>
                <a:latin typeface="Calibri (Body)"/>
                <a:ea typeface="Calibri" panose="020F0502020204030204" pitchFamily="34" charset="0"/>
                <a:cs typeface="Courier New" panose="02070309020205020404" pitchFamily="49" charset="0"/>
              </a:rPr>
              <a:t>ponge-netw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effectLst/>
                <a:latin typeface="Calibri (Body)"/>
                <a:ea typeface="Calibri" panose="020F0502020204030204" pitchFamily="34" charset="0"/>
                <a:cs typeface="Courier New" panose="02070309020205020404" pitchFamily="49" charset="0"/>
              </a:rPr>
              <a:t>o</a:t>
            </a:r>
            <a:r>
              <a:rPr lang="ru-RU" sz="2000" b="1" dirty="0" err="1">
                <a:solidFill>
                  <a:schemeClr val="accent1">
                    <a:lumMod val="50000"/>
                  </a:schemeClr>
                </a:solidFill>
                <a:effectLst/>
                <a:latin typeface="Calibri (Body)"/>
                <a:ea typeface="Calibri" panose="020F0502020204030204" pitchFamily="34" charset="0"/>
                <a:cs typeface="Courier New" panose="02070309020205020404" pitchFamily="49" charset="0"/>
              </a:rPr>
              <a:t>rks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libri (Body)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alibri (Body)"/>
              </a:rPr>
              <a:t>(</a:t>
            </a:r>
            <a:r>
              <a:rPr lang="en-US" sz="1600" dirty="0">
                <a:latin typeface="Calibri (Body)"/>
                <a:hlinkClick r:id="rId3"/>
              </a:rPr>
              <a:t>github.com/heinwol/sponge-networks</a:t>
            </a:r>
            <a:r>
              <a:rPr lang="en-US" sz="1600" dirty="0">
                <a:latin typeface="Calibri (Body)"/>
              </a:rPr>
              <a:t>)</a:t>
            </a:r>
            <a:r>
              <a:rPr lang="en-US" sz="2000" dirty="0">
                <a:latin typeface="Calibri (Body)"/>
              </a:rPr>
              <a:t> </a:t>
            </a:r>
          </a:p>
          <a:p>
            <a:pPr marL="0" indent="0" algn="just">
              <a:buNone/>
            </a:pPr>
            <a:r>
              <a:rPr lang="ru-RU" sz="1800" dirty="0">
                <a:effectLst/>
                <a:latin typeface="Calibri (Body)"/>
                <a:ea typeface="Calibri" panose="020F0502020204030204" pitchFamily="34" charset="0"/>
              </a:rPr>
              <a:t>Возможности</a:t>
            </a:r>
            <a:r>
              <a:rPr lang="en-US" sz="1800" dirty="0">
                <a:latin typeface="Calibri (Body)"/>
                <a:ea typeface="Calibri" panose="020F0502020204030204" pitchFamily="34" charset="0"/>
              </a:rPr>
              <a:t>:</a:t>
            </a:r>
            <a:endParaRPr lang="en-US" sz="1800" dirty="0">
              <a:effectLst/>
              <a:latin typeface="Calibri (Body)"/>
              <a:ea typeface="Calibri" panose="020F0502020204030204" pitchFamily="34" charset="0"/>
            </a:endParaRPr>
          </a:p>
          <a:p>
            <a:pPr algn="just">
              <a:spcBef>
                <a:spcPts val="400"/>
              </a:spcBef>
            </a:pPr>
            <a:r>
              <a:rPr lang="ru-RU" sz="1800" dirty="0">
                <a:effectLst/>
                <a:latin typeface="Calibri (Body)"/>
                <a:ea typeface="Calibri" panose="020F0502020204030204" pitchFamily="34" charset="0"/>
              </a:rPr>
              <a:t>создавать ресурсные сети на основе</a:t>
            </a:r>
            <a:r>
              <a:rPr lang="en-US" sz="1800" dirty="0"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ru-RU" sz="1800" dirty="0">
                <a:effectLst/>
                <a:latin typeface="Calibri (Body)"/>
                <a:ea typeface="Calibri" panose="020F0502020204030204" pitchFamily="34" charset="0"/>
              </a:rPr>
              <a:t>графов из 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networkx;</a:t>
            </a:r>
            <a:endParaRPr lang="ru-RU" sz="18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algn="just">
              <a:spcBef>
                <a:spcPts val="400"/>
              </a:spcBef>
            </a:pPr>
            <a:r>
              <a:rPr lang="ru-RU" sz="1800" dirty="0">
                <a:ea typeface="Calibri" panose="020F0502020204030204" pitchFamily="34" charset="0"/>
                <a:cs typeface="Courier New" panose="02070309020205020404" pitchFamily="49" charset="0"/>
              </a:rPr>
              <a:t>проводить симуляции</a:t>
            </a:r>
            <a:r>
              <a:rPr lang="en-US" sz="1800" dirty="0">
                <a:ea typeface="Calibri" panose="020F0502020204030204" pitchFamily="34" charset="0"/>
                <a:cs typeface="Courier New" panose="02070309020205020404" pitchFamily="49" charset="0"/>
              </a:rPr>
              <a:t>;</a:t>
            </a:r>
            <a:endParaRPr lang="en-US" sz="18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algn="just">
              <a:spcBef>
                <a:spcPts val="400"/>
              </a:spcBef>
            </a:pPr>
            <a:r>
              <a:rPr lang="ru-RU" sz="1800" dirty="0">
                <a:ea typeface="Calibri" panose="020F0502020204030204" pitchFamily="34" charset="0"/>
                <a:cs typeface="Courier New" panose="02070309020205020404" pitchFamily="49" charset="0"/>
              </a:rPr>
              <a:t>представлять симуляции в виде массивов, листов Excel и графиков;</a:t>
            </a:r>
            <a:endParaRPr lang="en-US" sz="1800" dirty="0"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algn="just">
              <a:spcBef>
                <a:spcPts val="400"/>
              </a:spcBef>
            </a:pPr>
            <a:r>
              <a:rPr lang="ru-RU" sz="1800" dirty="0"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рисовать симуляции в виде ресурсных сетей с </a:t>
            </a:r>
            <a:r>
              <a:rPr lang="ru-RU" sz="1800" dirty="0" err="1"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анимациями</a:t>
            </a:r>
            <a:r>
              <a:rPr lang="ru-RU" sz="1800" dirty="0"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, реализованными с помощью слайдер</a:t>
            </a:r>
            <a:r>
              <a:rPr lang="ru-RU" sz="1800" dirty="0">
                <a:ea typeface="Calibri" panose="020F0502020204030204" pitchFamily="34" charset="0"/>
                <a:cs typeface="Courier New" panose="02070309020205020404" pitchFamily="49" charset="0"/>
              </a:rPr>
              <a:t>а (см. рис.)</a:t>
            </a:r>
            <a:r>
              <a:rPr lang="en-US" sz="1800" dirty="0">
                <a:ea typeface="Calibri" panose="020F0502020204030204" pitchFamily="34" charset="0"/>
                <a:cs typeface="Courier New" panose="02070309020205020404" pitchFamily="49" charset="0"/>
              </a:rPr>
              <a:t>;</a:t>
            </a:r>
            <a:endParaRPr lang="ru-RU" sz="1800" dirty="0"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algn="just">
              <a:spcBef>
                <a:spcPts val="400"/>
              </a:spcBef>
            </a:pPr>
            <a:r>
              <a:rPr lang="ru-RU" sz="1800" dirty="0">
                <a:ea typeface="Calibri" panose="020F0502020204030204" pitchFamily="34" charset="0"/>
                <a:cs typeface="Courier New" panose="02070309020205020404" pitchFamily="49" charset="0"/>
              </a:rPr>
              <a:t>экспортировать анимации в </a:t>
            </a:r>
            <a:r>
              <a:rPr lang="en-US" sz="1800" dirty="0">
                <a:ea typeface="Calibri" panose="020F0502020204030204" pitchFamily="34" charset="0"/>
                <a:cs typeface="Courier New" panose="02070309020205020404" pitchFamily="49" charset="0"/>
              </a:rPr>
              <a:t>gif;</a:t>
            </a:r>
          </a:p>
          <a:p>
            <a:pPr algn="just">
              <a:spcBef>
                <a:spcPts val="400"/>
              </a:spcBef>
            </a:pPr>
            <a:r>
              <a:rPr lang="ru-RU" sz="1800" dirty="0">
                <a:ea typeface="Calibri" panose="020F0502020204030204" pitchFamily="34" charset="0"/>
                <a:cs typeface="Courier New" panose="02070309020205020404" pitchFamily="49" charset="0"/>
              </a:rPr>
              <a:t>создавать губковые сети</a:t>
            </a:r>
            <a:r>
              <a:rPr lang="en-US" sz="1800" dirty="0">
                <a:ea typeface="Calibri" panose="020F0502020204030204" pitchFamily="34" charset="0"/>
                <a:cs typeface="Courier New" panose="02070309020205020404" pitchFamily="49" charset="0"/>
              </a:rPr>
              <a:t>;</a:t>
            </a:r>
            <a:endParaRPr lang="ru-RU" sz="1800" dirty="0"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algn="just">
              <a:spcBef>
                <a:spcPts val="400"/>
              </a:spcBef>
            </a:pPr>
            <a:r>
              <a:rPr lang="ru-RU" sz="1800" dirty="0">
                <a:ea typeface="Calibri" panose="020F0502020204030204" pitchFamily="34" charset="0"/>
                <a:cs typeface="Courier New" panose="02070309020205020404" pitchFamily="49" charset="0"/>
              </a:rPr>
              <a:t>фактор-сети на основе заданного отношения эквивалентности</a:t>
            </a:r>
            <a:r>
              <a:rPr lang="en-US" sz="1800" dirty="0">
                <a:ea typeface="Calibri" panose="020F0502020204030204" pitchFamily="34" charset="0"/>
                <a:cs typeface="Courier New" panose="02070309020205020404" pitchFamily="49" charset="0"/>
              </a:rPr>
              <a:t>;</a:t>
            </a:r>
            <a:endParaRPr lang="ru-RU" sz="1800" dirty="0"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algn="just">
              <a:spcBef>
                <a:spcPts val="400"/>
              </a:spcBef>
            </a:pPr>
            <a:r>
              <a:rPr lang="ru-RU" sz="1800" dirty="0">
                <a:ea typeface="Calibri" panose="020F0502020204030204" pitchFamily="34" charset="0"/>
                <a:cs typeface="Courier New" panose="02070309020205020404" pitchFamily="49" charset="0"/>
              </a:rPr>
              <a:t>визуализация фактор-сетей.</a:t>
            </a:r>
          </a:p>
        </p:txBody>
      </p:sp>
    </p:spTree>
    <p:extLst>
      <p:ext uri="{BB962C8B-B14F-4D97-AF65-F5344CB8AC3E}">
        <p14:creationId xmlns:p14="http://schemas.microsoft.com/office/powerpoint/2010/main" val="680294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457200" y="1299728"/>
            <a:ext cx="8229600" cy="5056621"/>
          </a:xfrm>
        </p:spPr>
        <p:txBody>
          <a:bodyPr anchor="ctr" anchorCtr="0">
            <a:normAutofit/>
          </a:bodyPr>
          <a:lstStyle/>
          <a:p>
            <a:pPr algn="just">
              <a:spcBef>
                <a:spcPts val="375"/>
              </a:spcBef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+mn-cs"/>
              </a:rPr>
              <a:t>Жилякова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+mn-cs"/>
              </a:rPr>
              <a:t> Л.Ю.,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+mn-cs"/>
              </a:rPr>
              <a:t>Корешков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+mn-cs"/>
              </a:rPr>
              <a:t> В.Р. Graph Methods for Improving the Non-Optimal Solution of the Locomotive Assignment Problem under Time Constraints // Advances in Systems Science and Applications. 2022. Vol 22 No 2 (2022). С. 46-61;</a:t>
            </a:r>
            <a:endParaRPr kumimoji="0" lang="ru-RU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Calibri" panose="020F0502020204030204" pitchFamily="34" charset="0"/>
              <a:cs typeface="+mn-cs"/>
            </a:endParaRPr>
          </a:p>
          <a:p>
            <a:pPr algn="just">
              <a:spcBef>
                <a:spcPts val="375"/>
              </a:spcBef>
              <a:defRPr/>
            </a:pPr>
            <a:r>
              <a:rPr lang="ru-RU" sz="2000" dirty="0">
                <a:solidFill>
                  <a:prstClr val="black"/>
                </a:solidFill>
                <a:latin typeface="Calibri" panose="020F0502020204030204"/>
                <a:ea typeface="Calibri" panose="020F0502020204030204" pitchFamily="34" charset="0"/>
              </a:rPr>
              <a:t>Жилякова Л.Ю., Корешков В.Р., Чаплинская Н.В. </a:t>
            </a:r>
            <a:r>
              <a:rPr lang="en-US" sz="2000" dirty="0">
                <a:solidFill>
                  <a:prstClr val="black"/>
                </a:solidFill>
                <a:latin typeface="Calibri" panose="020F0502020204030204"/>
                <a:ea typeface="Calibri" panose="020F0502020204030204" pitchFamily="34" charset="0"/>
              </a:rPr>
              <a:t>Some Properties of Stochastic Matrices and Non-Homogeneous Markov Chains Generated by Nonlinearities in the Resource Network Model // Mathematics. 2022. Vol.10, </a:t>
            </a:r>
            <a:r>
              <a:rPr lang="en-US" sz="2000" dirty="0" err="1">
                <a:solidFill>
                  <a:prstClr val="black"/>
                </a:solidFill>
                <a:latin typeface="Calibri" panose="020F0502020204030204"/>
                <a:ea typeface="Calibri" panose="020F0502020204030204" pitchFamily="34" charset="0"/>
              </a:rPr>
              <a:t>Iss</a:t>
            </a:r>
            <a:r>
              <a:rPr lang="en-US" sz="2000" dirty="0">
                <a:solidFill>
                  <a:prstClr val="black"/>
                </a:solidFill>
                <a:latin typeface="Calibri" panose="020F0502020204030204"/>
                <a:ea typeface="Calibri" panose="020F0502020204030204" pitchFamily="34" charset="0"/>
              </a:rPr>
              <a:t>. 21. </a:t>
            </a:r>
            <a:r>
              <a:rPr lang="ru-RU" sz="2000" dirty="0">
                <a:solidFill>
                  <a:prstClr val="black"/>
                </a:solidFill>
                <a:latin typeface="Calibri" panose="020F0502020204030204"/>
                <a:ea typeface="Calibri" panose="020F0502020204030204" pitchFamily="34" charset="0"/>
              </a:rPr>
              <a:t>С. 4095 (1-17)</a:t>
            </a:r>
            <a:r>
              <a:rPr lang="en-US" sz="2000" dirty="0">
                <a:solidFill>
                  <a:prstClr val="black"/>
                </a:solidFill>
                <a:latin typeface="Calibri" panose="020F0502020204030204"/>
                <a:ea typeface="Calibri" panose="020F0502020204030204" pitchFamily="34" charset="0"/>
              </a:rPr>
              <a:t> </a:t>
            </a:r>
            <a:r>
              <a:rPr lang="en-US" sz="2000" i="1" dirty="0">
                <a:solidFill>
                  <a:prstClr val="black"/>
                </a:solidFill>
                <a:latin typeface="Calibri" panose="020F0502020204030204"/>
                <a:ea typeface="Calibri" panose="020F0502020204030204" pitchFamily="34" charset="0"/>
              </a:rPr>
              <a:t>(Q1 Scopus)</a:t>
            </a:r>
            <a:r>
              <a:rPr lang="en-US" sz="2000" dirty="0">
                <a:solidFill>
                  <a:prstClr val="black"/>
                </a:solidFill>
                <a:latin typeface="Calibri" panose="020F0502020204030204"/>
                <a:ea typeface="Calibri" panose="020F0502020204030204" pitchFamily="34" charset="0"/>
              </a:rPr>
              <a:t>;</a:t>
            </a:r>
            <a:endParaRPr lang="ru-RU" sz="2000" dirty="0">
              <a:solidFill>
                <a:prstClr val="black"/>
              </a:solidFill>
              <a:latin typeface="Calibri" panose="020F0502020204030204"/>
              <a:ea typeface="Calibri" panose="020F0502020204030204" pitchFamily="34" charset="0"/>
            </a:endParaRPr>
          </a:p>
          <a:p>
            <a:pPr algn="just">
              <a:spcBef>
                <a:spcPts val="375"/>
              </a:spcBef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+mn-cs"/>
              </a:rPr>
              <a:t>Жилякова Л.Ю, Корешков В.Р. Моделирование перколяции ресурсными сетями // ВСПУ, 2024 </a:t>
            </a:r>
            <a:r>
              <a:rPr kumimoji="0" lang="ru-RU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+mn-cs"/>
              </a:rPr>
              <a:t>(в печати)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+mn-cs"/>
              </a:rPr>
              <a:t>.</a:t>
            </a:r>
            <a:endParaRPr kumimoji="0" lang="ru-RU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lvl="0" algn="just"/>
            <a:endParaRPr lang="en-US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67099E1-2BD8-4718-81B5-D06A6B18E473}" type="slidenum">
              <a:rPr lang="ru-RU">
                <a:solidFill>
                  <a:prstClr val="black">
                    <a:tint val="75000"/>
                  </a:prstClr>
                </a:solidFill>
              </a:rPr>
              <a:t>12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252" y="-1"/>
            <a:ext cx="9144000" cy="129972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defPPr>
              <a:defRPr lang="ru-RU"/>
            </a:defPPr>
            <a:lvl1pPr marL="357188" algn="ctr">
              <a:defRPr sz="3600" b="1" spc="15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ru-RU" dirty="0"/>
              <a:t>Публикации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16396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457200" y="1268760"/>
            <a:ext cx="8229600" cy="5040559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 marL="0" indent="0" algn="just">
              <a:buNone/>
              <a:defRPr/>
            </a:pPr>
            <a:r>
              <a:rPr lang="ru-RU" sz="2000" b="1" dirty="0">
                <a:solidFill>
                  <a:schemeClr val="accent1">
                    <a:lumMod val="50000"/>
                  </a:schemeClr>
                </a:solidFill>
              </a:rPr>
              <a:t>Цель работы:</a:t>
            </a:r>
            <a:r>
              <a:rPr lang="ru-RU" sz="2000" dirty="0"/>
              <a:t> Исследование регулярных ресурсных сетей.</a:t>
            </a:r>
          </a:p>
          <a:p>
            <a:pPr marL="0" indent="0" algn="just">
              <a:buNone/>
              <a:defRPr/>
            </a:pPr>
            <a:r>
              <a:rPr lang="ru-RU" sz="2000" b="1" dirty="0">
                <a:solidFill>
                  <a:schemeClr val="accent1">
                    <a:lumMod val="50000"/>
                  </a:schemeClr>
                </a:solidFill>
              </a:rPr>
              <a:t>Задачи:</a:t>
            </a:r>
          </a:p>
          <a:p>
            <a:pPr algn="just">
              <a:defRPr/>
            </a:pPr>
            <a:r>
              <a:rPr lang="ru-RU" sz="2000" dirty="0"/>
              <a:t>Исследовать свойства ресурсных сетей на регулярных графах для моделирования перколяции;</a:t>
            </a:r>
          </a:p>
          <a:p>
            <a:pPr algn="just">
              <a:defRPr/>
            </a:pPr>
            <a:r>
              <a:rPr lang="ru-RU" sz="2000" dirty="0"/>
              <a:t>Исследовать симметрии, возникающие в таких сетях. Обозначить связь симметрии графов и симметрии распределения ресурсов в ресурсной сети;</a:t>
            </a:r>
          </a:p>
          <a:p>
            <a:pPr algn="just">
              <a:defRPr/>
            </a:pPr>
            <a:r>
              <a:rPr lang="ru-RU" sz="2000" dirty="0"/>
              <a:t>Разработать программу, позволяющую создавать ресурсные сети на регулярных графах, проводить симуляции, а также наглядно визуализировать полученные результаты.</a:t>
            </a:r>
          </a:p>
          <a:p>
            <a:pPr marL="0" indent="0" algn="just">
              <a:buNone/>
              <a:defRPr/>
            </a:pPr>
            <a:r>
              <a:rPr lang="ru-RU" sz="2000" b="1" dirty="0">
                <a:solidFill>
                  <a:schemeClr val="accent1">
                    <a:lumMod val="50000"/>
                  </a:schemeClr>
                </a:solidFill>
              </a:rPr>
              <a:t>Актуальность:</a:t>
            </a:r>
          </a:p>
          <a:p>
            <a:pPr algn="just">
              <a:defRPr/>
            </a:pPr>
            <a:r>
              <a:rPr lang="ru-RU" sz="2000" dirty="0"/>
              <a:t>Применение ресурсных сетей для моделирования процессов протекания/перераспределения;</a:t>
            </a:r>
          </a:p>
          <a:p>
            <a:pPr algn="just">
              <a:defRPr/>
            </a:pPr>
            <a:r>
              <a:rPr lang="ru-RU" sz="2000" dirty="0"/>
              <a:t>Упрощение вычислений и качественного анализа поведения модели.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67099E1-2BD8-4718-81B5-D06A6B18E473}" type="slidenum">
              <a:rPr lang="ru-RU"/>
              <a:t>2</a:t>
            </a:fld>
            <a:endParaRPr lang="ru-RU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252" y="0"/>
            <a:ext cx="9144000" cy="105273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defPPr>
              <a:defRPr lang="ru-RU"/>
            </a:defPPr>
            <a:lvl1pPr marL="357188" algn="ctr">
              <a:defRPr sz="3600" b="1" spc="15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ru-RU" dirty="0"/>
              <a:t>Цель, задачи, актуальность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 bwMode="auto">
              <a:xfrm>
                <a:off x="457200" y="1052736"/>
                <a:ext cx="8229600" cy="5400600"/>
              </a:xfrm>
            </p:spPr>
            <p:txBody>
              <a:bodyPr vertOverflow="overflow" horzOverflow="overflow" vert="horz" wrap="square" lIns="91440" tIns="45720" rIns="91440" bIns="45720" numCol="1" spcCol="0" rtlCol="0" fromWordArt="0" anchor="ctr" anchorCtr="0" forceAA="0" compatLnSpc="0">
                <a:normAutofit fontScale="92500" lnSpcReduction="10000"/>
              </a:bodyPr>
              <a:lstStyle/>
              <a:p>
                <a:pPr algn="just">
                  <a:defRPr/>
                </a:pPr>
                <a:r>
                  <a:rPr lang="ru-RU" sz="2000" b="1" dirty="0">
                    <a:solidFill>
                      <a:schemeClr val="accent1">
                        <a:lumMod val="50000"/>
                      </a:schemeClr>
                    </a:solidFill>
                  </a:rPr>
                  <a:t>Ресурсные сети</a:t>
                </a:r>
                <a:r>
                  <a:rPr lang="ru-RU" sz="2000" dirty="0">
                    <a:solidFill>
                      <a:schemeClr val="accent1">
                        <a:lumMod val="50000"/>
                      </a:schemeClr>
                    </a:solidFill>
                  </a:rPr>
                  <a:t>:</a:t>
                </a:r>
              </a:p>
              <a:p>
                <a:pPr lvl="1" algn="just">
                  <a:defRPr/>
                </a:pPr>
                <a:r>
                  <a:rPr lang="en-US" sz="1700" dirty="0" err="1"/>
                  <a:t>Zhilyakova</a:t>
                </a:r>
                <a:r>
                  <a:rPr lang="en-US" sz="1700" dirty="0"/>
                  <a:t> L., </a:t>
                </a:r>
                <a:r>
                  <a:rPr lang="en-US" sz="1700" dirty="0" err="1"/>
                  <a:t>Koreshkov</a:t>
                </a:r>
                <a:r>
                  <a:rPr lang="en-US" sz="1700" dirty="0"/>
                  <a:t> V., </a:t>
                </a:r>
                <a:r>
                  <a:rPr lang="en-US" sz="1700" dirty="0" err="1"/>
                  <a:t>Chaplinskaia</a:t>
                </a:r>
                <a:r>
                  <a:rPr lang="en-US" sz="1700" dirty="0"/>
                  <a:t> N. Some Properties of Stochastic</a:t>
                </a:r>
                <a:r>
                  <a:rPr lang="ru-RU" sz="1700" dirty="0"/>
                  <a:t> </a:t>
                </a:r>
                <a:r>
                  <a:rPr lang="en-US" sz="1700" dirty="0"/>
                  <a:t>Matrices and Non-Homogeneous Markov Chains Generated by Nonlinearities in</a:t>
                </a:r>
                <a:r>
                  <a:rPr lang="ru-RU" sz="1700" dirty="0"/>
                  <a:t> </a:t>
                </a:r>
                <a:r>
                  <a:rPr lang="en-US" sz="1700" dirty="0"/>
                  <a:t>the Resource Network Model // Mathematics. MDPI AG, 2022. </a:t>
                </a:r>
                <a:r>
                  <a:rPr lang="ru-RU" sz="1700" dirty="0"/>
                  <a:t>т. 10, </a:t>
                </a:r>
                <a:r>
                  <a:rPr lang="en-US" sz="1700" dirty="0"/>
                  <a:t>No 21. </a:t>
                </a:r>
                <a:r>
                  <a:rPr lang="ru-RU" sz="1700" dirty="0"/>
                  <a:t>с. 4095–4</a:t>
                </a:r>
                <a:r>
                  <a:rPr lang="en-US" sz="1700" dirty="0"/>
                  <a:t>112;</a:t>
                </a:r>
                <a:endParaRPr lang="ru-RU" sz="1700" dirty="0"/>
              </a:p>
              <a:p>
                <a:pPr lvl="1" algn="just">
                  <a:defRPr/>
                </a:pPr>
                <a:r>
                  <a:rPr lang="ru-RU" sz="1700" dirty="0"/>
                  <a:t>Чаплинская Н. В. Исследование полных однородных ресурсных сетей с «жадными» вершинами: зона «достаточного большого» ресурса // Управление большими системами: сборник трудов. Институт проблем управления им. В. А. Трапезникова РАН, 2021. с. 49–66</a:t>
                </a:r>
                <a:r>
                  <a:rPr lang="en-US" sz="1700" dirty="0"/>
                  <a:t>.</a:t>
                </a:r>
                <a:endParaRPr lang="ru-RU" sz="1700" dirty="0"/>
              </a:p>
              <a:p>
                <a:pPr algn="just">
                  <a:defRPr/>
                </a:pPr>
                <a:r>
                  <a:rPr lang="ru-RU" sz="2000" b="1" dirty="0" err="1">
                    <a:solidFill>
                      <a:schemeClr val="accent1">
                        <a:lumMod val="50000"/>
                      </a:schemeClr>
                    </a:solidFill>
                  </a:rPr>
                  <a:t>Перколяция</a:t>
                </a:r>
                <a:r>
                  <a:rPr lang="ru-RU" sz="2000" b="1" dirty="0">
                    <a:solidFill>
                      <a:schemeClr val="accent1">
                        <a:lumMod val="50000"/>
                      </a:schemeClr>
                    </a:solidFill>
                  </a:rPr>
                  <a:t>:</a:t>
                </a:r>
              </a:p>
              <a:p>
                <a:pPr lvl="1" algn="just">
                  <a:defRPr/>
                </a:pPr>
                <a:r>
                  <a:rPr lang="it-IT" sz="1700" dirty="0"/>
                  <a:t>Bollobás B., Riordan O. Percolation. Cambridge University Press, 2006. с. 323–324;</a:t>
                </a:r>
                <a:endParaRPr lang="ru-RU" sz="1700" dirty="0"/>
              </a:p>
              <a:p>
                <a:pPr lvl="1" algn="just">
                  <a:defRPr/>
                </a:pPr>
                <a:r>
                  <a:rPr lang="en-US" sz="1700" dirty="0"/>
                  <a:t>Li M. и </a:t>
                </a:r>
                <a:r>
                  <a:rPr lang="en-US" sz="1700" dirty="0" err="1"/>
                  <a:t>др</a:t>
                </a:r>
                <a:r>
                  <a:rPr lang="en-US" sz="1700" dirty="0"/>
                  <a:t>. Percolation on complex networks: Theory and application // Physics</a:t>
                </a:r>
                <a:r>
                  <a:rPr lang="ru-RU" sz="1700" dirty="0"/>
                  <a:t> </a:t>
                </a:r>
                <a:r>
                  <a:rPr lang="en-US" sz="1700" dirty="0"/>
                  <a:t>Reports. Elsevier BV, 2021. т. 907. с. 1–68.</a:t>
                </a:r>
                <a:endParaRPr lang="ru-RU" sz="1700" dirty="0"/>
              </a:p>
              <a:p>
                <a:pPr algn="just">
                  <a:defRPr/>
                </a:pPr>
                <a:r>
                  <a:rPr lang="ru-RU" sz="2000" b="1" dirty="0">
                    <a:solidFill>
                      <a:schemeClr val="accent1">
                        <a:lumMod val="50000"/>
                      </a:schemeClr>
                    </a:solidFill>
                  </a:rPr>
                  <a:t>Динамические системы:</a:t>
                </a:r>
              </a:p>
              <a:p>
                <a:pPr lvl="1" algn="just">
                  <a:defRPr/>
                </a:pPr>
                <a:r>
                  <a:rPr lang="en-US" sz="1700" dirty="0" err="1"/>
                  <a:t>Kornyak</a:t>
                </a:r>
                <a:r>
                  <a:rPr lang="en-US" sz="1700" dirty="0"/>
                  <a:t> V. V. Structural and Symmetry Analysis of Discrete Dynamical Systems.</a:t>
                </a:r>
                <a:r>
                  <a:rPr lang="ru-RU" sz="1700" dirty="0"/>
                  <a:t> </a:t>
                </a:r>
                <a:r>
                  <a:rPr lang="en-US" sz="1700" dirty="0" err="1"/>
                  <a:t>arXiv</a:t>
                </a:r>
                <a:r>
                  <a:rPr lang="en-US" sz="1700" dirty="0"/>
                  <a:t>, 2010;</a:t>
                </a:r>
                <a:endParaRPr lang="ru-RU" sz="1700" dirty="0"/>
              </a:p>
              <a:p>
                <a:pPr lvl="1" algn="just">
                  <a:defRPr/>
                </a:pPr>
                <a:r>
                  <a:rPr lang="en-US" sz="1700" dirty="0" err="1"/>
                  <a:t>Murza</a:t>
                </a:r>
                <a:r>
                  <a:rPr lang="en-US" sz="1700" dirty="0"/>
                  <a:t> A. C. Heteroclinic Cycles in ODEs with the Symmetry of the Quaternionic</a:t>
                </a:r>
                <a:r>
                  <a:rPr lang="ru-RU" sz="17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7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ru-RU" sz="1700" b="0" i="1" dirty="0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sz="1700" dirty="0"/>
                  <a:t> Group. </a:t>
                </a:r>
                <a:r>
                  <a:rPr lang="en-US" sz="1700" dirty="0" err="1"/>
                  <a:t>arXiv</a:t>
                </a:r>
                <a:r>
                  <a:rPr lang="en-US" sz="1700" dirty="0"/>
                  <a:t>, 2017;</a:t>
                </a:r>
                <a:endParaRPr lang="ru-RU" sz="1700" dirty="0"/>
              </a:p>
              <a:p>
                <a:pPr lvl="1" algn="just">
                  <a:defRPr/>
                </a:pPr>
                <a:r>
                  <a:rPr lang="en-US" sz="1700" dirty="0"/>
                  <a:t>Aledo J. A. и </a:t>
                </a:r>
                <a:r>
                  <a:rPr lang="en-US" sz="1700" dirty="0" err="1"/>
                  <a:t>др</a:t>
                </a:r>
                <a:r>
                  <a:rPr lang="en-US" sz="1700" dirty="0"/>
                  <a:t>. Coexistence of Periods in Parallel and Sequential Boolean Graph</a:t>
                </a:r>
                <a:r>
                  <a:rPr lang="ru-RU" sz="1700" dirty="0"/>
                  <a:t> </a:t>
                </a:r>
                <a:r>
                  <a:rPr lang="en-US" sz="1700" dirty="0"/>
                  <a:t>Dynamical Systems over Directed Graphs // Mathematics. MDPI AG, 2020. т. 8,</a:t>
                </a:r>
                <a:r>
                  <a:rPr lang="ru-RU" sz="1700" dirty="0"/>
                  <a:t> </a:t>
                </a:r>
                <a:r>
                  <a:rPr lang="en-US" sz="1700" dirty="0"/>
                  <a:t>No 10. с. 1812–1813;</a:t>
                </a:r>
                <a:endParaRPr lang="ru-RU" sz="1700" dirty="0"/>
              </a:p>
              <a:p>
                <a:pPr lvl="1" algn="just">
                  <a:defRPr/>
                </a:pPr>
                <a:r>
                  <a:rPr lang="en-US" sz="1700" dirty="0" err="1"/>
                  <a:t>Mortveit</a:t>
                </a:r>
                <a:r>
                  <a:rPr lang="en-US" sz="1700" dirty="0"/>
                  <a:t> H. S., </a:t>
                </a:r>
                <a:r>
                  <a:rPr lang="en-US" sz="1700" dirty="0" err="1"/>
                  <a:t>Reidys</a:t>
                </a:r>
                <a:r>
                  <a:rPr lang="en-US" sz="1700" dirty="0"/>
                  <a:t> C. M. An introduction to sequential dynamical systems.</a:t>
                </a:r>
                <a:r>
                  <a:rPr lang="ru-RU" sz="1700" dirty="0"/>
                  <a:t> </a:t>
                </a:r>
                <a:r>
                  <a:rPr lang="en-US" sz="1700" dirty="0"/>
                  <a:t>2008-е </a:t>
                </a:r>
                <a:r>
                  <a:rPr lang="en-US" sz="1700" dirty="0" err="1"/>
                  <a:t>изд</a:t>
                </a:r>
                <a:r>
                  <a:rPr lang="en-US" sz="1700" dirty="0"/>
                  <a:t>. New York, NY: Springer, 2007.</a:t>
                </a:r>
                <a:endParaRPr lang="ru-RU" sz="1700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457200" y="1052736"/>
                <a:ext cx="8229600" cy="5400600"/>
              </a:xfrm>
              <a:blipFill>
                <a:blip r:embed="rId2"/>
                <a:stretch>
                  <a:fillRect l="-593" r="-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67099E1-2BD8-4718-81B5-D06A6B18E473}" type="slidenum">
              <a:rPr lang="ru-RU"/>
              <a:t>3</a:t>
            </a:fld>
            <a:endParaRPr lang="ru-RU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252" y="0"/>
            <a:ext cx="9144000" cy="105273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defPPr>
              <a:defRPr lang="ru-RU"/>
            </a:defPPr>
            <a:lvl1pPr marL="357188" algn="ctr">
              <a:defRPr sz="3600" b="1" spc="15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ru-RU" dirty="0"/>
              <a:t>Литература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994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457200" y="1370391"/>
            <a:ext cx="3791238" cy="2564117"/>
          </a:xfrm>
        </p:spPr>
        <p:txBody>
          <a:bodyPr>
            <a:noAutofit/>
          </a:bodyPr>
          <a:lstStyle/>
          <a:p>
            <a:pPr algn="just">
              <a:defRPr/>
            </a:pPr>
            <a:r>
              <a:rPr lang="ru-RU" sz="2000" b="1" i="0" dirty="0">
                <a:solidFill>
                  <a:schemeClr val="accent1">
                    <a:lumMod val="50000"/>
                  </a:schemeClr>
                </a:solidFill>
              </a:rPr>
              <a:t>Ресурсная сеть </a:t>
            </a:r>
            <a:r>
              <a:rPr lang="ru-RU" sz="2000" i="0" dirty="0"/>
              <a:t>– динамическая потоковая модель, описываемая взвешенным орграфом. Время дискретно. Каждой вершине приписывается определенное количество «ресурса», который со временем «перетекает» в другие вершины.</a:t>
            </a:r>
          </a:p>
          <a:p>
            <a:pPr algn="just">
              <a:defRPr/>
            </a:pPr>
            <a:endParaRPr lang="ru-RU" sz="2000" b="1" i="0" dirty="0"/>
          </a:p>
        </p:txBody>
      </p:sp>
      <p:sp>
        <p:nvSpPr>
          <p:cNvPr id="17" name="Rectangle 2"/>
          <p:cNvSpPr txBox="1">
            <a:spLocks noChangeArrowheads="1"/>
          </p:cNvSpPr>
          <p:nvPr/>
        </p:nvSpPr>
        <p:spPr bwMode="auto">
          <a:xfrm>
            <a:off x="1252" y="0"/>
            <a:ext cx="9144000" cy="105273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defPPr>
              <a:defRPr lang="ru-RU"/>
            </a:defPPr>
            <a:lvl1pPr marL="357188" algn="ctr">
              <a:defRPr sz="3600" b="1" spc="15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ru-RU" dirty="0"/>
              <a:t>Губковые сети</a:t>
            </a:r>
            <a:endParaRPr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B65CF2-77C7-21E1-FD6C-3124FEC49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7099E1-2BD8-4718-81B5-D06A6B18E473}" type="slidenum">
              <a:rPr lang="ru-RU" smtClean="0"/>
              <a:t>4</a:t>
            </a:fld>
            <a:endParaRPr lang="ru-RU"/>
          </a:p>
        </p:txBody>
      </p:sp>
      <p:pic>
        <p:nvPicPr>
          <p:cNvPr id="18" name="Picture">
            <a:extLst>
              <a:ext uri="{FF2B5EF4-FFF2-40B4-BE49-F238E27FC236}">
                <a16:creationId xmlns:a16="http://schemas.microsoft.com/office/drawing/2014/main" id="{F4D6A600-8EF2-109F-8A58-2B32E255462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auto">
          <a:xfrm>
            <a:off x="4847358" y="2435700"/>
            <a:ext cx="3647221" cy="346193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20" name="Объект 2">
            <a:extLst>
              <a:ext uri="{FF2B5EF4-FFF2-40B4-BE49-F238E27FC236}">
                <a16:creationId xmlns:a16="http://schemas.microsoft.com/office/drawing/2014/main" id="{748B8165-BB3F-9F1C-A4E5-0A2D419E437F}"/>
              </a:ext>
            </a:extLst>
          </p:cNvPr>
          <p:cNvSpPr txBox="1">
            <a:spLocks/>
          </p:cNvSpPr>
          <p:nvPr/>
        </p:nvSpPr>
        <p:spPr bwMode="auto">
          <a:xfrm>
            <a:off x="4248438" y="1370392"/>
            <a:ext cx="4546848" cy="21306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ru-RU" sz="2000" b="1" dirty="0">
                <a:solidFill>
                  <a:schemeClr val="accent1">
                    <a:lumMod val="50000"/>
                  </a:schemeClr>
                </a:solidFill>
              </a:rPr>
              <a:t>Губковая сеть </a:t>
            </a:r>
            <a:r>
              <a:rPr lang="ru-RU" sz="2000" dirty="0"/>
              <a:t>– ресурсная сеть, граф которой является частью регулярного замощения плоскости.</a:t>
            </a:r>
            <a:endParaRPr lang="ru-RU" sz="2000" b="1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AA54BBD-EA74-1347-00B5-5151C97E3E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1600" y="3934509"/>
            <a:ext cx="2862179" cy="242184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 bwMode="auto">
              <a:xfrm>
                <a:off x="251520" y="1196752"/>
                <a:ext cx="4104456" cy="2736304"/>
              </a:xfrm>
            </p:spPr>
            <p:txBody>
              <a:bodyPr>
                <a:noAutofit/>
              </a:bodyPr>
              <a:lstStyle/>
              <a:p>
                <a:pPr marL="0" indent="0" algn="just">
                  <a:buNone/>
                  <a:defRPr/>
                </a:pPr>
                <a:r>
                  <a:rPr lang="ru-RU" sz="2000" b="1" i="0" dirty="0">
                    <a:solidFill>
                      <a:schemeClr val="accent1">
                        <a:lumMod val="50000"/>
                      </a:schemeClr>
                    </a:solidFill>
                  </a:rPr>
                  <a:t>Характеристики губковой сети</a:t>
                </a:r>
                <a:r>
                  <a:rPr lang="en-US" sz="2000" b="1" i="0" dirty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ru-RU" sz="2000" smtClean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rPr>
                      <m:t>SN</m:t>
                    </m:r>
                  </m:oMath>
                </a14:m>
                <a:r>
                  <a:rPr lang="ru-RU" sz="2000" b="1" i="0" dirty="0"/>
                  <a:t>:</a:t>
                </a:r>
              </a:p>
              <a:p>
                <a:pPr algn="just">
                  <a:defRPr/>
                </a:pPr>
                <a:r>
                  <a:rPr lang="ru-RU" sz="1800" i="0" dirty="0"/>
                  <a:t>Тип: треугольная, шестиугольная или прямоугольная.</a:t>
                </a:r>
              </a:p>
              <a:p>
                <a:pPr algn="just">
                  <a:defRPr/>
                </a:pPr>
                <a:r>
                  <a:rPr lang="ru-RU" sz="1800" i="0" dirty="0"/>
                  <a:t>Столбцы и строки (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1800" i="0" dirty="0"/>
                  <a:t> </a:t>
                </a:r>
                <a:r>
                  <a:rPr lang="ru-RU" sz="1800" i="0" dirty="0"/>
                  <a:t>и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800" i="0" dirty="0"/>
                  <a:t>)</a:t>
                </a:r>
                <a:r>
                  <a:rPr lang="ru-RU" sz="1800" dirty="0"/>
                  <a:t>.</a:t>
                </a:r>
              </a:p>
              <a:p>
                <a:pPr algn="just">
                  <a:defRPr/>
                </a:pPr>
                <a:r>
                  <a:rPr lang="ru-RU" sz="1800" i="0" dirty="0"/>
                  <a:t>Верхние вершины (в начальный момент времени ресурс только в верхних вершинах).</a:t>
                </a:r>
              </a:p>
              <a:p>
                <a:pPr algn="just">
                  <a:defRPr/>
                </a:pPr>
                <a:r>
                  <a:rPr lang="ru-RU" sz="1800" dirty="0"/>
                  <a:t>Стоковые вершины (могут присутствовать, могут отсутствовать).</a:t>
                </a:r>
              </a:p>
              <a:p>
                <a:pPr lvl="2" algn="just">
                  <a:defRPr/>
                </a:pPr>
                <a:endParaRPr lang="ru-RU" sz="1400" i="0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251520" y="1196752"/>
                <a:ext cx="4104456" cy="2736304"/>
              </a:xfrm>
              <a:blipFill>
                <a:blip r:embed="rId2"/>
                <a:stretch>
                  <a:fillRect l="-1484" t="-2227" r="-1187" b="-40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2"/>
          <p:cNvSpPr txBox="1">
            <a:spLocks noChangeArrowheads="1"/>
          </p:cNvSpPr>
          <p:nvPr/>
        </p:nvSpPr>
        <p:spPr bwMode="auto">
          <a:xfrm>
            <a:off x="1252" y="0"/>
            <a:ext cx="9144000" cy="105273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defPPr>
              <a:defRPr lang="ru-RU"/>
            </a:defPPr>
            <a:lvl1pPr marL="357188" algn="ctr">
              <a:defRPr sz="3600" b="1" spc="15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ru-RU" dirty="0"/>
              <a:t>Губковые сети (2)</a:t>
            </a:r>
            <a:endParaRPr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B65CF2-77C7-21E1-FD6C-3124FEC49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7099E1-2BD8-4718-81B5-D06A6B18E473}" type="slidenum">
              <a:rPr lang="ru-RU" smtClean="0"/>
              <a:t>5</a:t>
            </a:fld>
            <a:endParaRPr lang="ru-RU"/>
          </a:p>
        </p:txBody>
      </p:sp>
      <p:pic>
        <p:nvPicPr>
          <p:cNvPr id="9" name="Picture">
            <a:extLst>
              <a:ext uri="{FF2B5EF4-FFF2-40B4-BE49-F238E27FC236}">
                <a16:creationId xmlns:a16="http://schemas.microsoft.com/office/drawing/2014/main" id="{FEAAA7A6-2CD4-A82A-4894-ED11A9E6F83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 bwMode="auto">
          <a:xfrm>
            <a:off x="4779534" y="1063959"/>
            <a:ext cx="3929609" cy="366118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532D532-A801-4EBE-A49C-7AF699737A8B}"/>
              </a:ext>
            </a:extLst>
          </p:cNvPr>
          <p:cNvSpPr txBox="1"/>
          <p:nvPr/>
        </p:nvSpPr>
        <p:spPr>
          <a:xfrm>
            <a:off x="5076056" y="4725144"/>
            <a:ext cx="3655318" cy="1523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ru-RU" sz="1800" i="0" dirty="0"/>
              <a:t>Вес разных «типов» ребер:</a:t>
            </a:r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ru-RU" sz="1500" i="0" dirty="0"/>
              <a:t>петли;</a:t>
            </a:r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ru-RU" sz="1500" i="0" dirty="0"/>
              <a:t>горизонтальные</a:t>
            </a:r>
            <a:r>
              <a:rPr lang="en-US" sz="1500" i="0" dirty="0"/>
              <a:t>;</a:t>
            </a:r>
            <a:endParaRPr lang="ru-RU" sz="1500" i="0" dirty="0"/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ru-RU" sz="1500" i="0" dirty="0"/>
              <a:t>«сверху вниз»</a:t>
            </a:r>
            <a:r>
              <a:rPr lang="en-US" sz="1500" i="0" dirty="0"/>
              <a:t>;</a:t>
            </a:r>
            <a:endParaRPr lang="ru-RU" sz="1500" i="0" dirty="0"/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ru-RU" sz="1500" i="0" dirty="0"/>
              <a:t>«снизу вверх»;</a:t>
            </a:r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ru-RU" sz="1500" dirty="0"/>
              <a:t>ребра в стоковые вершины.</a:t>
            </a:r>
            <a:endParaRPr lang="ru-RU" sz="1500" i="0" dirty="0"/>
          </a:p>
        </p:txBody>
      </p:sp>
      <p:pic>
        <p:nvPicPr>
          <p:cNvPr id="12" name="Picture">
            <a:extLst>
              <a:ext uri="{FF2B5EF4-FFF2-40B4-BE49-F238E27FC236}">
                <a16:creationId xmlns:a16="http://schemas.microsoft.com/office/drawing/2014/main" id="{77F00EB9-E22D-D5EA-8150-03C5DA27014B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 bwMode="auto">
          <a:xfrm>
            <a:off x="456373" y="4040771"/>
            <a:ext cx="4323161" cy="2207867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83926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 txBox="1">
            <a:spLocks noChangeArrowheads="1"/>
          </p:cNvSpPr>
          <p:nvPr/>
        </p:nvSpPr>
        <p:spPr bwMode="auto">
          <a:xfrm>
            <a:off x="1252" y="0"/>
            <a:ext cx="9144000" cy="105273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defPPr>
              <a:defRPr lang="ru-RU"/>
            </a:defPPr>
            <a:lvl1pPr marL="357188" algn="ctr">
              <a:defRPr sz="3600" b="1" spc="15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ru-RU" dirty="0"/>
              <a:t>Дополнительные понятия</a:t>
            </a:r>
            <a:endParaRPr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B65CF2-77C7-21E1-FD6C-3124FEC49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7099E1-2BD8-4718-81B5-D06A6B18E473}" type="slidenum">
              <a:rPr lang="ru-RU" smtClean="0"/>
              <a:t>6</a:t>
            </a:fld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2F4147B3-BA2D-A1C2-086B-BACBB8271D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4634" y="3284985"/>
                <a:ext cx="7886700" cy="2664296"/>
              </a:xfrm>
            </p:spPr>
            <p:txBody>
              <a:bodyPr/>
              <a:lstStyle/>
              <a:p>
                <a:pPr algn="just"/>
                <a:r>
                  <a:rPr lang="ru-RU" b="1" dirty="0">
                    <a:solidFill>
                      <a:schemeClr val="accent1">
                        <a:lumMod val="50000"/>
                      </a:schemeClr>
                    </a:solidFill>
                  </a:rPr>
                  <a:t>Автоморфизм ресурсной сети </a:t>
                </a:r>
                <a:r>
                  <a:rPr lang="ru-RU" dirty="0"/>
                  <a:t>– автоморфизм графа как взвешенного.</a:t>
                </a:r>
              </a:p>
              <a:p>
                <a:pPr algn="just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ru-RU" sz="1800" b="1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Aut</m:t>
                    </m:r>
                    <m:d>
                      <m:dPr>
                        <m:ctrlPr>
                          <a:rPr lang="en-US" b="1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ru-RU" sz="1800" b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RN</m:t>
                        </m:r>
                      </m:e>
                    </m:d>
                  </m:oMath>
                </a14:m>
                <a:r>
                  <a:rPr lang="ru-RU" dirty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:r>
                  <a:rPr lang="en-US" dirty="0"/>
                  <a:t>– </a:t>
                </a:r>
                <a:r>
                  <a:rPr lang="ru-RU" dirty="0"/>
                  <a:t>группа автоморфизмов ресурсной сети.</a:t>
                </a:r>
                <a:endParaRPr lang="en-US" dirty="0"/>
              </a:p>
              <a:p>
                <a:pPr algn="just"/>
                <a:r>
                  <a:rPr lang="ru-RU" b="1" dirty="0">
                    <a:solidFill>
                      <a:schemeClr val="accent1">
                        <a:lumMod val="50000"/>
                      </a:schemeClr>
                    </a:solidFill>
                  </a:rPr>
                  <a:t>Фактор-сеть</a:t>
                </a:r>
                <a:r>
                  <a:rPr lang="ru-RU" b="1" dirty="0"/>
                  <a:t> </a:t>
                </a:r>
                <a:r>
                  <a:rPr lang="ru-RU" dirty="0"/>
                  <a:t>– ресурсная сеть, граф которой – факторграф исходной сети.</a:t>
                </a:r>
              </a:p>
              <a:p>
                <a:pPr lvl="1" algn="just"/>
                <a:r>
                  <a:rPr lang="ru-RU" dirty="0"/>
                  <a:t>Веса должны быть согласованы.</a:t>
                </a:r>
              </a:p>
              <a:p>
                <a:pPr lvl="1" algn="just"/>
                <a:r>
                  <a:rPr lang="ru-RU" dirty="0"/>
                  <a:t>Фактор-сеть существует не всегда.</a:t>
                </a: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2F4147B3-BA2D-A1C2-086B-BACBB8271D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4634" y="3284985"/>
                <a:ext cx="7886700" cy="2664296"/>
              </a:xfrm>
              <a:blipFill>
                <a:blip r:embed="rId2"/>
                <a:stretch>
                  <a:fillRect l="-773" t="-2517" r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3F47625-4523-D22A-FCB8-A113DACD0E96}"/>
              </a:ext>
            </a:extLst>
          </p:cNvPr>
          <p:cNvCxnSpPr/>
          <p:nvPr/>
        </p:nvCxnSpPr>
        <p:spPr>
          <a:xfrm>
            <a:off x="755576" y="3068960"/>
            <a:ext cx="7344816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ontent Placeholder 3">
                <a:extLst>
                  <a:ext uri="{FF2B5EF4-FFF2-40B4-BE49-F238E27FC236}">
                    <a16:creationId xmlns:a16="http://schemas.microsoft.com/office/drawing/2014/main" id="{8E968F24-7B23-3D0F-B6FA-DEF1A8491D23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84634" y="1700808"/>
                <a:ext cx="7886700" cy="255436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ru-RU" dirty="0"/>
                  <a:t>Ресурсная сеть –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RN</m:t>
                    </m:r>
                  </m:oMath>
                </a14:m>
                <a:r>
                  <a:rPr lang="en-US" dirty="0"/>
                  <a:t>. </a:t>
                </a:r>
                <a:r>
                  <a:rPr lang="ru-RU" dirty="0"/>
                  <a:t>Губковая сеть –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latin typeface="Cambria Math" panose="02040503050406030204" pitchFamily="18" charset="0"/>
                      </a:rPr>
                      <m:t>S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en-US" dirty="0"/>
                  <a:t>.</a:t>
                </a:r>
                <a:r>
                  <a:rPr lang="ru-RU" dirty="0"/>
                  <a:t> </a:t>
                </a:r>
              </a:p>
              <a:p>
                <a:pPr algn="just"/>
                <a:r>
                  <a:rPr lang="ru-RU" dirty="0"/>
                  <a:t>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некоторый граф, 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отношение эквивалентности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ru-RU" dirty="0"/>
                  <a:t>, 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/~</m:t>
                    </m:r>
                  </m:oMath>
                </a14:m>
                <a:r>
                  <a:rPr lang="en-US" dirty="0"/>
                  <a:t> – </a:t>
                </a:r>
                <a:r>
                  <a:rPr lang="ru-RU" b="1" dirty="0">
                    <a:solidFill>
                      <a:schemeClr val="accent1">
                        <a:lumMod val="50000"/>
                      </a:schemeClr>
                    </a:solidFill>
                  </a:rPr>
                  <a:t>факторграф</a:t>
                </a:r>
                <a:r>
                  <a:rPr lang="ru-RU" b="1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по отношению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US" dirty="0"/>
                  <a:t>.</a:t>
                </a:r>
                <a:endParaRPr lang="ru-RU" dirty="0"/>
              </a:p>
              <a:p>
                <a:pPr marL="0" indent="0" algn="just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13" name="Content Placeholder 3">
                <a:extLst>
                  <a:ext uri="{FF2B5EF4-FFF2-40B4-BE49-F238E27FC236}">
                    <a16:creationId xmlns:a16="http://schemas.microsoft.com/office/drawing/2014/main" id="{8E968F24-7B23-3D0F-B6FA-DEF1A8491D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4634" y="1700808"/>
                <a:ext cx="7886700" cy="2554368"/>
              </a:xfrm>
              <a:prstGeom prst="rect">
                <a:avLst/>
              </a:prstGeom>
              <a:blipFill>
                <a:blip r:embed="rId3"/>
                <a:stretch>
                  <a:fillRect l="-773" t="-2625" r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5184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 txBox="1">
            <a:spLocks noChangeArrowheads="1"/>
          </p:cNvSpPr>
          <p:nvPr/>
        </p:nvSpPr>
        <p:spPr bwMode="auto">
          <a:xfrm>
            <a:off x="1252" y="0"/>
            <a:ext cx="9144000" cy="105273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defPPr>
              <a:defRPr lang="ru-RU"/>
            </a:defPPr>
            <a:lvl1pPr marL="357188" algn="ctr">
              <a:defRPr sz="3600" b="1" spc="15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ru-RU" dirty="0"/>
              <a:t>Губковые сети на цилиндре</a:t>
            </a:r>
            <a:endParaRPr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B65CF2-77C7-21E1-FD6C-3124FEC49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7099E1-2BD8-4718-81B5-D06A6B18E473}" type="slidenum">
              <a:rPr lang="ru-RU" smtClean="0"/>
              <a:t>7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7D946C-C169-1133-F6FA-82F79F03BC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253331"/>
                <a:ext cx="7886700" cy="4351338"/>
              </a:xfrm>
            </p:spPr>
            <p:txBody>
              <a:bodyPr/>
              <a:lstStyle/>
              <a:p>
                <a:r>
                  <a:rPr lang="ru-RU" dirty="0"/>
                  <a:t>Фактор-сеть, у которой левая и правая сторона отождествлены</a:t>
                </a:r>
              </a:p>
              <a:p>
                <a:r>
                  <a:rPr lang="ru-RU" dirty="0"/>
                  <a:t>Обозначается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ru-RU" sz="1800" smtClean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rPr>
                      <m:t>SN</m:t>
                    </m:r>
                    <m:r>
                      <a:rPr lang="ru-RU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/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∼</m:t>
                        </m:r>
                      </m:e>
                      <m:sub>
                        <m:r>
                          <m:rPr>
                            <m:nor/>
                          </m:rPr>
                          <a:rPr lang="ru-RU" sz="18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</a:rPr>
                          <m:t>cyl</m:t>
                        </m:r>
                      </m:sub>
                    </m:sSub>
                  </m:oMath>
                </a14:m>
                <a:r>
                  <a:rPr lang="ru-RU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7D946C-C169-1133-F6FA-82F79F03BC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253331"/>
                <a:ext cx="7886700" cy="4351338"/>
              </a:xfrm>
              <a:blipFill>
                <a:blip r:embed="rId2"/>
                <a:stretch>
                  <a:fillRect l="-773" t="-16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">
            <a:extLst>
              <a:ext uri="{FF2B5EF4-FFF2-40B4-BE49-F238E27FC236}">
                <a16:creationId xmlns:a16="http://schemas.microsoft.com/office/drawing/2014/main" id="{71145D25-3AE4-D35C-C3DF-24FFBF7D5C1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 bwMode="auto">
          <a:xfrm>
            <a:off x="2347912" y="2691289"/>
            <a:ext cx="4448175" cy="291338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75220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 txBox="1">
            <a:spLocks noChangeArrowheads="1"/>
          </p:cNvSpPr>
          <p:nvPr/>
        </p:nvSpPr>
        <p:spPr bwMode="auto">
          <a:xfrm>
            <a:off x="1252" y="0"/>
            <a:ext cx="9144000" cy="105273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defPPr>
              <a:defRPr lang="ru-RU"/>
            </a:defPPr>
            <a:lvl1pPr marL="357188" algn="ctr">
              <a:defRPr sz="3600" b="1" spc="15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ru-RU" dirty="0"/>
              <a:t>Результаты</a:t>
            </a:r>
            <a:endParaRPr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B65CF2-77C7-21E1-FD6C-3124FEC49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7099E1-2BD8-4718-81B5-D06A6B18E473}" type="slidenum">
              <a:rPr lang="ru-RU" smtClean="0"/>
              <a:t>8</a:t>
            </a:fld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7D946C-C169-1133-F6FA-82F79F03BC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253331"/>
                <a:ext cx="7886700" cy="4351338"/>
              </a:xfrm>
            </p:spPr>
            <p:txBody>
              <a:bodyPr/>
              <a:lstStyle/>
              <a:p>
                <a:pPr algn="just"/>
                <a:r>
                  <a:rPr lang="ru-RU" dirty="0"/>
                  <a:t>Описаны симметрии сети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ru-RU" sz="1800" smtClean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rPr>
                      <m:t>SN</m:t>
                    </m:r>
                  </m:oMath>
                </a14:m>
                <a:r>
                  <a:rPr lang="ru-RU" dirty="0"/>
                  <a:t>.</a:t>
                </a:r>
              </a:p>
              <a:p>
                <a:pPr algn="just"/>
                <a:endParaRPr lang="ru-RU" dirty="0"/>
              </a:p>
              <a:p>
                <a:pPr lvl="1" algn="just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ru-RU" smtClean="0">
                        <a:effectLst/>
                        <a:ea typeface="Calibri" panose="020F0502020204030204" pitchFamily="34" charset="0"/>
                      </a:rPr>
                      <m:t>SN</m:t>
                    </m:r>
                  </m:oMath>
                </a14:m>
                <a:r>
                  <a:rPr lang="ru-RU" dirty="0">
                    <a:effectLst/>
                    <a:ea typeface="Calibri" panose="020F0502020204030204" pitchFamily="34" charset="0"/>
                  </a:rPr>
                  <a:t> обладает осевой симметрией, т.е.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ru-RU"/>
                      <m:t>Aut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ru-RU"/>
                          <m:t>SN</m:t>
                        </m:r>
                      </m:e>
                    </m:d>
                    <m:r>
                      <a:rPr lang="ru-RU">
                        <a:latin typeface="Cambria Math" panose="02040503050406030204" pitchFamily="18" charset="0"/>
                      </a:rPr>
                      <m:t>≅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ℤ</m:t>
                    </m:r>
                    <m:r>
                      <a:rPr lang="ru-RU">
                        <a:latin typeface="Cambria Math" panose="02040503050406030204" pitchFamily="18" charset="0"/>
                      </a:rPr>
                      <m:t>/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ru-RU" dirty="0"/>
                  <a:t>, если сеть:</a:t>
                </a:r>
              </a:p>
              <a:p>
                <a:pPr marL="742950" lvl="1" indent="-285750" algn="just">
                  <a:spcBef>
                    <a:spcPts val="0"/>
                  </a:spcBef>
                  <a:buFont typeface="Arial" panose="020B0604020202020204" pitchFamily="34" charset="0"/>
                  <a:buChar char="–"/>
                </a:pPr>
                <a:r>
                  <a:rPr lang="ru-RU" dirty="0">
                    <a:effectLst/>
                    <a:ea typeface="Calibri" panose="020F0502020204030204" pitchFamily="34" charset="0"/>
                  </a:rPr>
                  <a:t>прямоугольная;</a:t>
                </a:r>
                <a:endParaRPr lang="en-US" dirty="0">
                  <a:effectLst/>
                  <a:ea typeface="Calibri" panose="020F0502020204030204" pitchFamily="34" charset="0"/>
                </a:endParaRPr>
              </a:p>
              <a:p>
                <a:pPr marL="742950" lvl="1" indent="-285750" algn="just">
                  <a:spcBef>
                    <a:spcPts val="0"/>
                  </a:spcBef>
                  <a:buFont typeface="Arial" panose="020B0604020202020204" pitchFamily="34" charset="0"/>
                  <a:buChar char="–"/>
                </a:pPr>
                <a:r>
                  <a:rPr lang="ru-RU" dirty="0">
                    <a:effectLst/>
                    <a:ea typeface="Calibri" panose="020F0502020204030204" pitchFamily="34" charset="0"/>
                  </a:rPr>
                  <a:t>шестиугольная, при этом </a:t>
                </a:r>
                <a14:m>
                  <m:oMath xmlns:m="http://schemas.openxmlformats.org/officeDocument/2006/math"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𝑚</m:t>
                    </m:r>
                  </m:oMath>
                </a14:m>
                <a:r>
                  <a:rPr lang="ru-RU" dirty="0">
                    <a:effectLst/>
                    <a:ea typeface="Calibri" panose="020F0502020204030204" pitchFamily="34" charset="0"/>
                  </a:rPr>
                  <a:t> – нечетное;</a:t>
                </a:r>
                <a:endParaRPr lang="en-US" dirty="0">
                  <a:effectLst/>
                  <a:ea typeface="Calibri" panose="020F0502020204030204" pitchFamily="34" charset="0"/>
                </a:endParaRPr>
              </a:p>
              <a:p>
                <a:pPr marL="742950" lvl="1" indent="-285750" algn="just">
                  <a:spcBef>
                    <a:spcPts val="0"/>
                  </a:spcBef>
                  <a:buFont typeface="Arial" panose="020B0604020202020204" pitchFamily="34" charset="0"/>
                  <a:buChar char="–"/>
                </a:pPr>
                <a:r>
                  <a:rPr lang="ru-RU" dirty="0">
                    <a:effectLst/>
                    <a:ea typeface="Calibri" panose="020F0502020204030204" pitchFamily="34" charset="0"/>
                  </a:rPr>
                  <a:t>треугольная, при этом </a:t>
                </a:r>
                <a14:m>
                  <m:oMath xmlns:m="http://schemas.openxmlformats.org/officeDocument/2006/math"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𝑚</m:t>
                    </m:r>
                  </m:oMath>
                </a14:m>
                <a:r>
                  <a:rPr lang="ru-RU" dirty="0">
                    <a:effectLst/>
                    <a:ea typeface="Calibri" panose="020F0502020204030204" pitchFamily="34" charset="0"/>
                  </a:rPr>
                  <a:t> – нечетное и </a:t>
                </a:r>
                <a14:m>
                  <m:oMath xmlns:m="http://schemas.openxmlformats.org/officeDocument/2006/math"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𝑚</m:t>
                    </m:r>
                    <m:r>
                      <a:rPr lang="ru-RU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&gt;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1</m:t>
                    </m:r>
                  </m:oMath>
                </a14:m>
                <a:r>
                  <a:rPr lang="ru-RU" dirty="0">
                    <a:effectLst/>
                    <a:ea typeface="Calibri" panose="020F0502020204030204" pitchFamily="34" charset="0"/>
                  </a:rPr>
                  <a:t>;</a:t>
                </a:r>
              </a:p>
              <a:p>
                <a:pPr lvl="1" algn="just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ru-RU" sz="1600" smtClean="0">
                        <a:effectLst/>
                        <a:ea typeface="Calibri" panose="020F0502020204030204" pitchFamily="34" charset="0"/>
                      </a:rPr>
                      <m:t>Aut</m:t>
                    </m:r>
                    <m:d>
                      <m:dPr>
                        <m:ctrlPr>
                          <a:rPr lang="en-US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ru-RU" sz="1600">
                            <a:effectLst/>
                            <a:ea typeface="Calibri" panose="020F0502020204030204" pitchFamily="34" charset="0"/>
                          </a:rPr>
                          <m:t>SN</m:t>
                        </m:r>
                      </m:e>
                    </m:d>
                    <m:r>
                      <a:rPr lang="ru-RU" sz="16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≅</m:t>
                    </m:r>
                    <m:limLow>
                      <m:limLowPr>
                        <m:ctrlPr>
                          <a:rPr lang="en-US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limLowPr>
                      <m:e>
                        <m:limUpp>
                          <m:limUppPr>
                            <m:ctrlP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limUppPr>
                          <m:e>
                            <m:r>
                              <a:rPr lang="ru-RU" sz="16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⨉</m:t>
                            </m:r>
                          </m:e>
                          <m:lim>
                            <m:d>
                              <m:dPr>
                                <m:begChr m:val="⌈"/>
                                <m:endChr m:val="⌉"/>
                                <m:ctrlP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𝑛</m:t>
                                </m:r>
                                <m:r>
                                  <m:rPr>
                                    <m:nor/>
                                  </m:rPr>
                                  <a:rPr lang="ru-RU" sz="1600">
                                    <a:effectLst/>
                                    <a:ea typeface="Calibri" panose="020F0502020204030204" pitchFamily="34" charset="0"/>
                                  </a:rPr>
                                  <m:t> / </m:t>
                                </m:r>
                                <m: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2</m:t>
                                </m:r>
                              </m:e>
                            </m:d>
                          </m:lim>
                        </m:limUpp>
                      </m:e>
                      <m:lim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𝑖</m:t>
                        </m:r>
                        <m:r>
                          <a:rPr lang="ru-RU" sz="16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=</m:t>
                        </m:r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1</m:t>
                        </m:r>
                      </m:lim>
                    </m:limLow>
                    <m:r>
                      <a:rPr lang="ru-RU" sz="1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ℤ</m:t>
                    </m:r>
                    <m:r>
                      <a:rPr lang="ru-RU" sz="16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/</m:t>
                    </m:r>
                    <m:r>
                      <a:rPr lang="ru-RU" sz="1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2</m:t>
                    </m:r>
                    <m:r>
                      <a:rPr lang="ru-RU" sz="1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ℤ</m:t>
                    </m:r>
                  </m:oMath>
                </a14:m>
                <a:r>
                  <a:rPr lang="ru-RU" dirty="0">
                    <a:effectLst/>
                    <a:ea typeface="Calibri" panose="020F0502020204030204" pitchFamily="34" charset="0"/>
                  </a:rPr>
                  <a:t> если сеть треугольная и </a:t>
                </a:r>
                <a14:m>
                  <m:oMath xmlns:m="http://schemas.openxmlformats.org/officeDocument/2006/math"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𝑚</m:t>
                    </m:r>
                    <m:r>
                      <a:rPr lang="ru-RU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=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1</m:t>
                    </m:r>
                  </m:oMath>
                </a14:m>
                <a:r>
                  <a:rPr lang="ru-RU" dirty="0">
                    <a:effectLst/>
                    <a:ea typeface="Calibri" panose="020F0502020204030204" pitchFamily="34" charset="0"/>
                  </a:rPr>
                  <a:t>;</a:t>
                </a:r>
              </a:p>
              <a:p>
                <a:pPr lvl="1" algn="just"/>
                <a:r>
                  <a:rPr lang="ru-RU" dirty="0">
                    <a:effectLst/>
                    <a:ea typeface="Calibri" panose="020F0502020204030204" pitchFamily="34" charset="0"/>
                  </a:rPr>
                  <a:t>в остальных случаях, сеть не обладает симметрией, т.е.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ru-RU" smtClean="0">
                        <a:effectLst/>
                        <a:ea typeface="Calibri" panose="020F0502020204030204" pitchFamily="34" charset="0"/>
                      </a:rPr>
                      <m:t>Aut</m:t>
                    </m:r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ru-RU">
                            <a:effectLst/>
                            <a:ea typeface="Calibri" panose="020F0502020204030204" pitchFamily="34" charset="0"/>
                          </a:rPr>
                          <m:t>SN</m:t>
                        </m:r>
                      </m:e>
                    </m:d>
                    <m:r>
                      <a:rPr lang="ru-RU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≅</m:t>
                    </m:r>
                    <m:r>
                      <a:rPr lang="ru-RU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𝟏</m:t>
                    </m:r>
                  </m:oMath>
                </a14:m>
                <a:r>
                  <a:rPr lang="ru-RU" dirty="0">
                    <a:effectLst/>
                    <a:ea typeface="Calibri" panose="020F0502020204030204" pitchFamily="34" charset="0"/>
                  </a:rPr>
                  <a:t>.</a:t>
                </a:r>
              </a:p>
              <a:p>
                <a:pPr lvl="1" algn="just"/>
                <a:r>
                  <a:rPr lang="ru-RU" dirty="0">
                    <a:effectLst/>
                    <a:ea typeface="Calibri" panose="020F0502020204030204" pitchFamily="34" charset="0"/>
                  </a:rPr>
                  <a:t>Если уравнять в сети веса ребер, то сеть будет иметь еще один автоморфизм </a:t>
                </a:r>
                <a14:m>
                  <m:oMath xmlns:m="http://schemas.openxmlformats.org/officeDocument/2006/math"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𝛷</m:t>
                    </m:r>
                    <m:r>
                      <a:rPr lang="ru-RU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: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𝛷</m:t>
                    </m:r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ru-RU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e>
                        </m:d>
                      </m:e>
                    </m:d>
                    <m:r>
                      <a:rPr lang="ru-RU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ru-RU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  <m:d>
                          <m:dPr>
                            <m:begChr m:val="⌈"/>
                            <m:endChr m:val="⌉"/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m:rPr>
                                <m:nor/>
                              </m:rPr>
                              <a:rPr lang="ru-RU">
                                <a:effectLst/>
                                <a:ea typeface="Calibri" panose="020F0502020204030204" pitchFamily="34" charset="0"/>
                              </a:rPr>
                              <m:t> / </m:t>
                            </m:r>
                            <m: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ru-RU" dirty="0">
                    <a:effectLst/>
                    <a:ea typeface="Calibri" panose="020F0502020204030204" pitchFamily="34" charset="0"/>
                  </a:rPr>
                  <a:t> и, соответственно, </a:t>
                </a:r>
              </a:p>
              <a:p>
                <a:pPr lvl="2" algn="just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ru-RU"/>
                      <m:t>Aut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ru-RU"/>
                          <m:t>SN</m:t>
                        </m:r>
                      </m:e>
                    </m:d>
                    <m:r>
                      <a:rPr lang="ru-RU">
                        <a:latin typeface="Cambria Math" panose="02040503050406030204" pitchFamily="18" charset="0"/>
                      </a:rPr>
                      <m:t>≅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ℤ</m:t>
                    </m:r>
                    <m:r>
                      <a:rPr lang="ru-RU">
                        <a:latin typeface="Cambria Math" panose="02040503050406030204" pitchFamily="18" charset="0"/>
                      </a:rPr>
                      <m:t>/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ru-RU" sz="1800" dirty="0">
                    <a:ea typeface="Calibri" panose="020F0502020204030204" pitchFamily="34" charset="0"/>
                  </a:rPr>
                  <a:t>, в случае треугольной сети</a:t>
                </a:r>
                <a:r>
                  <a:rPr lang="en-US" sz="1800" dirty="0">
                    <a:ea typeface="Calibri" panose="020F0502020204030204" pitchFamily="34" charset="0"/>
                  </a:rPr>
                  <a:t>;</a:t>
                </a:r>
                <a:endParaRPr lang="ru-RU" sz="1800" dirty="0">
                  <a:ea typeface="Calibri" panose="020F0502020204030204" pitchFamily="34" charset="0"/>
                </a:endParaRPr>
              </a:p>
              <a:p>
                <a:pPr lvl="2" algn="just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ru-RU"/>
                      <m:t>Aut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ru-RU"/>
                          <m:t>SN</m:t>
                        </m:r>
                      </m:e>
                    </m:d>
                    <m:r>
                      <a:rPr lang="ru-RU">
                        <a:latin typeface="Cambria Math" panose="02040503050406030204" pitchFamily="18" charset="0"/>
                      </a:rPr>
                      <m:t>≅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ℤ</m:t>
                            </m:r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ℤ</m:t>
                            </m:r>
                          </m:e>
                        </m:d>
                      </m:e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ru-RU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effectLst/>
                    <a:ea typeface="Calibri" panose="020F0502020204030204" pitchFamily="34" charset="0"/>
                  </a:rPr>
                  <a:t> </a:t>
                </a:r>
                <a:r>
                  <a:rPr lang="ru-RU" sz="1800" dirty="0">
                    <a:solidFill>
                      <a:prstClr val="black"/>
                    </a:solidFill>
                    <a:ea typeface="Calibri" panose="020F0502020204030204" pitchFamily="34" charset="0"/>
                  </a:rPr>
                  <a:t>в случае прямоугольной сети.</a:t>
                </a:r>
                <a:endParaRPr lang="en-US" dirty="0">
                  <a:effectLst/>
                  <a:ea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7D946C-C169-1133-F6FA-82F79F03BC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253331"/>
                <a:ext cx="7886700" cy="4351338"/>
              </a:xfrm>
              <a:blipFill>
                <a:blip r:embed="rId2"/>
                <a:stretch>
                  <a:fillRect l="-773" t="-1683" r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FBD6D57-7846-CC43-4CD9-69CD1B4CDE13}"/>
              </a:ext>
            </a:extLst>
          </p:cNvPr>
          <p:cNvCxnSpPr/>
          <p:nvPr/>
        </p:nvCxnSpPr>
        <p:spPr bwMode="auto">
          <a:xfrm>
            <a:off x="791580" y="1772816"/>
            <a:ext cx="75608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282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 txBox="1">
            <a:spLocks noChangeArrowheads="1"/>
          </p:cNvSpPr>
          <p:nvPr/>
        </p:nvSpPr>
        <p:spPr bwMode="auto">
          <a:xfrm>
            <a:off x="1252" y="0"/>
            <a:ext cx="9144000" cy="105273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defPPr>
              <a:defRPr lang="ru-RU"/>
            </a:defPPr>
            <a:lvl1pPr marL="357188" algn="ctr">
              <a:defRPr sz="3600" b="1" spc="15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ru-RU" dirty="0"/>
              <a:t>Результаты</a:t>
            </a:r>
            <a:r>
              <a:rPr lang="en-US" dirty="0"/>
              <a:t> (2)</a:t>
            </a:r>
            <a:endParaRPr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B65CF2-77C7-21E1-FD6C-3124FEC49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7099E1-2BD8-4718-81B5-D06A6B18E473}" type="slidenum">
              <a:rPr lang="ru-RU" smtClean="0"/>
              <a:t>9</a:t>
            </a:fld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7D946C-C169-1133-F6FA-82F79F03BC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253331"/>
                <a:ext cx="7886700" cy="4351338"/>
              </a:xfrm>
            </p:spPr>
            <p:txBody>
              <a:bodyPr/>
              <a:lstStyle/>
              <a:p>
                <a:pPr algn="just"/>
                <a:r>
                  <a:rPr lang="ru-RU" dirty="0"/>
                  <a:t>Описаны симметрии сети на цилиндре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ru-RU" sz="1800" smtClean="0">
                        <a:effectLst/>
                        <a:ea typeface="Calibri" panose="020F0502020204030204" pitchFamily="34" charset="0"/>
                      </a:rPr>
                      <m:t>SN</m:t>
                    </m:r>
                    <m:r>
                      <a:rPr lang="ru-RU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/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∼</m:t>
                        </m:r>
                      </m:e>
                      <m:sub>
                        <m:r>
                          <m:rPr>
                            <m:nor/>
                          </m:rPr>
                          <a:rPr lang="ru-RU" sz="1800">
                            <a:effectLst/>
                            <a:ea typeface="Calibri" panose="020F0502020204030204" pitchFamily="34" charset="0"/>
                          </a:rPr>
                          <m:t>cyl</m:t>
                        </m:r>
                      </m:sub>
                    </m:sSub>
                  </m:oMath>
                </a14:m>
                <a:r>
                  <a:rPr lang="ru-RU" dirty="0"/>
                  <a:t>.</a:t>
                </a:r>
              </a:p>
              <a:p>
                <a:pPr algn="just"/>
                <a:endParaRPr lang="ru-RU" dirty="0"/>
              </a:p>
              <a:p>
                <a:pPr lvl="1" algn="just"/>
                <a:r>
                  <a:rPr lang="ru-RU" sz="1800" dirty="0">
                    <a:effectLst/>
                    <a:ea typeface="Calibri" panose="020F0502020204030204" pitchFamily="34" charset="0"/>
                  </a:rPr>
                  <a:t>Пусть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</m:acc>
                    <m:r>
                      <a:rPr lang="ru-RU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r>
                  <a:rPr lang="ru-RU" sz="1800" dirty="0">
                    <a:effectLst/>
                    <a:ea typeface="Calibri" panose="020F0502020204030204" pitchFamily="34" charset="0"/>
                  </a:rPr>
                  <a:t>, если сеть прямоугольная или шестиугольная и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</m:acc>
                    <m:r>
                      <a:rPr lang="ru-RU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𝑚</m:t>
                        </m:r>
                        <m:r>
                          <m:rPr>
                            <m:nor/>
                          </m:rPr>
                          <a:rPr lang="ru-RU" sz="1800">
                            <a:effectLst/>
                            <a:ea typeface="Calibri" panose="020F0502020204030204" pitchFamily="34" charset="0"/>
                          </a:rPr>
                          <m:t> / </m:t>
                        </m:r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ru-RU" sz="1800" dirty="0">
                    <a:effectLst/>
                    <a:ea typeface="Calibri" panose="020F0502020204030204" pitchFamily="34" charset="0"/>
                  </a:rPr>
                  <a:t>, если сеть треугольная</a:t>
                </a:r>
                <a:r>
                  <a:rPr lang="en-US" sz="1800" dirty="0">
                    <a:effectLst/>
                    <a:ea typeface="Calibri" panose="020F0502020204030204" pitchFamily="34" charset="0"/>
                  </a:rPr>
                  <a:t>.</a:t>
                </a:r>
              </a:p>
              <a:p>
                <a:pPr lvl="2" algn="just"/>
                <a:r>
                  <a:rPr lang="ru-RU" sz="1800" dirty="0">
                    <a:effectLst/>
                    <a:ea typeface="Calibri" panose="020F0502020204030204" pitchFamily="34" charset="0"/>
                  </a:rPr>
                  <a:t>Если сеть прямоугольная, то</a:t>
                </a:r>
                <a:r>
                  <a:rPr lang="en-US" sz="1800" dirty="0">
                    <a:effectLst/>
                    <a:ea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ru-RU" sz="1800" smtClean="0">
                        <a:effectLst/>
                        <a:ea typeface="Calibri" panose="020F0502020204030204" pitchFamily="34" charset="0"/>
                      </a:rPr>
                      <m:t>Aut</m:t>
                    </m:r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ru-RU" sz="1800">
                            <a:effectLst/>
                            <a:ea typeface="Calibri" panose="020F0502020204030204" pitchFamily="34" charset="0"/>
                          </a:rPr>
                          <m:t>SN</m:t>
                        </m:r>
                        <m:r>
                          <a:rPr lang="ru-RU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/</m:t>
                        </m:r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∼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ru-RU" sz="1800">
                                <a:effectLst/>
                                <a:ea typeface="Calibri" panose="020F0502020204030204" pitchFamily="34" charset="0"/>
                              </a:rPr>
                              <m:t>cyl</m:t>
                            </m:r>
                          </m:sub>
                        </m:sSub>
                      </m:e>
                    </m:d>
                    <m:r>
                      <a:rPr lang="ru-RU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≅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b>
                        <m:acc>
                          <m:accPr>
                            <m:chr m:val="̃"/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e>
                        </m:acc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ea typeface="Calibri" panose="020F0502020204030204" pitchFamily="34" charset="0"/>
                  </a:rPr>
                  <a:t>, </a:t>
                </a:r>
                <a:r>
                  <a:rPr lang="ru-RU" sz="1800" dirty="0"/>
                  <a:t>, 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ru-RU" sz="1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sz="1800" dirty="0"/>
                  <a:t> – </a:t>
                </a:r>
                <a14:m>
                  <m:oMath xmlns:m="http://schemas.openxmlformats.org/officeDocument/2006/math">
                    <m:r>
                      <a:rPr lang="ru-RU" sz="18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sz="1800" dirty="0"/>
                  <a:t>-</a:t>
                </a:r>
                <a:r>
                  <a:rPr lang="ru-RU" sz="1800" dirty="0" err="1"/>
                  <a:t>ая</a:t>
                </a:r>
                <a:r>
                  <a:rPr lang="ru-RU" sz="1800" dirty="0"/>
                  <a:t> группа диэдра</a:t>
                </a:r>
                <a:r>
                  <a:rPr lang="en-US" sz="1800" dirty="0"/>
                  <a:t>;</a:t>
                </a:r>
              </a:p>
              <a:p>
                <a:pPr lvl="2" algn="just"/>
                <a:r>
                  <a:rPr lang="ru-RU" sz="1800" dirty="0">
                    <a:effectLst/>
                    <a:ea typeface="Calibri" panose="020F0502020204030204" pitchFamily="34" charset="0"/>
                  </a:rPr>
                  <a:t>Если сеть треугольная или шестиугольная, а количество столбцов четно, то</a:t>
                </a:r>
                <a:r>
                  <a:rPr lang="en-US" sz="1800" dirty="0">
                    <a:effectLst/>
                    <a:ea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ru-RU" sz="1800" smtClean="0">
                        <a:effectLst/>
                        <a:ea typeface="Calibri" panose="020F0502020204030204" pitchFamily="34" charset="0"/>
                      </a:rPr>
                      <m:t>Aut</m:t>
                    </m:r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ru-RU" sz="1800">
                            <a:effectLst/>
                            <a:ea typeface="Calibri" panose="020F0502020204030204" pitchFamily="34" charset="0"/>
                          </a:rPr>
                          <m:t>SN</m:t>
                        </m:r>
                        <m:r>
                          <a:rPr lang="ru-RU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/</m:t>
                        </m:r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∼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ru-RU" sz="1800">
                                <a:effectLst/>
                                <a:ea typeface="Calibri" panose="020F0502020204030204" pitchFamily="34" charset="0"/>
                              </a:rPr>
                              <m:t>cyl</m:t>
                            </m:r>
                          </m:sub>
                        </m:sSub>
                      </m:e>
                    </m:d>
                    <m:r>
                      <a:rPr lang="ru-RU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≅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b>
                        <m:acc>
                          <m:accPr>
                            <m:chr m:val="̃"/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e>
                        </m:acc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ea typeface="Calibri" panose="020F0502020204030204" pitchFamily="34" charset="0"/>
                  </a:rPr>
                  <a:t>;</a:t>
                </a:r>
              </a:p>
              <a:p>
                <a:pPr lvl="2" algn="just"/>
                <a:r>
                  <a:rPr lang="ru-RU" sz="1800" dirty="0">
                    <a:effectLst/>
                    <a:ea typeface="Calibri" panose="020F0502020204030204" pitchFamily="34" charset="0"/>
                  </a:rPr>
                  <a:t>Если сеть треугольная или шестиугольная, но количество столбцов нечетно, то</a:t>
                </a:r>
                <a:r>
                  <a:rPr lang="en-US" sz="1800" dirty="0">
                    <a:ea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ru-RU" sz="1800" smtClean="0">
                        <a:effectLst/>
                        <a:ea typeface="Calibri" panose="020F0502020204030204" pitchFamily="34" charset="0"/>
                      </a:rPr>
                      <m:t>Aut</m:t>
                    </m:r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ru-RU" sz="1800">
                            <a:effectLst/>
                            <a:ea typeface="Calibri" panose="020F0502020204030204" pitchFamily="34" charset="0"/>
                          </a:rPr>
                          <m:t>SN</m:t>
                        </m:r>
                        <m:r>
                          <a:rPr lang="ru-RU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/</m:t>
                        </m:r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∼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ru-RU" sz="1800">
                                <a:effectLst/>
                                <a:ea typeface="Calibri" panose="020F0502020204030204" pitchFamily="34" charset="0"/>
                              </a:rPr>
                              <m:t>cyl</m:t>
                            </m:r>
                          </m:sub>
                        </m:sSub>
                      </m:e>
                    </m:d>
                    <m:r>
                      <a:rPr lang="ru-RU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≅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ℤ</m:t>
                    </m:r>
                    <m:r>
                      <a:rPr lang="ru-RU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/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ℤ</m:t>
                    </m:r>
                  </m:oMath>
                </a14:m>
                <a:r>
                  <a:rPr lang="en-US" sz="1800" dirty="0">
                    <a:effectLst/>
                    <a:ea typeface="Calibri" panose="020F0502020204030204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7D946C-C169-1133-F6FA-82F79F03BC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253331"/>
                <a:ext cx="7886700" cy="4351338"/>
              </a:xfrm>
              <a:blipFill>
                <a:blip r:embed="rId2"/>
                <a:stretch>
                  <a:fillRect l="-773" t="-2104" r="-15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9652B8E-5293-0982-6975-18D13E778670}"/>
              </a:ext>
            </a:extLst>
          </p:cNvPr>
          <p:cNvCxnSpPr/>
          <p:nvPr/>
        </p:nvCxnSpPr>
        <p:spPr>
          <a:xfrm>
            <a:off x="791580" y="1772816"/>
            <a:ext cx="75608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889623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7231</TotalTime>
  <Words>1117</Words>
  <Application>Microsoft Office PowerPoint</Application>
  <PresentationFormat>On-screen Show (4:3)</PresentationFormat>
  <Paragraphs>110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(Body)</vt:lpstr>
      <vt:lpstr>Calibri Light</vt:lpstr>
      <vt:lpstr>Cambria Math</vt:lpstr>
      <vt:lpstr>Courier New</vt:lpstr>
      <vt:lpstr>Times New Roman</vt:lpstr>
      <vt:lpstr>Тема Office</vt:lpstr>
      <vt:lpstr>Регулярные ресурсные сети и их симметрии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Моделирование динамики в задачах сетевого анализа и агрегирования данных</dc:title>
  <dc:creator>user</dc:creator>
  <cp:lastModifiedBy>heinwol</cp:lastModifiedBy>
  <cp:revision>623</cp:revision>
  <dcterms:created xsi:type="dcterms:W3CDTF">2020-06-18T13:48:27Z</dcterms:created>
  <dcterms:modified xsi:type="dcterms:W3CDTF">2024-05-23T10:52:20Z</dcterms:modified>
</cp:coreProperties>
</file>