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6.jpeg" ContentType="image/jpeg"/>
  <Override PartName="/ppt/media/image5.jpeg" ContentType="image/jpeg"/>
  <Override PartName="/ppt/media/image4.jpeg" ContentType="image/jpeg"/>
  <Override PartName="/ppt/media/image3.jpeg" ContentType="image/jpeg"/>
  <Override PartName="/ppt/media/image1.jpeg" ContentType="image/jpeg"/>
  <Override PartName="/ppt/media/image2.jpeg" ContentType="image/jpeg"/>
  <Override PartName="/ppt/media/image7.jpeg" ContentType="image/jpeg"/>
  <Override PartName="/ppt/media/image8.jpeg" ContentType="image/jpeg"/>
  <Override PartName="/ppt/media/image9.jpeg" ContentType="image/jpeg"/>
  <Override PartName="/ppt/media/image19.jpeg" ContentType="image/jpeg"/>
  <Override PartName="/ppt/media/image18.jpeg" ContentType="image/jpeg"/>
  <Override PartName="/ppt/media/image17.jpeg" ContentType="image/jpeg"/>
  <Override PartName="/ppt/media/image15.jpeg" ContentType="image/jpeg"/>
  <Override PartName="/ppt/media/image16.jpeg" ContentType="image/jpeg"/>
  <Override PartName="/ppt/media/image10.jpeg" ContentType="image/jpeg"/>
  <Override PartName="/ppt/media/image11.jpeg" ContentType="image/jpeg"/>
  <Override PartName="/ppt/media/image12.jpeg" ContentType="image/jpeg"/>
  <Override PartName="/ppt/media/image13.jpeg" ContentType="image/jpeg"/>
  <Override PartName="/ppt/media/image14.jpeg" ContentType="image/jpeg"/>
  <Override PartName="/ppt/slideMasters/slideMaster5.xml" ContentType="application/vnd.openxmlformats-officedocument.presentationml.slideMaster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5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666666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666666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666666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666666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666666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666666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666666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666666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666666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666666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666666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666666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666666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666666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666666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666666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666666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666666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666666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666666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666666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666666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666666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666666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666666"/>
              </a:solid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Arial"/>
            </a:endParaRPr>
          </a:p>
        </p:txBody>
      </p:sp>
      <p:sp>
        <p:nvSpPr>
          <p:cNvPr id="11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Arial"/>
            </a:endParaRPr>
          </a:p>
        </p:txBody>
      </p:sp>
      <p:sp>
        <p:nvSpPr>
          <p:cNvPr id="11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666666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666666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666666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666666"/>
              </a:solid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666666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666666"/>
              </a:solid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Arial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666666"/>
              </a:solidFill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Arial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666666"/>
              </a:solid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666666"/>
              </a:solid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666666"/>
              </a:solidFill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Arial"/>
            </a:endParaRPr>
          </a:p>
        </p:txBody>
      </p:sp>
      <p:sp>
        <p:nvSpPr>
          <p:cNvPr id="15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666666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Arial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Arial"/>
            </a:endParaRPr>
          </a:p>
        </p:txBody>
      </p:sp>
      <p:sp>
        <p:nvSpPr>
          <p:cNvPr id="15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Arial"/>
            </a:endParaRPr>
          </a:p>
        </p:txBody>
      </p:sp>
      <p:sp>
        <p:nvSpPr>
          <p:cNvPr id="15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666666"/>
              </a:solid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666666"/>
              </a:solidFill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666666"/>
              </a:solidFill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666666"/>
              </a:solidFill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666666"/>
              </a:solid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666666"/>
              </a:solidFill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Arial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666666"/>
              </a:solidFill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Arial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Arial"/>
            </a:endParaRPr>
          </a:p>
        </p:txBody>
      </p:sp>
      <p:sp>
        <p:nvSpPr>
          <p:cNvPr id="17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666666"/>
              </a:solidFill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Arial"/>
            </a:endParaRPr>
          </a:p>
        </p:txBody>
      </p:sp>
      <p:sp>
        <p:nvSpPr>
          <p:cNvPr id="18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666666"/>
              </a:solidFill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666666"/>
              </a:solidFill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Arial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Arial"/>
            </a:endParaRPr>
          </a:p>
        </p:txBody>
      </p:sp>
      <p:sp>
        <p:nvSpPr>
          <p:cNvPr id="19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Arial"/>
            </a:endParaRPr>
          </a:p>
        </p:txBody>
      </p:sp>
      <p:sp>
        <p:nvSpPr>
          <p:cNvPr id="19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666666"/>
              </a:solidFill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Arial"/>
            </a:endParaRPr>
          </a:p>
        </p:txBody>
      </p:sp>
      <p:sp>
        <p:nvSpPr>
          <p:cNvPr id="19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Arial"/>
            </a:endParaRPr>
          </a:p>
        </p:txBody>
      </p:sp>
      <p:sp>
        <p:nvSpPr>
          <p:cNvPr id="19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Arial"/>
            </a:endParaRPr>
          </a:p>
        </p:txBody>
      </p:sp>
      <p:sp>
        <p:nvSpPr>
          <p:cNvPr id="19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Arial"/>
            </a:endParaRPr>
          </a:p>
        </p:txBody>
      </p:sp>
      <p:sp>
        <p:nvSpPr>
          <p:cNvPr id="19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666666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666666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666666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0" y="5806440"/>
            <a:ext cx="10077480" cy="175212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0"/>
            <a:ext cx="10074600" cy="939600"/>
          </a:xfrm>
          <a:prstGeom prst="rect">
            <a:avLst/>
          </a:prstGeom>
          <a:gradFill rotWithShape="0">
            <a:gsLst>
              <a:gs pos="0">
                <a:srgbClr val="dff2fc"/>
              </a:gs>
              <a:gs pos="100000">
                <a:srgbClr val="009bdd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0" y="6620400"/>
            <a:ext cx="10074600" cy="939600"/>
          </a:xfrm>
          <a:prstGeom prst="rect">
            <a:avLst/>
          </a:prstGeom>
          <a:gradFill rotWithShape="0">
            <a:gsLst>
              <a:gs pos="0">
                <a:srgbClr val="dff2fc"/>
              </a:gs>
              <a:gs pos="100000">
                <a:srgbClr val="009bdd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PlaceHolder 3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</a:t>
            </a:r>
            <a:r>
              <a:rPr b="0" lang="en-US" sz="4400" spc="-1" strike="noStrike">
                <a:latin typeface="Arial"/>
              </a:rPr>
              <a:t>li</a:t>
            </a:r>
            <a:r>
              <a:rPr b="0" lang="en-US" sz="4400" spc="-1" strike="noStrike">
                <a:latin typeface="Arial"/>
              </a:rPr>
              <a:t>c</a:t>
            </a:r>
            <a:r>
              <a:rPr b="0" lang="en-US" sz="4400" spc="-1" strike="noStrike">
                <a:latin typeface="Arial"/>
              </a:rPr>
              <a:t>k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o 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di</a:t>
            </a:r>
            <a:r>
              <a:rPr b="0" lang="en-US" sz="4400" spc="-1" strike="noStrike">
                <a:latin typeface="Arial"/>
              </a:rPr>
              <a:t>t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h</a:t>
            </a:r>
            <a:r>
              <a:rPr b="0" lang="en-US" sz="4400" spc="-1" strike="noStrike">
                <a:latin typeface="Arial"/>
              </a:rPr>
              <a:t>e </a:t>
            </a:r>
            <a:r>
              <a:rPr b="0" lang="en-US" sz="4400" spc="-1" strike="noStrike">
                <a:latin typeface="Arial"/>
              </a:rPr>
              <a:t>tit</a:t>
            </a:r>
            <a:r>
              <a:rPr b="0" lang="en-US" sz="4400" spc="-1" strike="noStrike">
                <a:latin typeface="Arial"/>
              </a:rPr>
              <a:t>le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xt </a:t>
            </a:r>
            <a:r>
              <a:rPr b="0" lang="en-US" sz="4400" spc="-1" strike="noStrike">
                <a:latin typeface="Arial"/>
              </a:rPr>
              <a:t>f</a:t>
            </a:r>
            <a:r>
              <a:rPr b="0" lang="en-US" sz="4400" spc="-1" strike="noStrike">
                <a:latin typeface="Arial"/>
              </a:rPr>
              <a:t>o</a:t>
            </a:r>
            <a:r>
              <a:rPr b="0" lang="en-US" sz="4400" spc="-1" strike="noStrike">
                <a:latin typeface="Arial"/>
              </a:rPr>
              <a:t>r</a:t>
            </a:r>
            <a:r>
              <a:rPr b="0" lang="en-US" sz="4400" spc="-1" strike="noStrike">
                <a:latin typeface="Arial"/>
              </a:rPr>
              <a:t>m</a:t>
            </a:r>
            <a:r>
              <a:rPr b="0" lang="en-US" sz="4400" spc="-1" strike="noStrike">
                <a:latin typeface="Arial"/>
              </a:rPr>
              <a:t>a</a:t>
            </a:r>
            <a:r>
              <a:rPr b="0" lang="en-US" sz="4400" spc="-1" strike="noStrike">
                <a:latin typeface="Arial"/>
              </a:rPr>
              <a:t>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0" y="0"/>
            <a:ext cx="10074600" cy="939600"/>
          </a:xfrm>
          <a:prstGeom prst="rect">
            <a:avLst/>
          </a:prstGeom>
          <a:gradFill rotWithShape="0">
            <a:gsLst>
              <a:gs pos="0">
                <a:srgbClr val="dff2fc"/>
              </a:gs>
              <a:gs pos="100000">
                <a:srgbClr val="009bdd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CustomShape 2"/>
          <p:cNvSpPr/>
          <p:nvPr/>
        </p:nvSpPr>
        <p:spPr>
          <a:xfrm>
            <a:off x="0" y="6620400"/>
            <a:ext cx="10074600" cy="939600"/>
          </a:xfrm>
          <a:prstGeom prst="rect">
            <a:avLst/>
          </a:prstGeom>
          <a:gradFill rotWithShape="0">
            <a:gsLst>
              <a:gs pos="0">
                <a:srgbClr val="dff2fc"/>
              </a:gs>
              <a:gs pos="100000">
                <a:srgbClr val="009bdd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PlaceHolder 3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</a:t>
            </a:r>
            <a:r>
              <a:rPr b="0" lang="en-US" sz="4400" spc="-1" strike="noStrike">
                <a:latin typeface="Arial"/>
              </a:rPr>
              <a:t>ck </a:t>
            </a:r>
            <a:r>
              <a:rPr b="0" lang="en-US" sz="4400" spc="-1" strike="noStrike">
                <a:latin typeface="Arial"/>
              </a:rPr>
              <a:t>to </a:t>
            </a:r>
            <a:r>
              <a:rPr b="0" lang="en-US" sz="4400" spc="-1" strike="noStrike">
                <a:latin typeface="Arial"/>
              </a:rPr>
              <a:t>edi</a:t>
            </a:r>
            <a:r>
              <a:rPr b="0" lang="en-US" sz="4400" spc="-1" strike="noStrike">
                <a:latin typeface="Arial"/>
              </a:rPr>
              <a:t>t </a:t>
            </a:r>
            <a:r>
              <a:rPr b="0" lang="en-US" sz="4400" spc="-1" strike="noStrike">
                <a:latin typeface="Arial"/>
              </a:rPr>
              <a:t>the </a:t>
            </a:r>
            <a:r>
              <a:rPr b="0" lang="en-US" sz="4400" spc="-1" strike="noStrike">
                <a:latin typeface="Arial"/>
              </a:rPr>
              <a:t>title </a:t>
            </a:r>
            <a:r>
              <a:rPr b="0" lang="en-US" sz="4400" spc="-1" strike="noStrike">
                <a:latin typeface="Arial"/>
              </a:rPr>
              <a:t>tex</a:t>
            </a:r>
            <a:r>
              <a:rPr b="0" lang="en-US" sz="4400" spc="-1" strike="noStrike">
                <a:latin typeface="Arial"/>
              </a:rPr>
              <a:t>t </a:t>
            </a:r>
            <a:r>
              <a:rPr b="0" lang="en-US" sz="4400" spc="-1" strike="noStrike">
                <a:latin typeface="Arial"/>
              </a:rPr>
              <a:t>for</a:t>
            </a:r>
            <a:r>
              <a:rPr b="0" lang="en-US" sz="4400" spc="-1" strike="noStrike">
                <a:latin typeface="Arial"/>
              </a:rPr>
              <a:t>ma</a:t>
            </a:r>
            <a:r>
              <a:rPr b="0" lang="en-US" sz="4400" spc="-1" strike="noStrike">
                <a:latin typeface="Arial"/>
              </a:rPr>
              <a:t>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0" y="0"/>
            <a:ext cx="10074600" cy="939600"/>
          </a:xfrm>
          <a:prstGeom prst="rect">
            <a:avLst/>
          </a:prstGeom>
          <a:gradFill rotWithShape="0">
            <a:gsLst>
              <a:gs pos="0">
                <a:srgbClr val="dff2fc"/>
              </a:gs>
              <a:gs pos="100000">
                <a:srgbClr val="009bdd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CustomShape 2"/>
          <p:cNvSpPr/>
          <p:nvPr/>
        </p:nvSpPr>
        <p:spPr>
          <a:xfrm>
            <a:off x="0" y="6620400"/>
            <a:ext cx="10074600" cy="939600"/>
          </a:xfrm>
          <a:prstGeom prst="rect">
            <a:avLst/>
          </a:prstGeom>
          <a:gradFill rotWithShape="0">
            <a:gsLst>
              <a:gs pos="0">
                <a:srgbClr val="dff2fc"/>
              </a:gs>
              <a:gs pos="100000">
                <a:srgbClr val="009bdd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PlaceHolder 3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666666"/>
                </a:solidFill>
                <a:latin typeface="Arial"/>
              </a:rPr>
              <a:t>Click </a:t>
            </a:r>
            <a:r>
              <a:rPr b="0" lang="en-US" sz="4400" spc="-1" strike="noStrike">
                <a:solidFill>
                  <a:srgbClr val="666666"/>
                </a:solidFill>
                <a:latin typeface="Arial"/>
              </a:rPr>
              <a:t>to </a:t>
            </a:r>
            <a:r>
              <a:rPr b="0" lang="en-US" sz="4400" spc="-1" strike="noStrike">
                <a:solidFill>
                  <a:srgbClr val="666666"/>
                </a:solidFill>
                <a:latin typeface="Arial"/>
              </a:rPr>
              <a:t>edit </a:t>
            </a:r>
            <a:r>
              <a:rPr b="0" lang="en-US" sz="4400" spc="-1" strike="noStrike">
                <a:solidFill>
                  <a:srgbClr val="666666"/>
                </a:solidFill>
                <a:latin typeface="Arial"/>
              </a:rPr>
              <a:t>the </a:t>
            </a:r>
            <a:r>
              <a:rPr b="0" lang="en-US" sz="4400" spc="-1" strike="noStrike">
                <a:solidFill>
                  <a:srgbClr val="666666"/>
                </a:solidFill>
                <a:latin typeface="Arial"/>
              </a:rPr>
              <a:t>title </a:t>
            </a:r>
            <a:r>
              <a:rPr b="0" lang="en-US" sz="4400" spc="-1" strike="noStrike">
                <a:solidFill>
                  <a:srgbClr val="666666"/>
                </a:solidFill>
                <a:latin typeface="Arial"/>
              </a:rPr>
              <a:t>text </a:t>
            </a:r>
            <a:r>
              <a:rPr b="0" lang="en-US" sz="4400" spc="-1" strike="noStrike">
                <a:solidFill>
                  <a:srgbClr val="666666"/>
                </a:solidFill>
                <a:latin typeface="Arial"/>
              </a:rPr>
              <a:t>form</a:t>
            </a:r>
            <a:r>
              <a:rPr b="0" lang="en-US" sz="4400" spc="-1" strike="noStrike">
                <a:solidFill>
                  <a:srgbClr val="666666"/>
                </a:solidFill>
                <a:latin typeface="Arial"/>
              </a:rPr>
              <a:t>at</a:t>
            </a:r>
            <a:endParaRPr b="0" lang="en-US" sz="4400" spc="-1" strike="noStrike">
              <a:solidFill>
                <a:srgbClr val="666666"/>
              </a:solidFill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06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808080"/>
                </a:solidFill>
                <a:latin typeface="Arial"/>
              </a:rPr>
              <a:t>Click to edit the outline text format</a:t>
            </a:r>
            <a:endParaRPr b="0" lang="en-US" sz="2400" spc="-1" strike="noStrike">
              <a:solidFill>
                <a:srgbClr val="80808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80808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80808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80808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80808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80808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80808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80808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80808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80808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80808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80808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80808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0" y="0"/>
            <a:ext cx="10074600" cy="939600"/>
          </a:xfrm>
          <a:prstGeom prst="rect">
            <a:avLst/>
          </a:prstGeom>
          <a:gradFill rotWithShape="0">
            <a:gsLst>
              <a:gs pos="0">
                <a:srgbClr val="dff2fc"/>
              </a:gs>
              <a:gs pos="100000">
                <a:srgbClr val="009bdd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CustomShape 2"/>
          <p:cNvSpPr/>
          <p:nvPr/>
        </p:nvSpPr>
        <p:spPr>
          <a:xfrm>
            <a:off x="0" y="6620400"/>
            <a:ext cx="10074600" cy="939600"/>
          </a:xfrm>
          <a:prstGeom prst="rect">
            <a:avLst/>
          </a:prstGeom>
          <a:gradFill rotWithShape="0">
            <a:gsLst>
              <a:gs pos="0">
                <a:srgbClr val="dff2fc"/>
              </a:gs>
              <a:gs pos="100000">
                <a:srgbClr val="009bdd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PlaceHolder 3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4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image" Target="../media/image6.jpeg"/><Relationship Id="rId3" Type="http://schemas.openxmlformats.org/officeDocument/2006/relationships/slideLayout" Target="../slideLayouts/slideLayout37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image" Target="../media/image8.jpeg"/><Relationship Id="rId3" Type="http://schemas.openxmlformats.org/officeDocument/2006/relationships/slideLayout" Target="../slideLayouts/slideLayout37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0.jpeg"/><Relationship Id="rId3" Type="http://schemas.openxmlformats.org/officeDocument/2006/relationships/slideLayout" Target="../slideLayouts/slideLayout3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image" Target="../media/image12.jpeg"/><Relationship Id="rId3" Type="http://schemas.openxmlformats.org/officeDocument/2006/relationships/slideLayout" Target="../slideLayouts/slideLayout37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image" Target="../media/image14.jpeg"/><Relationship Id="rId3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image" Target="../media/image16.jpeg"/><Relationship Id="rId3" Type="http://schemas.openxmlformats.org/officeDocument/2006/relationships/image" Target="../media/image17.jpeg"/><Relationship Id="rId4" Type="http://schemas.openxmlformats.org/officeDocument/2006/relationships/slideLayout" Target="../slideLayouts/slideLayout49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8.jpeg"/><Relationship Id="rId2" Type="http://schemas.openxmlformats.org/officeDocument/2006/relationships/image" Target="../media/image19.jpeg"/><Relationship Id="rId3" Type="http://schemas.openxmlformats.org/officeDocument/2006/relationships/slideLayout" Target="../slideLayouts/slideLayout3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3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0" y="1137600"/>
            <a:ext cx="9069480" cy="366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6699"/>
                </a:solidFill>
                <a:latin typeface="Arial"/>
                <a:ea typeface="DejaVu Sans"/>
              </a:rPr>
              <a:t>GREETING!!!</a:t>
            </a:r>
            <a:br/>
            <a:br/>
            <a:br/>
            <a:r>
              <a:rPr b="0" lang="en-US" sz="4400" spc="-1" strike="noStrike">
                <a:solidFill>
                  <a:srgbClr val="006699"/>
                </a:solidFill>
                <a:latin typeface="Arial"/>
                <a:ea typeface="DejaVu Sans"/>
              </a:rPr>
              <a:t>	</a:t>
            </a:r>
            <a:r>
              <a:rPr b="0" lang="en-US" sz="4400" spc="-1" strike="noStrike">
                <a:solidFill>
                  <a:srgbClr val="006699"/>
                </a:solidFill>
                <a:latin typeface="Arial"/>
                <a:ea typeface="DejaVu Sans"/>
              </a:rPr>
              <a:t>University Enrollment System</a:t>
            </a:r>
            <a:br/>
            <a:br/>
            <a:br/>
            <a:r>
              <a:rPr b="0" lang="en-US" sz="4400" spc="-1" strike="noStrike">
                <a:solidFill>
                  <a:srgbClr val="006699"/>
                </a:solidFill>
                <a:latin typeface="Arial"/>
                <a:ea typeface="DejaVu Sans"/>
              </a:rPr>
              <a:t>	</a:t>
            </a:r>
            <a:r>
              <a:rPr b="0" lang="en-US" sz="4400" spc="-1" strike="noStrike">
                <a:solidFill>
                  <a:srgbClr val="006699"/>
                </a:solidFill>
                <a:latin typeface="Arial"/>
                <a:ea typeface="DejaVu Sans"/>
              </a:rPr>
              <a:t>	</a:t>
            </a:r>
            <a:r>
              <a:rPr b="0" lang="en-US" sz="4400" spc="-1" strike="noStrike">
                <a:solidFill>
                  <a:srgbClr val="006699"/>
                </a:solidFill>
                <a:latin typeface="Arial"/>
                <a:ea typeface="DejaVu Sans"/>
              </a:rPr>
              <a:t>	</a:t>
            </a:r>
            <a:r>
              <a:rPr b="0" lang="en-US" sz="4400" spc="-1" strike="noStrike">
                <a:solidFill>
                  <a:srgbClr val="006699"/>
                </a:solidFill>
                <a:latin typeface="Arial"/>
                <a:ea typeface="DejaVu Sans"/>
              </a:rPr>
              <a:t>	</a:t>
            </a:r>
            <a:r>
              <a:rPr b="0" lang="en-US" sz="4400" spc="-1" strike="noStrike">
                <a:solidFill>
                  <a:srgbClr val="006699"/>
                </a:solidFill>
                <a:latin typeface="Arial"/>
                <a:ea typeface="DejaVu Sans"/>
              </a:rPr>
              <a:t>	</a:t>
            </a:r>
            <a:r>
              <a:rPr b="0" lang="en-US" sz="4400" spc="-1" strike="noStrike">
                <a:solidFill>
                  <a:srgbClr val="006699"/>
                </a:solidFill>
                <a:latin typeface="Arial"/>
                <a:ea typeface="DejaVu Sans"/>
              </a:rPr>
              <a:t>	</a:t>
            </a:r>
            <a:r>
              <a:rPr b="0" lang="en-US" sz="4400" spc="-1" strike="noStrike">
                <a:solidFill>
                  <a:srgbClr val="006699"/>
                </a:solidFill>
                <a:latin typeface="Arial"/>
                <a:ea typeface="DejaVu Sans"/>
              </a:rPr>
              <a:t>	</a:t>
            </a:r>
            <a:r>
              <a:rPr b="0" lang="en-US" sz="4400" spc="-1" strike="noStrike">
                <a:solidFill>
                  <a:srgbClr val="006699"/>
                </a:solidFill>
                <a:latin typeface="Arial"/>
                <a:ea typeface="DejaVu Sans"/>
              </a:rPr>
              <a:t>	</a:t>
            </a:r>
            <a:r>
              <a:rPr b="0" lang="en-US" sz="4400" spc="-1" strike="noStrike">
                <a:solidFill>
                  <a:srgbClr val="006699"/>
                </a:solidFill>
                <a:latin typeface="Arial"/>
                <a:ea typeface="DejaVu Sans"/>
              </a:rPr>
              <a:t>	</a:t>
            </a:r>
            <a:r>
              <a:rPr b="0" lang="en-US" sz="4400" spc="-1" strike="noStrike">
                <a:solidFill>
                  <a:srgbClr val="006699"/>
                </a:solidFill>
                <a:latin typeface="Arial"/>
                <a:ea typeface="DejaVu Sans"/>
              </a:rPr>
              <a:t>	</a:t>
            </a:r>
            <a:r>
              <a:rPr b="0" lang="en-US" sz="4400" spc="-1" strike="noStrike">
                <a:solidFill>
                  <a:srgbClr val="006699"/>
                </a:solidFill>
                <a:latin typeface="Arial"/>
                <a:ea typeface="DejaVu Sans"/>
              </a:rPr>
              <a:t>	</a:t>
            </a:r>
            <a:r>
              <a:rPr b="0" lang="en-US" sz="4400" spc="-1" strike="noStrike">
                <a:solidFill>
                  <a:srgbClr val="006699"/>
                </a:solidFill>
                <a:latin typeface="Arial"/>
                <a:ea typeface="DejaVu Sans"/>
              </a:rPr>
              <a:t>	</a:t>
            </a:r>
            <a:r>
              <a:rPr b="0" lang="en-US" sz="4400" spc="-1" strike="noStrike">
                <a:solidFill>
                  <a:srgbClr val="006699"/>
                </a:solidFill>
                <a:latin typeface="Arial"/>
                <a:ea typeface="DejaVu Sans"/>
              </a:rPr>
              <a:t>	</a:t>
            </a:r>
            <a:r>
              <a:rPr b="0" lang="en-US" sz="4400" spc="-1" strike="noStrike">
                <a:solidFill>
                  <a:srgbClr val="006699"/>
                </a:solidFill>
                <a:latin typeface="Arial"/>
                <a:ea typeface="DejaVu Sans"/>
              </a:rPr>
              <a:t>Group 1 &gt;&gt;</a:t>
            </a:r>
            <a:endParaRPr b="0" lang="en-US" sz="4400" spc="-1" strike="noStrike">
              <a:latin typeface="Arial"/>
            </a:endParaRPr>
          </a:p>
        </p:txBody>
      </p:sp>
    </p:spTree>
  </p:cSld>
  <p:transition spd="med">
    <p:wedg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504000" y="301320"/>
            <a:ext cx="9069480" cy="63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666666"/>
                </a:solidFill>
                <a:latin typeface="Arial"/>
                <a:ea typeface="DejaVu Sans"/>
              </a:rPr>
              <a:t>Firebase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19" name="CustomShape 2"/>
          <p:cNvSpPr/>
          <p:nvPr/>
        </p:nvSpPr>
        <p:spPr>
          <a:xfrm>
            <a:off x="504000" y="1769040"/>
            <a:ext cx="9069480" cy="438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2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Mobile and web application development platform</a:t>
            </a:r>
            <a:endParaRPr b="0" lang="en-US" sz="24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Cloud messaging,cloud storage,realtime database,authentication,hosting and many other services</a:t>
            </a:r>
            <a:endParaRPr b="0" lang="en-US" sz="2400" spc="-1" strike="noStrike">
              <a:latin typeface="Arial"/>
            </a:endParaRPr>
          </a:p>
        </p:txBody>
      </p:sp>
    </p:spTree>
  </p:cSld>
  <p:transition spd="med">
    <p:wedge/>
  </p:transition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TextShape 1"/>
          <p:cNvSpPr txBox="1"/>
          <p:nvPr/>
        </p:nvSpPr>
        <p:spPr>
          <a:xfrm>
            <a:off x="529200" y="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666666"/>
                </a:solidFill>
                <a:latin typeface="Arial"/>
              </a:rPr>
              <a:t>System Flow(Admin)</a:t>
            </a:r>
            <a:endParaRPr b="0" lang="en-US" sz="4400" spc="-1" strike="noStrike">
              <a:solidFill>
                <a:srgbClr val="666666"/>
              </a:solidFill>
              <a:latin typeface="Arial"/>
            </a:endParaRPr>
          </a:p>
        </p:txBody>
      </p:sp>
      <p:sp>
        <p:nvSpPr>
          <p:cNvPr id="221" name="CustomShape 2"/>
          <p:cNvSpPr/>
          <p:nvPr/>
        </p:nvSpPr>
        <p:spPr>
          <a:xfrm>
            <a:off x="3474720" y="1554480"/>
            <a:ext cx="3017520" cy="548640"/>
          </a:xfrm>
          <a:prstGeom prst="flowChartAlternateProcess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Admin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2" name="CustomShape 3"/>
          <p:cNvSpPr/>
          <p:nvPr/>
        </p:nvSpPr>
        <p:spPr>
          <a:xfrm>
            <a:off x="2194560" y="2926080"/>
            <a:ext cx="2194560" cy="731520"/>
          </a:xfrm>
          <a:prstGeom prst="flowChartProcess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Post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3" name="CustomShape 4"/>
          <p:cNvSpPr/>
          <p:nvPr/>
        </p:nvSpPr>
        <p:spPr>
          <a:xfrm>
            <a:off x="5577840" y="2926080"/>
            <a:ext cx="2468880" cy="731520"/>
          </a:xfrm>
          <a:prstGeom prst="flowChartProcess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Manage Enrollment</a:t>
            </a:r>
            <a:endParaRPr b="0" lang="en-US" sz="1800" spc="-1" strike="noStrike">
              <a:latin typeface="Arial"/>
            </a:endParaRPr>
          </a:p>
        </p:txBody>
      </p:sp>
      <p:cxnSp>
        <p:nvCxnSpPr>
          <p:cNvPr id="224" name="Line 5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</p:cxnSp>
      <p:cxnSp>
        <p:nvCxnSpPr>
          <p:cNvPr id="225" name="Line 6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</p:cxnSp>
      <p:cxnSp>
        <p:nvCxnSpPr>
          <p:cNvPr id="226" name="Line 7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227" name="Line 8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cxnSp>
    </p:spTree>
  </p:cSld>
  <p:transition spd="med">
    <p:wedge/>
  </p:transition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TextShape 1"/>
          <p:cNvSpPr txBox="1"/>
          <p:nvPr/>
        </p:nvSpPr>
        <p:spPr>
          <a:xfrm>
            <a:off x="437760" y="-7308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666666"/>
                </a:solidFill>
                <a:latin typeface="Arial"/>
              </a:rPr>
              <a:t>System Flow(User)</a:t>
            </a:r>
            <a:endParaRPr b="0" lang="en-US" sz="4400" spc="-1" strike="noStrike">
              <a:solidFill>
                <a:srgbClr val="666666"/>
              </a:solidFill>
              <a:latin typeface="Arial"/>
            </a:endParaRPr>
          </a:p>
        </p:txBody>
      </p:sp>
      <p:sp>
        <p:nvSpPr>
          <p:cNvPr id="229" name="CustomShape 2"/>
          <p:cNvSpPr/>
          <p:nvPr/>
        </p:nvSpPr>
        <p:spPr>
          <a:xfrm>
            <a:off x="4023360" y="1097280"/>
            <a:ext cx="1737360" cy="548640"/>
          </a:xfrm>
          <a:prstGeom prst="flowChartAlternateProcess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Start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0" name="CustomShape 3"/>
          <p:cNvSpPr/>
          <p:nvPr/>
        </p:nvSpPr>
        <p:spPr>
          <a:xfrm>
            <a:off x="5943600" y="4480560"/>
            <a:ext cx="822960" cy="731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OTP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1" name="CustomShape 4"/>
          <p:cNvSpPr/>
          <p:nvPr/>
        </p:nvSpPr>
        <p:spPr>
          <a:xfrm>
            <a:off x="7905960" y="4389120"/>
            <a:ext cx="822960" cy="731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QR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2" name="CustomShape 5"/>
          <p:cNvSpPr/>
          <p:nvPr/>
        </p:nvSpPr>
        <p:spPr>
          <a:xfrm>
            <a:off x="2011680" y="2286000"/>
            <a:ext cx="1828800" cy="731520"/>
          </a:xfrm>
          <a:prstGeom prst="flowChartProcess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Announcement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3" name="CustomShape 6"/>
          <p:cNvSpPr/>
          <p:nvPr/>
        </p:nvSpPr>
        <p:spPr>
          <a:xfrm>
            <a:off x="5852160" y="2286000"/>
            <a:ext cx="2834640" cy="731520"/>
          </a:xfrm>
          <a:prstGeom prst="flowChartProcess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Enrollment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4" name="CustomShape 7"/>
          <p:cNvSpPr/>
          <p:nvPr/>
        </p:nvSpPr>
        <p:spPr>
          <a:xfrm>
            <a:off x="5669280" y="3383280"/>
            <a:ext cx="1280160" cy="548640"/>
          </a:xfrm>
          <a:prstGeom prst="flowChartProcess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First year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5" name="CustomShape 8"/>
          <p:cNvSpPr/>
          <p:nvPr/>
        </p:nvSpPr>
        <p:spPr>
          <a:xfrm>
            <a:off x="7589520" y="3383280"/>
            <a:ext cx="1371600" cy="548640"/>
          </a:xfrm>
          <a:prstGeom prst="flowChartProcess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Other year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6" name="CustomShape 9"/>
          <p:cNvSpPr/>
          <p:nvPr/>
        </p:nvSpPr>
        <p:spPr>
          <a:xfrm>
            <a:off x="6557760" y="5453640"/>
            <a:ext cx="1554480" cy="548640"/>
          </a:xfrm>
          <a:prstGeom prst="flowChartProcess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Reg Form</a:t>
            </a:r>
            <a:endParaRPr b="0" lang="en-US" sz="1800" spc="-1" strike="noStrike">
              <a:latin typeface="Arial"/>
            </a:endParaRPr>
          </a:p>
        </p:txBody>
      </p:sp>
      <p:cxnSp>
        <p:nvCxnSpPr>
          <p:cNvPr id="237" name="Line 10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238" name="Line 11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239" name="Line 12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240" name="Line 13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241" name="Line 14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242" name="Line 15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243" name="Line 16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244" name="Line 17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245" name="Line 18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246" name="Line 19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247" name="Line 20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248" name="Line 21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249" name="Line 22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sp>
        <p:nvSpPr>
          <p:cNvPr id="250" name="TextShape 23"/>
          <p:cNvSpPr txBox="1"/>
          <p:nvPr/>
        </p:nvSpPr>
        <p:spPr>
          <a:xfrm>
            <a:off x="9052560" y="4389120"/>
            <a:ext cx="640080" cy="305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No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1" name="TextShape 24"/>
          <p:cNvSpPr txBox="1"/>
          <p:nvPr/>
        </p:nvSpPr>
        <p:spPr>
          <a:xfrm>
            <a:off x="5120640" y="4480560"/>
            <a:ext cx="642600" cy="305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No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2" name="TextShape 25"/>
          <p:cNvSpPr txBox="1"/>
          <p:nvPr/>
        </p:nvSpPr>
        <p:spPr>
          <a:xfrm>
            <a:off x="5943600" y="5208480"/>
            <a:ext cx="365760" cy="735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Yes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3" name="TextShape 26"/>
          <p:cNvSpPr txBox="1"/>
          <p:nvPr/>
        </p:nvSpPr>
        <p:spPr>
          <a:xfrm>
            <a:off x="8412480" y="5120640"/>
            <a:ext cx="274320" cy="735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Yes</a:t>
            </a:r>
            <a:endParaRPr b="0" lang="en-US" sz="1800" spc="-1" strike="noStrike">
              <a:latin typeface="Arial"/>
            </a:endParaRPr>
          </a:p>
        </p:txBody>
      </p:sp>
    </p:spTree>
  </p:cSld>
  <p:transition spd="med">
    <p:wedge/>
  </p:transition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TextShape 1"/>
          <p:cNvSpPr txBox="1"/>
          <p:nvPr/>
        </p:nvSpPr>
        <p:spPr>
          <a:xfrm>
            <a:off x="529200" y="-9144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666666"/>
                </a:solidFill>
                <a:latin typeface="Arial"/>
              </a:rPr>
              <a:t>System Flow(User)</a:t>
            </a:r>
            <a:endParaRPr b="0" lang="en-US" sz="4400" spc="-1" strike="noStrike">
              <a:solidFill>
                <a:srgbClr val="666666"/>
              </a:solidFill>
              <a:latin typeface="Arial"/>
            </a:endParaRPr>
          </a:p>
        </p:txBody>
      </p:sp>
      <p:sp>
        <p:nvSpPr>
          <p:cNvPr id="255" name="CustomShape 2"/>
          <p:cNvSpPr/>
          <p:nvPr/>
        </p:nvSpPr>
        <p:spPr>
          <a:xfrm>
            <a:off x="4297680" y="2103120"/>
            <a:ext cx="1188720" cy="548640"/>
          </a:xfrm>
          <a:prstGeom prst="flowChartProcess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Reg</a:t>
            </a:r>
            <a:endParaRPr b="0" lang="en-US" sz="1800" spc="-1" strike="noStrike">
              <a:latin typeface="Arial"/>
            </a:endParaRPr>
          </a:p>
          <a:p>
            <a:pPr algn="ctr"/>
            <a:r>
              <a:rPr b="0" lang="en-US" sz="1800" spc="-1" strike="noStrike">
                <a:latin typeface="Arial"/>
              </a:rPr>
              <a:t>Form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6" name="CustomShape 3"/>
          <p:cNvSpPr/>
          <p:nvPr/>
        </p:nvSpPr>
        <p:spPr>
          <a:xfrm>
            <a:off x="4297680" y="3200400"/>
            <a:ext cx="1188720" cy="548640"/>
          </a:xfrm>
          <a:prstGeom prst="flowChartProcess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Generate</a:t>
            </a:r>
            <a:endParaRPr b="0" lang="en-US" sz="1800" spc="-1" strike="noStrike">
              <a:latin typeface="Arial"/>
            </a:endParaRPr>
          </a:p>
          <a:p>
            <a:pPr algn="ctr"/>
            <a:r>
              <a:rPr b="0" lang="en-US" sz="1800" spc="-1" strike="noStrike">
                <a:latin typeface="Arial"/>
              </a:rPr>
              <a:t>QR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7" name="CustomShape 4"/>
          <p:cNvSpPr/>
          <p:nvPr/>
        </p:nvSpPr>
        <p:spPr>
          <a:xfrm>
            <a:off x="4297680" y="4297680"/>
            <a:ext cx="1280160" cy="548640"/>
          </a:xfrm>
          <a:prstGeom prst="flowChartProcess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Receipt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8" name="CustomShape 5"/>
          <p:cNvSpPr/>
          <p:nvPr/>
        </p:nvSpPr>
        <p:spPr>
          <a:xfrm>
            <a:off x="3749040" y="5303520"/>
            <a:ext cx="2377440" cy="640080"/>
          </a:xfrm>
          <a:prstGeom prst="flowChartAlternateProcess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End</a:t>
            </a:r>
            <a:endParaRPr b="0" lang="en-US" sz="1800" spc="-1" strike="noStrike">
              <a:latin typeface="Arial"/>
            </a:endParaRPr>
          </a:p>
        </p:txBody>
      </p:sp>
      <p:cxnSp>
        <p:nvCxnSpPr>
          <p:cNvPr id="259" name="Line 6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260" name="Line 7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261" name="Line 8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262" name="Line 9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cxnSp>
    </p:spTree>
  </p:cSld>
  <p:transition spd="med">
    <p:wedge/>
  </p:transition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TextShape 1"/>
          <p:cNvSpPr txBox="1"/>
          <p:nvPr/>
        </p:nvSpPr>
        <p:spPr>
          <a:xfrm>
            <a:off x="504000" y="-9144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666666"/>
                </a:solidFill>
                <a:latin typeface="Arial"/>
              </a:rPr>
              <a:t>Application Flow(User)</a:t>
            </a:r>
            <a:endParaRPr b="0" lang="en-US" sz="4400" spc="-1" strike="noStrike">
              <a:solidFill>
                <a:srgbClr val="666666"/>
              </a:solidFill>
              <a:latin typeface="Arial"/>
            </a:endParaRPr>
          </a:p>
        </p:txBody>
      </p:sp>
      <p:pic>
        <p:nvPicPr>
          <p:cNvPr id="264" name="" descr=""/>
          <p:cNvPicPr/>
          <p:nvPr/>
        </p:nvPicPr>
        <p:blipFill>
          <a:blip r:embed="rId1"/>
          <a:stretch/>
        </p:blipFill>
        <p:spPr>
          <a:xfrm>
            <a:off x="3566160" y="943200"/>
            <a:ext cx="2560320" cy="5549040"/>
          </a:xfrm>
          <a:prstGeom prst="rect">
            <a:avLst/>
          </a:prstGeom>
          <a:ln>
            <a:noFill/>
          </a:ln>
        </p:spPr>
      </p:pic>
    </p:spTree>
  </p:cSld>
  <p:transition spd="med">
    <p:wedge/>
  </p:transition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" descr=""/>
          <p:cNvPicPr/>
          <p:nvPr/>
        </p:nvPicPr>
        <p:blipFill>
          <a:blip r:embed="rId1"/>
          <a:stretch/>
        </p:blipFill>
        <p:spPr>
          <a:xfrm>
            <a:off x="1870920" y="928080"/>
            <a:ext cx="2609640" cy="5655600"/>
          </a:xfrm>
          <a:prstGeom prst="rect">
            <a:avLst/>
          </a:prstGeom>
          <a:ln>
            <a:noFill/>
          </a:ln>
        </p:spPr>
      </p:pic>
      <p:pic>
        <p:nvPicPr>
          <p:cNvPr id="266" name="" descr=""/>
          <p:cNvPicPr/>
          <p:nvPr/>
        </p:nvPicPr>
        <p:blipFill>
          <a:blip r:embed="rId2"/>
          <a:stretch/>
        </p:blipFill>
        <p:spPr>
          <a:xfrm>
            <a:off x="5486400" y="943200"/>
            <a:ext cx="2560320" cy="5549040"/>
          </a:xfrm>
          <a:prstGeom prst="rect">
            <a:avLst/>
          </a:prstGeom>
          <a:ln>
            <a:noFill/>
          </a:ln>
        </p:spPr>
      </p:pic>
    </p:spTree>
  </p:cSld>
  <p:transition spd="med">
    <p:wedge/>
  </p:transition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7" name="" descr=""/>
          <p:cNvPicPr/>
          <p:nvPr/>
        </p:nvPicPr>
        <p:blipFill>
          <a:blip r:embed="rId1"/>
          <a:stretch/>
        </p:blipFill>
        <p:spPr>
          <a:xfrm>
            <a:off x="1505520" y="928440"/>
            <a:ext cx="2609280" cy="5655240"/>
          </a:xfrm>
          <a:prstGeom prst="rect">
            <a:avLst/>
          </a:prstGeom>
          <a:ln>
            <a:noFill/>
          </a:ln>
        </p:spPr>
      </p:pic>
      <p:pic>
        <p:nvPicPr>
          <p:cNvPr id="268" name="" descr=""/>
          <p:cNvPicPr/>
          <p:nvPr/>
        </p:nvPicPr>
        <p:blipFill>
          <a:blip r:embed="rId2"/>
          <a:stretch/>
        </p:blipFill>
        <p:spPr>
          <a:xfrm>
            <a:off x="5564520" y="914400"/>
            <a:ext cx="2573640" cy="5577840"/>
          </a:xfrm>
          <a:prstGeom prst="rect">
            <a:avLst/>
          </a:prstGeom>
          <a:ln>
            <a:noFill/>
          </a:ln>
        </p:spPr>
      </p:pic>
    </p:spTree>
  </p:cSld>
  <p:transition spd="med">
    <p:wedge/>
  </p:transition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9" name="" descr=""/>
          <p:cNvPicPr/>
          <p:nvPr/>
        </p:nvPicPr>
        <p:blipFill>
          <a:blip r:embed="rId1"/>
          <a:stretch/>
        </p:blipFill>
        <p:spPr>
          <a:xfrm>
            <a:off x="1491120" y="928440"/>
            <a:ext cx="2609280" cy="5655240"/>
          </a:xfrm>
          <a:prstGeom prst="rect">
            <a:avLst/>
          </a:prstGeom>
          <a:ln>
            <a:noFill/>
          </a:ln>
        </p:spPr>
      </p:pic>
      <p:pic>
        <p:nvPicPr>
          <p:cNvPr id="270" name="" descr=""/>
          <p:cNvPicPr/>
          <p:nvPr/>
        </p:nvPicPr>
        <p:blipFill>
          <a:blip r:embed="rId2"/>
          <a:stretch/>
        </p:blipFill>
        <p:spPr>
          <a:xfrm>
            <a:off x="5747400" y="914400"/>
            <a:ext cx="2573640" cy="5577840"/>
          </a:xfrm>
          <a:prstGeom prst="rect">
            <a:avLst/>
          </a:prstGeom>
          <a:ln>
            <a:noFill/>
          </a:ln>
        </p:spPr>
      </p:pic>
    </p:spTree>
  </p:cSld>
  <p:transition spd="med">
    <p:wedge/>
  </p:transition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" name="" descr=""/>
          <p:cNvPicPr/>
          <p:nvPr/>
        </p:nvPicPr>
        <p:blipFill>
          <a:blip r:embed="rId1"/>
          <a:stretch/>
        </p:blipFill>
        <p:spPr>
          <a:xfrm>
            <a:off x="1188720" y="914400"/>
            <a:ext cx="2531160" cy="5486400"/>
          </a:xfrm>
          <a:prstGeom prst="rect">
            <a:avLst/>
          </a:prstGeom>
          <a:ln>
            <a:noFill/>
          </a:ln>
        </p:spPr>
      </p:pic>
      <p:pic>
        <p:nvPicPr>
          <p:cNvPr id="272" name="" descr=""/>
          <p:cNvPicPr/>
          <p:nvPr/>
        </p:nvPicPr>
        <p:blipFill>
          <a:blip r:embed="rId2"/>
          <a:stretch/>
        </p:blipFill>
        <p:spPr>
          <a:xfrm>
            <a:off x="5382000" y="914400"/>
            <a:ext cx="2573280" cy="5577840"/>
          </a:xfrm>
          <a:prstGeom prst="rect">
            <a:avLst/>
          </a:prstGeom>
          <a:ln>
            <a:noFill/>
          </a:ln>
        </p:spPr>
      </p:pic>
    </p:spTree>
  </p:cSld>
  <p:transition spd="med">
    <p:wedge/>
  </p:transition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3" name="" descr=""/>
          <p:cNvPicPr/>
          <p:nvPr/>
        </p:nvPicPr>
        <p:blipFill>
          <a:blip r:embed="rId1"/>
          <a:stretch/>
        </p:blipFill>
        <p:spPr>
          <a:xfrm>
            <a:off x="1005840" y="914400"/>
            <a:ext cx="2573280" cy="5577840"/>
          </a:xfrm>
          <a:prstGeom prst="rect">
            <a:avLst/>
          </a:prstGeom>
          <a:ln>
            <a:noFill/>
          </a:ln>
        </p:spPr>
      </p:pic>
      <p:pic>
        <p:nvPicPr>
          <p:cNvPr id="274" name="" descr=""/>
          <p:cNvPicPr/>
          <p:nvPr/>
        </p:nvPicPr>
        <p:blipFill>
          <a:blip r:embed="rId2"/>
          <a:stretch/>
        </p:blipFill>
        <p:spPr>
          <a:xfrm>
            <a:off x="5486400" y="914760"/>
            <a:ext cx="2589120" cy="5611320"/>
          </a:xfrm>
          <a:prstGeom prst="rect">
            <a:avLst/>
          </a:prstGeom>
          <a:ln>
            <a:noFill/>
          </a:ln>
        </p:spPr>
      </p:pic>
    </p:spTree>
  </p:cSld>
  <p:transition spd="med">
    <p:wedge/>
  </p:transition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-731520" y="1188720"/>
            <a:ext cx="9069480" cy="63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666666"/>
                </a:solidFill>
                <a:latin typeface="Arial"/>
                <a:ea typeface="DejaVu Sans"/>
              </a:rPr>
              <a:t>Dr.Hnin Ei Latt(Supervisor)</a:t>
            </a:r>
            <a:endParaRPr b="0" lang="en-US" sz="4400" spc="-1" strike="noStrike">
              <a:latin typeface="Arial"/>
            </a:endParaRPr>
          </a:p>
        </p:txBody>
      </p:sp>
      <p:graphicFrame>
        <p:nvGraphicFramePr>
          <p:cNvPr id="201" name="Table 2"/>
          <p:cNvGraphicFramePr/>
          <p:nvPr/>
        </p:nvGraphicFramePr>
        <p:xfrm>
          <a:off x="453600" y="2172960"/>
          <a:ext cx="9071280" cy="3373560"/>
        </p:xfrm>
        <a:graphic>
          <a:graphicData uri="http://schemas.openxmlformats.org/drawingml/2006/table">
            <a:tbl>
              <a:tblPr/>
              <a:tblGrid>
                <a:gridCol w="1073880"/>
                <a:gridCol w="6308280"/>
                <a:gridCol w="1689480"/>
              </a:tblGrid>
              <a:tr h="30672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No.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Members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Roll_No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0672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1.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ce4e5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MA  AYE NYEIN NANDAR BO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ce4e5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5IT-2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ce4e5"/>
                    </a:solidFill>
                  </a:tcPr>
                </a:tc>
              </a:tr>
              <a:tr h="30672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2.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87d1d1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MA THAW THAW WAI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87d1d1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5IT-3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87d1d1"/>
                    </a:solidFill>
                  </a:tcPr>
                </a:tc>
              </a:tr>
              <a:tr h="30672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3.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ce4e5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MA WIN THEINGI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ce4e5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5IT-5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ce4e5"/>
                    </a:solidFill>
                  </a:tcPr>
                </a:tc>
              </a:tr>
              <a:tr h="30672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4.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87d1d1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MA PHWAY ZON ZAR MON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87d1d1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5IT-6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87d1d1"/>
                    </a:solidFill>
                  </a:tcPr>
                </a:tc>
              </a:tr>
              <a:tr h="30672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5.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ce4e5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MA YAMIN THWE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ce4e5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5IT-7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ce4e5"/>
                    </a:solidFill>
                  </a:tcPr>
                </a:tc>
              </a:tr>
              <a:tr h="30672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6.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87d1d1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MA NAW HTEE  MOO WAH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87d1d1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5IT-15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87d1d1"/>
                    </a:solidFill>
                  </a:tcPr>
                </a:tc>
              </a:tr>
              <a:tr h="30672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7.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ce4e5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MA HMU PYAE SHAN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ce4e5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5IT-16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ce4e5"/>
                    </a:solidFill>
                  </a:tcPr>
                </a:tc>
              </a:tr>
              <a:tr h="30672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8.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87d1d1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MA  APAR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87d1d1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5IT-33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87d1d1"/>
                    </a:solidFill>
                  </a:tcPr>
                </a:tc>
              </a:tr>
              <a:tr h="30672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9.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ce4e5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MA SOE YADANAR HTUN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ce4e5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5IT-34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ce4e5"/>
                    </a:solidFill>
                  </a:tcPr>
                </a:tc>
              </a:tr>
              <a:tr h="30672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10.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87d1d1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MG HEIN YE KYAW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87d1d1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5IT-44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87d1d1"/>
                    </a:solidFill>
                  </a:tcPr>
                </a:tc>
              </a:tr>
            </a:tbl>
          </a:graphicData>
        </a:graphic>
      </p:graphicFrame>
    </p:spTree>
  </p:cSld>
  <p:transition spd="med">
    <p:wedge/>
  </p:transition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CustomShape 1"/>
          <p:cNvSpPr/>
          <p:nvPr/>
        </p:nvSpPr>
        <p:spPr>
          <a:xfrm>
            <a:off x="504000" y="301320"/>
            <a:ext cx="9069480" cy="63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666666"/>
                </a:solidFill>
                <a:latin typeface="Arial"/>
                <a:ea typeface="DejaVu Sans"/>
              </a:rPr>
              <a:t>Fur</a:t>
            </a:r>
            <a:r>
              <a:rPr b="0" lang="en-US" sz="4400" spc="-1" strike="noStrike">
                <a:solidFill>
                  <a:srgbClr val="666666"/>
                </a:solidFill>
                <a:latin typeface="Arial"/>
                <a:ea typeface="DejaVu Sans"/>
              </a:rPr>
              <a:t>the</a:t>
            </a:r>
            <a:r>
              <a:rPr b="0" lang="en-US" sz="4400" spc="-1" strike="noStrike">
                <a:solidFill>
                  <a:srgbClr val="666666"/>
                </a:solidFill>
                <a:latin typeface="Arial"/>
                <a:ea typeface="DejaVu Sans"/>
              </a:rPr>
              <a:t>r </a:t>
            </a:r>
            <a:r>
              <a:rPr b="0" lang="en-US" sz="4400" spc="-1" strike="noStrike">
                <a:solidFill>
                  <a:srgbClr val="666666"/>
                </a:solidFill>
                <a:latin typeface="Arial"/>
                <a:ea typeface="DejaVu Sans"/>
              </a:rPr>
              <a:t>Ext</a:t>
            </a:r>
            <a:r>
              <a:rPr b="0" lang="en-US" sz="4400" spc="-1" strike="noStrike">
                <a:solidFill>
                  <a:srgbClr val="666666"/>
                </a:solidFill>
                <a:latin typeface="Arial"/>
                <a:ea typeface="DejaVu Sans"/>
              </a:rPr>
              <a:t>en</a:t>
            </a:r>
            <a:r>
              <a:rPr b="0" lang="en-US" sz="4400" spc="-1" strike="noStrike">
                <a:solidFill>
                  <a:srgbClr val="666666"/>
                </a:solidFill>
                <a:latin typeface="Arial"/>
                <a:ea typeface="DejaVu Sans"/>
              </a:rPr>
              <a:t>sio</a:t>
            </a:r>
            <a:r>
              <a:rPr b="0" lang="en-US" sz="4400" spc="-1" strike="noStrike">
                <a:solidFill>
                  <a:srgbClr val="666666"/>
                </a:solidFill>
                <a:latin typeface="Arial"/>
                <a:ea typeface="DejaVu Sans"/>
              </a:rPr>
              <a:t>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76" name="CustomShape 2"/>
          <p:cNvSpPr/>
          <p:nvPr/>
        </p:nvSpPr>
        <p:spPr>
          <a:xfrm>
            <a:off x="504000" y="1769040"/>
            <a:ext cx="9069480" cy="438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560">
              <a:lnSpc>
                <a:spcPct val="100000"/>
              </a:lnSpc>
              <a:spcBef>
                <a:spcPts val="105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Wi</a:t>
            </a: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del</a:t>
            </a: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y </a:t>
            </a: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us</a:t>
            </a: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ed </a:t>
            </a: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in </a:t>
            </a: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var</a:t>
            </a: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iou</a:t>
            </a: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s </a:t>
            </a: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uni</a:t>
            </a: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ver</a:t>
            </a: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sity </a:t>
            </a: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an</a:t>
            </a: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d </a:t>
            </a: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coll</a:t>
            </a: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eg</a:t>
            </a: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e.</a:t>
            </a:r>
            <a:endParaRPr b="0" lang="en-US" sz="24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05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Ex</a:t>
            </a: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pe</a:t>
            </a: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nd </a:t>
            </a: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oth</a:t>
            </a: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er </a:t>
            </a: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pla</a:t>
            </a: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tfor</a:t>
            </a: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m;i</a:t>
            </a: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os </a:t>
            </a: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an</a:t>
            </a: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d </a:t>
            </a: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win</a:t>
            </a: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do</a:t>
            </a: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ws.</a:t>
            </a:r>
            <a:endParaRPr b="0" lang="en-US" sz="24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05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Ca</a:t>
            </a: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n </a:t>
            </a: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ad</a:t>
            </a: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d </a:t>
            </a: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oth</a:t>
            </a: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er </a:t>
            </a: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fea</a:t>
            </a: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tur</a:t>
            </a: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es </a:t>
            </a: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– E </a:t>
            </a: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libr</a:t>
            </a: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ary </a:t>
            </a: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sys</a:t>
            </a: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te</a:t>
            </a: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m,</a:t>
            </a: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Ca</a:t>
            </a: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nte</a:t>
            </a: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en </a:t>
            </a: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Or</a:t>
            </a: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der</a:t>
            </a: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ing </a:t>
            </a: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sys</a:t>
            </a: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te</a:t>
            </a: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m,</a:t>
            </a: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det</a:t>
            </a: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ail </a:t>
            </a: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ab</a:t>
            </a: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out </a:t>
            </a: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Ma</a:t>
            </a: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jor</a:t>
            </a: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s,T</a:t>
            </a: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ec</a:t>
            </a: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hn</a:t>
            </a: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olo</a:t>
            </a: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gy </a:t>
            </a: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sh</a:t>
            </a: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are </a:t>
            </a: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an</a:t>
            </a: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d </a:t>
            </a: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ch</a:t>
            </a: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at </a:t>
            </a: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roo</a:t>
            </a: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m </a:t>
            </a: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an</a:t>
            </a: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d </a:t>
            </a: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etc</a:t>
            </a: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.     </a:t>
            </a: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      </a:t>
            </a: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      </a:t>
            </a: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     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57"/>
              </a:spcBef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57"/>
              </a:spcBef>
            </a:pP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     </a:t>
            </a:r>
            <a:endParaRPr b="0" lang="en-US" sz="2400" spc="-1" strike="noStrike">
              <a:latin typeface="Arial"/>
            </a:endParaRPr>
          </a:p>
        </p:txBody>
      </p:sp>
    </p:spTree>
  </p:cSld>
  <p:transition spd="med">
    <p:wedge/>
  </p:transition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TextShape 1"/>
          <p:cNvSpPr txBox="1"/>
          <p:nvPr/>
        </p:nvSpPr>
        <p:spPr>
          <a:xfrm>
            <a:off x="529200" y="-7308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666666"/>
                </a:solidFill>
                <a:latin typeface="Arial"/>
              </a:rPr>
              <a:t>Conclusion</a:t>
            </a:r>
            <a:endParaRPr b="0" lang="en-US" sz="4400" spc="-1" strike="noStrike">
              <a:solidFill>
                <a:srgbClr val="666666"/>
              </a:solidFill>
              <a:latin typeface="Arial"/>
            </a:endParaRPr>
          </a:p>
        </p:txBody>
      </p:sp>
      <p:sp>
        <p:nvSpPr>
          <p:cNvPr id="278" name="TextShape 2"/>
          <p:cNvSpPr txBox="1"/>
          <p:nvPr/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06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808080"/>
                </a:solidFill>
                <a:latin typeface="Arial"/>
              </a:rPr>
              <a:t>The advantages of this application are reduce waste of paper,student’s time,transportation cost.</a:t>
            </a:r>
            <a:endParaRPr b="0" lang="en-US" sz="2400" spc="-1" strike="noStrike">
              <a:solidFill>
                <a:srgbClr val="808080"/>
              </a:solidFill>
              <a:latin typeface="Arial"/>
            </a:endParaRPr>
          </a:p>
          <a:p>
            <a:pPr marL="432000" indent="-324000">
              <a:spcBef>
                <a:spcPts val="106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808080"/>
                </a:solidFill>
                <a:latin typeface="Arial"/>
              </a:rPr>
              <a:t>Disadvantages of this application is hacker can be collect student personal data if system is not secure.</a:t>
            </a:r>
            <a:endParaRPr b="0" lang="en-US" sz="2400" spc="-1" strike="noStrike">
              <a:solidFill>
                <a:srgbClr val="808080"/>
              </a:solidFill>
              <a:latin typeface="Arial"/>
            </a:endParaRPr>
          </a:p>
        </p:txBody>
      </p:sp>
    </p:spTree>
  </p:cSld>
  <p:transition spd="med">
    <p:wedge/>
  </p:transition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CustomShape 1"/>
          <p:cNvSpPr/>
          <p:nvPr/>
        </p:nvSpPr>
        <p:spPr>
          <a:xfrm>
            <a:off x="504000" y="301320"/>
            <a:ext cx="9069480" cy="63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666666"/>
                </a:solidFill>
                <a:latin typeface="Arial"/>
                <a:ea typeface="DejaVu Sans"/>
              </a:rPr>
              <a:t>Sh</a:t>
            </a:r>
            <a:r>
              <a:rPr b="0" lang="en-US" sz="4400" spc="-1" strike="noStrike">
                <a:solidFill>
                  <a:srgbClr val="666666"/>
                </a:solidFill>
                <a:latin typeface="Arial"/>
                <a:ea typeface="DejaVu Sans"/>
              </a:rPr>
              <a:t>ari</a:t>
            </a:r>
            <a:r>
              <a:rPr b="0" lang="en-US" sz="4400" spc="-1" strike="noStrike">
                <a:solidFill>
                  <a:srgbClr val="666666"/>
                </a:solidFill>
                <a:latin typeface="Arial"/>
                <a:ea typeface="DejaVu Sans"/>
              </a:rPr>
              <a:t>ng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80" name="CustomShape 2"/>
          <p:cNvSpPr/>
          <p:nvPr/>
        </p:nvSpPr>
        <p:spPr>
          <a:xfrm>
            <a:off x="504000" y="1769040"/>
            <a:ext cx="9069480" cy="438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560">
              <a:lnSpc>
                <a:spcPct val="100000"/>
              </a:lnSpc>
              <a:spcBef>
                <a:spcPts val="105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So</a:t>
            </a: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urc</a:t>
            </a: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e-</a:t>
            </a: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(htt</a:t>
            </a: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ps:</a:t>
            </a: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//</a:t>
            </a: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git</a:t>
            </a: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hu</a:t>
            </a: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b.c</a:t>
            </a: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om</a:t>
            </a: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/</a:t>
            </a: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Ya</a:t>
            </a: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mi</a:t>
            </a: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nT</a:t>
            </a: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hw</a:t>
            </a: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e/</a:t>
            </a: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Uni</a:t>
            </a: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ver</a:t>
            </a: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sity</a:t>
            </a: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_St</a:t>
            </a: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ud</a:t>
            </a: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ent</a:t>
            </a: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_R</a:t>
            </a: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egi</a:t>
            </a: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str</a:t>
            </a: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ati</a:t>
            </a: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on</a:t>
            </a: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_S</a:t>
            </a: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yst</a:t>
            </a: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em</a:t>
            </a: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_A</a:t>
            </a: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dm</a:t>
            </a: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in?</a:t>
            </a: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fbc</a:t>
            </a: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lid</a:t>
            </a: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=I</a:t>
            </a: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wA</a:t>
            </a: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R2</a:t>
            </a: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H8</a:t>
            </a: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8a</a:t>
            </a: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Si</a:t>
            </a: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VS</a:t>
            </a: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S1</a:t>
            </a: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uk</a:t>
            </a: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D7i</a:t>
            </a: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Al</a:t>
            </a: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HU</a:t>
            </a: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fio</a:t>
            </a: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NB</a:t>
            </a: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eA</a:t>
            </a: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TF</a:t>
            </a: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Jlj0</a:t>
            </a: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L8</a:t>
            </a: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xU</a:t>
            </a: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XF</a:t>
            </a: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7r</a:t>
            </a: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m4</a:t>
            </a: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CK</a:t>
            </a: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g0</a:t>
            </a: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urt</a:t>
            </a: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xW</a:t>
            </a: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eH</a:t>
            </a: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ey</a:t>
            </a: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M)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281" name="" descr=""/>
          <p:cNvPicPr/>
          <p:nvPr/>
        </p:nvPicPr>
        <p:blipFill>
          <a:blip r:embed="rId1"/>
          <a:stretch/>
        </p:blipFill>
        <p:spPr>
          <a:xfrm>
            <a:off x="3291840" y="3383280"/>
            <a:ext cx="3473280" cy="2768040"/>
          </a:xfrm>
          <a:prstGeom prst="rect">
            <a:avLst/>
          </a:prstGeom>
          <a:ln>
            <a:noFill/>
          </a:ln>
        </p:spPr>
      </p:pic>
      <p:pic>
        <p:nvPicPr>
          <p:cNvPr id="282" name="" descr=""/>
          <p:cNvPicPr/>
          <p:nvPr/>
        </p:nvPicPr>
        <p:blipFill>
          <a:blip r:embed="rId2"/>
          <a:stretch/>
        </p:blipFill>
        <p:spPr>
          <a:xfrm>
            <a:off x="8251920" y="3749040"/>
            <a:ext cx="1827360" cy="1827360"/>
          </a:xfrm>
          <a:prstGeom prst="rect">
            <a:avLst/>
          </a:prstGeom>
          <a:ln>
            <a:noFill/>
          </a:ln>
        </p:spPr>
      </p:pic>
      <p:pic>
        <p:nvPicPr>
          <p:cNvPr id="283" name="" descr=""/>
          <p:cNvPicPr/>
          <p:nvPr/>
        </p:nvPicPr>
        <p:blipFill>
          <a:blip r:embed="rId3"/>
          <a:stretch/>
        </p:blipFill>
        <p:spPr>
          <a:xfrm>
            <a:off x="0" y="3840480"/>
            <a:ext cx="1827360" cy="1827360"/>
          </a:xfrm>
          <a:prstGeom prst="rect">
            <a:avLst/>
          </a:prstGeom>
          <a:ln>
            <a:noFill/>
          </a:ln>
        </p:spPr>
      </p:pic>
    </p:spTree>
  </p:cSld>
  <p:transition spd="med">
    <p:wedge/>
  </p:transition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CustomShape 1"/>
          <p:cNvSpPr/>
          <p:nvPr/>
        </p:nvSpPr>
        <p:spPr>
          <a:xfrm>
            <a:off x="504000" y="301320"/>
            <a:ext cx="9069480" cy="63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666666"/>
                </a:solidFill>
                <a:latin typeface="Arial"/>
                <a:ea typeface="DejaVu Sans"/>
              </a:rPr>
              <a:t>Th</a:t>
            </a:r>
            <a:r>
              <a:rPr b="0" lang="en-US" sz="4400" spc="-1" strike="noStrike">
                <a:solidFill>
                  <a:srgbClr val="666666"/>
                </a:solidFill>
                <a:latin typeface="Arial"/>
                <a:ea typeface="DejaVu Sans"/>
              </a:rPr>
              <a:t>an</a:t>
            </a:r>
            <a:r>
              <a:rPr b="0" lang="en-US" sz="4400" spc="-1" strike="noStrike">
                <a:solidFill>
                  <a:srgbClr val="666666"/>
                </a:solidFill>
                <a:latin typeface="Arial"/>
                <a:ea typeface="DejaVu Sans"/>
              </a:rPr>
              <a:t>ks </a:t>
            </a:r>
            <a:r>
              <a:rPr b="0" lang="en-US" sz="4400" spc="-1" strike="noStrike">
                <a:solidFill>
                  <a:srgbClr val="666666"/>
                </a:solidFill>
                <a:latin typeface="Arial"/>
                <a:ea typeface="DejaVu Sans"/>
              </a:rPr>
              <a:t>For </a:t>
            </a:r>
            <a:r>
              <a:rPr b="0" lang="en-US" sz="4400" spc="-1" strike="noStrike">
                <a:solidFill>
                  <a:srgbClr val="666666"/>
                </a:solidFill>
                <a:latin typeface="Arial"/>
                <a:ea typeface="DejaVu Sans"/>
              </a:rPr>
              <a:t>Yo</a:t>
            </a:r>
            <a:r>
              <a:rPr b="0" lang="en-US" sz="4400" spc="-1" strike="noStrike">
                <a:solidFill>
                  <a:srgbClr val="666666"/>
                </a:solidFill>
                <a:latin typeface="Arial"/>
                <a:ea typeface="DejaVu Sans"/>
              </a:rPr>
              <a:t>ur </a:t>
            </a:r>
            <a:r>
              <a:rPr b="0" lang="en-US" sz="4400" spc="-1" strike="noStrike">
                <a:solidFill>
                  <a:srgbClr val="666666"/>
                </a:solidFill>
                <a:latin typeface="Arial"/>
                <a:ea typeface="DejaVu Sans"/>
              </a:rPr>
              <a:t>Att</a:t>
            </a:r>
            <a:r>
              <a:rPr b="0" lang="en-US" sz="4400" spc="-1" strike="noStrike">
                <a:solidFill>
                  <a:srgbClr val="666666"/>
                </a:solidFill>
                <a:latin typeface="Arial"/>
                <a:ea typeface="DejaVu Sans"/>
              </a:rPr>
              <a:t>ent</a:t>
            </a:r>
            <a:r>
              <a:rPr b="0" lang="en-US" sz="4400" spc="-1" strike="noStrike">
                <a:solidFill>
                  <a:srgbClr val="666666"/>
                </a:solidFill>
                <a:latin typeface="Arial"/>
                <a:ea typeface="DejaVu Sans"/>
              </a:rPr>
              <a:t>ion </a:t>
            </a:r>
            <a:r>
              <a:rPr b="0" lang="en-US" sz="4400" spc="-1" strike="noStrike">
                <a:solidFill>
                  <a:srgbClr val="666666"/>
                </a:solidFill>
                <a:latin typeface="Arial"/>
                <a:ea typeface="DejaVu Sans"/>
              </a:rPr>
              <a:t>!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285" name="" descr=""/>
          <p:cNvPicPr/>
          <p:nvPr/>
        </p:nvPicPr>
        <p:blipFill>
          <a:blip r:embed="rId1"/>
          <a:stretch/>
        </p:blipFill>
        <p:spPr>
          <a:xfrm>
            <a:off x="0" y="938160"/>
            <a:ext cx="10079280" cy="5735520"/>
          </a:xfrm>
          <a:prstGeom prst="rect">
            <a:avLst/>
          </a:prstGeom>
          <a:ln>
            <a:noFill/>
          </a:ln>
        </p:spPr>
      </p:pic>
      <p:pic>
        <p:nvPicPr>
          <p:cNvPr id="286" name="" descr=""/>
          <p:cNvPicPr/>
          <p:nvPr/>
        </p:nvPicPr>
        <p:blipFill>
          <a:blip r:embed="rId2"/>
          <a:stretch/>
        </p:blipFill>
        <p:spPr>
          <a:xfrm>
            <a:off x="2468880" y="1371600"/>
            <a:ext cx="4875120" cy="4875120"/>
          </a:xfrm>
          <a:prstGeom prst="rect">
            <a:avLst/>
          </a:prstGeom>
          <a:ln>
            <a:noFill/>
          </a:ln>
        </p:spPr>
      </p:pic>
    </p:spTree>
  </p:cSld>
  <p:transition spd="med">
    <p:wedge/>
  </p:transition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TextShape 1"/>
          <p:cNvSpPr txBox="1"/>
          <p:nvPr/>
        </p:nvSpPr>
        <p:spPr>
          <a:xfrm>
            <a:off x="365760" y="-9144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666666"/>
                </a:solidFill>
                <a:latin typeface="Arial"/>
              </a:rPr>
              <a:t>Outline</a:t>
            </a:r>
            <a:endParaRPr b="0" lang="en-US" sz="4400" spc="-1" strike="noStrike">
              <a:solidFill>
                <a:srgbClr val="666666"/>
              </a:solidFill>
              <a:latin typeface="Arial"/>
            </a:endParaRPr>
          </a:p>
        </p:txBody>
      </p:sp>
      <p:sp>
        <p:nvSpPr>
          <p:cNvPr id="203" name="TextShape 2"/>
          <p:cNvSpPr txBox="1"/>
          <p:nvPr/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06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808080"/>
                </a:solidFill>
                <a:latin typeface="Arial"/>
              </a:rPr>
              <a:t>Abstract</a:t>
            </a:r>
            <a:endParaRPr b="0" lang="en-US" sz="2400" spc="-1" strike="noStrike">
              <a:solidFill>
                <a:srgbClr val="808080"/>
              </a:solidFill>
              <a:latin typeface="Arial"/>
            </a:endParaRPr>
          </a:p>
          <a:p>
            <a:pPr marL="432000" indent="-324000">
              <a:spcBef>
                <a:spcPts val="106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808080"/>
                </a:solidFill>
                <a:latin typeface="Arial"/>
              </a:rPr>
              <a:t>Introduction</a:t>
            </a:r>
            <a:endParaRPr b="0" lang="en-US" sz="2400" spc="-1" strike="noStrike">
              <a:solidFill>
                <a:srgbClr val="808080"/>
              </a:solidFill>
              <a:latin typeface="Arial"/>
            </a:endParaRPr>
          </a:p>
          <a:p>
            <a:pPr marL="432000" indent="-324000">
              <a:spcBef>
                <a:spcPts val="106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808080"/>
                </a:solidFill>
                <a:latin typeface="Arial"/>
              </a:rPr>
              <a:t>Aim</a:t>
            </a:r>
            <a:endParaRPr b="0" lang="en-US" sz="2400" spc="-1" strike="noStrike">
              <a:solidFill>
                <a:srgbClr val="808080"/>
              </a:solidFill>
              <a:latin typeface="Arial"/>
            </a:endParaRPr>
          </a:p>
          <a:p>
            <a:pPr marL="432000" indent="-324000">
              <a:spcBef>
                <a:spcPts val="106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808080"/>
                </a:solidFill>
                <a:latin typeface="Arial"/>
              </a:rPr>
              <a:t>Advantages</a:t>
            </a:r>
            <a:endParaRPr b="0" lang="en-US" sz="2400" spc="-1" strike="noStrike">
              <a:solidFill>
                <a:srgbClr val="808080"/>
              </a:solidFill>
              <a:latin typeface="Arial"/>
            </a:endParaRPr>
          </a:p>
          <a:p>
            <a:pPr marL="432000" indent="-324000">
              <a:spcBef>
                <a:spcPts val="106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808080"/>
                </a:solidFill>
                <a:latin typeface="Arial"/>
              </a:rPr>
              <a:t>Software components</a:t>
            </a:r>
            <a:endParaRPr b="0" lang="en-US" sz="2400" spc="-1" strike="noStrike">
              <a:solidFill>
                <a:srgbClr val="808080"/>
              </a:solidFill>
              <a:latin typeface="Arial"/>
            </a:endParaRPr>
          </a:p>
          <a:p>
            <a:pPr marL="432000" indent="-324000">
              <a:spcBef>
                <a:spcPts val="106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808080"/>
                </a:solidFill>
                <a:latin typeface="Arial"/>
              </a:rPr>
              <a:t>System flow</a:t>
            </a:r>
            <a:endParaRPr b="0" lang="en-US" sz="2400" spc="-1" strike="noStrike">
              <a:solidFill>
                <a:srgbClr val="808080"/>
              </a:solidFill>
              <a:latin typeface="Arial"/>
            </a:endParaRPr>
          </a:p>
          <a:p>
            <a:pPr marL="432000" indent="-324000">
              <a:spcBef>
                <a:spcPts val="106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808080"/>
                </a:solidFill>
                <a:latin typeface="Arial"/>
              </a:rPr>
              <a:t>Application flow</a:t>
            </a:r>
            <a:endParaRPr b="0" lang="en-US" sz="2400" spc="-1" strike="noStrike">
              <a:solidFill>
                <a:srgbClr val="808080"/>
              </a:solidFill>
              <a:latin typeface="Arial"/>
            </a:endParaRPr>
          </a:p>
          <a:p>
            <a:pPr marL="432000" indent="-324000">
              <a:spcBef>
                <a:spcPts val="106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808080"/>
                </a:solidFill>
                <a:latin typeface="Arial"/>
              </a:rPr>
              <a:t>Further Extension</a:t>
            </a:r>
            <a:endParaRPr b="0" lang="en-US" sz="2400" spc="-1" strike="noStrike">
              <a:solidFill>
                <a:srgbClr val="808080"/>
              </a:solidFill>
              <a:latin typeface="Arial"/>
            </a:endParaRPr>
          </a:p>
          <a:p>
            <a:pPr marL="432000" indent="-324000">
              <a:spcBef>
                <a:spcPts val="106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808080"/>
                </a:solidFill>
                <a:latin typeface="Arial"/>
              </a:rPr>
              <a:t>Conclusion</a:t>
            </a:r>
            <a:endParaRPr b="0" lang="en-US" sz="2400" spc="-1" strike="noStrike">
              <a:solidFill>
                <a:srgbClr val="808080"/>
              </a:solidFill>
              <a:latin typeface="Arial"/>
            </a:endParaRPr>
          </a:p>
        </p:txBody>
      </p:sp>
    </p:spTree>
  </p:cSld>
  <p:transition spd="med">
    <p:wedge/>
  </p:transition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TextShape 1"/>
          <p:cNvSpPr txBox="1"/>
          <p:nvPr/>
        </p:nvSpPr>
        <p:spPr>
          <a:xfrm>
            <a:off x="548640" y="-9144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666666"/>
                </a:solidFill>
                <a:latin typeface="Arial"/>
              </a:rPr>
              <a:t>Abstract</a:t>
            </a:r>
            <a:endParaRPr b="0" lang="en-US" sz="4400" spc="-1" strike="noStrike">
              <a:solidFill>
                <a:srgbClr val="666666"/>
              </a:solidFill>
              <a:latin typeface="Arial"/>
            </a:endParaRPr>
          </a:p>
        </p:txBody>
      </p:sp>
      <p:sp>
        <p:nvSpPr>
          <p:cNvPr id="205" name="TextShape 2"/>
          <p:cNvSpPr txBox="1"/>
          <p:nvPr/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06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808080"/>
                </a:solidFill>
                <a:latin typeface="Arial"/>
              </a:rPr>
              <a:t>Use Java,Xml and realtime database to create the android application: University Enrollment System</a:t>
            </a:r>
            <a:endParaRPr b="0" lang="en-US" sz="2400" spc="-1" strike="noStrike">
              <a:solidFill>
                <a:srgbClr val="808080"/>
              </a:solidFill>
              <a:latin typeface="Arial"/>
            </a:endParaRPr>
          </a:p>
          <a:p>
            <a:pPr marL="432000" indent="-324000">
              <a:spcBef>
                <a:spcPts val="106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808080"/>
                </a:solidFill>
                <a:latin typeface="Arial"/>
              </a:rPr>
              <a:t>This android application is developed for students who want to enroll the related classes from anywhere at anytime.</a:t>
            </a:r>
            <a:endParaRPr b="0" lang="en-US" sz="2400" spc="-1" strike="noStrike">
              <a:solidFill>
                <a:srgbClr val="808080"/>
              </a:solidFill>
              <a:latin typeface="Arial"/>
            </a:endParaRPr>
          </a:p>
          <a:p>
            <a:pPr marL="432000" indent="-324000">
              <a:spcBef>
                <a:spcPts val="106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808080"/>
                </a:solidFill>
                <a:latin typeface="Arial"/>
              </a:rPr>
              <a:t>There are 2 application site:Admin and User</a:t>
            </a:r>
            <a:endParaRPr b="0" lang="en-US" sz="2400" spc="-1" strike="noStrike">
              <a:solidFill>
                <a:srgbClr val="808080"/>
              </a:solidFill>
              <a:latin typeface="Arial"/>
            </a:endParaRPr>
          </a:p>
          <a:p>
            <a:pPr marL="432000" indent="-324000">
              <a:spcBef>
                <a:spcPts val="106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808080"/>
                </a:solidFill>
                <a:latin typeface="Arial"/>
              </a:rPr>
              <a:t>Application of User included two categories:Announcement and Enrollment.</a:t>
            </a:r>
            <a:endParaRPr b="0" lang="en-US" sz="2400" spc="-1" strike="noStrike">
              <a:solidFill>
                <a:srgbClr val="808080"/>
              </a:solidFill>
              <a:latin typeface="Arial"/>
            </a:endParaRPr>
          </a:p>
          <a:p>
            <a:pPr marL="432000" indent="-324000">
              <a:spcBef>
                <a:spcPts val="106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808080"/>
                </a:solidFill>
                <a:latin typeface="Arial"/>
              </a:rPr>
              <a:t>In the Admin: </a:t>
            </a:r>
            <a:endParaRPr b="0" lang="en-US" sz="2400" spc="-1" strike="noStrike">
              <a:solidFill>
                <a:srgbClr val="808080"/>
              </a:solidFill>
              <a:latin typeface="Arial"/>
            </a:endParaRPr>
          </a:p>
        </p:txBody>
      </p:sp>
    </p:spTree>
  </p:cSld>
  <p:transition spd="med">
    <p:wedge/>
  </p:transition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504000" y="301320"/>
            <a:ext cx="9069480" cy="63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666666"/>
                </a:solidFill>
                <a:latin typeface="Arial"/>
                <a:ea typeface="DejaVu Sans"/>
              </a:rPr>
              <a:t>Introduction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07" name="CustomShape 2"/>
          <p:cNvSpPr/>
          <p:nvPr/>
        </p:nvSpPr>
        <p:spPr>
          <a:xfrm>
            <a:off x="640080" y="2011680"/>
            <a:ext cx="9069480" cy="438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8" name="CustomShape 3"/>
          <p:cNvSpPr/>
          <p:nvPr/>
        </p:nvSpPr>
        <p:spPr>
          <a:xfrm>
            <a:off x="504000" y="1804680"/>
            <a:ext cx="9070560" cy="438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56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Nowadays internet serves as an important role in our society.</a:t>
            </a:r>
            <a:endParaRPr b="0" lang="en-US" sz="24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As the technology develop,we are trying to create and use the software for some of the complex process of our life.</a:t>
            </a:r>
            <a:endParaRPr b="0" lang="en-US" sz="24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University enrollment system software will be indeed useful for us.</a:t>
            </a:r>
            <a:endParaRPr b="0" lang="en-US" sz="24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Can know the activities of our university by this software.</a:t>
            </a:r>
            <a:endParaRPr b="0" lang="en-US" sz="2400" spc="-1" strike="noStrike">
              <a:latin typeface="Arial"/>
            </a:endParaRPr>
          </a:p>
        </p:txBody>
      </p:sp>
    </p:spTree>
  </p:cSld>
  <p:transition spd="med">
    <p:wedge/>
  </p:transition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504000" y="301320"/>
            <a:ext cx="9069480" cy="63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666666"/>
                </a:solidFill>
                <a:latin typeface="Arial"/>
                <a:ea typeface="DejaVu Sans"/>
              </a:rPr>
              <a:t>Aim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10" name="CustomShape 2"/>
          <p:cNvSpPr/>
          <p:nvPr/>
        </p:nvSpPr>
        <p:spPr>
          <a:xfrm>
            <a:off x="504000" y="1769040"/>
            <a:ext cx="9069480" cy="438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184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To enroll much easier and faster from anywhere at anytime.</a:t>
            </a:r>
            <a:endParaRPr b="0" lang="en-US" sz="24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To connect between student and activities of university.</a:t>
            </a:r>
            <a:endParaRPr b="0" lang="en-US" sz="24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To share the up to date information from this applications.</a:t>
            </a:r>
            <a:endParaRPr b="0" lang="en-US" sz="2400" spc="-1" strike="noStrike">
              <a:latin typeface="Arial"/>
            </a:endParaRPr>
          </a:p>
        </p:txBody>
      </p:sp>
    </p:spTree>
  </p:cSld>
  <p:transition spd="med">
    <p:wedge/>
  </p:transition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504000" y="301320"/>
            <a:ext cx="9069480" cy="63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666666"/>
                </a:solidFill>
                <a:latin typeface="Arial"/>
                <a:ea typeface="DejaVu Sans"/>
              </a:rPr>
              <a:t>Advantages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12" name="CustomShape 2"/>
          <p:cNvSpPr/>
          <p:nvPr/>
        </p:nvSpPr>
        <p:spPr>
          <a:xfrm>
            <a:off x="504000" y="1769040"/>
            <a:ext cx="9069480" cy="438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184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This is easy to use efficiently like an android application.</a:t>
            </a:r>
            <a:endParaRPr b="0" lang="en-US" sz="24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This application can reduce the waste of papers,student’s times and transportation cost.</a:t>
            </a:r>
            <a:endParaRPr b="0" lang="en-US" sz="24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That can inform students about various events and activities instead of sending them notices or letters.</a:t>
            </a:r>
            <a:endParaRPr b="0" lang="en-US" sz="24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Additionally,parents looking into to enroll their children in university can do it proficiently from home by visiting the university online enrollment forms,as previously was the case.</a:t>
            </a:r>
            <a:endParaRPr b="0" lang="en-US" sz="2400" spc="-1" strike="noStrike">
              <a:latin typeface="Arial"/>
            </a:endParaRPr>
          </a:p>
        </p:txBody>
      </p:sp>
    </p:spTree>
  </p:cSld>
  <p:transition spd="med">
    <p:wedge/>
  </p:transition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"/>
          <p:cNvSpPr/>
          <p:nvPr/>
        </p:nvSpPr>
        <p:spPr>
          <a:xfrm>
            <a:off x="504000" y="301320"/>
            <a:ext cx="9069480" cy="63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666666"/>
                </a:solidFill>
                <a:latin typeface="Arial"/>
                <a:ea typeface="DejaVu Sans"/>
              </a:rPr>
              <a:t>Software Component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214" name="" descr=""/>
          <p:cNvPicPr/>
          <p:nvPr/>
        </p:nvPicPr>
        <p:blipFill>
          <a:blip r:embed="rId1"/>
          <a:srcRect l="0" t="4266" r="2337" b="0"/>
          <a:stretch/>
        </p:blipFill>
        <p:spPr>
          <a:xfrm>
            <a:off x="1097280" y="1920240"/>
            <a:ext cx="3564360" cy="2832840"/>
          </a:xfrm>
          <a:prstGeom prst="rect">
            <a:avLst/>
          </a:prstGeom>
          <a:ln>
            <a:noFill/>
          </a:ln>
        </p:spPr>
      </p:pic>
      <p:pic>
        <p:nvPicPr>
          <p:cNvPr id="215" name="" descr=""/>
          <p:cNvPicPr/>
          <p:nvPr/>
        </p:nvPicPr>
        <p:blipFill>
          <a:blip r:embed="rId2"/>
          <a:stretch/>
        </p:blipFill>
        <p:spPr>
          <a:xfrm>
            <a:off x="5486400" y="1479600"/>
            <a:ext cx="3510000" cy="3273480"/>
          </a:xfrm>
          <a:prstGeom prst="rect">
            <a:avLst/>
          </a:prstGeom>
          <a:ln>
            <a:noFill/>
          </a:ln>
        </p:spPr>
      </p:pic>
    </p:spTree>
  </p:cSld>
  <p:transition spd="med">
    <p:wedge/>
  </p:transition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ustomShape 1"/>
          <p:cNvSpPr/>
          <p:nvPr/>
        </p:nvSpPr>
        <p:spPr>
          <a:xfrm>
            <a:off x="504000" y="301320"/>
            <a:ext cx="9069480" cy="63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666666"/>
                </a:solidFill>
                <a:latin typeface="Arial"/>
                <a:ea typeface="DejaVu Sans"/>
              </a:rPr>
              <a:t>Android Studio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17" name="CustomShape 2"/>
          <p:cNvSpPr/>
          <p:nvPr/>
        </p:nvSpPr>
        <p:spPr>
          <a:xfrm>
            <a:off x="504000" y="1769040"/>
            <a:ext cx="9069480" cy="438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2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Official IDE for Google’s Android System</a:t>
            </a:r>
            <a:endParaRPr b="0" lang="en-US" sz="24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Replacement for the Eclipse Android Development Tools(ADT)</a:t>
            </a:r>
            <a:endParaRPr b="0" lang="en-US" sz="24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Specially Designed for Android development</a:t>
            </a:r>
            <a:endParaRPr b="0" lang="en-US" sz="24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Java,Kotlin and C++ (+) XML</a:t>
            </a:r>
            <a:endParaRPr b="0" lang="en-US" sz="24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Linux,macOS,Windows</a:t>
            </a:r>
            <a:endParaRPr b="0" lang="en-US" sz="2400" spc="-1" strike="noStrike">
              <a:latin typeface="Arial"/>
            </a:endParaRPr>
          </a:p>
        </p:txBody>
      </p:sp>
    </p:spTree>
  </p:cSld>
  <p:transition spd="med">
    <p:wedge/>
  </p:transition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558</TotalTime>
  <Application>LibreOffice/6.0.3.2$Linux_X86_64 LibreOffice_project/00m0$Build-2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2018-10-30T13:36:11Z</dcterms:created>
  <dc:creator/>
  <dc:description/>
  <dc:language>en-US</dc:language>
  <cp:lastModifiedBy/>
  <dcterms:modified xsi:type="dcterms:W3CDTF">2018-11-01T16:44:01Z</dcterms:modified>
  <cp:revision>19</cp:revision>
  <dc:subject/>
  <dc:title>Blue Curve</dc:title>
</cp:coreProperties>
</file>