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60" r:id="rId5"/>
    <p:sldId id="265" r:id="rId6"/>
    <p:sldId id="266" r:id="rId7"/>
    <p:sldId id="268" r:id="rId8"/>
    <p:sldId id="269" r:id="rId9"/>
    <p:sldId id="273" r:id="rId10"/>
    <p:sldId id="274" r:id="rId11"/>
    <p:sldId id="277" r:id="rId12"/>
    <p:sldId id="275" r:id="rId13"/>
    <p:sldId id="261" r:id="rId14"/>
    <p:sldId id="262" r:id="rId15"/>
    <p:sldId id="263" r:id="rId16"/>
    <p:sldId id="270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E35CA648-9781-4D00-BC04-494280FF504E}">
          <p14:sldIdLst>
            <p14:sldId id="256"/>
            <p14:sldId id="257"/>
            <p14:sldId id="259"/>
            <p14:sldId id="260"/>
            <p14:sldId id="265"/>
            <p14:sldId id="266"/>
            <p14:sldId id="268"/>
            <p14:sldId id="269"/>
            <p14:sldId id="273"/>
            <p14:sldId id="274"/>
            <p14:sldId id="277"/>
            <p14:sldId id="275"/>
          </p14:sldIdLst>
        </p14:section>
        <p14:section name="Problems" id="{57ADA103-663E-4681-AC49-67788C0185C7}">
          <p14:sldIdLst>
            <p14:sldId id="261"/>
            <p14:sldId id="262"/>
            <p14:sldId id="263"/>
            <p14:sldId id="27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AF2-D88A-4471-8796-9EABCA844B2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28A1-A631-4048-BD2F-F8472BF5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2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AF2-D88A-4471-8796-9EABCA844B2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28A1-A631-4048-BD2F-F8472BF5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0D27AF2-D88A-4471-8796-9EABCA844B2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46628A1-A631-4048-BD2F-F8472BF5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7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AF2-D88A-4471-8796-9EABCA844B2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28A1-A631-4048-BD2F-F8472BF5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0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D27AF2-D88A-4471-8796-9EABCA844B2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6628A1-A631-4048-BD2F-F8472BF5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32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AF2-D88A-4471-8796-9EABCA844B2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28A1-A631-4048-BD2F-F8472BF5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9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AF2-D88A-4471-8796-9EABCA844B2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28A1-A631-4048-BD2F-F8472BF5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7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AF2-D88A-4471-8796-9EABCA844B2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28A1-A631-4048-BD2F-F8472BF5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6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AF2-D88A-4471-8796-9EABCA844B2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28A1-A631-4048-BD2F-F8472BF5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AF2-D88A-4471-8796-9EABCA844B2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28A1-A631-4048-BD2F-F8472BF5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8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7AF2-D88A-4471-8796-9EABCA844B2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28A1-A631-4048-BD2F-F8472BF5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5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0D27AF2-D88A-4471-8796-9EABCA844B26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46628A1-A631-4048-BD2F-F8472BF5D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55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73299-435C-416B-A978-21154B571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CD068-408E-4931-977E-F13066D31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Likelihood Problem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The Learning Problem</a:t>
            </a:r>
          </a:p>
        </p:txBody>
      </p:sp>
    </p:spTree>
    <p:extLst>
      <p:ext uri="{BB962C8B-B14F-4D97-AF65-F5344CB8AC3E}">
        <p14:creationId xmlns:p14="http://schemas.microsoft.com/office/powerpoint/2010/main" val="2649325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5A7B-5FB2-47CF-AD5F-B0F76ED8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vs. Hidden </a:t>
            </a:r>
            <a:r>
              <a:rPr lang="en-US" dirty="0" err="1"/>
              <a:t>markov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65CD-4259-4AB0-855F-F6F579682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  <a:p>
            <a:endParaRPr lang="en-US" dirty="0"/>
          </a:p>
          <a:p>
            <a:r>
              <a:rPr lang="en-US" dirty="0"/>
              <a:t>Markov Models are a set of states with weighted transitions between states representing probabilities. </a:t>
            </a:r>
          </a:p>
          <a:p>
            <a:r>
              <a:rPr lang="en-US" dirty="0"/>
              <a:t>Hidden Markov Models are exactly that but some of these states are hidden or not directly observable. </a:t>
            </a:r>
          </a:p>
          <a:p>
            <a:r>
              <a:rPr lang="en-US" dirty="0"/>
              <a:t>Ex: If each pair below is a set of states in a HMM, which is the set of hidden states?</a:t>
            </a:r>
          </a:p>
          <a:p>
            <a:pPr lvl="1"/>
            <a:r>
              <a:rPr lang="en-US" u="sng" dirty="0"/>
              <a:t>The weather</a:t>
            </a:r>
            <a:r>
              <a:rPr lang="en-US" dirty="0"/>
              <a:t>, how many overshirts someone is wearing</a:t>
            </a:r>
          </a:p>
          <a:p>
            <a:pPr lvl="1"/>
            <a:r>
              <a:rPr lang="en-US" dirty="0"/>
              <a:t>Words in a sentence, POS-tags</a:t>
            </a:r>
          </a:p>
          <a:p>
            <a:pPr lvl="1"/>
            <a:r>
              <a:rPr lang="en-US" dirty="0"/>
              <a:t>Letters in a word, images of letters (OCR)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6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5A7B-5FB2-47CF-AD5F-B0F76ED8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vs. Hidden </a:t>
            </a:r>
            <a:r>
              <a:rPr lang="en-US" dirty="0" err="1"/>
              <a:t>markov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65CD-4259-4AB0-855F-F6F579682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  <a:p>
            <a:endParaRPr lang="en-US" dirty="0"/>
          </a:p>
          <a:p>
            <a:r>
              <a:rPr lang="en-US" dirty="0"/>
              <a:t>Markov Models are a set of states with weighted transitions between states representing probabilities. </a:t>
            </a:r>
          </a:p>
          <a:p>
            <a:r>
              <a:rPr lang="en-US" dirty="0"/>
              <a:t>Hidden Markov Models are exactly that but some of these states are hidden or not directly observable. </a:t>
            </a:r>
          </a:p>
          <a:p>
            <a:r>
              <a:rPr lang="en-US" dirty="0"/>
              <a:t>Ex: If each pair below is a set of states in a HMM, which is the set of hidden states?</a:t>
            </a:r>
          </a:p>
          <a:p>
            <a:pPr lvl="1"/>
            <a:r>
              <a:rPr lang="en-US" u="sng" dirty="0"/>
              <a:t>The weather</a:t>
            </a:r>
            <a:r>
              <a:rPr lang="en-US" dirty="0"/>
              <a:t>, how many overshirts someone is wearing</a:t>
            </a:r>
          </a:p>
          <a:p>
            <a:pPr lvl="1"/>
            <a:r>
              <a:rPr lang="en-US" dirty="0"/>
              <a:t>Words in a sentence, </a:t>
            </a:r>
            <a:r>
              <a:rPr lang="en-US" u="sng" dirty="0"/>
              <a:t>POS-tags</a:t>
            </a:r>
          </a:p>
          <a:p>
            <a:pPr lvl="1"/>
            <a:r>
              <a:rPr lang="en-US" dirty="0"/>
              <a:t>Letters in a word, images of letters (OCR)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00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5A7B-5FB2-47CF-AD5F-B0F76ED8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vs. Hidden </a:t>
            </a:r>
            <a:r>
              <a:rPr lang="en-US" dirty="0" err="1"/>
              <a:t>markov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65CD-4259-4AB0-855F-F6F579682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  <a:p>
            <a:endParaRPr lang="en-US" dirty="0"/>
          </a:p>
          <a:p>
            <a:r>
              <a:rPr lang="en-US" dirty="0"/>
              <a:t>Markov Models are a set of states with weighted transitions between states representing probabilities. </a:t>
            </a:r>
          </a:p>
          <a:p>
            <a:r>
              <a:rPr lang="en-US" dirty="0"/>
              <a:t>Hidden Markov Models are exactly that but some of these states are hidden or not directly observable. </a:t>
            </a:r>
          </a:p>
          <a:p>
            <a:r>
              <a:rPr lang="en-US" dirty="0"/>
              <a:t>Ex: If each pair below is a set of states in a HMM, which is the set of hidden states?</a:t>
            </a:r>
          </a:p>
          <a:p>
            <a:pPr lvl="1"/>
            <a:r>
              <a:rPr lang="en-US" u="sng" dirty="0"/>
              <a:t>The weather</a:t>
            </a:r>
            <a:r>
              <a:rPr lang="en-US" dirty="0"/>
              <a:t>, how many overshirts someone is wearing</a:t>
            </a:r>
          </a:p>
          <a:p>
            <a:pPr lvl="1"/>
            <a:r>
              <a:rPr lang="en-US" dirty="0"/>
              <a:t>Words in a sentence, </a:t>
            </a:r>
            <a:r>
              <a:rPr lang="en-US" u="sng" dirty="0"/>
              <a:t>POS-tags</a:t>
            </a:r>
          </a:p>
          <a:p>
            <a:pPr lvl="1"/>
            <a:r>
              <a:rPr lang="en-US" u="sng" dirty="0"/>
              <a:t>Letters in a word</a:t>
            </a:r>
            <a:r>
              <a:rPr lang="en-US" dirty="0"/>
              <a:t>, images of letters (OCR)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72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0311-164B-41A4-92F0-23500276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Fundamental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E2B2-9551-4237-9E64-7680BE6F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8" y="2011680"/>
            <a:ext cx="10415833" cy="4206240"/>
          </a:xfrm>
        </p:spPr>
        <p:txBody>
          <a:bodyPr>
            <a:normAutofit/>
          </a:bodyPr>
          <a:lstStyle/>
          <a:p>
            <a:r>
              <a:rPr lang="en-US" b="1" dirty="0"/>
              <a:t>Likelihood</a:t>
            </a:r>
            <a:r>
              <a:rPr lang="en-US" dirty="0"/>
              <a:t> (sometimes called Evaluation): </a:t>
            </a:r>
          </a:p>
          <a:p>
            <a:r>
              <a:rPr lang="en-US" dirty="0"/>
              <a:t>Given a Hidden Markov Model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λ = (A, B, Π) </a:t>
            </a:r>
            <a:r>
              <a:rPr lang="en-US" dirty="0"/>
              <a:t>and an observation sequence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 = o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dirty="0"/>
              <a:t>, what is the probability that this sequence will occur? Namely, </a:t>
            </a:r>
            <a:r>
              <a:rPr lang="en-US" u="sng" dirty="0"/>
              <a:t>what is </a:t>
            </a:r>
            <a:r>
              <a:rPr lang="en-US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P(</a:t>
            </a:r>
            <a:r>
              <a:rPr lang="en-US" u="sng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O|λ</a:t>
            </a:r>
            <a:r>
              <a:rPr lang="en-US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dirty="0"/>
              <a:t>?</a:t>
            </a:r>
          </a:p>
          <a:p>
            <a:r>
              <a:rPr lang="en-US" b="1" dirty="0"/>
              <a:t>Decoding</a:t>
            </a:r>
            <a:r>
              <a:rPr lang="en-US" dirty="0"/>
              <a:t>: </a:t>
            </a:r>
          </a:p>
          <a:p>
            <a:r>
              <a:rPr lang="en-US" dirty="0"/>
              <a:t>Given an HMM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US" dirty="0"/>
              <a:t> and an observation sequence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 = o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dirty="0"/>
              <a:t>, what is the most probable sequence of states? Namely, </a:t>
            </a:r>
            <a:r>
              <a:rPr lang="en-US" u="sng" dirty="0"/>
              <a:t>what is the most probable </a:t>
            </a:r>
            <a:r>
              <a:rPr lang="en-US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dirty="0"/>
              <a:t>?</a:t>
            </a:r>
          </a:p>
          <a:p>
            <a:r>
              <a:rPr lang="en-US" b="1" dirty="0"/>
              <a:t>Learning</a:t>
            </a:r>
            <a:r>
              <a:rPr lang="en-US" dirty="0"/>
              <a:t>:</a:t>
            </a:r>
          </a:p>
          <a:p>
            <a:r>
              <a:rPr lang="en-US" dirty="0"/>
              <a:t> Given an observation sequence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 = o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dirty="0"/>
              <a:t> and the set of possible states in the HMM, </a:t>
            </a:r>
            <a:r>
              <a:rPr lang="en-US" u="sng" dirty="0"/>
              <a:t>learn the HMM parameters </a:t>
            </a:r>
            <a:r>
              <a:rPr lang="en-US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u="sng" dirty="0"/>
              <a:t> and </a:t>
            </a:r>
            <a:r>
              <a:rPr lang="en-US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9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D965-AA85-4DE6-854B-56D70DD4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Applications of </a:t>
            </a:r>
            <a:r>
              <a:rPr lang="en-US" dirty="0" err="1"/>
              <a:t>Hmms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F6147-9ED3-41F2-80E5-C69E0ADBA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OCR (Optical Character Recognition)</a:t>
            </a:r>
          </a:p>
          <a:p>
            <a:r>
              <a:rPr lang="en-US" dirty="0"/>
              <a:t>POS Tagging (Part of Speech Tagging)</a:t>
            </a:r>
          </a:p>
          <a:p>
            <a:r>
              <a:rPr lang="en-US" dirty="0"/>
              <a:t>Speech Recognition</a:t>
            </a:r>
          </a:p>
          <a:p>
            <a:r>
              <a:rPr lang="en-US" dirty="0"/>
              <a:t>Emotion in Speech Recognition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03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33CB1-68CC-48D1-895A-3140645B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Likelihood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9C6CA-540A-42FA-9827-FF21D4084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input?</a:t>
            </a:r>
          </a:p>
          <a:p>
            <a:pPr lvl="2"/>
            <a:r>
              <a:rPr lang="en-US" dirty="0"/>
              <a:t>An </a:t>
            </a:r>
            <a:r>
              <a:rPr lang="en-US" u="sng" dirty="0"/>
              <a:t>HMM</a:t>
            </a:r>
            <a:r>
              <a:rPr lang="en-US" dirty="0"/>
              <a:t>: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λ = (A, B, Π)</a:t>
            </a:r>
          </a:p>
          <a:p>
            <a:pPr lvl="2"/>
            <a:r>
              <a:rPr lang="en-US" dirty="0"/>
              <a:t>A </a:t>
            </a:r>
            <a:r>
              <a:rPr lang="en-US" u="sng" dirty="0"/>
              <a:t>sequence of observations</a:t>
            </a:r>
            <a:r>
              <a:rPr lang="en-US" dirty="0"/>
              <a:t>: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 = o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lang="en-US" baseline="-25000" dirty="0"/>
          </a:p>
          <a:p>
            <a:pPr marL="457200" lvl="1" indent="0">
              <a:buNone/>
            </a:pPr>
            <a:endParaRPr lang="en-US" baseline="-25000" dirty="0"/>
          </a:p>
          <a:p>
            <a:r>
              <a:rPr lang="en-US" dirty="0"/>
              <a:t>What is the output?</a:t>
            </a:r>
          </a:p>
          <a:p>
            <a:pPr lvl="2"/>
            <a:r>
              <a:rPr lang="en-US" dirty="0"/>
              <a:t>A </a:t>
            </a:r>
            <a:r>
              <a:rPr lang="en-US" u="sng" dirty="0"/>
              <a:t>probability</a:t>
            </a:r>
            <a:r>
              <a:rPr lang="en-US" dirty="0"/>
              <a:t>: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P(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O|λ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lvl="2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/>
              <a:t>We’re looking for the </a:t>
            </a:r>
            <a:r>
              <a:rPr lang="en-US" u="sng" dirty="0"/>
              <a:t>probability of this state </a:t>
            </a:r>
            <a:r>
              <a:rPr lang="en-US" dirty="0"/>
              <a:t>occurring in the given HMM. 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2"/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76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9356-3C38-4317-9849-8D733EA6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Decoding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C8D13-9FFC-4BD0-B4FB-8DC1A71DE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input?</a:t>
            </a:r>
          </a:p>
          <a:p>
            <a:pPr lvl="2"/>
            <a:r>
              <a:rPr lang="en-US" dirty="0"/>
              <a:t>An </a:t>
            </a:r>
            <a:r>
              <a:rPr lang="en-US" u="sng" dirty="0"/>
              <a:t>HMM</a:t>
            </a:r>
            <a:r>
              <a:rPr lang="en-US" dirty="0"/>
              <a:t>: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λ = (A, B, Π)</a:t>
            </a:r>
          </a:p>
          <a:p>
            <a:pPr lvl="2"/>
            <a:r>
              <a:rPr lang="en-US" dirty="0"/>
              <a:t>A </a:t>
            </a:r>
            <a:r>
              <a:rPr lang="en-US" u="sng" dirty="0"/>
              <a:t>sequence of observations</a:t>
            </a:r>
            <a:r>
              <a:rPr lang="en-US" dirty="0"/>
              <a:t>: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 = o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lang="en-US" baseline="-25000" dirty="0"/>
          </a:p>
          <a:p>
            <a:pPr marL="457200" lvl="1" indent="0">
              <a:buNone/>
            </a:pPr>
            <a:endParaRPr lang="en-US" baseline="-25000" dirty="0"/>
          </a:p>
          <a:p>
            <a:r>
              <a:rPr lang="en-US" dirty="0"/>
              <a:t>What is the output?</a:t>
            </a:r>
          </a:p>
          <a:p>
            <a:pPr lvl="2"/>
            <a:r>
              <a:rPr lang="en-US" dirty="0"/>
              <a:t>A </a:t>
            </a:r>
            <a:r>
              <a:rPr lang="en-US" u="sng" dirty="0"/>
              <a:t>sequence</a:t>
            </a:r>
            <a:r>
              <a:rPr lang="en-US" dirty="0"/>
              <a:t>: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Q = q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2"/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/>
              <a:t>We’re looking for the </a:t>
            </a:r>
            <a:r>
              <a:rPr lang="en-US" u="sng" dirty="0"/>
              <a:t>most likely sequence </a:t>
            </a:r>
            <a:r>
              <a:rPr lang="en-US" dirty="0"/>
              <a:t>to occur given the HMM and the observation sequence. 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19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9356-3C38-4317-9849-8D733EA6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C8D13-9FFC-4BD0-B4FB-8DC1A71DE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input?</a:t>
            </a:r>
          </a:p>
          <a:p>
            <a:pPr lvl="2"/>
            <a:r>
              <a:rPr lang="en-US" dirty="0"/>
              <a:t>A </a:t>
            </a:r>
            <a:r>
              <a:rPr lang="en-US" u="sng" dirty="0"/>
              <a:t>sequence of observations</a:t>
            </a:r>
            <a:r>
              <a:rPr lang="en-US" dirty="0"/>
              <a:t>: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 = o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...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2"/>
            <a:r>
              <a:rPr lang="en-US" dirty="0"/>
              <a:t>The set of possible states in the HMM</a:t>
            </a:r>
          </a:p>
          <a:p>
            <a:pPr marL="457200" lvl="1" indent="0">
              <a:buNone/>
            </a:pPr>
            <a:endParaRPr lang="en-US" baseline="-25000" dirty="0"/>
          </a:p>
          <a:p>
            <a:pPr marL="457200" lvl="1" indent="0">
              <a:buNone/>
            </a:pPr>
            <a:endParaRPr lang="en-US" baseline="-25000" dirty="0"/>
          </a:p>
          <a:p>
            <a:r>
              <a:rPr lang="en-US" dirty="0"/>
              <a:t>What is the output?</a:t>
            </a:r>
          </a:p>
          <a:p>
            <a:pPr lvl="2"/>
            <a:r>
              <a:rPr lang="en-US" dirty="0"/>
              <a:t>The </a:t>
            </a:r>
            <a:r>
              <a:rPr lang="en-US" u="sng" dirty="0"/>
              <a:t>parameters A and B</a:t>
            </a:r>
            <a:endParaRPr lang="en-US" u="sng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2"/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/>
              <a:t>We’re looking for the </a:t>
            </a:r>
            <a:r>
              <a:rPr lang="en-US" u="sng" dirty="0"/>
              <a:t>set of states </a:t>
            </a:r>
            <a:r>
              <a:rPr lang="en-US" u="sng"/>
              <a:t>and observations. 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5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15FD-0D2B-4BAB-BB13-DAFCA58D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Models: 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36E452-3929-4BD4-B14D-5FAD0BD151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Hidden Markov Model is a finite state machine with hidden states. </a:t>
                </a:r>
              </a:p>
              <a:p>
                <a:r>
                  <a:rPr lang="en-US" dirty="0"/>
                  <a:t>We can refer to it as a 3-tuple of parameters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λ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36E452-3929-4BD4-B14D-5FAD0BD151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623DFE1-9B2D-4209-B9B8-5864B34185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8566116"/>
                  </p:ext>
                </p:extLst>
              </p:nvPr>
            </p:nvGraphicFramePr>
            <p:xfrm>
              <a:off x="2032000" y="3093750"/>
              <a:ext cx="8128000" cy="190992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221218">
                      <a:extLst>
                        <a:ext uri="{9D8B030D-6E8A-4147-A177-3AD203B41FA5}">
                          <a16:colId xmlns:a16="http://schemas.microsoft.com/office/drawing/2014/main" val="3422059413"/>
                        </a:ext>
                      </a:extLst>
                    </a:gridCol>
                    <a:gridCol w="5906782">
                      <a:extLst>
                        <a:ext uri="{9D8B030D-6E8A-4147-A177-3AD203B41FA5}">
                          <a16:colId xmlns:a16="http://schemas.microsoft.com/office/drawing/2014/main" val="4132947985"/>
                        </a:ext>
                      </a:extLst>
                    </a:gridCol>
                  </a:tblGrid>
                  <a:tr h="6112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b="1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b="1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𝒊𝒋</m:t>
                                        </m:r>
                                      </m:sub>
                                    </m:sSub>
                                    <m: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𝐍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Transition probabilities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2614809"/>
                      </a:ext>
                    </a:extLst>
                  </a:tr>
                  <a:tr h="6112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b="1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r>
                                          <a:rPr lang="en-US" b="1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)}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𝐍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Observation likelihoods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283051"/>
                      </a:ext>
                    </a:extLst>
                  </a:tr>
                  <a:tr h="61128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  <m:r>
                                  <a:rPr lang="en-US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  <m:r>
                                      <a:rPr lang="en-US" b="1" i="1" baseline="-250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𝐍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Initial state probabilities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87715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9623DFE1-9B2D-4209-B9B8-5864B34185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8566116"/>
                  </p:ext>
                </p:extLst>
              </p:nvPr>
            </p:nvGraphicFramePr>
            <p:xfrm>
              <a:off x="2032000" y="3093750"/>
              <a:ext cx="8128000" cy="190992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221218">
                      <a:extLst>
                        <a:ext uri="{9D8B030D-6E8A-4147-A177-3AD203B41FA5}">
                          <a16:colId xmlns:a16="http://schemas.microsoft.com/office/drawing/2014/main" val="3422059413"/>
                        </a:ext>
                      </a:extLst>
                    </a:gridCol>
                    <a:gridCol w="5906782">
                      <a:extLst>
                        <a:ext uri="{9D8B030D-6E8A-4147-A177-3AD203B41FA5}">
                          <a16:colId xmlns:a16="http://schemas.microsoft.com/office/drawing/2014/main" val="413294798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4" t="-4762" r="-266027" b="-2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Transition probabilities</a:t>
                          </a:r>
                        </a:p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2614809"/>
                      </a:ext>
                    </a:extLst>
                  </a:tr>
                  <a:tr h="6112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4" t="-108911" r="-266027" b="-1089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Observation likelihoods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9283051"/>
                      </a:ext>
                    </a:extLst>
                  </a:tr>
                  <a:tr h="65855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74" t="-195370" r="-266027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Initial state probabilities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8771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819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EFC2C-7AED-4908-AB4D-E7477945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Probabilities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2BAFC-69ED-44EE-A2AD-8676ADF519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These are each of the weighted edges between the nodes (states). </a:t>
                </a:r>
              </a:p>
              <a:p>
                <a:r>
                  <a:rPr lang="en-US" dirty="0"/>
                  <a:t>Each value represents the probability that the state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dirty="0"/>
                  <a:t> will transition to the state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r>
                  <a:rPr lang="en-US" dirty="0"/>
                  <a:t>.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P(COLD|COLD) = 0.5</a:t>
                </a:r>
                <a:r>
                  <a:rPr lang="en-US" dirty="0"/>
                  <a:t>,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P(HOT|COLD) = 0.5</a:t>
                </a:r>
                <a:r>
                  <a:rPr lang="en-US" dirty="0"/>
                  <a:t>,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P(HOT|HOT) = 0.6</a:t>
                </a:r>
                <a:r>
                  <a:rPr lang="en-US" dirty="0"/>
                  <a:t>,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P(COLD|HOT) = 0.4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2BAFC-69ED-44EE-A2AD-8676ADF519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4322F78-4B95-4BAA-8AC1-9FAF1F0A5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334" y="4551045"/>
            <a:ext cx="46672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012A-BCEE-4173-8FB0-10E4878A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Probability Matrix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37B96-1898-41C6-BDB9-10496B0BC6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This is a transition probability matrix, or stochastic matrix.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first column is every transition from state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/>
                  <a:t>, the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n-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lang="en-US" dirty="0"/>
                  <a:t> column is every transition from state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37B96-1898-41C6-BDB9-10496B0BC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613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012A-BCEE-4173-8FB0-10E4878A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Probability Matrix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37B96-1898-41C6-BDB9-10496B0BC6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𝐍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The first column is every transition from state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/>
                  <a:t>, the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n-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lang="en-US" dirty="0"/>
                  <a:t> column is every transition from state n.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What is the sum of each column? i.e.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37B96-1898-41C6-BDB9-10496B0BC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580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09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012A-BCEE-4173-8FB0-10E4878A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Probability Matrix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37B96-1898-41C6-BDB9-10496B0BC6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𝐍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The first column is every transition from state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/>
                  <a:t>, the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n-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lang="en-US" dirty="0"/>
                  <a:t> column is every transition from state n.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What is the sum of each column? i.e.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37B96-1898-41C6-BDB9-10496B0BC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5" t="-580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74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012A-BCEE-4173-8FB0-10E4878A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Probability Matrix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37B96-1898-41C6-BDB9-10496B0BC6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𝐍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The first column is every transition from state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/>
                  <a:t>, the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n-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lang="en-US" dirty="0"/>
                  <a:t> column is every transition from state n.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What does each element along the diagonal represent? (so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37B96-1898-41C6-BDB9-10496B0BC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85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59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F012A-BCEE-4173-8FB0-10E4878A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Probability Matrix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37B96-1898-41C6-BDB9-10496B0BC6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𝐍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The first column is every transition from state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dirty="0"/>
                  <a:t>, the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n-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</a:t>
                </a:r>
                <a:r>
                  <a:rPr lang="en-US" dirty="0"/>
                  <a:t> column is every transition from state n.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What does each element along the diagonal represent? (so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Each probability that a given state will transition to itself.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37B96-1898-41C6-BDB9-10496B0BC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85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50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5A7B-5FB2-47CF-AD5F-B0F76ED8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vs. Hidden </a:t>
            </a:r>
            <a:r>
              <a:rPr lang="en-US" dirty="0" err="1"/>
              <a:t>markov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65CD-4259-4AB0-855F-F6F579682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  <a:p>
            <a:endParaRPr lang="en-US" dirty="0"/>
          </a:p>
          <a:p>
            <a:r>
              <a:rPr lang="en-US" dirty="0"/>
              <a:t>Markov Models are a set of states with weighted transitions between states representing probabilities. </a:t>
            </a:r>
          </a:p>
          <a:p>
            <a:r>
              <a:rPr lang="en-US" dirty="0"/>
              <a:t>Hidden Markov Models are exactly that but some of these states are hidden or not directly observable. </a:t>
            </a:r>
          </a:p>
          <a:p>
            <a:r>
              <a:rPr lang="en-US" dirty="0"/>
              <a:t>Ex: If each pair below is a set of states in a HMM, which is the set of hidden states?</a:t>
            </a:r>
          </a:p>
          <a:p>
            <a:pPr lvl="1"/>
            <a:r>
              <a:rPr lang="en-US" dirty="0"/>
              <a:t>The weather, how many overshirts someone is wearing</a:t>
            </a:r>
          </a:p>
          <a:p>
            <a:pPr lvl="1"/>
            <a:r>
              <a:rPr lang="en-US" dirty="0"/>
              <a:t>Words in a sentence, POS-tags</a:t>
            </a:r>
          </a:p>
          <a:p>
            <a:pPr lvl="1"/>
            <a:r>
              <a:rPr lang="en-US" dirty="0"/>
              <a:t>Letters in a word, images of letters (OCR)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62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678</TotalTime>
  <Words>1045</Words>
  <Application>Microsoft Office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Cambria Math</vt:lpstr>
      <vt:lpstr>Corbel</vt:lpstr>
      <vt:lpstr>Wingdings</vt:lpstr>
      <vt:lpstr>Banded</vt:lpstr>
      <vt:lpstr>Hidden Markov Models</vt:lpstr>
      <vt:lpstr>Hidden Markov Models: Recap</vt:lpstr>
      <vt:lpstr>Transition Probabilities </vt:lpstr>
      <vt:lpstr>Transition Probability Matrix </vt:lpstr>
      <vt:lpstr>Transition Probability Matrix </vt:lpstr>
      <vt:lpstr>Transition Probability Matrix </vt:lpstr>
      <vt:lpstr>Transition Probability Matrix </vt:lpstr>
      <vt:lpstr>Transition Probability Matrix </vt:lpstr>
      <vt:lpstr>Regular vs. Hidden markov models</vt:lpstr>
      <vt:lpstr>Regular vs. Hidden markov models</vt:lpstr>
      <vt:lpstr>Regular vs. Hidden markov models</vt:lpstr>
      <vt:lpstr>Regular vs. Hidden markov models</vt:lpstr>
      <vt:lpstr>Three Fundamental Problems</vt:lpstr>
      <vt:lpstr>A few Applications of Hmms</vt:lpstr>
      <vt:lpstr>The Likelihood Problem</vt:lpstr>
      <vt:lpstr>The Decoding Problem</vt:lpstr>
      <vt:lpstr>The Learning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Markov Models</dc:title>
  <dc:creator>Vincent  Czarnecki</dc:creator>
  <cp:lastModifiedBy>Vincent  Czarnecki</cp:lastModifiedBy>
  <cp:revision>30</cp:revision>
  <dcterms:created xsi:type="dcterms:W3CDTF">2020-10-16T01:49:04Z</dcterms:created>
  <dcterms:modified xsi:type="dcterms:W3CDTF">2020-10-19T20:13:51Z</dcterms:modified>
</cp:coreProperties>
</file>