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9-->
<p:presentation xmlns:r="http://schemas.openxmlformats.org/officeDocument/2006/relationships" xmlns:a="http://schemas.openxmlformats.org/drawingml/2006/main"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custDataLst>
    <p:tags r:id="rId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theme" Target="theme/theme1.xml" /><Relationship Id="rId11"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tags" Target="tags/tag1.xml" /><Relationship Id="rId8" Type="http://schemas.openxmlformats.org/officeDocument/2006/relationships/presProps" Target="presProps.xml" /><Relationship Id="rId9" Type="http://schemas.openxmlformats.org/officeDocument/2006/relationships/viewProps" Target="viewProps.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Diapositive de titre">
    <p:spTree>
      <p:nvGrpSpPr>
        <p:cNvPr id="1" name=""/>
        <p:cNvGrpSpPr/>
        <p:nvPr/>
      </p:nvGrpSpPr>
      <p:grpSpPr>
        <a:xfrm>
          <a:off x="0" y="0"/>
          <a: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a:p>
        </p:txBody>
      </p:sp>
      <p:sp>
        <p:nvSpPr>
          <p:cNvPr id="4" name="Date Placeholder 3"/>
          <p:cNvSpPr>
            <a:spLocks noGrp="1"/>
          </p:cNvSpPr>
          <p:nvPr>
            <p:ph type="dt" sz="half" idx="10"/>
          </p:nvPr>
        </p:nvSpPr>
        <p:spPr/>
        <p:txBody>
          <a:bodyPr/>
          <a:lstStyle/>
          <a:p>
            <a:fld id="{4AAD347D-5ACD-4C99-B74B-A9C85AD731AF}" type="datetimeFigureOut">
              <a:rPr lang="en-US"/>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Image panoramique avec légende">
    <p:spTree>
      <p:nvGrpSpPr>
        <p:cNvPr id="1" name=""/>
        <p:cNvGrpSpPr/>
        <p:nvPr/>
      </p:nvGrpSpPr>
      <p:grpSpPr>
        <a:xfrm>
          <a:off x="0" y="0"/>
          <a: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re et légende">
    <p:spTree>
      <p:nvGrpSpPr>
        <p:cNvPr id="1" name=""/>
        <p:cNvGrpSpPr/>
        <p:nvPr/>
      </p:nvGrpSpPr>
      <p:grpSpPr>
        <a:xfrm>
          <a:off x="0" y="0"/>
          <a: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itation avec légende">
    <p:spTree>
      <p:nvGrpSpPr>
        <p:cNvPr id="1" name=""/>
        <p:cNvGrpSpPr/>
        <p:nvPr/>
      </p:nvGrpSpPr>
      <p:grpSpPr>
        <a:xfrm>
          <a:off x="0" y="0"/>
          <a: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Carte nom">
    <p:spTree>
      <p:nvGrpSpPr>
        <p:cNvPr id="1" name=""/>
        <p:cNvGrpSpPr/>
        <p:nvPr/>
      </p:nvGrpSpPr>
      <p:grpSpPr>
        <a:xfrm>
          <a:off x="0" y="0"/>
          <a: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3 colonnes">
    <p:spTree>
      <p:nvGrpSpPr>
        <p:cNvPr id="1" name=""/>
        <p:cNvGrpSpPr/>
        <p:nvPr/>
      </p:nvGrpSpPr>
      <p:grpSpPr>
        <a:xfrm>
          <a:off x="0" y="0"/>
          <a: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flipH="1">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3 colonnes d’image">
    <p:spTree>
      <p:nvGrpSpPr>
        <p:cNvPr id="1" name=""/>
        <p:cNvGrpSpPr/>
        <p:nvPr/>
      </p:nvGrpSpPr>
      <p:grpSpPr>
        <a:xfrm>
          <a:off x="0" y="0"/>
          <a: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flipH="1">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a:t>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re et texte vertical">
    <p:spTree>
      <p:nvGrpSpPr>
        <p:cNvPr id="1" name=""/>
        <p:cNvGrpSpPr/>
        <p:nvPr/>
      </p:nvGrpSpPr>
      <p:grpSpPr>
        <a:xfrm>
          <a:off x="0" y="0"/>
          <a: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Titre vertical et texte">
    <p:spTree>
      <p:nvGrpSpPr>
        <p:cNvPr id="1" name=""/>
        <p:cNvGrpSpPr/>
        <p:nvPr/>
      </p:nvGrpSpPr>
      <p:grpSpPr>
        <a:xfrm>
          <a:off x="0" y="0"/>
          <a: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re et contenu">
    <p:spTree>
      <p:nvGrpSpPr>
        <p:cNvPr id="1" name=""/>
        <p:cNvGrpSpPr/>
        <p:nvPr/>
      </p:nvGrpSpPr>
      <p:grpSpPr>
        <a:xfrm>
          <a:off x="0" y="0"/>
          <a: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Titre de section">
    <p:spTree>
      <p:nvGrpSpPr>
        <p:cNvPr id="1" name=""/>
        <p:cNvGrpSpPr/>
        <p:nvPr/>
      </p:nvGrpSpPr>
      <p:grpSpPr>
        <a:xfrm>
          <a:off x="0" y="0"/>
          <a: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Deux contenus">
    <p:spTree>
      <p:nvGrpSpPr>
        <p:cNvPr id="1" name=""/>
        <p:cNvGrpSpPr/>
        <p:nvPr/>
      </p:nvGrpSpPr>
      <p:grpSpPr>
        <a:xfrm>
          <a:off x="0" y="0"/>
          <a: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4"/>
          <p:cNvSpPr>
            <a:spLocks noGrp="1"/>
          </p:cNvSpPr>
          <p:nvPr>
            <p:ph type="dt" sz="half" idx="10"/>
          </p:nvPr>
        </p:nvSpPr>
        <p:spPr/>
        <p:txBody>
          <a:bodyPr/>
          <a:lstStyle/>
          <a:p>
            <a:fld id="{4509A250-FF31-4206-8172-F9D3106AACB1}" type="datetimeFigureOut">
              <a:rPr lang="en-US"/>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a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Date Placeholder 6"/>
          <p:cNvSpPr>
            <a:spLocks noGrp="1"/>
          </p:cNvSpPr>
          <p:nvPr>
            <p:ph type="dt" sz="half" idx="10"/>
          </p:nvPr>
        </p:nvSpPr>
        <p:spPr/>
        <p:txBody>
          <a:bodyPr/>
          <a:lstStyle/>
          <a:p>
            <a:fld id="{4509A250-FF31-4206-8172-F9D3106AACB1}" type="datetimeFigureOut">
              <a:rPr lang="en-US"/>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re seul">
    <p:spTree>
      <p:nvGrpSpPr>
        <p:cNvPr id="1" name=""/>
        <p:cNvGrpSpPr/>
        <p:nvPr/>
      </p:nvGrpSpPr>
      <p:grpSpPr>
        <a:xfrm>
          <a:off x="0" y="0"/>
          <a: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7" name="Date Placeholder 2"/>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Vide">
    <p:spTree>
      <p:nvGrpSpPr>
        <p:cNvPr id="1" name=""/>
        <p:cNvGrpSpPr/>
        <p:nvPr/>
      </p:nvGrpSpPr>
      <p:grpSpPr>
        <a:xfrm>
          <a:off x="0" y="0"/>
          <a:ext cx="0" cy="0"/>
        </a:xfrm>
      </p:grpSpPr>
      <p:sp>
        <p:nvSpPr>
          <p:cNvPr id="7" name="Date Placeholder 1"/>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u avec légende">
    <p:spTree>
      <p:nvGrpSpPr>
        <p:cNvPr id="1" name=""/>
        <p:cNvGrpSpPr/>
        <p:nvPr/>
      </p:nvGrpSpPr>
      <p:grpSpPr>
        <a:xfrm>
          <a:off x="0" y="0"/>
          <a: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smtClean="0"/>
              <a:t>Modifiez le style du titre</a:t>
            </a:r>
            <a:endParaRPr lang="en-US"/>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4509A250-FF31-4206-8172-F9D3106AACB1}" type="datetimeFigureOut">
              <a:rPr lang="en-US"/>
              <a:t>2/1/2021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Image avec légende">
    <p:spTree>
      <p:nvGrpSpPr>
        <p:cNvPr id="1" name=""/>
        <p:cNvGrpSpPr/>
        <p:nvPr/>
      </p:nvGrpSpPr>
      <p:grpSpPr>
        <a:xfrm>
          <a:off x="0" y="0"/>
          <a: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a:t>‹N°›</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image" Target="../media/image1.png" /><Relationship Id="rId19" Type="http://schemas.openxmlformats.org/officeDocument/2006/relationships/image" Target="../media/image2.png" /><Relationship Id="rId2" Type="http://schemas.openxmlformats.org/officeDocument/2006/relationships/slideLayout" Target="../slideLayouts/slideLayout2.xml" /><Relationship Id="rId20" Type="http://schemas.openxmlformats.org/officeDocument/2006/relationships/image" Target="../media/image3.png" /><Relationship Id="rId21" Type="http://schemas.openxmlformats.org/officeDocument/2006/relationships/image" Target="../media/image4.png" /><Relationship Id="rId22"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pic>
        <p:nvPicPr>
          <p:cNvPr id="8" name="Picture 7"/>
          <p:cNvPicPr>
            <a:picLocks noChangeAspect="1"/>
          </p:cNvPicPr>
          <p:nvPr/>
        </p:nvPicPr>
        <p:blipFill>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txBody>
          <a:bodyPr/>
          <a:lstStyle/>
          <a:p/>
        </p:txBody>
      </p:sp>
      <p:pic>
        <p:nvPicPr>
          <p:cNvPr id="9" name="Picture 8"/>
          <p:cNvPicPr>
            <a:picLocks noChangeAspect="1"/>
          </p:cNvPicPr>
          <p:nvPr/>
        </p:nvPicPr>
        <p:blipFill>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a:t>2/1/2021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a:t>‹N°›</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ransition/>
  <p:timing/>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ct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ct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ct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ct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ct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ct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ct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ct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6.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itle 1"/>
          <p:cNvSpPr>
            <a:spLocks noGrp="1"/>
          </p:cNvSpPr>
          <p:nvPr>
            <p:ph type="ctrTitle"/>
          </p:nvPr>
        </p:nvSpPr>
        <p:spPr>
          <a:xfrm>
            <a:off x="1154955" y="1447800"/>
            <a:ext cx="8825658" cy="3329581"/>
          </a:xfrm>
          <a:noFill/>
        </p:spPr>
        <p:txBody>
          <a:bodyPr wrap="square" lIns="91440" tIns="45720" rIns="91440" bIns="45720" anchor="b"/>
          <a:lstStyle>
            <a:lvl1pPr>
              <a:defRPr sz="7200"/>
            </a:lvl1pPr>
          </a:lstStyle>
          <a:p>
            <a:pPr marL="0" marR="0" indent="0" algn="l">
              <a:lnSpc>
                <a:spcPct val="100000"/>
              </a:lnSpc>
              <a:spcBef>
                <a:spcPct val="0"/>
              </a:spcBef>
              <a:spcAft>
                <a:spcPct val="0"/>
              </a:spcAft>
            </a:pPr>
            <a:r>
              <a:rPr sz="7200" b="1" spc="0" baseline="0">
                <a:solidFill>
                  <a:srgbClr val="EBEBEB"/>
                </a:solidFill>
                <a:latin typeface="&quot;Century Gothic&quot;"/>
              </a:rPr>
              <a:t>Introduction to Databases Checkpoint</a:t>
            </a:r>
          </a:p>
        </p:txBody>
      </p:sp>
      <p:sp>
        <p:nvSpPr>
          <p:cNvPr id="5" name="Subtitle 2"/>
          <p:cNvSpPr>
            <a:spLocks noGrp="1"/>
          </p:cNvSpPr>
          <p:nvPr>
            <p:ph type="subTitle" idx="1"/>
          </p:nvPr>
        </p:nvSpPr>
        <p:spPr>
          <a:xfrm>
            <a:off x="1154955" y="4777380"/>
            <a:ext cx="8825658" cy="861420"/>
          </a:xfrm>
          <a:noFill/>
        </p:spPr>
        <p:txBody>
          <a:bodyPr wrap="square" lIns="91440" tIns="45720" rIns="91440" bIns="4572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indent="0" algn="r">
              <a:lnSpc>
                <a:spcPct val="100000"/>
              </a:lnSpc>
              <a:spcBef>
                <a:spcPts val="1000"/>
              </a:spcBef>
              <a:spcAft>
                <a:spcPct val="0"/>
              </a:spcAft>
            </a:pPr>
          </a:p>
        </p:txBody>
      </p:sp>
    </p:spTree>
    <p:extLst>
      <p:ext uri="{BB962C8B-B14F-4D97-AF65-F5344CB8AC3E}">
        <p14:creationId xmlns:p14="http://schemas.microsoft.com/office/powerpoint/2010/main" val="2681316601"/>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re 1"/>
          <p:cNvSpPr>
            <a:spLocks noGrp="1"/>
          </p:cNvSpPr>
          <p:nvPr>
            <p:ph type="title"/>
          </p:nvPr>
        </p:nvSpPr>
        <p:spPr/>
        <p:txBody>
          <a:bodyPr/>
          <a:lstStyle/>
          <a:p>
            <a:r>
              <a:rPr lang="fr-FR" err="1" smtClean="0"/>
              <a:t>What is MySQL</a:t>
            </a:r>
            <a:r>
              <a:rPr lang="fr-FR"/>
              <a:t> </a:t>
            </a:r>
            <a:r>
              <a:rPr lang="fr-FR" smtClean="0"/>
              <a:t>?</a:t>
            </a:r>
            <a:endParaRPr lang="fr-FR"/>
          </a:p>
        </p:txBody>
      </p:sp>
      <p:pic>
        <p:nvPicPr>
          <p:cNvPr id="12" name="Espace réservé du contenu 11"/>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07567" y="2770915"/>
            <a:ext cx="4026658" cy="2083795"/>
          </a:xfrm>
        </p:spPr>
      </p:pic>
      <p:sp>
        <p:nvSpPr>
          <p:cNvPr id="9" name="Espace réservé du contenu 8"/>
          <p:cNvSpPr>
            <a:spLocks noGrp="1"/>
          </p:cNvSpPr>
          <p:nvPr>
            <p:ph sz="half" idx="2"/>
          </p:nvPr>
        </p:nvSpPr>
        <p:spPr>
          <a:xfrm>
            <a:off x="646111" y="1853248"/>
            <a:ext cx="6591816" cy="4224269"/>
          </a:xfrm>
        </p:spPr>
        <p:txBody>
          <a:bodyPr>
            <a:normAutofit/>
          </a:bodyPr>
          <a:lstStyle/>
          <a:p>
            <a:r>
              <a:rPr lang="en-US"/>
              <a:t>MySQL is the most popular open source SQL database. It is typically used for web application development, and often accessed using PHP.</a:t>
            </a:r>
          </a:p>
          <a:p>
            <a:r>
              <a:rPr lang="en-US"/>
              <a:t>The main advantages of MySQL are that it is easy to use, inexpensive, reliable (has been around since 1995), and has a large community of developers who can help answer questions.</a:t>
            </a:r>
          </a:p>
          <a:p>
            <a:r>
              <a:rPr lang="en-US"/>
              <a:t>Some of the disadvantages are that it has been known to suffer from poor performance when scaling, open source development has lagged since Oracle has taken control of MySQL, and it does not include some advanced features that developers may be used to.</a:t>
            </a:r>
          </a:p>
          <a:p>
            <a:endParaRPr lang="fr-FR"/>
          </a:p>
        </p:txBody>
      </p:sp>
    </p:spTree>
    <p:extLst>
      <p:ext uri="{BB962C8B-B14F-4D97-AF65-F5344CB8AC3E}">
        <p14:creationId xmlns:p14="http://schemas.microsoft.com/office/powerpoint/2010/main" val="2239201298"/>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re 1"/>
          <p:cNvSpPr>
            <a:spLocks noGrp="1"/>
          </p:cNvSpPr>
          <p:nvPr>
            <p:ph type="title"/>
          </p:nvPr>
        </p:nvSpPr>
        <p:spPr/>
        <p:txBody>
          <a:bodyPr/>
          <a:lstStyle/>
          <a:p>
            <a:r>
              <a:rPr lang="fr-FR" err="1" smtClean="0"/>
              <a:t>What is PostgreSQL ?</a:t>
            </a:r>
            <a:endParaRPr lang="fr-FR"/>
          </a:p>
        </p:txBody>
      </p:sp>
      <p:sp>
        <p:nvSpPr>
          <p:cNvPr id="4" name="Espace réservé du contenu 3"/>
          <p:cNvSpPr>
            <a:spLocks noGrp="1"/>
          </p:cNvSpPr>
          <p:nvPr>
            <p:ph sz="half" idx="2"/>
          </p:nvPr>
        </p:nvSpPr>
        <p:spPr>
          <a:xfrm>
            <a:off x="646111" y="1851938"/>
            <a:ext cx="6607711" cy="4403090"/>
          </a:xfrm>
        </p:spPr>
        <p:txBody>
          <a:bodyPr>
            <a:normAutofit/>
          </a:bodyPr>
          <a:lstStyle/>
          <a:p>
            <a:r>
              <a:rPr lang="en-US" err="1"/>
              <a:t>PostgreSQL is an open source SQL database that is not controlled by any corporation. It is typically used for web application development.</a:t>
            </a:r>
          </a:p>
          <a:p>
            <a:r>
              <a:rPr lang="en-US" err="1"/>
              <a:t>PostgreSQL shares many of the same advantages of MySQL. It is easy to use, inexpensive, reliable and has a large community of developers. It also provides some additional features such as foreign key support without requiring complex configuration.</a:t>
            </a:r>
          </a:p>
          <a:p>
            <a:r>
              <a:rPr lang="en-US"/>
              <a:t>The main disadvantage of PostgreSQL is that it can be slower in performance than other databases such as MySQL. It is also slightly less popular than MySQL.</a:t>
            </a:r>
          </a:p>
          <a:p>
            <a:endParaRPr lang="fr-FR"/>
          </a:p>
        </p:txBody>
      </p:sp>
      <p:pic>
        <p:nvPicPr>
          <p:cNvPr id="19" name="Espace réservé du contenu 1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419081" y="2339028"/>
            <a:ext cx="4395788" cy="3139848"/>
          </a:xfrm>
        </p:spPr>
      </p:pic>
    </p:spTree>
    <p:extLst>
      <p:ext uri="{BB962C8B-B14F-4D97-AF65-F5344CB8AC3E}">
        <p14:creationId xmlns:p14="http://schemas.microsoft.com/office/powerpoint/2010/main" val="1731555767"/>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re 1"/>
          <p:cNvSpPr>
            <a:spLocks noGrp="1"/>
          </p:cNvSpPr>
          <p:nvPr>
            <p:ph type="title"/>
          </p:nvPr>
        </p:nvSpPr>
        <p:spPr/>
        <p:txBody>
          <a:bodyPr/>
          <a:lstStyle/>
          <a:p>
            <a:r>
              <a:rPr lang="fr-FR" err="1" smtClean="0"/>
              <a:t>What is </a:t>
            </a:r>
            <a:r>
              <a:rPr lang="fr-FR"/>
              <a:t>SQL </a:t>
            </a:r>
            <a:r>
              <a:rPr lang="fr-FR" smtClean="0"/>
              <a:t>SERVER ?</a:t>
            </a:r>
            <a:endParaRPr lang="fr-FR"/>
          </a:p>
        </p:txBody>
      </p:sp>
      <p:sp>
        <p:nvSpPr>
          <p:cNvPr id="4" name="Espace réservé du contenu 3"/>
          <p:cNvSpPr>
            <a:spLocks noGrp="1"/>
          </p:cNvSpPr>
          <p:nvPr>
            <p:ph sz="half" idx="2"/>
          </p:nvPr>
        </p:nvSpPr>
        <p:spPr>
          <a:xfrm>
            <a:off x="646111" y="1853248"/>
            <a:ext cx="6134615" cy="4002535"/>
          </a:xfrm>
        </p:spPr>
        <p:txBody>
          <a:bodyPr/>
          <a:lstStyle/>
          <a:p>
            <a:r>
              <a:rPr lang="en-US"/>
              <a:t>Microsoft owns SQL Server. Like Oracle DB, the code is close sourced.</a:t>
            </a:r>
          </a:p>
          <a:p>
            <a:r>
              <a:rPr lang="en-US"/>
              <a:t>Large enterprise applications mostly use SQL Server.</a:t>
            </a:r>
          </a:p>
          <a:p>
            <a:r>
              <a:rPr lang="en-US"/>
              <a:t>Microsoft offers a free entry-level version called </a:t>
            </a:r>
            <a:r>
              <a:rPr lang="en-US" i="1"/>
              <a:t>Express</a:t>
            </a:r>
            <a:r>
              <a:rPr lang="en-US"/>
              <a:t> but can become very expensive as you scale your application.</a:t>
            </a:r>
          </a:p>
          <a:p>
            <a:endParaRPr lang="fr-FR"/>
          </a:p>
        </p:txBody>
      </p:sp>
      <p:pic>
        <p:nvPicPr>
          <p:cNvPr id="9" name="Espace réservé du contenu 8"/>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724585" y="2526550"/>
            <a:ext cx="2857500" cy="2352675"/>
          </a:xfrm>
        </p:spPr>
      </p:pic>
    </p:spTree>
    <p:extLst>
      <p:ext uri="{BB962C8B-B14F-4D97-AF65-F5344CB8AC3E}">
        <p14:creationId xmlns:p14="http://schemas.microsoft.com/office/powerpoint/2010/main" val="1752199926"/>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7" name="Titre 6"/>
          <p:cNvSpPr>
            <a:spLocks noGrp="1"/>
          </p:cNvSpPr>
          <p:nvPr>
            <p:ph type="title"/>
          </p:nvPr>
        </p:nvSpPr>
        <p:spPr/>
        <p:txBody>
          <a:bodyPr/>
          <a:lstStyle/>
          <a:p>
            <a:r>
              <a:rPr lang="en-US"/>
              <a:t>A comparison between the three RDBMS</a:t>
            </a:r>
            <a:br>
              <a:rPr lang="en-US"/>
            </a:br>
            <a:endParaRPr lang="fr-FR"/>
          </a:p>
        </p:txBody>
      </p:sp>
      <p:graphicFrame>
        <p:nvGraphicFramePr>
          <p:cNvPr id="11" name="Espace réservé du contenu 10"/>
          <p:cNvGraphicFramePr>
            <a:graphicFrameLocks noGrp="1"/>
          </p:cNvGraphicFramePr>
          <p:nvPr>
            <p:ph idx="1"/>
            <p:extLst>
              <p:ext uri="{D42A27DB-BD31-4B8C-83A1-F6EECF244321}">
                <p14:modId xmlns:p14="http://schemas.microsoft.com/office/powerpoint/2010/main" val="3142078458"/>
              </p:ext>
            </p:extLst>
          </p:nvPr>
        </p:nvGraphicFramePr>
        <p:xfrm>
          <a:off x="1103313" y="2034862"/>
          <a:ext cx="9993312" cy="4691376"/>
        </p:xfrm>
        <a:graphic>
          <a:graphicData uri="http://schemas.openxmlformats.org/drawingml/2006/table">
            <a:tbl>
              <a:tblPr firstRow="1" bandRow="1">
                <a:tableStyleId>{5C22544A-7EE6-4342-B048-85BDC9FD1C3A}</a:tableStyleId>
              </a:tblPr>
              <a:tblGrid>
                <a:gridCol w="3298415"/>
                <a:gridCol w="3298415"/>
                <a:gridCol w="3396482"/>
              </a:tblGrid>
              <a:tr h="372250">
                <a:tc>
                  <a:txBody>
                    <a:bodyPr vert="horz" wrap="square"/>
                    <a:lstStyle/>
                    <a:p>
                      <a:r>
                        <a:rPr lang="fr-FR" smtClean="0"/>
                        <a:t>MySQL</a:t>
                      </a:r>
                      <a:endParaRPr lang="fr-FR"/>
                    </a:p>
                  </a:txBody>
                  <a:tcPr/>
                </a:tc>
                <a:tc>
                  <a:txBody>
                    <a:bodyPr vert="horz" wrap="square"/>
                    <a:lstStyle/>
                    <a:p>
                      <a:r>
                        <a:rPr lang="fr-FR" err="1" smtClean="0"/>
                        <a:t>PostgreSQL</a:t>
                      </a:r>
                      <a:endParaRPr lang="fr-FR"/>
                    </a:p>
                  </a:txBody>
                  <a:tcPr/>
                </a:tc>
                <a:tc>
                  <a:txBody>
                    <a:bodyPr vert="horz" wrap="square"/>
                    <a:lstStyle/>
                    <a:p>
                      <a:r>
                        <a:rPr lang="fr-FR" smtClean="0"/>
                        <a:t>SQL Server</a:t>
                      </a:r>
                      <a:endParaRPr lang="fr-FR"/>
                    </a:p>
                  </a:txBody>
                  <a:tcPr/>
                </a:tc>
              </a:tr>
              <a:tr h="372250">
                <a:tc>
                  <a:txBody>
                    <a:bodyPr vert="horz" wrap="square"/>
                    <a:lstStyle/>
                    <a:p>
                      <a:r>
                        <a:rPr lang="fr-FR" smtClean="0"/>
                        <a:t>Open-Source</a:t>
                      </a:r>
                      <a:endParaRPr lang="fr-FR"/>
                    </a:p>
                  </a:txBody>
                  <a:tcPr/>
                </a:tc>
                <a:tc>
                  <a:txBody>
                    <a:bodyPr vert="horz" wrap="square"/>
                    <a:lstStyle/>
                    <a:p>
                      <a:r>
                        <a:rPr lang="fr-FR" smtClean="0"/>
                        <a:t>Open-Source</a:t>
                      </a:r>
                      <a:endParaRPr lang="fr-FR"/>
                    </a:p>
                  </a:txBody>
                  <a:tcPr/>
                </a:tc>
                <a:tc>
                  <a:txBody>
                    <a:bodyPr vert="horz" wrap="square"/>
                    <a:lstStyle/>
                    <a:p>
                      <a:r>
                        <a:rPr lang="fr-FR" err="1" smtClean="0"/>
                        <a:t>Licensed</a:t>
                      </a:r>
                      <a:endParaRPr lang="fr-FR"/>
                    </a:p>
                  </a:txBody>
                  <a:tcPr/>
                </a:tc>
              </a:tr>
              <a:tr h="917878">
                <a:tc>
                  <a:txBody>
                    <a:bodyPr vert="horz" wrap="square"/>
                    <a:lstStyle/>
                    <a:p>
                      <a:r>
                        <a:rPr lang="fr-FR" err="1" smtClean="0"/>
                        <a:t>Owned by Oracle</a:t>
                      </a:r>
                      <a:endParaRPr lang="fr-FR"/>
                    </a:p>
                  </a:txBody>
                  <a:tcPr/>
                </a:tc>
                <a:tc>
                  <a:txBody>
                    <a:bodyPr vert="horz" wrap="square"/>
                    <a:lstStyle/>
                    <a:p>
                      <a:r>
                        <a:rPr lang="fr-FR" err="1" smtClean="0"/>
                        <a:t>Owned by PostgreSQL Global</a:t>
                      </a:r>
                      <a:r>
                        <a:rPr lang="fr-FR" baseline="0" smtClean="0"/>
                        <a:t> Development Groupe</a:t>
                      </a:r>
                      <a:endParaRPr lang="fr-FR"/>
                    </a:p>
                  </a:txBody>
                  <a:tcPr/>
                </a:tc>
                <a:tc>
                  <a:txBody>
                    <a:bodyPr vert="horz" wrap="square"/>
                    <a:lstStyle/>
                    <a:p>
                      <a:r>
                        <a:rPr lang="fr-FR" err="1" smtClean="0"/>
                        <a:t>Owned by Microsoft</a:t>
                      </a:r>
                      <a:endParaRPr lang="fr-FR"/>
                    </a:p>
                  </a:txBody>
                  <a:tcPr/>
                </a:tc>
              </a:tr>
              <a:tr h="642515">
                <a:tc>
                  <a:txBody>
                    <a:bodyPr vert="horz" wrap="square"/>
                    <a:lstStyle/>
                    <a:p>
                      <a:r>
                        <a:rPr lang="fr-FR" err="1" smtClean="0"/>
                        <a:t>Scalable</a:t>
                      </a:r>
                      <a:r>
                        <a:rPr lang="fr-FR" baseline="0" smtClean="0"/>
                        <a:t> buffer pool to pull cache</a:t>
                      </a:r>
                      <a:endParaRPr lang="fr-FR"/>
                    </a:p>
                  </a:txBody>
                  <a:tcPr/>
                </a:tc>
                <a:tc>
                  <a:txBody>
                    <a:bodyPr vert="horz" wrap="square"/>
                    <a:lstStyle/>
                    <a:p>
                      <a:pPr marL="0" marR="0" indent="0" algn="l" defTabSz="457200" rtl="0" eaLnBrk="1" fontAlgn="auto" latinLnBrk="0" hangingPunct="1">
                        <a:lnSpc>
                          <a:spcPct val="100000"/>
                        </a:lnSpc>
                        <a:spcBef>
                          <a:spcPct val="0"/>
                        </a:spcBef>
                        <a:spcAft>
                          <a:spcPct val="0"/>
                        </a:spcAft>
                        <a:buClrTx/>
                        <a:buSzTx/>
                        <a:buFontTx/>
                        <a:buNone/>
                        <a:defRPr/>
                      </a:pPr>
                      <a:r>
                        <a:rPr lang="fr-FR" err="1" smtClean="0"/>
                        <a:t>Scalable</a:t>
                      </a:r>
                      <a:r>
                        <a:rPr lang="fr-FR" baseline="0" smtClean="0"/>
                        <a:t> buffer pool to pull cache</a:t>
                      </a:r>
                      <a:endParaRPr lang="fr-FR" smtClean="0"/>
                    </a:p>
                  </a:txBody>
                  <a:tcPr/>
                </a:tc>
                <a:tc>
                  <a:txBody>
                    <a:bodyPr vert="horz" wrap="square"/>
                    <a:lstStyle/>
                    <a:p>
                      <a:r>
                        <a:rPr lang="fr-FR" err="1" smtClean="0"/>
                        <a:t>Isolate processes as separate OS processes</a:t>
                      </a:r>
                      <a:endParaRPr lang="fr-FR"/>
                    </a:p>
                  </a:txBody>
                  <a:tcPr/>
                </a:tc>
              </a:tr>
              <a:tr h="1468605">
                <a:tc>
                  <a:txBody>
                    <a:bodyPr vert="horz" wrap="square"/>
                    <a:lstStyle/>
                    <a:p>
                      <a:r>
                        <a:rPr lang="fr-FR" smtClean="0"/>
                        <a:t>Limited</a:t>
                      </a:r>
                      <a:r>
                        <a:rPr lang="fr-FR" baseline="0" smtClean="0"/>
                        <a:t> functionality regarding tables to deal with complex processes</a:t>
                      </a:r>
                      <a:endParaRPr lang="fr-FR"/>
                    </a:p>
                  </a:txBody>
                  <a:tcPr/>
                </a:tc>
                <a:tc>
                  <a:txBody>
                    <a:bodyPr vert="horz" wrap="square"/>
                    <a:lstStyle/>
                    <a:p>
                      <a:r>
                        <a:rPr lang="fr-FR" smtClean="0"/>
                        <a:t>More functionality regarding temporary tables</a:t>
                      </a:r>
                      <a:r>
                        <a:rPr lang="fr-FR" baseline="0" smtClean="0"/>
                        <a:t> (divide tables into local and global), Better with complex processes</a:t>
                      </a:r>
                      <a:endParaRPr lang="fr-FR"/>
                    </a:p>
                  </a:txBody>
                  <a:tcPr/>
                </a:tc>
                <a:tc>
                  <a:txBody>
                    <a:bodyPr vert="horz" wrap="square"/>
                    <a:lstStyle/>
                    <a:p>
                      <a:pPr marL="0" marR="0" indent="0" algn="l" defTabSz="457200" rtl="0" eaLnBrk="1" fontAlgn="auto" latinLnBrk="0" hangingPunct="1">
                        <a:lnSpc>
                          <a:spcPct val="100000"/>
                        </a:lnSpc>
                        <a:spcBef>
                          <a:spcPct val="0"/>
                        </a:spcBef>
                        <a:spcAft>
                          <a:spcPct val="0"/>
                        </a:spcAft>
                        <a:buClrTx/>
                        <a:buSzTx/>
                        <a:buFontTx/>
                        <a:buNone/>
                        <a:defRPr/>
                      </a:pPr>
                      <a:r>
                        <a:rPr lang="fr-FR" smtClean="0"/>
                        <a:t>More functionality regarding temporary tables</a:t>
                      </a:r>
                      <a:r>
                        <a:rPr lang="fr-FR" baseline="0" smtClean="0"/>
                        <a:t> (divide tables into local and global), Better with complex processes</a:t>
                      </a:r>
                      <a:endParaRPr lang="fr-FR" smtClean="0"/>
                    </a:p>
                  </a:txBody>
                  <a:tcPr/>
                </a:tc>
              </a:tr>
              <a:tr h="917878">
                <a:tc>
                  <a:txBody>
                    <a:bodyPr vert="horz" wrap="square"/>
                    <a:lstStyle/>
                    <a:p>
                      <a:r>
                        <a:rPr lang="fr-FR" err="1" smtClean="0"/>
                        <a:t>Organizes index into clusters and tables (not very flexible search)</a:t>
                      </a:r>
                      <a:endParaRPr lang="fr-FR"/>
                    </a:p>
                  </a:txBody>
                  <a:tcPr/>
                </a:tc>
                <a:tc>
                  <a:txBody>
                    <a:bodyPr vert="horz" wrap="square"/>
                    <a:lstStyle/>
                    <a:p>
                      <a:r>
                        <a:rPr lang="fr-FR" err="1" smtClean="0"/>
                        <a:t>Rich automated functionality for index management </a:t>
                      </a:r>
                      <a:endParaRPr lang="fr-FR"/>
                    </a:p>
                  </a:txBody>
                  <a:tcPr/>
                </a:tc>
                <a:tc>
                  <a:txBody>
                    <a:bodyPr vert="horz" wrap="square"/>
                    <a:lstStyle/>
                    <a:p>
                      <a:r>
                        <a:rPr lang="fr-FR" smtClean="0"/>
                        <a:t>Flexible search</a:t>
                      </a:r>
                      <a:endParaRPr lang="fr-FR"/>
                    </a:p>
                  </a:txBody>
                  <a:tcPr/>
                </a:tc>
              </a:tr>
            </a:tbl>
          </a:graphicData>
        </a:graphic>
      </p:graphicFrame>
    </p:spTree>
    <p:extLst>
      <p:ext uri="{BB962C8B-B14F-4D97-AF65-F5344CB8AC3E}">
        <p14:creationId xmlns:p14="http://schemas.microsoft.com/office/powerpoint/2010/main" val="2502322719"/>
      </p:ext>
    </p:extLst>
  </p:cSld>
  <p:clrMapOvr>
    <a:masterClrMapping/>
  </p:clrMapOvr>
  <p:transition/>
  <p:timing/>
</p:sld>
</file>

<file path=ppt/tags/tag1.xml><?xml version="1.0" encoding="utf-8"?>
<p:tagLst xmlns:p="http://schemas.openxmlformats.org/presentationml/2006/main">
  <p:tag name="AS_NET" val="3.1.7"/>
  <p:tag name="AS_OS" val="Microsoft Windows NT 10.0.14393.0"/>
  <p:tag name="AS_RELEASE_DATE" val="2021.09.14"/>
  <p:tag name="AS_TITLE" val="Aspose.Slides for .NET Standard 2.0"/>
  <p:tag name="AS_VERSION" val="21.9"/>
</p:tagLst>
</file>

<file path=ppt/theme/_rels/theme1.xml.rels>&#65279;<?xml version="1.0" encoding="utf-8" standalone="yes"?><Relationships xmlns="http://schemas.openxmlformats.org/package/2006/relationships"><Relationship Id="rId1" Type="http://schemas.openxmlformats.org/officeDocument/2006/relationships/image" Target="../media/image5.jpeg" /></Relationships>
</file>

<file path=ppt/theme/theme1.xml><?xml version="1.0" encoding="utf-8"?>
<a:theme xmlns:r="http://schemas.openxmlformats.org/officeDocument/2006/relationships"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vt="http://schemas.openxmlformats.org/officeDocument/2006/docPropsVTypes" xmlns="http://schemas.openxmlformats.org/officeDocument/2006/extended-properties">
  <Template>Ion</Template>
  <Company/>
  <PresentationFormat>Grand écran</PresentationFormat>
  <Paragraphs>14</Paragraphs>
  <Slides>5</Slides>
  <Notes>0</Notes>
  <TotalTime>58</TotalTime>
  <HiddenSlides>0</HiddenSlides>
  <MMClips>0</MMClips>
  <ScaleCrop>0</ScaleCrop>
  <HeadingPairs>
    <vt:vector baseType="variant" size="6">
      <vt:variant>
        <vt:lpstr>Fonts used</vt:lpstr>
      </vt:variant>
      <vt:variant>
        <vt:i4>3</vt:i4>
      </vt:variant>
      <vt:variant>
        <vt:lpstr>Theme</vt:lpstr>
      </vt:variant>
      <vt:variant>
        <vt:i4>1</vt:i4>
      </vt:variant>
      <vt:variant>
        <vt:lpstr>Slide Titles</vt:lpstr>
      </vt:variant>
      <vt:variant>
        <vt:i4>5</vt:i4>
      </vt:variant>
    </vt:vector>
  </HeadingPairs>
  <TitlesOfParts>
    <vt:vector baseType="lpstr" size="9">
      <vt:lpstr>Arial</vt:lpstr>
      <vt:lpstr>Century Gothic</vt:lpstr>
      <vt:lpstr>Wingdings 3</vt:lpstr>
      <vt:lpstr>Ion</vt:lpstr>
      <vt:lpstr>Introduction to Databases Checkpoint</vt:lpstr>
      <vt:lpstr>What is MySQL ?</vt:lpstr>
      <vt:lpstr>What is PostgreSQL ?</vt:lpstr>
      <vt:lpstr>What is SQL SERVER ?</vt:lpstr>
      <vt:lpstr>A comparison between the three RDBMS</vt:lpstr>
    </vt:vector>
  </TitlesOfParts>
  <LinksUpToDate>0</LinksUpToDate>
  <SharedDoc>0</SharedDoc>
  <HyperlinksChanged>0</HyperlinksChanged>
  <Application>Aspose.Slides for .NET</Application>
  <AppVersion>21.0900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Introduction to Databases Checkpoint</dc:title>
  <dc:creator>Syfax</dc:creator>
  <cp:lastModifiedBy>Syfax</cp:lastModifiedBy>
  <cp:revision>6</cp:revision>
  <dcterms:created xsi:type="dcterms:W3CDTF">2021-02-01T12:38:41Z</dcterms:created>
  <dcterms:modified xsi:type="dcterms:W3CDTF">2021-12-02T23:24:30Z</dcterms:modified>
</cp:coreProperties>
</file>