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1" r:id="rId14"/>
    <p:sldId id="272" r:id="rId15"/>
    <p:sldId id="269" r:id="rId16"/>
    <p:sldId id="273" r:id="rId17"/>
    <p:sldId id="274" r:id="rId18"/>
    <p:sldId id="275" r:id="rId19"/>
    <p:sldId id="276" r:id="rId20"/>
    <p:sldId id="516" r:id="rId21"/>
    <p:sldId id="527" r:id="rId22"/>
    <p:sldId id="531" r:id="rId23"/>
    <p:sldId id="528" r:id="rId24"/>
    <p:sldId id="533" r:id="rId25"/>
    <p:sldId id="530" r:id="rId26"/>
    <p:sldId id="545" r:id="rId27"/>
    <p:sldId id="526" r:id="rId28"/>
    <p:sldId id="534" r:id="rId29"/>
    <p:sldId id="532" r:id="rId30"/>
    <p:sldId id="529" r:id="rId31"/>
    <p:sldId id="277" r:id="rId32"/>
    <p:sldId id="535" r:id="rId33"/>
    <p:sldId id="536" r:id="rId34"/>
    <p:sldId id="537" r:id="rId35"/>
    <p:sldId id="539" r:id="rId36"/>
    <p:sldId id="540" r:id="rId37"/>
    <p:sldId id="541" r:id="rId38"/>
    <p:sldId id="542" r:id="rId39"/>
    <p:sldId id="543" r:id="rId40"/>
    <p:sldId id="544"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636" y="150"/>
      </p:cViewPr>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B09DF-3636-4977-8939-6363A5E5EEF1}" type="datetimeFigureOut">
              <a:rPr lang="zh-CN" altLang="en-US" smtClean="0"/>
              <a:t>2025/4/19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A8C3B-303A-430B-8381-B928F4D1FD3E}" type="slidenum">
              <a:rPr lang="zh-CN" altLang="en-US" smtClean="0"/>
              <a:t>‹#›</a:t>
            </a:fld>
            <a:endParaRPr lang="zh-CN" altLang="en-US"/>
          </a:p>
        </p:txBody>
      </p:sp>
    </p:spTree>
    <p:extLst>
      <p:ext uri="{BB962C8B-B14F-4D97-AF65-F5344CB8AC3E}">
        <p14:creationId xmlns:p14="http://schemas.microsoft.com/office/powerpoint/2010/main" val="16239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Heirish:Ch2</a:t>
            </a:r>
            <a:r>
              <a:rPr lang="zh-CN" altLang="en-US" dirty="0"/>
              <a:t>中</a:t>
            </a:r>
            <a:r>
              <a:rPr lang="en-US" altLang="zh-CN" dirty="0"/>
              <a:t>app</a:t>
            </a:r>
            <a:r>
              <a:rPr lang="zh-CN" altLang="en-US" dirty="0"/>
              <a:t>的</a:t>
            </a:r>
            <a:r>
              <a:rPr lang="en-US" altLang="zh-CN" dirty="0"/>
              <a:t>.text</a:t>
            </a:r>
            <a:r>
              <a:rPr lang="zh-CN" altLang="en-US" dirty="0"/>
              <a:t>段起始地址是</a:t>
            </a:r>
            <a:r>
              <a:rPr lang="en-US" altLang="zh-CN" dirty="0"/>
              <a:t>0x80400000, </a:t>
            </a:r>
            <a:r>
              <a:rPr lang="zh-CN" altLang="en-US" dirty="0"/>
              <a:t>而非</a:t>
            </a:r>
            <a:r>
              <a:rPr lang="en-US" altLang="zh-CN" dirty="0"/>
              <a:t>(0x80400000+0x20000), src/build.py</a:t>
            </a:r>
            <a:r>
              <a:rPr lang="zh-CN" altLang="en-US" dirty="0"/>
              <a:t>中的</a:t>
            </a:r>
            <a:r>
              <a:rPr lang="en-US" altLang="zh-CN" dirty="0" err="1"/>
              <a:t>app_id</a:t>
            </a:r>
            <a:r>
              <a:rPr lang="zh-CN" altLang="en-US" dirty="0"/>
              <a:t>在</a:t>
            </a:r>
            <a:r>
              <a:rPr lang="en-US" altLang="zh-CN" dirty="0"/>
              <a:t>ch2</a:t>
            </a:r>
            <a:r>
              <a:rPr lang="zh-CN" altLang="en-US" dirty="0"/>
              <a:t>中始终为</a:t>
            </a:r>
            <a:r>
              <a:rPr lang="en-US" altLang="zh-CN" dirty="0"/>
              <a:t>0, </a:t>
            </a:r>
            <a:r>
              <a:rPr lang="zh-CN" altLang="en-US" dirty="0"/>
              <a:t>并且</a:t>
            </a:r>
            <a:r>
              <a:rPr lang="en-US" altLang="zh-CN" dirty="0" err="1"/>
              <a:t>linker.ld</a:t>
            </a:r>
            <a:r>
              <a:rPr lang="zh-CN" altLang="en-US" dirty="0"/>
              <a:t>在编译时也会应用到</a:t>
            </a:r>
            <a:r>
              <a:rPr lang="en-US" altLang="zh-CN" dirty="0"/>
              <a:t>ch2</a:t>
            </a:r>
            <a:r>
              <a:rPr lang="zh-CN" altLang="en-US" dirty="0"/>
              <a:t>的</a:t>
            </a:r>
            <a:r>
              <a:rPr lang="en-US" altLang="zh-CN" dirty="0"/>
              <a:t>app(</a:t>
            </a:r>
            <a:r>
              <a:rPr lang="zh-CN" altLang="en-US" dirty="0"/>
              <a:t>通过</a:t>
            </a:r>
            <a:r>
              <a:rPr lang="en-US" altLang="zh-CN" dirty="0"/>
              <a:t>Clink-</a:t>
            </a:r>
            <a:r>
              <a:rPr lang="en-US" altLang="zh-CN" dirty="0" err="1"/>
              <a:t>args</a:t>
            </a:r>
            <a:r>
              <a:rPr lang="en-US" altLang="zh-CN" dirty="0"/>
              <a:t>=-</a:t>
            </a:r>
            <a:r>
              <a:rPr lang="en-US" altLang="zh-CN" dirty="0" err="1"/>
              <a:t>Tsrc</a:t>
            </a:r>
            <a:r>
              <a:rPr lang="en-US" altLang="zh-CN" dirty="0"/>
              <a:t>/</a:t>
            </a:r>
            <a:r>
              <a:rPr lang="en-US" altLang="zh-CN" dirty="0" err="1"/>
              <a:t>linker.ld</a:t>
            </a:r>
            <a:r>
              <a:rPr lang="en-US" altLang="zh-CN" dirty="0"/>
              <a:t>),</a:t>
            </a:r>
            <a:r>
              <a:rPr lang="zh-CN" altLang="en-US" dirty="0"/>
              <a:t>但是最终还是</a:t>
            </a:r>
            <a:r>
              <a:rPr lang="en-US" altLang="zh-CN" dirty="0"/>
              <a:t>build.py</a:t>
            </a:r>
            <a:r>
              <a:rPr lang="zh-CN" altLang="en-US" dirty="0"/>
              <a:t>中通过</a:t>
            </a:r>
            <a:r>
              <a:rPr lang="en-US" altLang="zh-CN" dirty="0"/>
              <a:t>-Clink-</a:t>
            </a:r>
            <a:r>
              <a:rPr lang="en-US" altLang="zh-CN" dirty="0" err="1"/>
              <a:t>args</a:t>
            </a:r>
            <a:r>
              <a:rPr lang="en-US" altLang="zh-CN" dirty="0"/>
              <a:t>=-</a:t>
            </a:r>
            <a:r>
              <a:rPr lang="en-US" altLang="zh-CN" dirty="0" err="1"/>
              <a:t>Ttext</a:t>
            </a:r>
            <a:r>
              <a:rPr lang="en-US" altLang="zh-CN" dirty="0"/>
              <a:t>=80400000 </a:t>
            </a:r>
            <a:r>
              <a:rPr lang="zh-CN" altLang="en-US" dirty="0"/>
              <a:t>指定的生效</a:t>
            </a:r>
            <a:endParaRPr lang="en-US" altLang="zh-CN" dirty="0"/>
          </a:p>
          <a:p>
            <a:r>
              <a:rPr lang="zh-CN" altLang="en-US" dirty="0"/>
              <a:t>所以即使通过</a:t>
            </a:r>
            <a:r>
              <a:rPr lang="en-US" altLang="zh-CN" dirty="0"/>
              <a:t>cargo </a:t>
            </a:r>
            <a:r>
              <a:rPr lang="en-US" altLang="zh-CN" dirty="0" err="1"/>
              <a:t>rustc</a:t>
            </a:r>
            <a:r>
              <a:rPr lang="en-US" altLang="zh-CN" dirty="0"/>
              <a:t> –bin</a:t>
            </a:r>
            <a:r>
              <a:rPr lang="zh-CN" altLang="en-US" dirty="0"/>
              <a:t>编译</a:t>
            </a:r>
            <a:r>
              <a:rPr lang="en-US" altLang="zh-CN" dirty="0"/>
              <a:t>user/</a:t>
            </a:r>
            <a:r>
              <a:rPr lang="en-US" altLang="zh-CN" dirty="0" err="1"/>
              <a:t>src</a:t>
            </a:r>
            <a:r>
              <a:rPr lang="en-US" altLang="zh-CN" dirty="0"/>
              <a:t>/app</a:t>
            </a:r>
            <a:r>
              <a:rPr lang="zh-CN" altLang="en-US" dirty="0"/>
              <a:t>下的文件，</a:t>
            </a:r>
            <a:r>
              <a:rPr lang="en-US" altLang="zh-CN" dirty="0"/>
              <a:t>user/</a:t>
            </a:r>
            <a:r>
              <a:rPr lang="en-US" altLang="zh-CN" dirty="0" err="1"/>
              <a:t>src</a:t>
            </a:r>
            <a:r>
              <a:rPr lang="zh-CN" altLang="en-US" dirty="0"/>
              <a:t>的</a:t>
            </a:r>
            <a:r>
              <a:rPr lang="en-US" altLang="zh-CN" dirty="0"/>
              <a:t>cargo</a:t>
            </a:r>
            <a:r>
              <a:rPr lang="zh-CN" altLang="en-US" dirty="0"/>
              <a:t>配置也会被应用</a:t>
            </a:r>
            <a:endParaRPr lang="en-US" altLang="zh-CN" dirty="0"/>
          </a:p>
          <a:p>
            <a:r>
              <a:rPr lang="zh-CN" altLang="en-US" dirty="0"/>
              <a:t>可通过</a:t>
            </a:r>
            <a:r>
              <a:rPr lang="en-US" altLang="zh-CN" dirty="0" err="1"/>
              <a:t>readelf</a:t>
            </a:r>
            <a:r>
              <a:rPr lang="en-US" altLang="zh-CN" dirty="0"/>
              <a:t> –v &lt;</a:t>
            </a:r>
            <a:r>
              <a:rPr lang="en-US" altLang="zh-CN" dirty="0" err="1"/>
              <a:t>file_name</a:t>
            </a:r>
            <a:r>
              <a:rPr lang="en-US" altLang="zh-CN" dirty="0"/>
              <a:t>&gt; | grep –I entry</a:t>
            </a:r>
            <a:r>
              <a:rPr lang="zh-CN" altLang="en-US" dirty="0"/>
              <a:t>查看生成的二进制文件的</a:t>
            </a:r>
            <a:r>
              <a:rPr lang="en-US" altLang="zh-CN" dirty="0"/>
              <a:t>entry address</a:t>
            </a:r>
          </a:p>
          <a:p>
            <a:r>
              <a:rPr lang="en-US" altLang="zh-CN" dirty="0" err="1"/>
              <a:t>User_lib</a:t>
            </a:r>
            <a:r>
              <a:rPr lang="zh-CN" altLang="en-US" dirty="0"/>
              <a:t>中间库生成的二进制文件在</a:t>
            </a:r>
            <a:r>
              <a:rPr lang="en-US" altLang="zh-CN" dirty="0"/>
              <a:t>target/</a:t>
            </a:r>
            <a:r>
              <a:rPr lang="en-US" altLang="zh-CN" dirty="0" err="1"/>
              <a:t>riscv</a:t>
            </a:r>
            <a:r>
              <a:rPr lang="en-US" altLang="zh-CN" dirty="0"/>
              <a:t>…./release/deps</a:t>
            </a:r>
            <a:r>
              <a:rPr lang="zh-CN" altLang="en-US" dirty="0"/>
              <a:t>目录下， </a:t>
            </a:r>
            <a:r>
              <a:rPr lang="en-US" altLang="zh-CN" dirty="0"/>
              <a:t>entry address </a:t>
            </a:r>
            <a:r>
              <a:rPr lang="zh-CN" altLang="en-US" dirty="0"/>
              <a:t>为</a:t>
            </a:r>
            <a:r>
              <a:rPr lang="en-US" altLang="zh-CN" dirty="0"/>
              <a:t>0x00, app</a:t>
            </a:r>
            <a:r>
              <a:rPr lang="zh-CN" altLang="en-US" dirty="0"/>
              <a:t>生成的二进制文件在</a:t>
            </a:r>
            <a:r>
              <a:rPr lang="en-US" altLang="zh-CN" dirty="0"/>
              <a:t>target/</a:t>
            </a:r>
            <a:r>
              <a:rPr lang="en-US" altLang="zh-CN" dirty="0" err="1"/>
              <a:t>riscv</a:t>
            </a:r>
            <a:r>
              <a:rPr lang="en-US" altLang="zh-CN" dirty="0"/>
              <a:t>…/release</a:t>
            </a:r>
            <a:r>
              <a:rPr lang="zh-CN" altLang="en-US" dirty="0"/>
              <a:t>目录下，</a:t>
            </a:r>
            <a:r>
              <a:rPr lang="en-US" altLang="zh-CN" dirty="0"/>
              <a:t>entry address</a:t>
            </a:r>
            <a:r>
              <a:rPr lang="zh-CN" altLang="en-US" dirty="0"/>
              <a:t>为</a:t>
            </a:r>
            <a:r>
              <a:rPr lang="en-US" altLang="zh-CN"/>
              <a:t>0x80400000</a:t>
            </a:r>
            <a:endParaRPr lang="zh-CN" altLang="en-US" dirty="0"/>
          </a:p>
        </p:txBody>
      </p:sp>
      <p:sp>
        <p:nvSpPr>
          <p:cNvPr id="4" name="灯片编号占位符 3"/>
          <p:cNvSpPr>
            <a:spLocks noGrp="1"/>
          </p:cNvSpPr>
          <p:nvPr>
            <p:ph type="sldNum" sz="quarter" idx="5"/>
          </p:nvPr>
        </p:nvSpPr>
        <p:spPr/>
        <p:txBody>
          <a:bodyPr/>
          <a:lstStyle/>
          <a:p>
            <a:fld id="{6DEA8C3B-303A-430B-8381-B928F4D1FD3E}" type="slidenum">
              <a:rPr lang="zh-CN" altLang="en-US" smtClean="0"/>
              <a:t>14</a:t>
            </a:fld>
            <a:endParaRPr lang="zh-CN" altLang="en-US"/>
          </a:p>
        </p:txBody>
      </p:sp>
    </p:spTree>
    <p:extLst>
      <p:ext uri="{BB962C8B-B14F-4D97-AF65-F5344CB8AC3E}">
        <p14:creationId xmlns:p14="http://schemas.microsoft.com/office/powerpoint/2010/main" val="800231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回到刚才对</a:t>
            </a:r>
            <a:r>
              <a:rPr lang="en-US" altLang="zh-CN" dirty="0"/>
              <a:t>app</a:t>
            </a:r>
            <a:r>
              <a:rPr lang="zh-CN" altLang="en-US" dirty="0"/>
              <a:t>加载的分析，我们看看 </a:t>
            </a:r>
            <a:r>
              <a:rPr lang="en-US" altLang="zh-CN" dirty="0"/>
              <a:t>——restore</a:t>
            </a:r>
            <a:r>
              <a:rPr lang="zh-CN" altLang="en-US" dirty="0"/>
              <a:t>做了什么，</a:t>
            </a:r>
            <a:endParaRPr lang="en-US" altLang="zh-CN" dirty="0"/>
          </a:p>
          <a:p>
            <a:endParaRPr lang="en-US" altLang="zh-CN" dirty="0"/>
          </a:p>
          <a:p>
            <a:r>
              <a:rPr lang="zh-CN" altLang="en-US" dirty="0"/>
              <a:t>首先为用户程序初始化了一个</a:t>
            </a:r>
            <a:r>
              <a:rPr lang="en-US" altLang="zh-CN" dirty="0"/>
              <a:t>trap</a:t>
            </a:r>
            <a:r>
              <a:rPr lang="zh-CN" altLang="en-US" dirty="0"/>
              <a:t>上下文， 这个初始化中，设置了</a:t>
            </a:r>
            <a:r>
              <a:rPr lang="en-US" altLang="zh-CN" dirty="0" err="1"/>
              <a:t>sstatus</a:t>
            </a:r>
            <a:r>
              <a:rPr lang="zh-CN" altLang="en-US" dirty="0"/>
              <a:t>的</a:t>
            </a:r>
            <a:r>
              <a:rPr lang="en-US" altLang="zh-CN" dirty="0" err="1"/>
              <a:t>spp</a:t>
            </a:r>
            <a:r>
              <a:rPr lang="zh-CN" altLang="en-US" dirty="0"/>
              <a:t>为</a:t>
            </a:r>
            <a:r>
              <a:rPr lang="en-US" altLang="zh-CN" dirty="0"/>
              <a:t>user </a:t>
            </a:r>
          </a:p>
          <a:p>
            <a:endParaRPr lang="en-US" altLang="zh-CN" dirty="0"/>
          </a:p>
          <a:p>
            <a:r>
              <a:rPr lang="zh-CN" altLang="en-US" dirty="0"/>
              <a:t>设置了第三个寄存器的值为为用户</a:t>
            </a:r>
            <a:r>
              <a:rPr lang="en-US" altLang="zh-CN" dirty="0"/>
              <a:t>app</a:t>
            </a:r>
            <a:r>
              <a:rPr lang="zh-CN" altLang="en-US" dirty="0"/>
              <a:t>分配的用户栈地址，</a:t>
            </a:r>
            <a:endParaRPr lang="en-US" altLang="zh-CN" dirty="0"/>
          </a:p>
          <a:p>
            <a:endParaRPr lang="en-US" altLang="zh-CN" dirty="0"/>
          </a:p>
          <a:p>
            <a:r>
              <a:rPr lang="zh-CN" altLang="en-US" dirty="0"/>
              <a:t>然后，</a:t>
            </a:r>
            <a:r>
              <a:rPr lang="en-US" altLang="zh-CN" dirty="0" err="1"/>
              <a:t>os</a:t>
            </a:r>
            <a:r>
              <a:rPr lang="zh-CN" altLang="en-US" dirty="0"/>
              <a:t>将这个上下文放到了为内核分配的内核栈中，并返回了其起始地址</a:t>
            </a:r>
            <a:endParaRPr lang="en-US" altLang="zh-CN" dirty="0"/>
          </a:p>
          <a:p>
            <a:endParaRPr lang="en-US" altLang="zh-CN" dirty="0"/>
          </a:p>
          <a:p>
            <a:r>
              <a:rPr lang="zh-CN" altLang="en-US" dirty="0"/>
              <a:t>这里因为是批处理系统，</a:t>
            </a:r>
            <a:r>
              <a:rPr lang="en-US" altLang="zh-CN" dirty="0" err="1"/>
              <a:t>os</a:t>
            </a:r>
            <a:r>
              <a:rPr lang="zh-CN" altLang="en-US" dirty="0"/>
              <a:t>只为</a:t>
            </a:r>
            <a:r>
              <a:rPr lang="en-US" altLang="zh-CN" dirty="0"/>
              <a:t>app</a:t>
            </a:r>
            <a:r>
              <a:rPr lang="zh-CN" altLang="en-US" dirty="0"/>
              <a:t>共用一个内核栈和用户栈。</a:t>
            </a:r>
            <a:endParaRPr lang="en-US" altLang="zh-CN" dirty="0"/>
          </a:p>
          <a:p>
            <a:endParaRPr lang="en-US" altLang="zh-CN" dirty="0"/>
          </a:p>
          <a:p>
            <a:r>
              <a:rPr lang="zh-CN" altLang="en-US" dirty="0"/>
              <a:t>那根据这个参数，我们回到刚才对</a:t>
            </a:r>
            <a:r>
              <a:rPr lang="en-US" altLang="zh-CN" dirty="0"/>
              <a:t>__</a:t>
            </a:r>
            <a:r>
              <a:rPr lang="en-US" altLang="zh-CN" dirty="0" err="1"/>
              <a:t>restroe</a:t>
            </a:r>
            <a:r>
              <a:rPr lang="zh-CN" altLang="en-US" dirty="0"/>
              <a:t>的分析，</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827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在主函数中，让我们看看</a:t>
            </a:r>
            <a:r>
              <a:rPr lang="en-US" altLang="zh-CN" dirty="0" err="1"/>
              <a:t>os</a:t>
            </a:r>
            <a:r>
              <a:rPr lang="zh-CN" altLang="en-US" dirty="0"/>
              <a:t>和硬件是怎么配合的，</a:t>
            </a:r>
            <a:endParaRPr lang="en-US" altLang="zh-CN" dirty="0"/>
          </a:p>
          <a:p>
            <a:endParaRPr lang="en-US" altLang="zh-CN" dirty="0"/>
          </a:p>
          <a:p>
            <a:r>
              <a:rPr lang="en-US" altLang="zh-CN" dirty="0" err="1"/>
              <a:t>Os</a:t>
            </a:r>
            <a:r>
              <a:rPr lang="zh-CN" altLang="en-US" dirty="0"/>
              <a:t>往</a:t>
            </a:r>
            <a:r>
              <a:rPr lang="en-US" altLang="zh-CN" dirty="0" err="1"/>
              <a:t>stvec</a:t>
            </a:r>
            <a:r>
              <a:rPr lang="zh-CN" altLang="en-US" dirty="0"/>
              <a:t>寄存器写入了一个地址，也就是指定了当</a:t>
            </a:r>
            <a:r>
              <a:rPr lang="en-US" altLang="zh-CN" dirty="0"/>
              <a:t>app</a:t>
            </a:r>
            <a:r>
              <a:rPr lang="zh-CN" altLang="en-US" dirty="0"/>
              <a:t>发出</a:t>
            </a:r>
            <a:r>
              <a:rPr lang="en-US" altLang="zh-CN" dirty="0" err="1"/>
              <a:t>syscall</a:t>
            </a:r>
            <a:r>
              <a:rPr lang="zh-CN" altLang="en-US" dirty="0"/>
              <a:t>或其他异常时，</a:t>
            </a:r>
            <a:r>
              <a:rPr lang="en-US" altLang="zh-CN" dirty="0" err="1"/>
              <a:t>cpu</a:t>
            </a:r>
            <a:r>
              <a:rPr lang="zh-CN" altLang="en-US" dirty="0"/>
              <a:t>将要跳转到的位置，这里指定的时</a:t>
            </a:r>
            <a:r>
              <a:rPr lang="en-US" altLang="zh-CN" dirty="0"/>
              <a:t>__all….</a:t>
            </a:r>
          </a:p>
          <a:p>
            <a:endParaRPr lang="en-US" altLang="zh-CN" dirty="0"/>
          </a:p>
          <a:p>
            <a:r>
              <a:rPr lang="zh-CN" altLang="en-US" dirty="0"/>
              <a:t>看一下具体的实现，</a:t>
            </a:r>
            <a:r>
              <a:rPr lang="en-US" altLang="zh-CN" dirty="0" err="1"/>
              <a:t>sscratch</a:t>
            </a:r>
            <a:r>
              <a:rPr lang="zh-CN" altLang="en-US" dirty="0"/>
              <a:t>指令 交换了。。。。。。</a:t>
            </a:r>
            <a:endParaRPr lang="en-US" altLang="zh-CN" dirty="0"/>
          </a:p>
          <a:p>
            <a:endParaRPr lang="en-US" altLang="zh-CN" dirty="0"/>
          </a:p>
          <a:p>
            <a:r>
              <a:rPr lang="zh-CN" altLang="en-US" dirty="0"/>
              <a:t>然后把寄存器的值全包保存下来，</a:t>
            </a:r>
            <a:endParaRPr lang="en-US" altLang="zh-CN" dirty="0"/>
          </a:p>
          <a:p>
            <a:endParaRPr lang="en-US" altLang="zh-CN" dirty="0"/>
          </a:p>
          <a:p>
            <a:r>
              <a:rPr lang="zh-CN" altLang="en-US" dirty="0"/>
              <a:t>保存空置状态寄存器</a:t>
            </a:r>
            <a:endParaRPr lang="en-US" altLang="zh-CN" dirty="0"/>
          </a:p>
          <a:p>
            <a:endParaRPr lang="en-US" altLang="zh-CN" dirty="0"/>
          </a:p>
          <a:p>
            <a:r>
              <a:rPr lang="zh-CN" altLang="en-US" dirty="0"/>
              <a:t>将</a:t>
            </a:r>
            <a:r>
              <a:rPr lang="en-US" altLang="zh-CN" dirty="0"/>
              <a:t>trap</a:t>
            </a:r>
            <a:r>
              <a:rPr lang="zh-CN" altLang="en-US" dirty="0"/>
              <a:t>上下文作为参数，调用</a:t>
            </a:r>
            <a:r>
              <a:rPr lang="en-US" altLang="zh-CN" dirty="0" err="1"/>
              <a:t>trap_handler</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30217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trap handler</a:t>
            </a:r>
            <a:r>
              <a:rPr lang="zh-CN" altLang="en-US" dirty="0"/>
              <a:t>中，</a:t>
            </a:r>
            <a:r>
              <a:rPr lang="en-US" altLang="zh-CN" dirty="0" err="1"/>
              <a:t>os</a:t>
            </a:r>
            <a:r>
              <a:rPr lang="zh-CN" altLang="en-US" dirty="0"/>
              <a:t>根据异常的类型开始进行处理，如果它发现</a:t>
            </a:r>
            <a:r>
              <a:rPr lang="en-US" altLang="zh-CN" dirty="0"/>
              <a:t>app</a:t>
            </a:r>
            <a:r>
              <a:rPr lang="zh-CN" altLang="en-US" dirty="0"/>
              <a:t>运行了非法指令导致异常，它就会把退出当前</a:t>
            </a:r>
            <a:r>
              <a:rPr lang="en-US" altLang="zh-CN" dirty="0"/>
              <a:t>app</a:t>
            </a:r>
            <a:r>
              <a:rPr lang="zh-CN" altLang="en-US" dirty="0"/>
              <a:t>，运行下一个</a:t>
            </a:r>
            <a:endParaRPr lang="en-US" altLang="zh-CN" dirty="0"/>
          </a:p>
          <a:p>
            <a:endParaRPr lang="en-US" altLang="zh-CN" dirty="0"/>
          </a:p>
          <a:p>
            <a:r>
              <a:rPr lang="zh-CN" altLang="en-US" dirty="0"/>
              <a:t>如果是系统调用，他会把</a:t>
            </a:r>
            <a:r>
              <a:rPr lang="en-US" altLang="zh-CN" dirty="0" err="1"/>
              <a:t>sepc</a:t>
            </a:r>
            <a:r>
              <a:rPr lang="zh-CN" altLang="en-US" dirty="0"/>
              <a:t>的值加</a:t>
            </a:r>
            <a:r>
              <a:rPr lang="en-US" altLang="zh-CN" dirty="0"/>
              <a:t>4</a:t>
            </a:r>
            <a:r>
              <a:rPr lang="zh-CN" altLang="en-US" dirty="0"/>
              <a:t>，也就是</a:t>
            </a:r>
            <a:r>
              <a:rPr lang="en-US" altLang="zh-CN" dirty="0" err="1"/>
              <a:t>syscall</a:t>
            </a:r>
            <a:r>
              <a:rPr lang="zh-CN" altLang="en-US" dirty="0"/>
              <a:t>的下一个指令的地址，然后开始处理系统调用</a:t>
            </a:r>
            <a:endParaRPr lang="en-US" altLang="zh-CN" dirty="0"/>
          </a:p>
          <a:p>
            <a:endParaRPr lang="en-US" altLang="zh-CN" dirty="0"/>
          </a:p>
          <a:p>
            <a:r>
              <a:rPr lang="zh-CN" altLang="en-US" dirty="0"/>
              <a:t>处理完后，</a:t>
            </a:r>
            <a:r>
              <a:rPr lang="en-US" altLang="zh-CN" dirty="0" err="1"/>
              <a:t>os</a:t>
            </a:r>
            <a:r>
              <a:rPr lang="zh-CN" altLang="en-US" dirty="0"/>
              <a:t>回到</a:t>
            </a:r>
            <a:r>
              <a:rPr lang="en-US" altLang="zh-CN" dirty="0"/>
              <a:t>__restore</a:t>
            </a:r>
            <a:r>
              <a:rPr lang="zh-CN" altLang="en-US" dirty="0"/>
              <a:t>，这是一个与刚才那个相反的过程，它会恢复所有的状态，并从</a:t>
            </a:r>
            <a:r>
              <a:rPr lang="en-US" altLang="zh-CN" dirty="0" err="1"/>
              <a:t>sscratch</a:t>
            </a:r>
            <a:r>
              <a:rPr lang="zh-CN" altLang="en-US" dirty="0"/>
              <a:t>交换内核栈和用户栈，然后回到用户态，</a:t>
            </a:r>
            <a:r>
              <a:rPr lang="en-US" altLang="zh-CN" dirty="0"/>
              <a:t>sepc+4</a:t>
            </a:r>
            <a:r>
              <a:rPr lang="zh-CN" altLang="en-US" dirty="0"/>
              <a:t>使得应用程序继续执行下一条指令</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63876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4961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想一下，当我们的应用程序向操作系统请求服务，操作系统完成服务后，是不是需要回到用户程序继续去运行？</a:t>
            </a:r>
            <a:endParaRPr lang="en-US" altLang="zh-CN" dirty="0"/>
          </a:p>
          <a:p>
            <a:endParaRPr lang="en-US" altLang="zh-CN" dirty="0"/>
          </a:p>
          <a:p>
            <a:r>
              <a:rPr lang="zh-CN" altLang="en-US" dirty="0"/>
              <a:t>但这是个跨特权级的操作，应用程序通过</a:t>
            </a:r>
            <a:r>
              <a:rPr lang="en-US" altLang="zh-CN" dirty="0" err="1"/>
              <a:t>syscall</a:t>
            </a:r>
            <a:r>
              <a:rPr lang="zh-CN" altLang="en-US" dirty="0"/>
              <a:t>指令使得操作系统开始接管机器，开始运行操作系统的代码，那么</a:t>
            </a:r>
            <a:endParaRPr lang="en-US" altLang="zh-CN" dirty="0"/>
          </a:p>
          <a:p>
            <a:endParaRPr lang="en-US" altLang="zh-CN" dirty="0"/>
          </a:p>
          <a:p>
            <a:r>
              <a:rPr lang="zh-CN" altLang="en-US" dirty="0"/>
              <a:t>如果我们不把应用程序这个时刻的状态保存下来，并在完成服务后把这个状态恢复回来，那程序岂不是不能继续正常运行了，</a:t>
            </a:r>
            <a:endParaRPr lang="en-US" altLang="zh-CN" dirty="0"/>
          </a:p>
          <a:p>
            <a:endParaRPr lang="en-US" altLang="zh-CN" dirty="0"/>
          </a:p>
          <a:p>
            <a:r>
              <a:rPr lang="zh-CN" altLang="en-US" dirty="0"/>
              <a:t>而程序的状态由寄存器和它的各种资源构成</a:t>
            </a:r>
            <a:r>
              <a:rPr lang="en-US" altLang="zh-CN" dirty="0"/>
              <a:t>(</a:t>
            </a:r>
            <a:r>
              <a:rPr lang="zh-CN" altLang="en-US" dirty="0"/>
              <a:t>内存），但是</a:t>
            </a:r>
            <a:r>
              <a:rPr lang="en-US" altLang="zh-CN" dirty="0" err="1"/>
              <a:t>os</a:t>
            </a:r>
            <a:r>
              <a:rPr lang="zh-CN" altLang="en-US" dirty="0"/>
              <a:t>只会使用</a:t>
            </a:r>
            <a:r>
              <a:rPr lang="en-US" altLang="zh-CN" dirty="0" err="1"/>
              <a:t>cpu</a:t>
            </a:r>
            <a:r>
              <a:rPr lang="zh-CN" altLang="en-US" dirty="0"/>
              <a:t>资源和自己的其它资源，也就是说，我们只需要保存那些会被修改的状态就可以。</a:t>
            </a:r>
            <a:endParaRPr lang="en-US" altLang="zh-CN" dirty="0"/>
          </a:p>
          <a:p>
            <a:endParaRPr lang="en-US" altLang="zh-CN" dirty="0"/>
          </a:p>
          <a:p>
            <a:endParaRPr lang="en-US" altLang="zh-CN" dirty="0"/>
          </a:p>
          <a:p>
            <a:r>
              <a:rPr lang="zh-CN" altLang="en-US" dirty="0"/>
              <a:t>还有几个问题就是</a:t>
            </a:r>
            <a:endParaRPr lang="en-US" altLang="zh-CN" dirty="0"/>
          </a:p>
          <a:p>
            <a:endParaRPr lang="en-US" altLang="zh-CN" dirty="0"/>
          </a:p>
          <a:p>
            <a:r>
              <a:rPr lang="en-US" altLang="zh-CN" dirty="0" err="1"/>
              <a:t>syscall</a:t>
            </a:r>
            <a:r>
              <a:rPr lang="zh-CN" altLang="en-US" dirty="0"/>
              <a:t>指令使得操作系统开始接管机器，那它从那里开始执行代码呢，操作系统又是怎么知道是用户程序发来了请求呢？</a:t>
            </a:r>
            <a:endParaRPr lang="en-US" altLang="zh-CN" dirty="0"/>
          </a:p>
          <a:p>
            <a:endParaRPr lang="en-US" altLang="zh-CN" dirty="0"/>
          </a:p>
          <a:p>
            <a:r>
              <a:rPr lang="zh-CN" altLang="en-US" dirty="0"/>
              <a:t>这个时候操作系统似乎有心无力了，那就需要硬件的帮助了</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28C5B0-820D-42B8-82D7-1802FAC393F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8983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在现代计算机上，特权级的切换。。。。。。</a:t>
            </a:r>
            <a:endParaRPr lang="en-US" altLang="zh-CN" dirty="0"/>
          </a:p>
          <a:p>
            <a:endParaRPr lang="en-US" altLang="zh-CN" dirty="0"/>
          </a:p>
          <a:p>
            <a:r>
              <a:rPr lang="zh-CN" altLang="en-US" dirty="0"/>
              <a:t>在</a:t>
            </a:r>
            <a:r>
              <a:rPr lang="en-US" altLang="zh-CN" dirty="0" err="1"/>
              <a:t>riscv</a:t>
            </a:r>
            <a:r>
              <a:rPr lang="zh-CN" altLang="en-US" dirty="0"/>
              <a:t>中，当</a:t>
            </a:r>
            <a:r>
              <a:rPr lang="en-US" altLang="zh-CN" dirty="0" err="1"/>
              <a:t>cpu</a:t>
            </a:r>
            <a:r>
              <a:rPr lang="zh-CN" altLang="en-US" dirty="0"/>
              <a:t>执行完一条，，，，，，</a:t>
            </a:r>
            <a:endParaRPr lang="en-US" altLang="zh-CN" dirty="0"/>
          </a:p>
          <a:p>
            <a:endParaRPr lang="en-US" altLang="zh-CN" dirty="0"/>
          </a:p>
          <a:p>
            <a:r>
              <a:rPr lang="zh-CN" altLang="en-US" dirty="0"/>
              <a:t>也就是说，</a:t>
            </a:r>
            <a:r>
              <a:rPr lang="en-US" altLang="zh-CN" dirty="0" err="1"/>
              <a:t>os</a:t>
            </a:r>
            <a:r>
              <a:rPr lang="zh-CN" altLang="en-US" dirty="0"/>
              <a:t>可以从</a:t>
            </a:r>
            <a:r>
              <a:rPr lang="en-US" altLang="zh-CN" dirty="0"/>
              <a:t>status</a:t>
            </a:r>
            <a:r>
              <a:rPr lang="zh-CN" altLang="en-US" dirty="0"/>
              <a:t>中知道。。。。。</a:t>
            </a:r>
            <a:endParaRPr lang="en-US" altLang="zh-CN" dirty="0"/>
          </a:p>
          <a:p>
            <a:r>
              <a:rPr lang="zh-CN" altLang="en-US" dirty="0"/>
              <a:t>。。。。</a:t>
            </a:r>
            <a:endParaRPr lang="en-US" altLang="zh-CN" dirty="0"/>
          </a:p>
          <a:p>
            <a:r>
              <a:rPr lang="zh-CN" altLang="en-US" dirty="0"/>
              <a:t>这就回到了刚才的几个问题。</a:t>
            </a:r>
            <a:endParaRPr lang="en-US" altLang="zh-CN" dirty="0"/>
          </a:p>
          <a:p>
            <a:endParaRPr lang="en-US" altLang="zh-CN" dirty="0"/>
          </a:p>
          <a:p>
            <a:r>
              <a:rPr lang="zh-CN" altLang="en-US" dirty="0"/>
              <a:t>可以看到硬件帮了</a:t>
            </a:r>
            <a:r>
              <a:rPr lang="en-US" altLang="zh-CN" dirty="0" err="1"/>
              <a:t>os</a:t>
            </a:r>
            <a:r>
              <a:rPr lang="zh-CN" altLang="en-US" dirty="0"/>
              <a:t>很大的忙，那剩下的只能由</a:t>
            </a:r>
            <a:r>
              <a:rPr lang="en-US" altLang="zh-CN" dirty="0" err="1"/>
              <a:t>os</a:t>
            </a:r>
            <a:r>
              <a:rPr lang="zh-CN" altLang="en-US" dirty="0"/>
              <a:t>自己干了，也就是保存</a:t>
            </a:r>
            <a:r>
              <a:rPr lang="en-US" altLang="zh-CN" dirty="0"/>
              <a:t>app</a:t>
            </a:r>
            <a:r>
              <a:rPr lang="zh-CN" altLang="en-US" dirty="0"/>
              <a:t>状态，并在合适的时候恢复</a:t>
            </a:r>
            <a:r>
              <a:rPr lang="en-US" altLang="zh-CN" dirty="0"/>
              <a:t>app</a:t>
            </a:r>
            <a:r>
              <a:rPr lang="zh-CN" altLang="en-US" dirty="0"/>
              <a:t>的状态</a:t>
            </a:r>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13373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在现代计算机上，特权级的切换。。。。。。</a:t>
            </a:r>
            <a:endParaRPr lang="en-US" altLang="zh-CN" dirty="0"/>
          </a:p>
          <a:p>
            <a:endParaRPr lang="en-US" altLang="zh-CN" dirty="0"/>
          </a:p>
          <a:p>
            <a:r>
              <a:rPr lang="zh-CN" altLang="en-US" dirty="0"/>
              <a:t>在</a:t>
            </a:r>
            <a:r>
              <a:rPr lang="en-US" altLang="zh-CN" dirty="0" err="1"/>
              <a:t>riscv</a:t>
            </a:r>
            <a:r>
              <a:rPr lang="zh-CN" altLang="en-US" dirty="0"/>
              <a:t>中，当</a:t>
            </a:r>
            <a:r>
              <a:rPr lang="en-US" altLang="zh-CN" dirty="0" err="1"/>
              <a:t>cpu</a:t>
            </a:r>
            <a:r>
              <a:rPr lang="zh-CN" altLang="en-US" dirty="0"/>
              <a:t>执行完一条，，，，，，</a:t>
            </a:r>
            <a:endParaRPr lang="en-US" altLang="zh-CN" dirty="0"/>
          </a:p>
          <a:p>
            <a:endParaRPr lang="en-US" altLang="zh-CN" dirty="0"/>
          </a:p>
          <a:p>
            <a:r>
              <a:rPr lang="zh-CN" altLang="en-US" dirty="0"/>
              <a:t>也就是说，</a:t>
            </a:r>
            <a:r>
              <a:rPr lang="en-US" altLang="zh-CN" dirty="0" err="1"/>
              <a:t>os</a:t>
            </a:r>
            <a:r>
              <a:rPr lang="zh-CN" altLang="en-US" dirty="0"/>
              <a:t>可以从</a:t>
            </a:r>
            <a:r>
              <a:rPr lang="en-US" altLang="zh-CN" dirty="0"/>
              <a:t>status</a:t>
            </a:r>
            <a:r>
              <a:rPr lang="zh-CN" altLang="en-US" dirty="0"/>
              <a:t>中知道。。。。。</a:t>
            </a:r>
            <a:endParaRPr lang="en-US" altLang="zh-CN" dirty="0"/>
          </a:p>
          <a:p>
            <a:r>
              <a:rPr lang="zh-CN" altLang="en-US" dirty="0"/>
              <a:t>。。。。</a:t>
            </a:r>
            <a:endParaRPr lang="en-US" altLang="zh-CN" dirty="0"/>
          </a:p>
          <a:p>
            <a:r>
              <a:rPr lang="zh-CN" altLang="en-US" dirty="0"/>
              <a:t>这就回到了刚才的几个问题。</a:t>
            </a:r>
            <a:endParaRPr lang="en-US" altLang="zh-CN" dirty="0"/>
          </a:p>
          <a:p>
            <a:endParaRPr lang="en-US" altLang="zh-CN" dirty="0"/>
          </a:p>
          <a:p>
            <a:r>
              <a:rPr lang="zh-CN" altLang="en-US" dirty="0"/>
              <a:t>可以看到硬件帮了</a:t>
            </a:r>
            <a:r>
              <a:rPr lang="en-US" altLang="zh-CN" dirty="0" err="1"/>
              <a:t>os</a:t>
            </a:r>
            <a:r>
              <a:rPr lang="zh-CN" altLang="en-US" dirty="0"/>
              <a:t>很大的忙，那剩下的只能由</a:t>
            </a:r>
            <a:r>
              <a:rPr lang="en-US" altLang="zh-CN" dirty="0" err="1"/>
              <a:t>os</a:t>
            </a:r>
            <a:r>
              <a:rPr lang="zh-CN" altLang="en-US" dirty="0"/>
              <a:t>自己干了，也就是保存</a:t>
            </a:r>
            <a:r>
              <a:rPr lang="en-US" altLang="zh-CN" dirty="0"/>
              <a:t>app</a:t>
            </a:r>
            <a:r>
              <a:rPr lang="zh-CN" altLang="en-US" dirty="0"/>
              <a:t>状态，并在合适的时候恢复</a:t>
            </a:r>
            <a:r>
              <a:rPr lang="en-US" altLang="zh-CN" dirty="0"/>
              <a:t>app</a:t>
            </a:r>
            <a:r>
              <a:rPr lang="zh-CN" altLang="en-US" dirty="0"/>
              <a:t>的状态</a:t>
            </a:r>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993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在主函数中，让我们看看</a:t>
            </a:r>
            <a:r>
              <a:rPr lang="en-US" altLang="zh-CN" dirty="0" err="1"/>
              <a:t>os</a:t>
            </a:r>
            <a:r>
              <a:rPr lang="zh-CN" altLang="en-US" dirty="0"/>
              <a:t>和硬件是怎么配合的，</a:t>
            </a:r>
            <a:endParaRPr lang="en-US" altLang="zh-CN" dirty="0"/>
          </a:p>
          <a:p>
            <a:endParaRPr lang="en-US" altLang="zh-CN" dirty="0"/>
          </a:p>
          <a:p>
            <a:r>
              <a:rPr lang="en-US" altLang="zh-CN" dirty="0" err="1"/>
              <a:t>Os</a:t>
            </a:r>
            <a:r>
              <a:rPr lang="zh-CN" altLang="en-US" dirty="0"/>
              <a:t>往</a:t>
            </a:r>
            <a:r>
              <a:rPr lang="en-US" altLang="zh-CN" dirty="0" err="1"/>
              <a:t>stvec</a:t>
            </a:r>
            <a:r>
              <a:rPr lang="zh-CN" altLang="en-US" dirty="0"/>
              <a:t>寄存器写入了一个地址，也就是指定了当</a:t>
            </a:r>
            <a:r>
              <a:rPr lang="en-US" altLang="zh-CN" dirty="0"/>
              <a:t>app</a:t>
            </a:r>
            <a:r>
              <a:rPr lang="zh-CN" altLang="en-US" dirty="0"/>
              <a:t>发出</a:t>
            </a:r>
            <a:r>
              <a:rPr lang="en-US" altLang="zh-CN" dirty="0" err="1"/>
              <a:t>syscall</a:t>
            </a:r>
            <a:r>
              <a:rPr lang="zh-CN" altLang="en-US" dirty="0"/>
              <a:t>或其他异常时，</a:t>
            </a:r>
            <a:r>
              <a:rPr lang="en-US" altLang="zh-CN" dirty="0" err="1"/>
              <a:t>cpu</a:t>
            </a:r>
            <a:r>
              <a:rPr lang="zh-CN" altLang="en-US" dirty="0"/>
              <a:t>将要跳转到的位置，这里指定的时</a:t>
            </a:r>
            <a:r>
              <a:rPr lang="en-US" altLang="zh-CN" dirty="0"/>
              <a:t>__all….</a:t>
            </a:r>
          </a:p>
          <a:p>
            <a:endParaRPr lang="en-US" altLang="zh-CN" dirty="0"/>
          </a:p>
          <a:p>
            <a:r>
              <a:rPr lang="zh-CN" altLang="en-US" dirty="0"/>
              <a:t>看一下具体的实现，</a:t>
            </a:r>
            <a:r>
              <a:rPr lang="en-US" altLang="zh-CN" dirty="0" err="1"/>
              <a:t>sscratch</a:t>
            </a:r>
            <a:r>
              <a:rPr lang="zh-CN" altLang="en-US" dirty="0"/>
              <a:t>指令 交换了。。。。。。</a:t>
            </a:r>
            <a:endParaRPr lang="en-US" altLang="zh-CN" dirty="0"/>
          </a:p>
          <a:p>
            <a:endParaRPr lang="en-US" altLang="zh-CN" dirty="0"/>
          </a:p>
          <a:p>
            <a:r>
              <a:rPr lang="zh-CN" altLang="en-US" dirty="0"/>
              <a:t>然后把寄存器的值全包保存下来，</a:t>
            </a:r>
            <a:endParaRPr lang="en-US" altLang="zh-CN" dirty="0"/>
          </a:p>
          <a:p>
            <a:endParaRPr lang="en-US" altLang="zh-CN" dirty="0"/>
          </a:p>
          <a:p>
            <a:r>
              <a:rPr lang="zh-CN" altLang="en-US" dirty="0"/>
              <a:t>保存空置状态寄存器</a:t>
            </a:r>
            <a:endParaRPr lang="en-US" altLang="zh-CN" dirty="0"/>
          </a:p>
          <a:p>
            <a:endParaRPr lang="en-US" altLang="zh-CN" dirty="0"/>
          </a:p>
          <a:p>
            <a:r>
              <a:rPr lang="zh-CN" altLang="en-US" dirty="0"/>
              <a:t>将</a:t>
            </a:r>
            <a:r>
              <a:rPr lang="en-US" altLang="zh-CN" dirty="0"/>
              <a:t>trap</a:t>
            </a:r>
            <a:r>
              <a:rPr lang="zh-CN" altLang="en-US" dirty="0"/>
              <a:t>上下文作为参数，调用</a:t>
            </a:r>
            <a:r>
              <a:rPr lang="en-US" altLang="zh-CN" dirty="0" err="1"/>
              <a:t>trap_handler</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075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在主函数中，让我们看看</a:t>
            </a:r>
            <a:r>
              <a:rPr lang="en-US" altLang="zh-CN" dirty="0" err="1"/>
              <a:t>os</a:t>
            </a:r>
            <a:r>
              <a:rPr lang="zh-CN" altLang="en-US" dirty="0"/>
              <a:t>和硬件是怎么配合的，</a:t>
            </a:r>
            <a:endParaRPr lang="en-US" altLang="zh-CN" dirty="0"/>
          </a:p>
          <a:p>
            <a:endParaRPr lang="en-US" altLang="zh-CN" dirty="0"/>
          </a:p>
          <a:p>
            <a:r>
              <a:rPr lang="en-US" altLang="zh-CN" dirty="0" err="1"/>
              <a:t>Os</a:t>
            </a:r>
            <a:r>
              <a:rPr lang="zh-CN" altLang="en-US" dirty="0"/>
              <a:t>往</a:t>
            </a:r>
            <a:r>
              <a:rPr lang="en-US" altLang="zh-CN" dirty="0" err="1"/>
              <a:t>stvec</a:t>
            </a:r>
            <a:r>
              <a:rPr lang="zh-CN" altLang="en-US" dirty="0"/>
              <a:t>寄存器写入了一个地址，也就是指定了当</a:t>
            </a:r>
            <a:r>
              <a:rPr lang="en-US" altLang="zh-CN" dirty="0"/>
              <a:t>app</a:t>
            </a:r>
            <a:r>
              <a:rPr lang="zh-CN" altLang="en-US" dirty="0"/>
              <a:t>发出</a:t>
            </a:r>
            <a:r>
              <a:rPr lang="en-US" altLang="zh-CN" dirty="0" err="1"/>
              <a:t>syscall</a:t>
            </a:r>
            <a:r>
              <a:rPr lang="zh-CN" altLang="en-US" dirty="0"/>
              <a:t>或其他异常时，</a:t>
            </a:r>
            <a:r>
              <a:rPr lang="en-US" altLang="zh-CN" dirty="0" err="1"/>
              <a:t>cpu</a:t>
            </a:r>
            <a:r>
              <a:rPr lang="zh-CN" altLang="en-US" dirty="0"/>
              <a:t>将要跳转到的位置，这里指定的时</a:t>
            </a:r>
            <a:r>
              <a:rPr lang="en-US" altLang="zh-CN" dirty="0"/>
              <a:t>__all….</a:t>
            </a:r>
          </a:p>
          <a:p>
            <a:endParaRPr lang="en-US" altLang="zh-CN" dirty="0"/>
          </a:p>
          <a:p>
            <a:r>
              <a:rPr lang="zh-CN" altLang="en-US" dirty="0"/>
              <a:t>看一下具体的实现，</a:t>
            </a:r>
            <a:r>
              <a:rPr lang="en-US" altLang="zh-CN" dirty="0" err="1"/>
              <a:t>sscratch</a:t>
            </a:r>
            <a:r>
              <a:rPr lang="zh-CN" altLang="en-US" dirty="0"/>
              <a:t>指令 交换了。。。。。。</a:t>
            </a:r>
            <a:endParaRPr lang="en-US" altLang="zh-CN" dirty="0"/>
          </a:p>
          <a:p>
            <a:endParaRPr lang="en-US" altLang="zh-CN" dirty="0"/>
          </a:p>
          <a:p>
            <a:r>
              <a:rPr lang="zh-CN" altLang="en-US" dirty="0"/>
              <a:t>然后把寄存器的值全包保存下来，</a:t>
            </a:r>
            <a:endParaRPr lang="en-US" altLang="zh-CN" dirty="0"/>
          </a:p>
          <a:p>
            <a:endParaRPr lang="en-US" altLang="zh-CN" dirty="0"/>
          </a:p>
          <a:p>
            <a:r>
              <a:rPr lang="zh-CN" altLang="en-US" dirty="0"/>
              <a:t>保存空置状态寄存器</a:t>
            </a:r>
            <a:endParaRPr lang="en-US" altLang="zh-CN" dirty="0"/>
          </a:p>
          <a:p>
            <a:endParaRPr lang="en-US" altLang="zh-CN" dirty="0"/>
          </a:p>
          <a:p>
            <a:r>
              <a:rPr lang="zh-CN" altLang="en-US" dirty="0"/>
              <a:t>将</a:t>
            </a:r>
            <a:r>
              <a:rPr lang="en-US" altLang="zh-CN" dirty="0"/>
              <a:t>trap</a:t>
            </a:r>
            <a:r>
              <a:rPr lang="zh-CN" altLang="en-US" dirty="0"/>
              <a:t>上下文作为参数，调用</a:t>
            </a:r>
            <a:r>
              <a:rPr lang="en-US" altLang="zh-CN" dirty="0" err="1"/>
              <a:t>trap_handler</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7272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回到刚才对</a:t>
            </a:r>
            <a:r>
              <a:rPr lang="en-US" altLang="zh-CN" dirty="0"/>
              <a:t>app</a:t>
            </a:r>
            <a:r>
              <a:rPr lang="zh-CN" altLang="en-US" dirty="0"/>
              <a:t>加载的分析，我们看看 </a:t>
            </a:r>
            <a:r>
              <a:rPr lang="en-US" altLang="zh-CN" dirty="0"/>
              <a:t>——restore</a:t>
            </a:r>
            <a:r>
              <a:rPr lang="zh-CN" altLang="en-US" dirty="0"/>
              <a:t>做了什么，</a:t>
            </a:r>
            <a:endParaRPr lang="en-US" altLang="zh-CN" dirty="0"/>
          </a:p>
          <a:p>
            <a:endParaRPr lang="en-US" altLang="zh-CN" dirty="0"/>
          </a:p>
          <a:p>
            <a:r>
              <a:rPr lang="zh-CN" altLang="en-US" dirty="0"/>
              <a:t>首先为用户程序初始化了一个</a:t>
            </a:r>
            <a:r>
              <a:rPr lang="en-US" altLang="zh-CN" dirty="0"/>
              <a:t>trap</a:t>
            </a:r>
            <a:r>
              <a:rPr lang="zh-CN" altLang="en-US" dirty="0"/>
              <a:t>上下文， 这个初始化中，设置了</a:t>
            </a:r>
            <a:r>
              <a:rPr lang="en-US" altLang="zh-CN" dirty="0" err="1"/>
              <a:t>sstatus</a:t>
            </a:r>
            <a:r>
              <a:rPr lang="zh-CN" altLang="en-US" dirty="0"/>
              <a:t>的</a:t>
            </a:r>
            <a:r>
              <a:rPr lang="en-US" altLang="zh-CN" dirty="0" err="1"/>
              <a:t>spp</a:t>
            </a:r>
            <a:r>
              <a:rPr lang="zh-CN" altLang="en-US" dirty="0"/>
              <a:t>为</a:t>
            </a:r>
            <a:r>
              <a:rPr lang="en-US" altLang="zh-CN" dirty="0"/>
              <a:t>user </a:t>
            </a:r>
          </a:p>
          <a:p>
            <a:endParaRPr lang="en-US" altLang="zh-CN" dirty="0"/>
          </a:p>
          <a:p>
            <a:r>
              <a:rPr lang="zh-CN" altLang="en-US" dirty="0"/>
              <a:t>设置了第三个寄存器的值为为用户</a:t>
            </a:r>
            <a:r>
              <a:rPr lang="en-US" altLang="zh-CN" dirty="0"/>
              <a:t>app</a:t>
            </a:r>
            <a:r>
              <a:rPr lang="zh-CN" altLang="en-US" dirty="0"/>
              <a:t>分配的用户栈地址，</a:t>
            </a:r>
            <a:endParaRPr lang="en-US" altLang="zh-CN" dirty="0"/>
          </a:p>
          <a:p>
            <a:endParaRPr lang="en-US" altLang="zh-CN" dirty="0"/>
          </a:p>
          <a:p>
            <a:r>
              <a:rPr lang="zh-CN" altLang="en-US" dirty="0"/>
              <a:t>然后，</a:t>
            </a:r>
            <a:r>
              <a:rPr lang="en-US" altLang="zh-CN" dirty="0" err="1"/>
              <a:t>os</a:t>
            </a:r>
            <a:r>
              <a:rPr lang="zh-CN" altLang="en-US" dirty="0"/>
              <a:t>将这个上下文放到了为内核分配的内核栈中，并返回了其起始地址</a:t>
            </a:r>
            <a:endParaRPr lang="en-US" altLang="zh-CN" dirty="0"/>
          </a:p>
          <a:p>
            <a:endParaRPr lang="en-US" altLang="zh-CN" dirty="0"/>
          </a:p>
          <a:p>
            <a:r>
              <a:rPr lang="zh-CN" altLang="en-US" dirty="0"/>
              <a:t>这里因为是批处理系统，</a:t>
            </a:r>
            <a:r>
              <a:rPr lang="en-US" altLang="zh-CN" dirty="0" err="1"/>
              <a:t>os</a:t>
            </a:r>
            <a:r>
              <a:rPr lang="zh-CN" altLang="en-US" dirty="0"/>
              <a:t>只为</a:t>
            </a:r>
            <a:r>
              <a:rPr lang="en-US" altLang="zh-CN" dirty="0"/>
              <a:t>app</a:t>
            </a:r>
            <a:r>
              <a:rPr lang="zh-CN" altLang="en-US" dirty="0"/>
              <a:t>共用一个内核栈和用户栈。</a:t>
            </a:r>
            <a:endParaRPr lang="en-US" altLang="zh-CN" dirty="0"/>
          </a:p>
          <a:p>
            <a:endParaRPr lang="en-US" altLang="zh-CN" dirty="0"/>
          </a:p>
          <a:p>
            <a:r>
              <a:rPr lang="zh-CN" altLang="en-US" dirty="0"/>
              <a:t>那根据这个参数，我们回到刚才对</a:t>
            </a:r>
            <a:r>
              <a:rPr lang="en-US" altLang="zh-CN" dirty="0"/>
              <a:t>__</a:t>
            </a:r>
            <a:r>
              <a:rPr lang="en-US" altLang="zh-CN" dirty="0" err="1"/>
              <a:t>restroe</a:t>
            </a:r>
            <a:r>
              <a:rPr lang="zh-CN" altLang="en-US" dirty="0"/>
              <a:t>的分析，</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98056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5EF01-62B8-9310-3B49-65E4FAD1E5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1B587C2-152A-318D-FCC3-3D7B1C9D94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B2C620-C390-7E6D-18EB-43D8288FFB4E}"/>
              </a:ext>
            </a:extLst>
          </p:cNvPr>
          <p:cNvSpPr>
            <a:spLocks noGrp="1"/>
          </p:cNvSpPr>
          <p:nvPr>
            <p:ph type="body" idx="1"/>
          </p:nvPr>
        </p:nvSpPr>
        <p:spPr/>
        <p:txBody>
          <a:bodyPr/>
          <a:lstStyle/>
          <a:p>
            <a:r>
              <a:rPr lang="zh-CN" altLang="en-US" dirty="0"/>
              <a:t>回到刚才对</a:t>
            </a:r>
            <a:r>
              <a:rPr lang="en-US" altLang="zh-CN" dirty="0"/>
              <a:t>app</a:t>
            </a:r>
            <a:r>
              <a:rPr lang="zh-CN" altLang="en-US" dirty="0"/>
              <a:t>加载的分析，我们看看 </a:t>
            </a:r>
            <a:r>
              <a:rPr lang="en-US" altLang="zh-CN" dirty="0"/>
              <a:t>——restore</a:t>
            </a:r>
            <a:r>
              <a:rPr lang="zh-CN" altLang="en-US" dirty="0"/>
              <a:t>做了什么，</a:t>
            </a:r>
            <a:endParaRPr lang="en-US" altLang="zh-CN" dirty="0"/>
          </a:p>
          <a:p>
            <a:endParaRPr lang="en-US" altLang="zh-CN" dirty="0"/>
          </a:p>
          <a:p>
            <a:r>
              <a:rPr lang="zh-CN" altLang="en-US" dirty="0"/>
              <a:t>首先为用户程序初始化了一个</a:t>
            </a:r>
            <a:r>
              <a:rPr lang="en-US" altLang="zh-CN" dirty="0"/>
              <a:t>trap</a:t>
            </a:r>
            <a:r>
              <a:rPr lang="zh-CN" altLang="en-US" dirty="0"/>
              <a:t>上下文， 这个初始化中，设置了</a:t>
            </a:r>
            <a:r>
              <a:rPr lang="en-US" altLang="zh-CN" dirty="0" err="1"/>
              <a:t>sstatus</a:t>
            </a:r>
            <a:r>
              <a:rPr lang="zh-CN" altLang="en-US" dirty="0"/>
              <a:t>的</a:t>
            </a:r>
            <a:r>
              <a:rPr lang="en-US" altLang="zh-CN" dirty="0" err="1"/>
              <a:t>spp</a:t>
            </a:r>
            <a:r>
              <a:rPr lang="zh-CN" altLang="en-US" dirty="0"/>
              <a:t>为</a:t>
            </a:r>
            <a:r>
              <a:rPr lang="en-US" altLang="zh-CN" dirty="0"/>
              <a:t>user </a:t>
            </a:r>
          </a:p>
          <a:p>
            <a:endParaRPr lang="en-US" altLang="zh-CN" dirty="0"/>
          </a:p>
          <a:p>
            <a:r>
              <a:rPr lang="zh-CN" altLang="en-US" dirty="0"/>
              <a:t>设置了第三个寄存器的值为为用户</a:t>
            </a:r>
            <a:r>
              <a:rPr lang="en-US" altLang="zh-CN" dirty="0"/>
              <a:t>app</a:t>
            </a:r>
            <a:r>
              <a:rPr lang="zh-CN" altLang="en-US" dirty="0"/>
              <a:t>分配的用户栈地址，</a:t>
            </a:r>
            <a:endParaRPr lang="en-US" altLang="zh-CN" dirty="0"/>
          </a:p>
          <a:p>
            <a:endParaRPr lang="en-US" altLang="zh-CN" dirty="0"/>
          </a:p>
          <a:p>
            <a:r>
              <a:rPr lang="zh-CN" altLang="en-US" dirty="0"/>
              <a:t>然后，</a:t>
            </a:r>
            <a:r>
              <a:rPr lang="en-US" altLang="zh-CN" dirty="0" err="1"/>
              <a:t>os</a:t>
            </a:r>
            <a:r>
              <a:rPr lang="zh-CN" altLang="en-US" dirty="0"/>
              <a:t>将这个上下文放到了为内核分配的内核栈中，并返回了其起始地址</a:t>
            </a:r>
            <a:endParaRPr lang="en-US" altLang="zh-CN" dirty="0"/>
          </a:p>
          <a:p>
            <a:endParaRPr lang="en-US" altLang="zh-CN" dirty="0"/>
          </a:p>
          <a:p>
            <a:r>
              <a:rPr lang="zh-CN" altLang="en-US" dirty="0"/>
              <a:t>这里因为是批处理系统，</a:t>
            </a:r>
            <a:r>
              <a:rPr lang="en-US" altLang="zh-CN" dirty="0" err="1"/>
              <a:t>os</a:t>
            </a:r>
            <a:r>
              <a:rPr lang="zh-CN" altLang="en-US" dirty="0"/>
              <a:t>只为</a:t>
            </a:r>
            <a:r>
              <a:rPr lang="en-US" altLang="zh-CN" dirty="0"/>
              <a:t>app</a:t>
            </a:r>
            <a:r>
              <a:rPr lang="zh-CN" altLang="en-US" dirty="0"/>
              <a:t>共用一个内核栈和用户栈。</a:t>
            </a:r>
            <a:endParaRPr lang="en-US" altLang="zh-CN" dirty="0"/>
          </a:p>
          <a:p>
            <a:endParaRPr lang="en-US" altLang="zh-CN" dirty="0"/>
          </a:p>
          <a:p>
            <a:r>
              <a:rPr lang="zh-CN" altLang="en-US" dirty="0"/>
              <a:t>那根据这个参数，我们回到刚才对</a:t>
            </a:r>
            <a:r>
              <a:rPr lang="en-US" altLang="zh-CN" dirty="0"/>
              <a:t>__</a:t>
            </a:r>
            <a:r>
              <a:rPr lang="en-US" altLang="zh-CN" dirty="0" err="1"/>
              <a:t>restroe</a:t>
            </a:r>
            <a:r>
              <a:rPr lang="zh-CN" altLang="en-US" dirty="0"/>
              <a:t>的分析，</a:t>
            </a:r>
            <a:endParaRPr lang="en-US" altLang="zh-CN" dirty="0"/>
          </a:p>
        </p:txBody>
      </p:sp>
      <p:sp>
        <p:nvSpPr>
          <p:cNvPr id="4" name="灯片编号占位符 3">
            <a:extLst>
              <a:ext uri="{FF2B5EF4-FFF2-40B4-BE49-F238E27FC236}">
                <a16:creationId xmlns:a16="http://schemas.microsoft.com/office/drawing/2014/main" id="{2B69ED66-8240-4622-2B27-B1BFB7C5D9D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40174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首先我们来看看</a:t>
            </a:r>
            <a:r>
              <a:rPr lang="en-US" altLang="zh-CN" dirty="0"/>
              <a:t>app</a:t>
            </a:r>
            <a:r>
              <a:rPr lang="zh-CN" altLang="en-US" dirty="0"/>
              <a:t>的状态有什么，</a:t>
            </a:r>
            <a:r>
              <a:rPr lang="en-US" altLang="zh-CN" dirty="0"/>
              <a:t>app</a:t>
            </a:r>
            <a:r>
              <a:rPr lang="zh-CN" altLang="en-US" dirty="0"/>
              <a:t>的状态肯定由它运行过程中所需要的资源来构成</a:t>
            </a:r>
            <a:r>
              <a:rPr lang="en-US" altLang="zh-CN" dirty="0"/>
              <a:t>(</a:t>
            </a:r>
            <a:r>
              <a:rPr lang="zh-CN" altLang="en-US" dirty="0"/>
              <a:t>也就是寄存器</a:t>
            </a:r>
            <a:r>
              <a:rPr lang="en-US" altLang="zh-CN" dirty="0"/>
              <a:t>/</a:t>
            </a:r>
            <a:r>
              <a:rPr lang="zh-CN" altLang="en-US" dirty="0"/>
              <a:t>内存</a:t>
            </a:r>
            <a:r>
              <a:rPr lang="en-US" altLang="zh-CN" dirty="0"/>
              <a:t>/</a:t>
            </a:r>
            <a:r>
              <a:rPr lang="zh-CN" altLang="en-US" dirty="0"/>
              <a:t>其它资源</a:t>
            </a:r>
            <a:r>
              <a:rPr lang="en-US" altLang="zh-CN" dirty="0"/>
              <a:t>),</a:t>
            </a:r>
          </a:p>
          <a:p>
            <a:endParaRPr lang="en-US" altLang="zh-CN" dirty="0"/>
          </a:p>
          <a:p>
            <a:r>
              <a:rPr lang="zh-CN" altLang="en-US" dirty="0"/>
              <a:t>这里我们定义了</a:t>
            </a:r>
            <a:r>
              <a:rPr lang="en-US" altLang="zh-CN" dirty="0"/>
              <a:t>app</a:t>
            </a:r>
            <a:r>
              <a:rPr lang="zh-CN" altLang="en-US" dirty="0"/>
              <a:t>的状态</a:t>
            </a:r>
            <a:endParaRPr lang="en-US" altLang="zh-CN" dirty="0"/>
          </a:p>
          <a:p>
            <a:endParaRPr lang="en-US" altLang="zh-CN" dirty="0"/>
          </a:p>
          <a:p>
            <a:r>
              <a:rPr lang="zh-CN" altLang="en-US" dirty="0"/>
              <a:t>包含了</a:t>
            </a:r>
            <a:r>
              <a:rPr lang="en-US" altLang="zh-CN" dirty="0"/>
              <a:t>32</a:t>
            </a:r>
            <a:r>
              <a:rPr lang="zh-CN" altLang="en-US" dirty="0"/>
              <a:t>个通用的寄存器</a:t>
            </a:r>
            <a:endParaRPr lang="en-US" altLang="zh-CN" dirty="0"/>
          </a:p>
          <a:p>
            <a:endParaRPr lang="en-US" altLang="zh-CN" dirty="0"/>
          </a:p>
          <a:p>
            <a:r>
              <a:rPr lang="zh-CN" altLang="en-US" dirty="0"/>
              <a:t>以及两个控制状态寄存器，这两个寄存器需要保存是因为</a:t>
            </a:r>
            <a:r>
              <a:rPr lang="en-US" altLang="zh-CN" dirty="0" err="1"/>
              <a:t>os</a:t>
            </a:r>
            <a:r>
              <a:rPr lang="zh-CN" altLang="en-US" dirty="0"/>
              <a:t>可能会发生</a:t>
            </a:r>
            <a:r>
              <a:rPr lang="en-US" altLang="zh-CN" dirty="0"/>
              <a:t>trap</a:t>
            </a:r>
            <a:r>
              <a:rPr lang="zh-CN" altLang="en-US" dirty="0"/>
              <a:t>嵌套的问题，虽然在前面的章节我们不会遇到，但这里为了方便我们也给他保存上</a:t>
            </a:r>
            <a:r>
              <a:rPr lang="en-US" altLang="zh-CN" dirty="0"/>
              <a:t>.</a:t>
            </a:r>
          </a:p>
          <a:p>
            <a:endParaRPr lang="en-US" altLang="zh-CN" dirty="0"/>
          </a:p>
          <a:p>
            <a:r>
              <a:rPr lang="zh-CN" altLang="en-US" dirty="0"/>
              <a:t>其它的资源我们没有加上，因为跳转到</a:t>
            </a:r>
            <a:r>
              <a:rPr lang="en-US" altLang="zh-CN" dirty="0" err="1"/>
              <a:t>os</a:t>
            </a:r>
            <a:r>
              <a:rPr lang="zh-CN" altLang="en-US" dirty="0"/>
              <a:t>后，不会破坏这些资源，</a:t>
            </a:r>
            <a:endParaRPr lang="en-US" altLang="zh-CN" dirty="0"/>
          </a:p>
          <a:p>
            <a:endParaRPr lang="en-US" altLang="zh-CN" dirty="0"/>
          </a:p>
          <a:p>
            <a:r>
              <a:rPr lang="en-US" altLang="zh-CN" dirty="0" err="1"/>
              <a:t>Os</a:t>
            </a:r>
            <a:r>
              <a:rPr lang="zh-CN" altLang="en-US" dirty="0"/>
              <a:t>需要找一个地方来保存</a:t>
            </a:r>
            <a:r>
              <a:rPr lang="en-US" altLang="zh-CN" dirty="0" err="1"/>
              <a:t>apptrap</a:t>
            </a:r>
            <a:r>
              <a:rPr lang="zh-CN" altLang="en-US" dirty="0"/>
              <a:t>上下文，那保存在哪里合适呢？</a:t>
            </a:r>
            <a:endParaRPr lang="en-US" altLang="zh-CN" dirty="0"/>
          </a:p>
          <a:p>
            <a:endParaRPr lang="en-US" altLang="zh-CN" dirty="0"/>
          </a:p>
          <a:p>
            <a:r>
              <a:rPr lang="zh-CN" altLang="en-US" dirty="0"/>
              <a:t>一个合适的地方就是</a:t>
            </a:r>
            <a:r>
              <a:rPr lang="en-US" altLang="zh-CN" dirty="0"/>
              <a:t>app </a:t>
            </a:r>
            <a:r>
              <a:rPr lang="zh-CN" altLang="en-US" dirty="0"/>
              <a:t>的内核栈。</a:t>
            </a:r>
            <a:endParaRPr lang="en-US" altLang="zh-CN" dirty="0"/>
          </a:p>
          <a:p>
            <a:endParaRPr lang="en-US" altLang="zh-CN" dirty="0"/>
          </a:p>
          <a:p>
            <a:r>
              <a:rPr lang="zh-CN" altLang="en-US" dirty="0"/>
              <a:t>第一节课我们给裸机</a:t>
            </a:r>
            <a:r>
              <a:rPr lang="en-US" altLang="zh-CN" dirty="0"/>
              <a:t>app</a:t>
            </a:r>
            <a:r>
              <a:rPr lang="zh-CN" altLang="en-US" dirty="0"/>
              <a:t>分配了栈， 那个是</a:t>
            </a:r>
            <a:r>
              <a:rPr lang="en-US" altLang="zh-CN" dirty="0" err="1"/>
              <a:t>os</a:t>
            </a:r>
            <a:r>
              <a:rPr lang="zh-CN" altLang="en-US" dirty="0"/>
              <a:t>用的栈，这里又给用户</a:t>
            </a:r>
            <a:r>
              <a:rPr lang="en-US" altLang="zh-CN" dirty="0"/>
              <a:t>app</a:t>
            </a:r>
            <a:r>
              <a:rPr lang="zh-CN" altLang="en-US" dirty="0"/>
              <a:t>分配了内核栈，是因为</a:t>
            </a:r>
            <a:r>
              <a:rPr lang="en-US" altLang="zh-CN" dirty="0"/>
              <a:t>app</a:t>
            </a:r>
            <a:r>
              <a:rPr lang="zh-CN" altLang="en-US" dirty="0"/>
              <a:t>跳转到内核执行代码也需要一个内核栈，而且用户</a:t>
            </a:r>
            <a:r>
              <a:rPr lang="en-US" altLang="zh-CN" dirty="0"/>
              <a:t>app</a:t>
            </a:r>
            <a:r>
              <a:rPr lang="zh-CN" altLang="en-US" dirty="0"/>
              <a:t>在用户态执行时也需要一个栈，区分内核栈和用户栈主要是为了保护隐私，毕竟我们的</a:t>
            </a:r>
            <a:r>
              <a:rPr lang="en-US" altLang="zh-CN" dirty="0"/>
              <a:t>app</a:t>
            </a:r>
            <a:r>
              <a:rPr lang="zh-CN" altLang="en-US" dirty="0"/>
              <a:t>跳转到内核执行后，内核并不想把信息泄露给</a:t>
            </a:r>
            <a:r>
              <a:rPr lang="en-US" altLang="zh-CN" dirty="0"/>
              <a:t>app</a:t>
            </a: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4A8D08-D4AA-4A34-A2A9-99A08B04255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63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B135F-AA97-DC41-2565-A9DCD2FE9B7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AC9654-5F0B-577F-A28E-C99A44B45A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DF1D7C-A4C0-F32C-C1BC-9E79253A2032}"/>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A8E95AFC-79A5-51A1-5075-F572D9A006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B0A941-0834-494D-56F8-01CCE858CDE6}"/>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320146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758EF-122F-0D46-3CBF-4F80629405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9F2447-8F18-A70D-25E1-D554660C2C4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C90574-BA8B-31E6-DEC6-AE85453EAB01}"/>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61A88B54-940A-DD07-3DFB-6016E07C0C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485CE8-A29D-20FD-9EB0-BFA91C013CE2}"/>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105513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9C4326-203A-2736-FC30-DF7989AD0D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B5ECCE-D4C8-8826-80E2-5431C4E13FB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A475D1-8A9F-636B-8D7E-6B7F488E3D4D}"/>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3010DE8B-9017-31DB-17A6-7E3A1CCF2F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171889-5C4A-A23E-EA79-5DD2438714AB}"/>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123605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D4D95-0949-82EB-EE26-887D3B9484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07F420-79DD-5DEF-47A6-09EDD0BFE8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DBD1F1-EF90-ADE6-1481-C003CC58956A}"/>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4EC65A3C-4D4A-7CEF-2719-6F48C6F56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1E785A-560E-0515-02E0-5E1669FD3096}"/>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20612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C413F-A837-2A1E-DEAA-81803BB2DC0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609845-568C-9A26-0749-77B198954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AD9BF8-8DF2-920D-6E89-5F265E503598}"/>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F795741F-FAED-B6D7-758A-593A177B50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3554F1-CB69-EC40-0294-4133DBA4C2F7}"/>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351161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D3FB5-3933-EDAF-83C2-782195FCDA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99851A-ADC8-E317-C75D-FAC2A7F928F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57AAF4-897C-F90C-B2E1-1C0595046B5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C55556F-F79F-6A6E-32E9-5E97B86A8185}"/>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6" name="页脚占位符 5">
            <a:extLst>
              <a:ext uri="{FF2B5EF4-FFF2-40B4-BE49-F238E27FC236}">
                <a16:creationId xmlns:a16="http://schemas.microsoft.com/office/drawing/2014/main" id="{F1733CDF-BA82-2173-6283-6F7F0CA409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9F3B4D-883F-896E-A5E0-4415DCFA9383}"/>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183654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9A048-657C-AFCD-64C7-0AF025A80FF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7FBE36-3F2F-EFF6-A7F1-69751697F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46EABD-7D95-76E1-6B90-FBD7CD143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70EDAAF-0DA1-9078-5444-A47795F6B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C66F2A-A22F-5168-A420-170E619905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8C6CA37-6997-2083-83E9-83E67FC6C07B}"/>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8" name="页脚占位符 7">
            <a:extLst>
              <a:ext uri="{FF2B5EF4-FFF2-40B4-BE49-F238E27FC236}">
                <a16:creationId xmlns:a16="http://schemas.microsoft.com/office/drawing/2014/main" id="{DF8C89D8-9992-DA0A-D165-779D826D65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FBF8C80-DC0A-6B93-A16F-4AB685999F1A}"/>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703490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C61D0-11DD-4078-7BBE-26CAA62D94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177FD4-1E2C-2802-6D36-EA7B11A45627}"/>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4" name="页脚占位符 3">
            <a:extLst>
              <a:ext uri="{FF2B5EF4-FFF2-40B4-BE49-F238E27FC236}">
                <a16:creationId xmlns:a16="http://schemas.microsoft.com/office/drawing/2014/main" id="{0BD8F805-40DB-BEA3-4F56-038FAFA746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094FEE4-D4F9-27E6-EF0C-6EF17FBB2497}"/>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307536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364E74-ABA1-8546-D370-452D2BC6D249}"/>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3" name="页脚占位符 2">
            <a:extLst>
              <a:ext uri="{FF2B5EF4-FFF2-40B4-BE49-F238E27FC236}">
                <a16:creationId xmlns:a16="http://schemas.microsoft.com/office/drawing/2014/main" id="{D32A1D3E-81B1-41DF-232A-1C0616DB5D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D7E44F-6091-F5DA-120A-2B21908B9167}"/>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259773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5E080-51D2-9B31-2A97-FB185AAE19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B14C55-8ACB-CA76-2D90-86DA0C769B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F4191C9-3330-82ED-96F9-2257C08CD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778C69-059D-43AC-26AB-D3A4FBEB19C1}"/>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6" name="页脚占位符 5">
            <a:extLst>
              <a:ext uri="{FF2B5EF4-FFF2-40B4-BE49-F238E27FC236}">
                <a16:creationId xmlns:a16="http://schemas.microsoft.com/office/drawing/2014/main" id="{74E93EB6-AB23-3DDD-63DF-C5B5712A69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6E87BB-01C1-D91A-E27F-47B311AA7DA3}"/>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74060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17438-6051-24BA-2E77-9BE0637E67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3527CC-F27A-1429-4BB2-4C0815D0B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784E808-AF62-EF96-13F2-21A3E2302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58E3A4-9EB4-8027-D0BB-1E04B84AE087}"/>
              </a:ext>
            </a:extLst>
          </p:cNvPr>
          <p:cNvSpPr>
            <a:spLocks noGrp="1"/>
          </p:cNvSpPr>
          <p:nvPr>
            <p:ph type="dt" sz="half" idx="10"/>
          </p:nvPr>
        </p:nvSpPr>
        <p:spPr/>
        <p:txBody>
          <a:bodyPr/>
          <a:lstStyle/>
          <a:p>
            <a:fld id="{12671DEF-58E5-4478-88E1-77CC2B26304F}" type="datetimeFigureOut">
              <a:rPr lang="zh-CN" altLang="en-US" smtClean="0"/>
              <a:t>2025/4/19</a:t>
            </a:fld>
            <a:endParaRPr lang="zh-CN" altLang="en-US"/>
          </a:p>
        </p:txBody>
      </p:sp>
      <p:sp>
        <p:nvSpPr>
          <p:cNvPr id="6" name="页脚占位符 5">
            <a:extLst>
              <a:ext uri="{FF2B5EF4-FFF2-40B4-BE49-F238E27FC236}">
                <a16:creationId xmlns:a16="http://schemas.microsoft.com/office/drawing/2014/main" id="{E340B067-B0D7-5293-6370-679AA77E3A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1DEAB1-6FF5-590E-CE92-9E4565E986BC}"/>
              </a:ext>
            </a:extLst>
          </p:cNvPr>
          <p:cNvSpPr>
            <a:spLocks noGrp="1"/>
          </p:cNvSpPr>
          <p:nvPr>
            <p:ph type="sldNum" sz="quarter" idx="12"/>
          </p:nvPr>
        </p:nvSpPr>
        <p:spPr/>
        <p:txBody>
          <a:body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149013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2D5B44-6F05-FFA6-EF41-4B0B120A5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222BBA-8CB8-DFE0-D931-DD627EDC11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CACCE2-4C62-6803-7539-BF933D800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71DEF-58E5-4478-88E1-77CC2B26304F}" type="datetimeFigureOut">
              <a:rPr lang="zh-CN" altLang="en-US" smtClean="0"/>
              <a:t>2025/4/19</a:t>
            </a:fld>
            <a:endParaRPr lang="zh-CN" altLang="en-US"/>
          </a:p>
        </p:txBody>
      </p:sp>
      <p:sp>
        <p:nvSpPr>
          <p:cNvPr id="5" name="页脚占位符 4">
            <a:extLst>
              <a:ext uri="{FF2B5EF4-FFF2-40B4-BE49-F238E27FC236}">
                <a16:creationId xmlns:a16="http://schemas.microsoft.com/office/drawing/2014/main" id="{B9AD913E-509A-F140-8CBA-50F218017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9A6EA5C-94C0-D2AD-4791-11C7D5A58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90A39-6EC9-4E89-85C6-0B189178F263}" type="slidenum">
              <a:rPr lang="zh-CN" altLang="en-US" smtClean="0"/>
              <a:t>‹#›</a:t>
            </a:fld>
            <a:endParaRPr lang="zh-CN" altLang="en-US"/>
          </a:p>
        </p:txBody>
      </p:sp>
    </p:spTree>
    <p:extLst>
      <p:ext uri="{BB962C8B-B14F-4D97-AF65-F5344CB8AC3E}">
        <p14:creationId xmlns:p14="http://schemas.microsoft.com/office/powerpoint/2010/main" val="584793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54F4DA3-023D-B70A-5614-CF53E7C59651}"/>
              </a:ext>
            </a:extLst>
          </p:cNvPr>
          <p:cNvSpPr/>
          <p:nvPr/>
        </p:nvSpPr>
        <p:spPr>
          <a:xfrm>
            <a:off x="3182384" y="2967335"/>
            <a:ext cx="5827236" cy="769441"/>
          </a:xfrm>
          <a:prstGeom prst="rect">
            <a:avLst/>
          </a:prstGeom>
          <a:noFill/>
        </p:spPr>
        <p:txBody>
          <a:bodyPr wrap="none" lIns="91440" tIns="45720" rIns="91440" bIns="45720">
            <a:spAutoFit/>
          </a:bodyPr>
          <a:lstStyle/>
          <a:p>
            <a:pPr algn="ctr"/>
            <a:r>
              <a:rPr lang="zh-CN" altLang="en-US" sz="4400" b="0" cap="none" spc="0" dirty="0">
                <a:ln w="0"/>
                <a:solidFill>
                  <a:schemeClr val="tx1"/>
                </a:solidFill>
                <a:effectLst>
                  <a:outerShdw blurRad="38100" dist="19050" dir="2700000" algn="tl" rotWithShape="0">
                    <a:schemeClr val="dk1">
                      <a:alpha val="40000"/>
                    </a:schemeClr>
                  </a:outerShdw>
                </a:effectLst>
              </a:rPr>
              <a:t>从批处理开始理解进程</a:t>
            </a:r>
          </a:p>
        </p:txBody>
      </p:sp>
      <p:sp>
        <p:nvSpPr>
          <p:cNvPr id="6" name="矩形 5">
            <a:extLst>
              <a:ext uri="{FF2B5EF4-FFF2-40B4-BE49-F238E27FC236}">
                <a16:creationId xmlns:a16="http://schemas.microsoft.com/office/drawing/2014/main" id="{73A5BAEA-AF02-BA03-B05D-4ED851ED2553}"/>
              </a:ext>
            </a:extLst>
          </p:cNvPr>
          <p:cNvSpPr/>
          <p:nvPr/>
        </p:nvSpPr>
        <p:spPr>
          <a:xfrm>
            <a:off x="3195205" y="2041034"/>
            <a:ext cx="5801589"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2025</a:t>
            </a:r>
            <a:r>
              <a:rPr lang="zh-CN" altLang="en-US" sz="5400" dirty="0">
                <a:ln w="0"/>
                <a:effectLst>
                  <a:outerShdw blurRad="38100" dist="19050" dir="2700000" algn="tl" rotWithShape="0">
                    <a:schemeClr val="dk1">
                      <a:alpha val="40000"/>
                    </a:schemeClr>
                  </a:outerShdw>
                </a:effectLst>
              </a:rPr>
              <a:t>春夏季训练营</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BF9CAF2B-BC51-BD1B-7F76-2BC0542E5CB4}"/>
              </a:ext>
            </a:extLst>
          </p:cNvPr>
          <p:cNvSpPr/>
          <p:nvPr/>
        </p:nvSpPr>
        <p:spPr>
          <a:xfrm>
            <a:off x="5202161" y="4736371"/>
            <a:ext cx="1787669" cy="830997"/>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朱懿</a:t>
            </a:r>
            <a:endParaRPr lang="en-US" altLang="zh-CN" sz="2400" b="0" cap="none" spc="0" dirty="0">
              <a:ln w="0"/>
              <a:solidFill>
                <a:schemeClr val="tx1"/>
              </a:solidFill>
              <a:effectLst>
                <a:outerShdw blurRad="38100" dist="19050" dir="2700000" algn="tl" rotWithShape="0">
                  <a:schemeClr val="dk1">
                    <a:alpha val="40000"/>
                  </a:schemeClr>
                </a:outerShdw>
              </a:effectLst>
            </a:endParaRPr>
          </a:p>
          <a:p>
            <a:pPr algn="ctr"/>
            <a:r>
              <a:rPr lang="en-US" altLang="zh-CN" sz="2400">
                <a:ln w="0"/>
                <a:effectLst>
                  <a:outerShdw blurRad="38100" dist="19050" dir="2700000" algn="tl" rotWithShape="0">
                    <a:schemeClr val="dk1">
                      <a:alpha val="40000"/>
                    </a:schemeClr>
                  </a:outerShdw>
                </a:effectLst>
              </a:rPr>
              <a:t>2025-04-16</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1838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文本框 1">
            <a:extLst>
              <a:ext uri="{FF2B5EF4-FFF2-40B4-BE49-F238E27FC236}">
                <a16:creationId xmlns:a16="http://schemas.microsoft.com/office/drawing/2014/main" id="{BD8D5262-F08E-E1A4-7FFF-34C4F97E65EB}"/>
              </a:ext>
            </a:extLst>
          </p:cNvPr>
          <p:cNvSpPr txBox="1"/>
          <p:nvPr/>
        </p:nvSpPr>
        <p:spPr>
          <a:xfrm>
            <a:off x="382656" y="1157909"/>
            <a:ext cx="6437537" cy="3970318"/>
          </a:xfrm>
          <a:prstGeom prst="rect">
            <a:avLst/>
          </a:prstGeom>
          <a:noFill/>
        </p:spPr>
        <p:txBody>
          <a:bodyPr wrap="square" rtlCol="0">
            <a:spAutoFit/>
          </a:bodyPr>
          <a:lstStyle/>
          <a:p>
            <a:r>
              <a:rPr lang="zh-CN" altLang="en-US" sz="2400" dirty="0"/>
              <a:t>好，经过上面的步骤，我们可以得到一组我们想要的</a:t>
            </a:r>
            <a:r>
              <a:rPr lang="en-US" altLang="zh-CN" sz="2400" dirty="0"/>
              <a:t>app</a:t>
            </a:r>
            <a:r>
              <a:rPr lang="zh-CN" altLang="en-US" sz="2400" dirty="0"/>
              <a:t>了。</a:t>
            </a:r>
            <a:endParaRPr lang="en-US" altLang="zh-CN" sz="2400" dirty="0"/>
          </a:p>
          <a:p>
            <a:r>
              <a:rPr lang="zh-CN" altLang="en-US" sz="2400" dirty="0"/>
              <a:t>那么内核是如何感知到这么一组</a:t>
            </a:r>
            <a:r>
              <a:rPr lang="en-US" altLang="zh-CN" sz="2400" dirty="0"/>
              <a:t>app</a:t>
            </a:r>
            <a:r>
              <a:rPr lang="zh-CN" altLang="en-US" sz="2400" dirty="0"/>
              <a:t>的呢？？？</a:t>
            </a:r>
            <a:endParaRPr lang="en-US" altLang="zh-CN" sz="2400" dirty="0"/>
          </a:p>
          <a:p>
            <a:r>
              <a:rPr lang="zh-CN" altLang="en-US" sz="2400" dirty="0"/>
              <a:t>这就得请出内核的</a:t>
            </a:r>
            <a:r>
              <a:rPr lang="en-US" altLang="zh-CN" sz="2400" dirty="0"/>
              <a:t>build.rs</a:t>
            </a:r>
            <a:r>
              <a:rPr lang="zh-CN" altLang="en-US" sz="2400" dirty="0"/>
              <a:t>文件了</a:t>
            </a:r>
            <a:endParaRPr lang="en-US" altLang="zh-CN" sz="2400" dirty="0"/>
          </a:p>
          <a:p>
            <a:r>
              <a:rPr lang="zh-CN" altLang="en-US" sz="2400" dirty="0"/>
              <a:t>在</a:t>
            </a:r>
            <a:r>
              <a:rPr lang="en-US" altLang="zh-CN" sz="2400" dirty="0"/>
              <a:t>rust</a:t>
            </a:r>
            <a:r>
              <a:rPr lang="zh-CN" altLang="en-US" sz="2400" dirty="0"/>
              <a:t>中，</a:t>
            </a:r>
            <a:r>
              <a:rPr lang="en-US" altLang="zh-CN" sz="2400" dirty="0"/>
              <a:t>build.rs</a:t>
            </a:r>
            <a:r>
              <a:rPr lang="zh-CN" altLang="en-US" sz="2400" dirty="0"/>
              <a:t>在编译之前做一些操作。</a:t>
            </a:r>
            <a:endParaRPr lang="en-US" altLang="zh-CN" sz="2400" dirty="0"/>
          </a:p>
          <a:p>
            <a:endParaRPr lang="en-US" altLang="zh-CN" sz="2400" dirty="0"/>
          </a:p>
          <a:p>
            <a:r>
              <a:rPr lang="zh-CN" altLang="en-US" sz="2400" dirty="0"/>
              <a:t>其实就是遍历</a:t>
            </a:r>
            <a:r>
              <a:rPr lang="en-US" altLang="zh-CN" sz="2400" dirty="0"/>
              <a:t>user</a:t>
            </a:r>
            <a:r>
              <a:rPr lang="zh-CN" altLang="en-US" sz="2400" dirty="0"/>
              <a:t>文件夹下的</a:t>
            </a:r>
            <a:r>
              <a:rPr lang="en-US" altLang="zh-CN" sz="2400" dirty="0"/>
              <a:t>build</a:t>
            </a:r>
            <a:r>
              <a:rPr lang="zh-CN" altLang="en-US" sz="2400" dirty="0"/>
              <a:t>文件夹下，刚才通过</a:t>
            </a:r>
            <a:r>
              <a:rPr lang="en-US" altLang="zh-CN" sz="2400" dirty="0" err="1"/>
              <a:t>objcopy</a:t>
            </a:r>
            <a:r>
              <a:rPr lang="zh-CN" altLang="en-US" sz="2400" dirty="0"/>
              <a:t>生成的</a:t>
            </a:r>
            <a:r>
              <a:rPr lang="en-US" altLang="zh-CN" sz="2400" dirty="0"/>
              <a:t>bin</a:t>
            </a:r>
            <a:r>
              <a:rPr lang="zh-CN" altLang="en-US" sz="2400" dirty="0"/>
              <a:t>文件，然后生成了对应的</a:t>
            </a:r>
            <a:r>
              <a:rPr lang="en-US" altLang="zh-CN" sz="2400" dirty="0" err="1"/>
              <a:t>link_app.S</a:t>
            </a:r>
            <a:endParaRPr lang="en-US" altLang="zh-CN" sz="2400" dirty="0"/>
          </a:p>
          <a:p>
            <a:endParaRPr lang="en-US" altLang="zh-CN" dirty="0"/>
          </a:p>
          <a:p>
            <a:endParaRPr lang="zh-CN" altLang="en-US" dirty="0"/>
          </a:p>
        </p:txBody>
      </p:sp>
      <p:pic>
        <p:nvPicPr>
          <p:cNvPr id="6" name="图片 5">
            <a:extLst>
              <a:ext uri="{FF2B5EF4-FFF2-40B4-BE49-F238E27FC236}">
                <a16:creationId xmlns:a16="http://schemas.microsoft.com/office/drawing/2014/main" id="{DAA890B8-A844-977E-5EE9-EBAB2AA75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194" y="348992"/>
            <a:ext cx="4624421" cy="4281519"/>
          </a:xfrm>
          <a:prstGeom prst="rect">
            <a:avLst/>
          </a:prstGeom>
        </p:spPr>
      </p:pic>
      <p:pic>
        <p:nvPicPr>
          <p:cNvPr id="9" name="图片 8">
            <a:extLst>
              <a:ext uri="{FF2B5EF4-FFF2-40B4-BE49-F238E27FC236}">
                <a16:creationId xmlns:a16="http://schemas.microsoft.com/office/drawing/2014/main" id="{6FF1B8AD-C8A4-FB4A-D4DC-91714EB60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950" y="4680329"/>
            <a:ext cx="2595581" cy="1290647"/>
          </a:xfrm>
          <a:prstGeom prst="rect">
            <a:avLst/>
          </a:prstGeom>
        </p:spPr>
      </p:pic>
    </p:spTree>
    <p:extLst>
      <p:ext uri="{BB962C8B-B14F-4D97-AF65-F5344CB8AC3E}">
        <p14:creationId xmlns:p14="http://schemas.microsoft.com/office/powerpoint/2010/main" val="262154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图片 4">
            <a:extLst>
              <a:ext uri="{FF2B5EF4-FFF2-40B4-BE49-F238E27FC236}">
                <a16:creationId xmlns:a16="http://schemas.microsoft.com/office/drawing/2014/main" id="{FF9D7EB2-6E5B-8244-2B83-67D9EDFEC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425" y="332457"/>
            <a:ext cx="5231005" cy="6063374"/>
          </a:xfrm>
          <a:prstGeom prst="rect">
            <a:avLst/>
          </a:prstGeom>
        </p:spPr>
      </p:pic>
      <p:sp>
        <p:nvSpPr>
          <p:cNvPr id="7" name="文本框 6">
            <a:extLst>
              <a:ext uri="{FF2B5EF4-FFF2-40B4-BE49-F238E27FC236}">
                <a16:creationId xmlns:a16="http://schemas.microsoft.com/office/drawing/2014/main" id="{39047BC7-EF23-3732-9983-2B360F69C43F}"/>
              </a:ext>
            </a:extLst>
          </p:cNvPr>
          <p:cNvSpPr txBox="1"/>
          <p:nvPr/>
        </p:nvSpPr>
        <p:spPr>
          <a:xfrm>
            <a:off x="447260" y="1475961"/>
            <a:ext cx="5829300" cy="4832092"/>
          </a:xfrm>
          <a:prstGeom prst="rect">
            <a:avLst/>
          </a:prstGeom>
          <a:noFill/>
        </p:spPr>
        <p:txBody>
          <a:bodyPr wrap="square" rtlCol="0">
            <a:spAutoFit/>
          </a:bodyPr>
          <a:lstStyle/>
          <a:p>
            <a:r>
              <a:rPr lang="zh-CN" altLang="en-US" sz="2800" dirty="0"/>
              <a:t>右边是</a:t>
            </a:r>
            <a:r>
              <a:rPr lang="en-US" altLang="zh-CN" sz="2800" dirty="0" err="1"/>
              <a:t>link_app.S</a:t>
            </a:r>
            <a:endParaRPr lang="en-US" altLang="zh-CN" sz="2800" dirty="0"/>
          </a:p>
          <a:p>
            <a:r>
              <a:rPr lang="zh-CN" altLang="en-US" sz="2800" dirty="0"/>
              <a:t>这里使用</a:t>
            </a:r>
            <a:r>
              <a:rPr lang="en-US" altLang="zh-CN" sz="2800" dirty="0" err="1"/>
              <a:t>incbin</a:t>
            </a:r>
            <a:r>
              <a:rPr lang="zh-CN" altLang="en-US" sz="2800" dirty="0"/>
              <a:t>，将对应的</a:t>
            </a:r>
            <a:r>
              <a:rPr lang="en-US" altLang="zh-CN" sz="2800" dirty="0"/>
              <a:t>bin</a:t>
            </a:r>
            <a:r>
              <a:rPr lang="zh-CN" altLang="en-US" sz="2800" dirty="0"/>
              <a:t>文件给装入进来</a:t>
            </a:r>
            <a:endParaRPr lang="en-US" altLang="zh-CN" sz="2800" dirty="0"/>
          </a:p>
          <a:p>
            <a:r>
              <a:rPr lang="zh-CN" altLang="en-US" sz="2800" dirty="0"/>
              <a:t>同时注意这部分所在的段，是内核</a:t>
            </a:r>
            <a:r>
              <a:rPr lang="en-US" altLang="zh-CN" sz="2800" dirty="0"/>
              <a:t>.data</a:t>
            </a:r>
            <a:r>
              <a:rPr lang="zh-CN" altLang="en-US" sz="2800" dirty="0"/>
              <a:t>段的一部分</a:t>
            </a:r>
            <a:endParaRPr lang="en-US" altLang="zh-CN" sz="2800" dirty="0"/>
          </a:p>
          <a:p>
            <a:r>
              <a:rPr lang="zh-CN" altLang="en-US" sz="2800" dirty="0"/>
              <a:t>（这一点务必注意，他的内容现在实际上是连续的，而不是按照实际运行的地址那样）</a:t>
            </a:r>
            <a:endParaRPr lang="en-US" altLang="zh-CN" sz="2800" dirty="0"/>
          </a:p>
          <a:p>
            <a:r>
              <a:rPr lang="zh-CN" altLang="en-US" sz="2800" dirty="0"/>
              <a:t>最后这些地址，汇总成一个</a:t>
            </a:r>
            <a:r>
              <a:rPr lang="en-US" altLang="zh-CN" sz="2800" dirty="0"/>
              <a:t>u64</a:t>
            </a:r>
            <a:r>
              <a:rPr lang="zh-CN" altLang="en-US" sz="2800" dirty="0"/>
              <a:t>的向量存放在</a:t>
            </a:r>
            <a:r>
              <a:rPr lang="en-US" altLang="zh-CN" sz="2800" dirty="0"/>
              <a:t>_</a:t>
            </a:r>
            <a:r>
              <a:rPr lang="en-US" altLang="zh-CN" sz="2800" dirty="0" err="1"/>
              <a:t>num_app</a:t>
            </a:r>
            <a:r>
              <a:rPr lang="zh-CN" altLang="en-US" sz="2800" dirty="0"/>
              <a:t>开始的位置</a:t>
            </a:r>
            <a:endParaRPr lang="en-US" altLang="zh-CN" sz="2800" dirty="0"/>
          </a:p>
          <a:p>
            <a:endParaRPr lang="en-US" altLang="zh-CN" sz="2800" dirty="0"/>
          </a:p>
        </p:txBody>
      </p:sp>
    </p:spTree>
    <p:extLst>
      <p:ext uri="{BB962C8B-B14F-4D97-AF65-F5344CB8AC3E}">
        <p14:creationId xmlns:p14="http://schemas.microsoft.com/office/powerpoint/2010/main" val="383748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82F71673-6BCE-9E5B-D66E-25EBD4429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600" y="1080381"/>
            <a:ext cx="6703197" cy="3367822"/>
          </a:xfrm>
          <a:prstGeom prst="rect">
            <a:avLst/>
          </a:prstGeom>
        </p:spPr>
      </p:pic>
      <p:sp>
        <p:nvSpPr>
          <p:cNvPr id="6" name="文本框 5">
            <a:extLst>
              <a:ext uri="{FF2B5EF4-FFF2-40B4-BE49-F238E27FC236}">
                <a16:creationId xmlns:a16="http://schemas.microsoft.com/office/drawing/2014/main" id="{4329E9B0-0D4D-09D1-1910-71D72A16D194}"/>
              </a:ext>
            </a:extLst>
          </p:cNvPr>
          <p:cNvSpPr txBox="1"/>
          <p:nvPr/>
        </p:nvSpPr>
        <p:spPr>
          <a:xfrm>
            <a:off x="599440" y="1203960"/>
            <a:ext cx="4328160" cy="1938992"/>
          </a:xfrm>
          <a:prstGeom prst="rect">
            <a:avLst/>
          </a:prstGeom>
          <a:noFill/>
        </p:spPr>
        <p:txBody>
          <a:bodyPr wrap="square" rtlCol="0">
            <a:spAutoFit/>
          </a:bodyPr>
          <a:lstStyle/>
          <a:p>
            <a:r>
              <a:rPr lang="zh-CN" altLang="en-US" sz="2400" dirty="0"/>
              <a:t>而这个</a:t>
            </a:r>
            <a:r>
              <a:rPr lang="en-US" altLang="zh-CN" sz="2400" dirty="0"/>
              <a:t>_</a:t>
            </a:r>
            <a:r>
              <a:rPr lang="en-US" altLang="zh-CN" sz="2400" dirty="0" err="1"/>
              <a:t>num_app</a:t>
            </a:r>
            <a:r>
              <a:rPr lang="zh-CN" altLang="en-US" sz="2400" dirty="0"/>
              <a:t>这个符号所指明的保存所有</a:t>
            </a:r>
            <a:r>
              <a:rPr lang="en-US" altLang="zh-CN" sz="2400" dirty="0"/>
              <a:t>app</a:t>
            </a:r>
            <a:r>
              <a:rPr lang="zh-CN" altLang="en-US" sz="2400" dirty="0"/>
              <a:t>入口地址的向量，会在</a:t>
            </a:r>
            <a:r>
              <a:rPr lang="en-US" altLang="zh-CN" sz="2400" dirty="0"/>
              <a:t>rust</a:t>
            </a:r>
            <a:r>
              <a:rPr lang="zh-CN" altLang="en-US" sz="2400" dirty="0"/>
              <a:t>的</a:t>
            </a:r>
            <a:r>
              <a:rPr lang="en-US" altLang="zh-CN" sz="2400" dirty="0"/>
              <a:t>app manager</a:t>
            </a:r>
            <a:r>
              <a:rPr lang="zh-CN" altLang="en-US" sz="2400" dirty="0"/>
              <a:t>的初始化的时候被访问到，来初始化</a:t>
            </a:r>
            <a:r>
              <a:rPr lang="en-US" altLang="zh-CN" sz="2400" dirty="0" err="1"/>
              <a:t>appmanager</a:t>
            </a:r>
            <a:r>
              <a:rPr lang="zh-CN" altLang="en-US" sz="2400" dirty="0"/>
              <a:t>。</a:t>
            </a:r>
          </a:p>
        </p:txBody>
      </p:sp>
    </p:spTree>
    <p:extLst>
      <p:ext uri="{BB962C8B-B14F-4D97-AF65-F5344CB8AC3E}">
        <p14:creationId xmlns:p14="http://schemas.microsoft.com/office/powerpoint/2010/main" val="342265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文本框 1">
            <a:extLst>
              <a:ext uri="{FF2B5EF4-FFF2-40B4-BE49-F238E27FC236}">
                <a16:creationId xmlns:a16="http://schemas.microsoft.com/office/drawing/2014/main" id="{E31C2218-98CF-57F9-0D21-A69DF70267F3}"/>
              </a:ext>
            </a:extLst>
          </p:cNvPr>
          <p:cNvSpPr txBox="1"/>
          <p:nvPr/>
        </p:nvSpPr>
        <p:spPr>
          <a:xfrm>
            <a:off x="829918" y="1109365"/>
            <a:ext cx="7563678" cy="2308324"/>
          </a:xfrm>
          <a:prstGeom prst="rect">
            <a:avLst/>
          </a:prstGeom>
          <a:noFill/>
        </p:spPr>
        <p:txBody>
          <a:bodyPr wrap="square" rtlCol="0">
            <a:spAutoFit/>
          </a:bodyPr>
          <a:lstStyle/>
          <a:p>
            <a:r>
              <a:rPr lang="zh-CN" altLang="en-US" dirty="0"/>
              <a:t>内核装载并运行下一个</a:t>
            </a:r>
            <a:r>
              <a:rPr lang="en-US" altLang="zh-CN" dirty="0"/>
              <a:t>APP</a:t>
            </a:r>
            <a:r>
              <a:rPr lang="zh-CN" altLang="en-US" dirty="0"/>
              <a:t>：</a:t>
            </a:r>
            <a:endParaRPr lang="en-US" altLang="zh-CN" dirty="0"/>
          </a:p>
          <a:p>
            <a:r>
              <a:rPr lang="en-US" altLang="zh-CN" dirty="0" err="1"/>
              <a:t>run_next_app</a:t>
            </a:r>
            <a:r>
              <a:rPr lang="zh-CN" altLang="en-US" dirty="0"/>
              <a:t>函数：</a:t>
            </a:r>
            <a:endParaRPr lang="en-US" altLang="zh-CN" dirty="0"/>
          </a:p>
          <a:p>
            <a:r>
              <a:rPr lang="zh-CN" altLang="en-US" dirty="0"/>
              <a:t>这个函数实际上会有几个地方被调用到</a:t>
            </a:r>
            <a:endParaRPr lang="en-US" altLang="zh-CN" dirty="0"/>
          </a:p>
          <a:p>
            <a:r>
              <a:rPr lang="zh-CN" altLang="en-US" dirty="0"/>
              <a:t>一个是初始化，也就是</a:t>
            </a:r>
            <a:r>
              <a:rPr lang="en-US" altLang="zh-CN" dirty="0"/>
              <a:t>main</a:t>
            </a:r>
            <a:r>
              <a:rPr lang="zh-CN" altLang="en-US" dirty="0"/>
              <a:t>函数最后会调用这个并运行第一个</a:t>
            </a:r>
            <a:r>
              <a:rPr lang="en-US" altLang="zh-CN" dirty="0"/>
              <a:t>app</a:t>
            </a:r>
          </a:p>
          <a:p>
            <a:r>
              <a:rPr lang="zh-CN" altLang="en-US" dirty="0"/>
              <a:t>另一个是</a:t>
            </a:r>
            <a:r>
              <a:rPr lang="en-US" altLang="zh-CN" dirty="0" err="1"/>
              <a:t>sys_exit</a:t>
            </a:r>
            <a:endParaRPr lang="en-US" altLang="zh-CN" dirty="0"/>
          </a:p>
          <a:p>
            <a:r>
              <a:rPr lang="zh-CN" altLang="en-US" dirty="0"/>
              <a:t>还有就是</a:t>
            </a:r>
            <a:r>
              <a:rPr lang="en-US" altLang="zh-CN" dirty="0" err="1"/>
              <a:t>trap_handler</a:t>
            </a:r>
            <a:endParaRPr lang="en-US" altLang="zh-CN" dirty="0"/>
          </a:p>
          <a:p>
            <a:r>
              <a:rPr lang="zh-CN" altLang="en-US" dirty="0"/>
              <a:t>从而实现如右图所示的一个执行流。</a:t>
            </a:r>
            <a:endParaRPr lang="en-US" altLang="zh-CN" dirty="0"/>
          </a:p>
          <a:p>
            <a:r>
              <a:rPr lang="zh-CN" altLang="en-US" dirty="0"/>
              <a:t>（暂且忽略关于用户态和内核态切换的部分）</a:t>
            </a:r>
            <a:endParaRPr lang="en-US" altLang="zh-CN" dirty="0"/>
          </a:p>
        </p:txBody>
      </p:sp>
      <p:pic>
        <p:nvPicPr>
          <p:cNvPr id="7" name="图片 6">
            <a:extLst>
              <a:ext uri="{FF2B5EF4-FFF2-40B4-BE49-F238E27FC236}">
                <a16:creationId xmlns:a16="http://schemas.microsoft.com/office/drawing/2014/main" id="{50A436A9-D550-8E14-99A8-B4DC762C0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18" y="3320384"/>
            <a:ext cx="4605371" cy="2662257"/>
          </a:xfrm>
          <a:prstGeom prst="rect">
            <a:avLst/>
          </a:prstGeom>
        </p:spPr>
      </p:pic>
      <p:sp>
        <p:nvSpPr>
          <p:cNvPr id="8" name="矩形 7">
            <a:extLst>
              <a:ext uri="{FF2B5EF4-FFF2-40B4-BE49-F238E27FC236}">
                <a16:creationId xmlns:a16="http://schemas.microsoft.com/office/drawing/2014/main" id="{2965DC2D-0E88-D6A5-2F3D-215AD25E988D}"/>
              </a:ext>
            </a:extLst>
          </p:cNvPr>
          <p:cNvSpPr/>
          <p:nvPr/>
        </p:nvSpPr>
        <p:spPr>
          <a:xfrm>
            <a:off x="8488519" y="1720690"/>
            <a:ext cx="680830" cy="1539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main</a:t>
            </a:r>
            <a:endParaRPr lang="zh-CN" altLang="en-US" dirty="0"/>
          </a:p>
        </p:txBody>
      </p:sp>
      <p:sp>
        <p:nvSpPr>
          <p:cNvPr id="9" name="矩形 8">
            <a:extLst>
              <a:ext uri="{FF2B5EF4-FFF2-40B4-BE49-F238E27FC236}">
                <a16:creationId xmlns:a16="http://schemas.microsoft.com/office/drawing/2014/main" id="{B337D459-1D87-0BCE-01CA-57017F8F49AB}"/>
              </a:ext>
            </a:extLst>
          </p:cNvPr>
          <p:cNvSpPr/>
          <p:nvPr/>
        </p:nvSpPr>
        <p:spPr>
          <a:xfrm>
            <a:off x="8517421" y="3548271"/>
            <a:ext cx="680830" cy="1539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sys</a:t>
            </a:r>
          </a:p>
          <a:p>
            <a:pPr algn="ctr"/>
            <a:r>
              <a:rPr lang="en-US" altLang="zh-CN" dirty="0"/>
              <a:t>Exit/trap handler</a:t>
            </a:r>
            <a:endParaRPr lang="zh-CN" altLang="en-US" dirty="0"/>
          </a:p>
        </p:txBody>
      </p:sp>
      <p:sp>
        <p:nvSpPr>
          <p:cNvPr id="10" name="矩形 9">
            <a:extLst>
              <a:ext uri="{FF2B5EF4-FFF2-40B4-BE49-F238E27FC236}">
                <a16:creationId xmlns:a16="http://schemas.microsoft.com/office/drawing/2014/main" id="{AA2E1682-6653-412E-0B8C-E890B5B288DE}"/>
              </a:ext>
            </a:extLst>
          </p:cNvPr>
          <p:cNvSpPr/>
          <p:nvPr/>
        </p:nvSpPr>
        <p:spPr>
          <a:xfrm>
            <a:off x="10794898" y="3215988"/>
            <a:ext cx="680830" cy="699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app0</a:t>
            </a:r>
            <a:endParaRPr lang="zh-CN" altLang="en-US" dirty="0"/>
          </a:p>
        </p:txBody>
      </p:sp>
      <p:sp>
        <p:nvSpPr>
          <p:cNvPr id="11" name="矩形 10">
            <a:extLst>
              <a:ext uri="{FF2B5EF4-FFF2-40B4-BE49-F238E27FC236}">
                <a16:creationId xmlns:a16="http://schemas.microsoft.com/office/drawing/2014/main" id="{30C0CDB5-8672-2BA8-1C6F-8E3AC2538129}"/>
              </a:ext>
            </a:extLst>
          </p:cNvPr>
          <p:cNvSpPr/>
          <p:nvPr/>
        </p:nvSpPr>
        <p:spPr>
          <a:xfrm>
            <a:off x="10794898" y="4926060"/>
            <a:ext cx="680830" cy="699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app1</a:t>
            </a:r>
            <a:endParaRPr lang="zh-CN" altLang="en-US" dirty="0"/>
          </a:p>
        </p:txBody>
      </p:sp>
      <p:cxnSp>
        <p:nvCxnSpPr>
          <p:cNvPr id="13" name="直接箭头连接符 12">
            <a:extLst>
              <a:ext uri="{FF2B5EF4-FFF2-40B4-BE49-F238E27FC236}">
                <a16:creationId xmlns:a16="http://schemas.microsoft.com/office/drawing/2014/main" id="{CCCBF3B8-9153-0D87-7DD1-0145543492F6}"/>
              </a:ext>
            </a:extLst>
          </p:cNvPr>
          <p:cNvCxnSpPr/>
          <p:nvPr/>
        </p:nvCxnSpPr>
        <p:spPr>
          <a:xfrm>
            <a:off x="9134061" y="3041373"/>
            <a:ext cx="1660837" cy="268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FF8FF6D-DF03-C6A6-507A-697DC87A00DB}"/>
              </a:ext>
            </a:extLst>
          </p:cNvPr>
          <p:cNvCxnSpPr/>
          <p:nvPr/>
        </p:nvCxnSpPr>
        <p:spPr>
          <a:xfrm flipH="1">
            <a:off x="9198251" y="3796747"/>
            <a:ext cx="1596647" cy="24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0CFDAB2-F387-D452-8749-581F5FE8F47C}"/>
              </a:ext>
            </a:extLst>
          </p:cNvPr>
          <p:cNvCxnSpPr/>
          <p:nvPr/>
        </p:nvCxnSpPr>
        <p:spPr>
          <a:xfrm>
            <a:off x="9198251" y="4630413"/>
            <a:ext cx="1596647" cy="428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02A7D53-BAEA-72AF-0230-E65155DACFED}"/>
              </a:ext>
            </a:extLst>
          </p:cNvPr>
          <p:cNvSpPr txBox="1"/>
          <p:nvPr/>
        </p:nvSpPr>
        <p:spPr>
          <a:xfrm>
            <a:off x="9432234" y="2564295"/>
            <a:ext cx="2087217" cy="369332"/>
          </a:xfrm>
          <a:prstGeom prst="rect">
            <a:avLst/>
          </a:prstGeom>
          <a:noFill/>
        </p:spPr>
        <p:txBody>
          <a:bodyPr wrap="square" rtlCol="0">
            <a:spAutoFit/>
          </a:bodyPr>
          <a:lstStyle/>
          <a:p>
            <a:r>
              <a:rPr lang="en-US" altLang="zh-CN" dirty="0" err="1"/>
              <a:t>run_next_app</a:t>
            </a:r>
            <a:endParaRPr lang="zh-CN" altLang="en-US" dirty="0"/>
          </a:p>
        </p:txBody>
      </p:sp>
      <p:sp>
        <p:nvSpPr>
          <p:cNvPr id="19" name="文本框 18">
            <a:extLst>
              <a:ext uri="{FF2B5EF4-FFF2-40B4-BE49-F238E27FC236}">
                <a16:creationId xmlns:a16="http://schemas.microsoft.com/office/drawing/2014/main" id="{7CB52292-C812-6DC1-484D-9ED237FC10C2}"/>
              </a:ext>
            </a:extLst>
          </p:cNvPr>
          <p:cNvSpPr txBox="1"/>
          <p:nvPr/>
        </p:nvSpPr>
        <p:spPr>
          <a:xfrm>
            <a:off x="9582324" y="3966002"/>
            <a:ext cx="2087217" cy="369332"/>
          </a:xfrm>
          <a:prstGeom prst="rect">
            <a:avLst/>
          </a:prstGeom>
          <a:noFill/>
        </p:spPr>
        <p:txBody>
          <a:bodyPr wrap="square" rtlCol="0">
            <a:spAutoFit/>
          </a:bodyPr>
          <a:lstStyle/>
          <a:p>
            <a:r>
              <a:rPr lang="en-US" altLang="zh-CN" dirty="0" err="1"/>
              <a:t>sys_exit</a:t>
            </a:r>
            <a:r>
              <a:rPr lang="en-US" altLang="zh-CN" dirty="0"/>
              <a:t> </a:t>
            </a:r>
            <a:r>
              <a:rPr lang="en-US" altLang="zh-CN" dirty="0" err="1"/>
              <a:t>syscall</a:t>
            </a:r>
            <a:endParaRPr lang="zh-CN" altLang="en-US" dirty="0"/>
          </a:p>
        </p:txBody>
      </p:sp>
      <p:sp>
        <p:nvSpPr>
          <p:cNvPr id="20" name="文本框 19">
            <a:extLst>
              <a:ext uri="{FF2B5EF4-FFF2-40B4-BE49-F238E27FC236}">
                <a16:creationId xmlns:a16="http://schemas.microsoft.com/office/drawing/2014/main" id="{6CC0A73F-BF09-0CF3-6967-18566038D886}"/>
              </a:ext>
            </a:extLst>
          </p:cNvPr>
          <p:cNvSpPr txBox="1"/>
          <p:nvPr/>
        </p:nvSpPr>
        <p:spPr>
          <a:xfrm>
            <a:off x="9582323" y="4500091"/>
            <a:ext cx="2087217" cy="369332"/>
          </a:xfrm>
          <a:prstGeom prst="rect">
            <a:avLst/>
          </a:prstGeom>
          <a:noFill/>
        </p:spPr>
        <p:txBody>
          <a:bodyPr wrap="square" rtlCol="0">
            <a:spAutoFit/>
          </a:bodyPr>
          <a:lstStyle/>
          <a:p>
            <a:r>
              <a:rPr lang="en-US" altLang="zh-CN" dirty="0" err="1"/>
              <a:t>run_next_app</a:t>
            </a:r>
            <a:endParaRPr lang="zh-CN" altLang="en-US" dirty="0"/>
          </a:p>
        </p:txBody>
      </p:sp>
      <p:sp>
        <p:nvSpPr>
          <p:cNvPr id="21" name="文本框 20">
            <a:extLst>
              <a:ext uri="{FF2B5EF4-FFF2-40B4-BE49-F238E27FC236}">
                <a16:creationId xmlns:a16="http://schemas.microsoft.com/office/drawing/2014/main" id="{12982E04-3E35-2D9A-7A2B-3B105F3D321E}"/>
              </a:ext>
            </a:extLst>
          </p:cNvPr>
          <p:cNvSpPr txBox="1"/>
          <p:nvPr/>
        </p:nvSpPr>
        <p:spPr>
          <a:xfrm>
            <a:off x="9677399" y="5459580"/>
            <a:ext cx="1515718" cy="369332"/>
          </a:xfrm>
          <a:prstGeom prst="rect">
            <a:avLst/>
          </a:prstGeom>
          <a:noFill/>
        </p:spPr>
        <p:txBody>
          <a:bodyPr wrap="square" rtlCol="0">
            <a:spAutoFit/>
          </a:bodyPr>
          <a:lstStyle/>
          <a:p>
            <a:r>
              <a:rPr lang="en-US" altLang="zh-CN" dirty="0"/>
              <a:t>……</a:t>
            </a:r>
            <a:endParaRPr lang="zh-CN" altLang="en-US" dirty="0"/>
          </a:p>
        </p:txBody>
      </p:sp>
      <p:sp>
        <p:nvSpPr>
          <p:cNvPr id="22" name="文本框 21">
            <a:extLst>
              <a:ext uri="{FF2B5EF4-FFF2-40B4-BE49-F238E27FC236}">
                <a16:creationId xmlns:a16="http://schemas.microsoft.com/office/drawing/2014/main" id="{9B69E9AC-6C59-5D02-9B99-9850937087B1}"/>
              </a:ext>
            </a:extLst>
          </p:cNvPr>
          <p:cNvSpPr txBox="1"/>
          <p:nvPr/>
        </p:nvSpPr>
        <p:spPr>
          <a:xfrm>
            <a:off x="8340320" y="1076189"/>
            <a:ext cx="977227" cy="369332"/>
          </a:xfrm>
          <a:prstGeom prst="rect">
            <a:avLst/>
          </a:prstGeom>
          <a:noFill/>
        </p:spPr>
        <p:txBody>
          <a:bodyPr wrap="square" rtlCol="0">
            <a:spAutoFit/>
          </a:bodyPr>
          <a:lstStyle/>
          <a:p>
            <a:r>
              <a:rPr lang="zh-CN" altLang="en-US" dirty="0"/>
              <a:t>内核态</a:t>
            </a:r>
          </a:p>
        </p:txBody>
      </p:sp>
      <p:sp>
        <p:nvSpPr>
          <p:cNvPr id="23" name="文本框 22">
            <a:extLst>
              <a:ext uri="{FF2B5EF4-FFF2-40B4-BE49-F238E27FC236}">
                <a16:creationId xmlns:a16="http://schemas.microsoft.com/office/drawing/2014/main" id="{03E88F66-8FCA-191F-A919-E18A2B7FF756}"/>
              </a:ext>
            </a:extLst>
          </p:cNvPr>
          <p:cNvSpPr txBox="1"/>
          <p:nvPr/>
        </p:nvSpPr>
        <p:spPr>
          <a:xfrm>
            <a:off x="10625931" y="1735128"/>
            <a:ext cx="1290104" cy="369332"/>
          </a:xfrm>
          <a:prstGeom prst="rect">
            <a:avLst/>
          </a:prstGeom>
          <a:noFill/>
        </p:spPr>
        <p:txBody>
          <a:bodyPr wrap="square" rtlCol="0">
            <a:spAutoFit/>
          </a:bodyPr>
          <a:lstStyle/>
          <a:p>
            <a:r>
              <a:rPr lang="zh-CN" altLang="en-US" dirty="0"/>
              <a:t>用户态</a:t>
            </a:r>
          </a:p>
        </p:txBody>
      </p:sp>
    </p:spTree>
    <p:extLst>
      <p:ext uri="{BB962C8B-B14F-4D97-AF65-F5344CB8AC3E}">
        <p14:creationId xmlns:p14="http://schemas.microsoft.com/office/powerpoint/2010/main" val="1460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9808579D-A4F5-477B-12C8-78029F480596}"/>
              </a:ext>
            </a:extLst>
          </p:cNvPr>
          <p:cNvSpPr txBox="1"/>
          <p:nvPr/>
        </p:nvSpPr>
        <p:spPr>
          <a:xfrm>
            <a:off x="1083365" y="1232452"/>
            <a:ext cx="9998765" cy="1477328"/>
          </a:xfrm>
          <a:prstGeom prst="rect">
            <a:avLst/>
          </a:prstGeom>
          <a:noFill/>
        </p:spPr>
        <p:txBody>
          <a:bodyPr wrap="square" rtlCol="0">
            <a:spAutoFit/>
          </a:bodyPr>
          <a:lstStyle/>
          <a:p>
            <a:r>
              <a:rPr lang="zh-CN" altLang="en-US" dirty="0"/>
              <a:t>而在</a:t>
            </a:r>
            <a:r>
              <a:rPr lang="en-US" altLang="zh-CN" dirty="0" err="1"/>
              <a:t>run_next_app</a:t>
            </a:r>
            <a:r>
              <a:rPr lang="zh-CN" altLang="en-US" dirty="0"/>
              <a:t>这里需要调用</a:t>
            </a:r>
            <a:r>
              <a:rPr lang="en-US" altLang="zh-CN" dirty="0" err="1"/>
              <a:t>load_app</a:t>
            </a:r>
            <a:endParaRPr lang="en-US" altLang="zh-CN" dirty="0"/>
          </a:p>
          <a:p>
            <a:r>
              <a:rPr lang="zh-CN" altLang="en-US" dirty="0"/>
              <a:t>正如我们前面所说，</a:t>
            </a:r>
            <a:r>
              <a:rPr lang="en-US" altLang="zh-CN" dirty="0"/>
              <a:t>app</a:t>
            </a:r>
            <a:r>
              <a:rPr lang="zh-CN" altLang="en-US" dirty="0"/>
              <a:t>本身定义的链接地址是</a:t>
            </a:r>
            <a:r>
              <a:rPr lang="en-US" altLang="zh-CN" dirty="0"/>
              <a:t>0x80400000</a:t>
            </a:r>
            <a:r>
              <a:rPr lang="en-US" altLang="zh-CN" strike="sngStrike" dirty="0">
                <a:solidFill>
                  <a:srgbClr val="FF0000"/>
                </a:solidFill>
              </a:rPr>
              <a:t>0x80400000+0x20000</a:t>
            </a:r>
            <a:r>
              <a:rPr lang="zh-CN" altLang="en-US" dirty="0"/>
              <a:t>，但是他现在的位置是在内核的</a:t>
            </a:r>
            <a:r>
              <a:rPr lang="en-US" altLang="zh-CN" dirty="0"/>
              <a:t>data</a:t>
            </a:r>
            <a:r>
              <a:rPr lang="zh-CN" altLang="en-US" dirty="0"/>
              <a:t>段，所以需要在这里执行一个</a:t>
            </a:r>
            <a:r>
              <a:rPr lang="en-US" altLang="zh-CN" dirty="0"/>
              <a:t>copy</a:t>
            </a:r>
            <a:r>
              <a:rPr lang="zh-CN" altLang="en-US" dirty="0"/>
              <a:t>的操作。</a:t>
            </a:r>
            <a:endParaRPr lang="en-US" altLang="zh-CN" dirty="0"/>
          </a:p>
          <a:p>
            <a:r>
              <a:rPr lang="zh-CN" altLang="en-US" dirty="0"/>
              <a:t>另外，也需要一个</a:t>
            </a:r>
            <a:r>
              <a:rPr lang="en-US" altLang="zh-CN" dirty="0" err="1"/>
              <a:t>fence.i</a:t>
            </a:r>
            <a:r>
              <a:rPr lang="zh-CN" altLang="en-US" dirty="0"/>
              <a:t>来清理掉，因为不同用户程序都加载到了同一个地方，所以他的指令</a:t>
            </a:r>
            <a:r>
              <a:rPr lang="en-US" altLang="zh-CN" dirty="0"/>
              <a:t>cache</a:t>
            </a:r>
            <a:r>
              <a:rPr lang="zh-CN" altLang="en-US" dirty="0"/>
              <a:t>中可能存在同样地址，但是未更新过的内容。</a:t>
            </a:r>
          </a:p>
        </p:txBody>
      </p:sp>
      <p:pic>
        <p:nvPicPr>
          <p:cNvPr id="5" name="图片 4">
            <a:extLst>
              <a:ext uri="{FF2B5EF4-FFF2-40B4-BE49-F238E27FC236}">
                <a16:creationId xmlns:a16="http://schemas.microsoft.com/office/drawing/2014/main" id="{EEAD509D-84DE-31FF-A017-238FAC726795}"/>
              </a:ext>
            </a:extLst>
          </p:cNvPr>
          <p:cNvPicPr>
            <a:picLocks noChangeAspect="1"/>
          </p:cNvPicPr>
          <p:nvPr/>
        </p:nvPicPr>
        <p:blipFill>
          <a:blip r:embed="rId3"/>
          <a:stretch>
            <a:fillRect/>
          </a:stretch>
        </p:blipFill>
        <p:spPr>
          <a:xfrm>
            <a:off x="1828874" y="2741903"/>
            <a:ext cx="4885008" cy="3857004"/>
          </a:xfrm>
          <a:prstGeom prst="rect">
            <a:avLst/>
          </a:prstGeom>
        </p:spPr>
      </p:pic>
    </p:spTree>
    <p:extLst>
      <p:ext uri="{BB962C8B-B14F-4D97-AF65-F5344CB8AC3E}">
        <p14:creationId xmlns:p14="http://schemas.microsoft.com/office/powerpoint/2010/main" val="217586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文本框 1">
            <a:extLst>
              <a:ext uri="{FF2B5EF4-FFF2-40B4-BE49-F238E27FC236}">
                <a16:creationId xmlns:a16="http://schemas.microsoft.com/office/drawing/2014/main" id="{10326C93-A271-BBF9-0564-CAAA583FD580}"/>
              </a:ext>
            </a:extLst>
          </p:cNvPr>
          <p:cNvSpPr txBox="1"/>
          <p:nvPr/>
        </p:nvSpPr>
        <p:spPr>
          <a:xfrm>
            <a:off x="735496" y="1331843"/>
            <a:ext cx="9919252" cy="1754326"/>
          </a:xfrm>
          <a:prstGeom prst="rect">
            <a:avLst/>
          </a:prstGeom>
          <a:noFill/>
        </p:spPr>
        <p:txBody>
          <a:bodyPr wrap="square" rtlCol="0">
            <a:spAutoFit/>
          </a:bodyPr>
          <a:lstStyle/>
          <a:p>
            <a:r>
              <a:rPr lang="zh-CN" altLang="en-US" dirty="0"/>
              <a:t>我们要实现的用户程序需要哪些内容？</a:t>
            </a:r>
            <a:endParaRPr lang="en-US" altLang="zh-CN" dirty="0"/>
          </a:p>
          <a:p>
            <a:r>
              <a:rPr lang="zh-CN" altLang="en-US" dirty="0"/>
              <a:t>查看</a:t>
            </a:r>
            <a:r>
              <a:rPr lang="en-US" altLang="zh-CN" dirty="0"/>
              <a:t>build/app</a:t>
            </a:r>
            <a:r>
              <a:rPr lang="zh-CN" altLang="en-US" dirty="0"/>
              <a:t>里面的具体用户程序，里面开头都指明了，有一个</a:t>
            </a:r>
            <a:r>
              <a:rPr lang="en-US" altLang="zh-CN" dirty="0"/>
              <a:t>extern crate </a:t>
            </a:r>
            <a:r>
              <a:rPr lang="en-US" altLang="zh-CN" dirty="0" err="1"/>
              <a:t>user_lib</a:t>
            </a:r>
            <a:endParaRPr lang="en-US" altLang="zh-CN" dirty="0"/>
          </a:p>
          <a:p>
            <a:r>
              <a:rPr lang="zh-CN" altLang="en-US" dirty="0"/>
              <a:t>这是一个简单的用户库。</a:t>
            </a:r>
            <a:endParaRPr lang="en-US" altLang="zh-CN" dirty="0"/>
          </a:p>
          <a:p>
            <a:r>
              <a:rPr lang="zh-CN" altLang="en-US" dirty="0"/>
              <a:t>在</a:t>
            </a:r>
            <a:r>
              <a:rPr lang="en-US" altLang="zh-CN" dirty="0"/>
              <a:t>user</a:t>
            </a:r>
            <a:r>
              <a:rPr lang="zh-CN" altLang="en-US" dirty="0"/>
              <a:t>这个文件夹里面的</a:t>
            </a:r>
            <a:r>
              <a:rPr lang="en-US" altLang="zh-CN" dirty="0" err="1"/>
              <a:t>cargo.toml</a:t>
            </a:r>
            <a:r>
              <a:rPr lang="zh-CN" altLang="en-US" dirty="0"/>
              <a:t>，就声明了这个名字。</a:t>
            </a:r>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AD2BA4DA-BDB3-83B7-5A57-B48189116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11" y="2883070"/>
            <a:ext cx="4264415" cy="961955"/>
          </a:xfrm>
          <a:prstGeom prst="rect">
            <a:avLst/>
          </a:prstGeom>
        </p:spPr>
      </p:pic>
      <p:pic>
        <p:nvPicPr>
          <p:cNvPr id="9" name="图片 8">
            <a:extLst>
              <a:ext uri="{FF2B5EF4-FFF2-40B4-BE49-F238E27FC236}">
                <a16:creationId xmlns:a16="http://schemas.microsoft.com/office/drawing/2014/main" id="{ED787822-ABD3-0733-FD1A-CEF80521A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96" y="4369798"/>
            <a:ext cx="6942213" cy="1543984"/>
          </a:xfrm>
          <a:prstGeom prst="rect">
            <a:avLst/>
          </a:prstGeom>
        </p:spPr>
      </p:pic>
    </p:spTree>
    <p:extLst>
      <p:ext uri="{BB962C8B-B14F-4D97-AF65-F5344CB8AC3E}">
        <p14:creationId xmlns:p14="http://schemas.microsoft.com/office/powerpoint/2010/main" val="1110845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BB7BBA41-44B6-748B-5C90-659107FB9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424" y="2837622"/>
            <a:ext cx="4914900" cy="2971800"/>
          </a:xfrm>
          <a:prstGeom prst="rect">
            <a:avLst/>
          </a:prstGeom>
        </p:spPr>
      </p:pic>
      <p:sp>
        <p:nvSpPr>
          <p:cNvPr id="5" name="文本框 4">
            <a:extLst>
              <a:ext uri="{FF2B5EF4-FFF2-40B4-BE49-F238E27FC236}">
                <a16:creationId xmlns:a16="http://schemas.microsoft.com/office/drawing/2014/main" id="{EFB8D213-5197-B78E-717C-56F2D1FB2150}"/>
              </a:ext>
            </a:extLst>
          </p:cNvPr>
          <p:cNvSpPr txBox="1"/>
          <p:nvPr/>
        </p:nvSpPr>
        <p:spPr>
          <a:xfrm>
            <a:off x="1108212" y="1600200"/>
            <a:ext cx="7757492" cy="1938992"/>
          </a:xfrm>
          <a:prstGeom prst="rect">
            <a:avLst/>
          </a:prstGeom>
          <a:noFill/>
        </p:spPr>
        <p:txBody>
          <a:bodyPr wrap="square" rtlCol="0">
            <a:spAutoFit/>
          </a:bodyPr>
          <a:lstStyle/>
          <a:p>
            <a:r>
              <a:rPr lang="zh-CN" altLang="en-US" sz="2400" dirty="0"/>
              <a:t>这时候就应该祭出右边这张图来说明这部分代码所处的地位了。</a:t>
            </a:r>
            <a:endParaRPr lang="en-US" altLang="zh-CN" sz="2400" dirty="0"/>
          </a:p>
          <a:p>
            <a:r>
              <a:rPr lang="zh-CN" altLang="en-US" sz="2400" dirty="0"/>
              <a:t>我们的应用程序放在</a:t>
            </a:r>
            <a:r>
              <a:rPr lang="en-US" altLang="zh-CN" sz="2400" dirty="0"/>
              <a:t>build/app</a:t>
            </a:r>
            <a:r>
              <a:rPr lang="zh-CN" altLang="en-US" sz="2400" dirty="0"/>
              <a:t>下</a:t>
            </a:r>
            <a:endParaRPr lang="en-US" altLang="zh-CN" sz="2400" dirty="0"/>
          </a:p>
          <a:p>
            <a:r>
              <a:rPr lang="zh-CN" altLang="en-US" sz="2400" dirty="0"/>
              <a:t>操作系统就是我们写的简单的内核</a:t>
            </a:r>
            <a:endParaRPr lang="en-US" altLang="zh-CN" sz="2400" dirty="0"/>
          </a:p>
          <a:p>
            <a:r>
              <a:rPr lang="zh-CN" altLang="en-US" sz="2400" dirty="0"/>
              <a:t>那么我们的标准库部分，就在这里了。</a:t>
            </a:r>
            <a:endParaRPr lang="en-US" altLang="zh-CN" sz="2400" dirty="0"/>
          </a:p>
        </p:txBody>
      </p:sp>
    </p:spTree>
    <p:extLst>
      <p:ext uri="{BB962C8B-B14F-4D97-AF65-F5344CB8AC3E}">
        <p14:creationId xmlns:p14="http://schemas.microsoft.com/office/powerpoint/2010/main" val="134402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文本框 1">
            <a:extLst>
              <a:ext uri="{FF2B5EF4-FFF2-40B4-BE49-F238E27FC236}">
                <a16:creationId xmlns:a16="http://schemas.microsoft.com/office/drawing/2014/main" id="{56D4AE7B-1333-DAF9-E7BB-B4B569283A83}"/>
              </a:ext>
            </a:extLst>
          </p:cNvPr>
          <p:cNvSpPr txBox="1"/>
          <p:nvPr/>
        </p:nvSpPr>
        <p:spPr>
          <a:xfrm>
            <a:off x="1262269" y="1376569"/>
            <a:ext cx="8552622" cy="923330"/>
          </a:xfrm>
          <a:prstGeom prst="rect">
            <a:avLst/>
          </a:prstGeom>
          <a:noFill/>
        </p:spPr>
        <p:txBody>
          <a:bodyPr wrap="square" rtlCol="0">
            <a:spAutoFit/>
          </a:bodyPr>
          <a:lstStyle/>
          <a:p>
            <a:r>
              <a:rPr lang="zh-CN" altLang="en-US" dirty="0"/>
              <a:t>这个简单的标准库做了什么？？？</a:t>
            </a:r>
            <a:endParaRPr lang="en-US" altLang="zh-CN" dirty="0"/>
          </a:p>
          <a:p>
            <a:r>
              <a:rPr lang="zh-CN" altLang="en-US" dirty="0"/>
              <a:t>首先是系统调用。在</a:t>
            </a:r>
            <a:r>
              <a:rPr lang="en-US" altLang="zh-CN" dirty="0"/>
              <a:t>syscall.rs</a:t>
            </a:r>
            <a:r>
              <a:rPr lang="zh-CN" altLang="en-US" dirty="0"/>
              <a:t>中，实现了对一系列</a:t>
            </a:r>
            <a:r>
              <a:rPr lang="en-US" altLang="zh-CN" dirty="0" err="1"/>
              <a:t>syscall</a:t>
            </a:r>
            <a:r>
              <a:rPr lang="zh-CN" altLang="en-US" dirty="0"/>
              <a:t>的一个封装。最终调用</a:t>
            </a:r>
            <a:r>
              <a:rPr lang="en-US" altLang="zh-CN" dirty="0" err="1"/>
              <a:t>syscall</a:t>
            </a:r>
            <a:r>
              <a:rPr lang="zh-CN" altLang="en-US" dirty="0"/>
              <a:t>函数使用</a:t>
            </a:r>
            <a:r>
              <a:rPr lang="en-US" altLang="zh-CN" dirty="0" err="1"/>
              <a:t>ecall</a:t>
            </a:r>
            <a:r>
              <a:rPr lang="zh-CN" altLang="en-US" dirty="0"/>
              <a:t>指令调用操作系统的服务。</a:t>
            </a:r>
          </a:p>
        </p:txBody>
      </p:sp>
      <p:pic>
        <p:nvPicPr>
          <p:cNvPr id="7" name="图片 6">
            <a:extLst>
              <a:ext uri="{FF2B5EF4-FFF2-40B4-BE49-F238E27FC236}">
                <a16:creationId xmlns:a16="http://schemas.microsoft.com/office/drawing/2014/main" id="{A082FC02-CAED-569F-3017-85FAE11DC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525" y="2254409"/>
            <a:ext cx="4862631" cy="4243857"/>
          </a:xfrm>
          <a:prstGeom prst="rect">
            <a:avLst/>
          </a:prstGeom>
        </p:spPr>
      </p:pic>
    </p:spTree>
    <p:extLst>
      <p:ext uri="{BB962C8B-B14F-4D97-AF65-F5344CB8AC3E}">
        <p14:creationId xmlns:p14="http://schemas.microsoft.com/office/powerpoint/2010/main" val="352801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AF0F1AA0-5C1D-426D-A552-18014EA422BF}"/>
              </a:ext>
            </a:extLst>
          </p:cNvPr>
          <p:cNvSpPr txBox="1"/>
          <p:nvPr/>
        </p:nvSpPr>
        <p:spPr>
          <a:xfrm>
            <a:off x="1202634" y="923330"/>
            <a:ext cx="8786191" cy="2031325"/>
          </a:xfrm>
          <a:prstGeom prst="rect">
            <a:avLst/>
          </a:prstGeom>
          <a:noFill/>
        </p:spPr>
        <p:txBody>
          <a:bodyPr wrap="square" rtlCol="0">
            <a:spAutoFit/>
          </a:bodyPr>
          <a:lstStyle/>
          <a:p>
            <a:r>
              <a:rPr lang="zh-CN" altLang="en-US" dirty="0"/>
              <a:t>其次则是一个简单的运行时环境。当你随便点开一个用户进程的时候，里面都写的一个</a:t>
            </a:r>
            <a:r>
              <a:rPr lang="en-US" altLang="zh-CN" dirty="0"/>
              <a:t>main</a:t>
            </a:r>
            <a:r>
              <a:rPr lang="zh-CN" altLang="en-US" dirty="0"/>
              <a:t>函数，但是这时候，难道你不疑惑嘛？？？</a:t>
            </a:r>
            <a:endParaRPr lang="en-US" altLang="zh-CN" dirty="0"/>
          </a:p>
          <a:p>
            <a:r>
              <a:rPr lang="zh-CN" altLang="en-US" dirty="0"/>
              <a:t>我们在第一节课里面就说我们的操作系统需要移除掉标准库等支持，所以搞了一堆东西，然后把</a:t>
            </a:r>
            <a:r>
              <a:rPr lang="en-US" altLang="zh-CN" dirty="0"/>
              <a:t>main</a:t>
            </a:r>
            <a:r>
              <a:rPr lang="zh-CN" altLang="en-US" dirty="0"/>
              <a:t>函数的也去掉了。</a:t>
            </a:r>
            <a:endParaRPr lang="en-US" altLang="zh-CN" dirty="0"/>
          </a:p>
          <a:p>
            <a:r>
              <a:rPr lang="zh-CN" altLang="en-US" dirty="0"/>
              <a:t>这里虽然也是库文件，但是他运行起来之后，一样无法取得</a:t>
            </a:r>
            <a:r>
              <a:rPr lang="en-US" altLang="zh-CN" dirty="0"/>
              <a:t>std</a:t>
            </a:r>
            <a:r>
              <a:rPr lang="zh-CN" altLang="en-US" dirty="0"/>
              <a:t>库的支持，只能使用前面说的简简单单的</a:t>
            </a:r>
            <a:r>
              <a:rPr lang="en-US" altLang="zh-CN" dirty="0" err="1"/>
              <a:t>syscall</a:t>
            </a:r>
            <a:r>
              <a:rPr lang="zh-CN" altLang="en-US" dirty="0"/>
              <a:t>。所以他必然也是没有</a:t>
            </a:r>
            <a:r>
              <a:rPr lang="en-US" altLang="zh-CN" dirty="0"/>
              <a:t>std</a:t>
            </a:r>
            <a:r>
              <a:rPr lang="zh-CN" altLang="en-US" dirty="0"/>
              <a:t>库也是</a:t>
            </a:r>
            <a:r>
              <a:rPr lang="en-US" altLang="zh-CN" dirty="0" err="1"/>
              <a:t>no_main</a:t>
            </a:r>
            <a:r>
              <a:rPr lang="zh-CN" altLang="en-US" dirty="0"/>
              <a:t>的，那么这个</a:t>
            </a:r>
            <a:r>
              <a:rPr lang="en-US" altLang="zh-CN" dirty="0"/>
              <a:t>main</a:t>
            </a:r>
            <a:r>
              <a:rPr lang="zh-CN" altLang="en-US" dirty="0"/>
              <a:t>函数是怎么搞起来的？是谁调用了这个</a:t>
            </a:r>
            <a:r>
              <a:rPr lang="en-US" altLang="zh-CN" dirty="0"/>
              <a:t>main</a:t>
            </a:r>
            <a:r>
              <a:rPr lang="zh-CN" altLang="en-US" dirty="0"/>
              <a:t>函数？</a:t>
            </a:r>
          </a:p>
        </p:txBody>
      </p:sp>
      <p:pic>
        <p:nvPicPr>
          <p:cNvPr id="6" name="图片 5">
            <a:extLst>
              <a:ext uri="{FF2B5EF4-FFF2-40B4-BE49-F238E27FC236}">
                <a16:creationId xmlns:a16="http://schemas.microsoft.com/office/drawing/2014/main" id="{1AF2546C-4747-EC6A-496E-2C4A8DA55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634" y="2954655"/>
            <a:ext cx="4342685" cy="3765857"/>
          </a:xfrm>
          <a:prstGeom prst="rect">
            <a:avLst/>
          </a:prstGeom>
        </p:spPr>
      </p:pic>
    </p:spTree>
    <p:extLst>
      <p:ext uri="{BB962C8B-B14F-4D97-AF65-F5344CB8AC3E}">
        <p14:creationId xmlns:p14="http://schemas.microsoft.com/office/powerpoint/2010/main" val="290107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AF0F1AA0-5C1D-426D-A552-18014EA422BF}"/>
              </a:ext>
            </a:extLst>
          </p:cNvPr>
          <p:cNvSpPr txBox="1"/>
          <p:nvPr/>
        </p:nvSpPr>
        <p:spPr>
          <a:xfrm>
            <a:off x="1202634" y="923330"/>
            <a:ext cx="8786191" cy="1200329"/>
          </a:xfrm>
          <a:prstGeom prst="rect">
            <a:avLst/>
          </a:prstGeom>
          <a:noFill/>
        </p:spPr>
        <p:txBody>
          <a:bodyPr wrap="square" rtlCol="0">
            <a:spAutoFit/>
          </a:bodyPr>
          <a:lstStyle/>
          <a:p>
            <a:r>
              <a:rPr lang="zh-CN" altLang="en-US" dirty="0"/>
              <a:t>解答这个疑惑还是需要从看链接脚本开始，在我们的用户程序链接器的最开始，有个</a:t>
            </a:r>
            <a:r>
              <a:rPr lang="en-US" altLang="zh-CN" dirty="0"/>
              <a:t>.</a:t>
            </a:r>
            <a:r>
              <a:rPr lang="en-US" altLang="zh-CN" dirty="0" err="1"/>
              <a:t>text.entry</a:t>
            </a:r>
            <a:r>
              <a:rPr lang="zh-CN" altLang="en-US" dirty="0"/>
              <a:t>段。而他在这个用户程序的代码中，是如下这段代码作为了这个段的内容。</a:t>
            </a:r>
            <a:endParaRPr lang="en-US" altLang="zh-CN" dirty="0"/>
          </a:p>
          <a:p>
            <a:endParaRPr lang="en-US" altLang="zh-CN" dirty="0"/>
          </a:p>
          <a:p>
            <a:r>
              <a:rPr lang="zh-CN" altLang="en-US" dirty="0"/>
              <a:t>做了清理</a:t>
            </a:r>
            <a:r>
              <a:rPr lang="en-US" altLang="zh-CN" dirty="0" err="1"/>
              <a:t>bss</a:t>
            </a:r>
            <a:r>
              <a:rPr lang="zh-CN" altLang="en-US" dirty="0"/>
              <a:t>段的操作，然后最后调用</a:t>
            </a:r>
            <a:r>
              <a:rPr lang="en-US" altLang="zh-CN" dirty="0"/>
              <a:t>main</a:t>
            </a:r>
            <a:r>
              <a:rPr lang="zh-CN" altLang="en-US" dirty="0"/>
              <a:t>函数，并传参。</a:t>
            </a:r>
          </a:p>
        </p:txBody>
      </p:sp>
      <p:pic>
        <p:nvPicPr>
          <p:cNvPr id="5" name="图片 4">
            <a:extLst>
              <a:ext uri="{FF2B5EF4-FFF2-40B4-BE49-F238E27FC236}">
                <a16:creationId xmlns:a16="http://schemas.microsoft.com/office/drawing/2014/main" id="{D319E3D1-56C4-226C-C357-E6E9CCAB6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777" y="2678669"/>
            <a:ext cx="4425081" cy="2328348"/>
          </a:xfrm>
          <a:prstGeom prst="rect">
            <a:avLst/>
          </a:prstGeom>
        </p:spPr>
      </p:pic>
      <p:pic>
        <p:nvPicPr>
          <p:cNvPr id="8" name="图片 7">
            <a:extLst>
              <a:ext uri="{FF2B5EF4-FFF2-40B4-BE49-F238E27FC236}">
                <a16:creationId xmlns:a16="http://schemas.microsoft.com/office/drawing/2014/main" id="{77718BA1-AC10-CA72-DFBE-1A79E9991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858" y="2492991"/>
            <a:ext cx="6514924" cy="3770472"/>
          </a:xfrm>
          <a:prstGeom prst="rect">
            <a:avLst/>
          </a:prstGeom>
        </p:spPr>
      </p:pic>
    </p:spTree>
    <p:extLst>
      <p:ext uri="{BB962C8B-B14F-4D97-AF65-F5344CB8AC3E}">
        <p14:creationId xmlns:p14="http://schemas.microsoft.com/office/powerpoint/2010/main" val="77768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B2F81B1-B192-6B2C-4695-C421CE6F9F57}"/>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任务目标</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文本框 4">
            <a:extLst>
              <a:ext uri="{FF2B5EF4-FFF2-40B4-BE49-F238E27FC236}">
                <a16:creationId xmlns:a16="http://schemas.microsoft.com/office/drawing/2014/main" id="{8B27536A-BCC7-D419-A485-8B5F8DA11BD6}"/>
              </a:ext>
            </a:extLst>
          </p:cNvPr>
          <p:cNvSpPr txBox="1"/>
          <p:nvPr/>
        </p:nvSpPr>
        <p:spPr>
          <a:xfrm>
            <a:off x="1344706" y="1905506"/>
            <a:ext cx="9281459" cy="2677656"/>
          </a:xfrm>
          <a:prstGeom prst="rect">
            <a:avLst/>
          </a:prstGeom>
          <a:noFill/>
        </p:spPr>
        <p:txBody>
          <a:bodyPr wrap="square" rtlCol="0">
            <a:spAutoFit/>
          </a:bodyPr>
          <a:lstStyle/>
          <a:p>
            <a:r>
              <a:rPr lang="zh-CN" altLang="en-US" sz="2400" dirty="0"/>
              <a:t>依旧来细分我们的目标</a:t>
            </a:r>
            <a:endParaRPr lang="en-US" altLang="zh-CN" sz="2400" dirty="0"/>
          </a:p>
          <a:p>
            <a:r>
              <a:rPr lang="zh-CN" altLang="en-US" sz="2400" dirty="0"/>
              <a:t>我们这节课的目标是什么？</a:t>
            </a:r>
            <a:endParaRPr lang="en-US" altLang="zh-CN" sz="2400" dirty="0"/>
          </a:p>
          <a:p>
            <a:r>
              <a:rPr lang="zh-CN" altLang="en-US" sz="2400" dirty="0"/>
              <a:t>跑起若干个简单的用户程序</a:t>
            </a:r>
            <a:r>
              <a:rPr lang="en-US" altLang="zh-CN" sz="2400" dirty="0"/>
              <a:t>app</a:t>
            </a:r>
          </a:p>
          <a:p>
            <a:endParaRPr lang="en-US" altLang="zh-CN" sz="2400" dirty="0"/>
          </a:p>
          <a:p>
            <a:r>
              <a:rPr lang="zh-CN" altLang="en-US" sz="2400" dirty="0"/>
              <a:t>因此我们需要回答这么几个问题</a:t>
            </a:r>
            <a:endParaRPr lang="en-US" altLang="zh-CN" sz="2400" dirty="0"/>
          </a:p>
          <a:p>
            <a:pPr marL="285750" indent="-285750">
              <a:buFont typeface="Arial" panose="020B0604020202020204" pitchFamily="34" charset="0"/>
              <a:buChar char="•"/>
            </a:pPr>
            <a:r>
              <a:rPr lang="zh-CN" altLang="en-US" sz="2400" dirty="0"/>
              <a:t>如何加载这些用户程序</a:t>
            </a:r>
            <a:endParaRPr lang="en-US" altLang="zh-CN" sz="2400" dirty="0"/>
          </a:p>
          <a:p>
            <a:pPr marL="285750" indent="-285750">
              <a:buFont typeface="Arial" panose="020B0604020202020204" pitchFamily="34" charset="0"/>
              <a:buChar char="•"/>
            </a:pPr>
            <a:r>
              <a:rPr lang="zh-CN" altLang="en-US" sz="2400" dirty="0"/>
              <a:t>用户程序和内核如何交互</a:t>
            </a:r>
            <a:endParaRPr lang="en-US" altLang="zh-CN" sz="2400" dirty="0"/>
          </a:p>
        </p:txBody>
      </p:sp>
    </p:spTree>
    <p:extLst>
      <p:ext uri="{BB962C8B-B14F-4D97-AF65-F5344CB8AC3E}">
        <p14:creationId xmlns:p14="http://schemas.microsoft.com/office/powerpoint/2010/main" val="394869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id="{D472F0B2-BBA0-61FA-251A-005D84C95AFD}"/>
              </a:ext>
            </a:extLst>
          </p:cNvPr>
          <p:cNvGrpSpPr/>
          <p:nvPr/>
        </p:nvGrpSpPr>
        <p:grpSpPr>
          <a:xfrm>
            <a:off x="7515228" y="3325335"/>
            <a:ext cx="3228975" cy="1381128"/>
            <a:chOff x="1076325" y="2971797"/>
            <a:chExt cx="3228975" cy="1381128"/>
          </a:xfrm>
        </p:grpSpPr>
        <p:sp>
          <p:nvSpPr>
            <p:cNvPr id="6" name="流程图: 接点 5">
              <a:extLst>
                <a:ext uri="{FF2B5EF4-FFF2-40B4-BE49-F238E27FC236}">
                  <a16:creationId xmlns:a16="http://schemas.microsoft.com/office/drawing/2014/main" id="{081217CC-883E-23A1-5428-FB1AB4BFDE21}"/>
                </a:ext>
              </a:extLst>
            </p:cNvPr>
            <p:cNvSpPr/>
            <p:nvPr/>
          </p:nvSpPr>
          <p:spPr>
            <a:xfrm>
              <a:off x="1076325" y="2971800"/>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流程图: 接点 6">
              <a:extLst>
                <a:ext uri="{FF2B5EF4-FFF2-40B4-BE49-F238E27FC236}">
                  <a16:creationId xmlns:a16="http://schemas.microsoft.com/office/drawing/2014/main" id="{EF6AC11C-D422-6344-2C6E-5948E7B4C22D}"/>
                </a:ext>
              </a:extLst>
            </p:cNvPr>
            <p:cNvSpPr/>
            <p:nvPr/>
          </p:nvSpPr>
          <p:spPr>
            <a:xfrm>
              <a:off x="1943100" y="2971799"/>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流程图: 接点 7">
              <a:extLst>
                <a:ext uri="{FF2B5EF4-FFF2-40B4-BE49-F238E27FC236}">
                  <a16:creationId xmlns:a16="http://schemas.microsoft.com/office/drawing/2014/main" id="{FBF5F325-5ADB-909B-5E3A-E26EDDA06028}"/>
                </a:ext>
              </a:extLst>
            </p:cNvPr>
            <p:cNvSpPr/>
            <p:nvPr/>
          </p:nvSpPr>
          <p:spPr>
            <a:xfrm>
              <a:off x="2809875" y="2971800"/>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流程图: 接点 8">
              <a:extLst>
                <a:ext uri="{FF2B5EF4-FFF2-40B4-BE49-F238E27FC236}">
                  <a16:creationId xmlns:a16="http://schemas.microsoft.com/office/drawing/2014/main" id="{56AEA11B-A102-C598-2FD4-411232B34371}"/>
                </a:ext>
              </a:extLst>
            </p:cNvPr>
            <p:cNvSpPr/>
            <p:nvPr/>
          </p:nvSpPr>
          <p:spPr>
            <a:xfrm>
              <a:off x="1976438" y="3905250"/>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流程图: 接点 9">
              <a:extLst>
                <a:ext uri="{FF2B5EF4-FFF2-40B4-BE49-F238E27FC236}">
                  <a16:creationId xmlns:a16="http://schemas.microsoft.com/office/drawing/2014/main" id="{89904E6E-DE1C-5A6D-2C83-7D48B5CBD20F}"/>
                </a:ext>
              </a:extLst>
            </p:cNvPr>
            <p:cNvSpPr/>
            <p:nvPr/>
          </p:nvSpPr>
          <p:spPr>
            <a:xfrm>
              <a:off x="3838575" y="2971798"/>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箭头连接符 11">
              <a:extLst>
                <a:ext uri="{FF2B5EF4-FFF2-40B4-BE49-F238E27FC236}">
                  <a16:creationId xmlns:a16="http://schemas.microsoft.com/office/drawing/2014/main" id="{C321DDFE-A232-7773-E4CD-AE58B1FFCA5B}"/>
                </a:ext>
              </a:extLst>
            </p:cNvPr>
            <p:cNvCxnSpPr>
              <a:stCxn id="6" idx="6"/>
              <a:endCxn id="7" idx="2"/>
            </p:cNvCxnSpPr>
            <p:nvPr/>
          </p:nvCxnSpPr>
          <p:spPr>
            <a:xfrm flipV="1">
              <a:off x="1543050" y="3195637"/>
              <a:ext cx="400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66CE6D0-E92A-8E5B-44E1-63F192EB1DE1}"/>
                </a:ext>
              </a:extLst>
            </p:cNvPr>
            <p:cNvCxnSpPr>
              <a:stCxn id="7" idx="6"/>
              <a:endCxn id="8" idx="2"/>
            </p:cNvCxnSpPr>
            <p:nvPr/>
          </p:nvCxnSpPr>
          <p:spPr>
            <a:xfrm>
              <a:off x="2409825" y="3195637"/>
              <a:ext cx="400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B64C794-8B73-E3AF-C41E-0C04A18D2F12}"/>
                </a:ext>
              </a:extLst>
            </p:cNvPr>
            <p:cNvCxnSpPr>
              <a:cxnSpLocks/>
              <a:stCxn id="8" idx="6"/>
              <a:endCxn id="10" idx="2"/>
            </p:cNvCxnSpPr>
            <p:nvPr/>
          </p:nvCxnSpPr>
          <p:spPr>
            <a:xfrm flipV="1">
              <a:off x="3276600" y="3195636"/>
              <a:ext cx="56197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283AF60-F420-8D8B-2B2C-949C1181225B}"/>
                </a:ext>
              </a:extLst>
            </p:cNvPr>
            <p:cNvCxnSpPr>
              <a:cxnSpLocks/>
              <a:stCxn id="6" idx="5"/>
              <a:endCxn id="9" idx="1"/>
            </p:cNvCxnSpPr>
            <p:nvPr/>
          </p:nvCxnSpPr>
          <p:spPr>
            <a:xfrm>
              <a:off x="1474700" y="3353915"/>
              <a:ext cx="570088" cy="61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387B7749-F664-A911-9FA3-C3EDEF965C0A}"/>
                </a:ext>
              </a:extLst>
            </p:cNvPr>
            <p:cNvCxnSpPr>
              <a:cxnSpLocks/>
              <a:stCxn id="9" idx="7"/>
              <a:endCxn id="8" idx="4"/>
            </p:cNvCxnSpPr>
            <p:nvPr/>
          </p:nvCxnSpPr>
          <p:spPr>
            <a:xfrm flipV="1">
              <a:off x="2374813" y="3419475"/>
              <a:ext cx="668425" cy="55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E0BB215D-B262-3709-639C-367ECACCDF3A}"/>
                </a:ext>
              </a:extLst>
            </p:cNvPr>
            <p:cNvCxnSpPr>
              <a:stCxn id="10" idx="0"/>
              <a:endCxn id="7" idx="0"/>
            </p:cNvCxnSpPr>
            <p:nvPr/>
          </p:nvCxnSpPr>
          <p:spPr>
            <a:xfrm rot="16200000" flipH="1" flipV="1">
              <a:off x="3124200" y="2024060"/>
              <a:ext cx="1" cy="1895475"/>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id="{E11D0A02-E33F-EE3C-5F0C-9053DC39B39D}"/>
              </a:ext>
            </a:extLst>
          </p:cNvPr>
          <p:cNvGrpSpPr/>
          <p:nvPr/>
        </p:nvGrpSpPr>
        <p:grpSpPr>
          <a:xfrm>
            <a:off x="947737" y="2514597"/>
            <a:ext cx="3228975" cy="447677"/>
            <a:chOff x="6805612" y="2783497"/>
            <a:chExt cx="3228975" cy="447677"/>
          </a:xfrm>
        </p:grpSpPr>
        <p:sp>
          <p:nvSpPr>
            <p:cNvPr id="34" name="流程图: 接点 33">
              <a:extLst>
                <a:ext uri="{FF2B5EF4-FFF2-40B4-BE49-F238E27FC236}">
                  <a16:creationId xmlns:a16="http://schemas.microsoft.com/office/drawing/2014/main" id="{ED72CFD7-ABD6-3AC0-B42E-9C83F9356D54}"/>
                </a:ext>
              </a:extLst>
            </p:cNvPr>
            <p:cNvSpPr/>
            <p:nvPr/>
          </p:nvSpPr>
          <p:spPr>
            <a:xfrm>
              <a:off x="6805612" y="2783499"/>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 name="流程图: 接点 34">
              <a:extLst>
                <a:ext uri="{FF2B5EF4-FFF2-40B4-BE49-F238E27FC236}">
                  <a16:creationId xmlns:a16="http://schemas.microsoft.com/office/drawing/2014/main" id="{C8323676-8882-0337-426D-A8A1DD26C1C9}"/>
                </a:ext>
              </a:extLst>
            </p:cNvPr>
            <p:cNvSpPr/>
            <p:nvPr/>
          </p:nvSpPr>
          <p:spPr>
            <a:xfrm>
              <a:off x="7672387" y="2783498"/>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6" name="流程图: 接点 35">
              <a:extLst>
                <a:ext uri="{FF2B5EF4-FFF2-40B4-BE49-F238E27FC236}">
                  <a16:creationId xmlns:a16="http://schemas.microsoft.com/office/drawing/2014/main" id="{4A1F37E1-525B-5F1E-1F30-8255B587BF9A}"/>
                </a:ext>
              </a:extLst>
            </p:cNvPr>
            <p:cNvSpPr/>
            <p:nvPr/>
          </p:nvSpPr>
          <p:spPr>
            <a:xfrm>
              <a:off x="8539162" y="2783499"/>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流程图: 接点 37">
              <a:extLst>
                <a:ext uri="{FF2B5EF4-FFF2-40B4-BE49-F238E27FC236}">
                  <a16:creationId xmlns:a16="http://schemas.microsoft.com/office/drawing/2014/main" id="{14977EEE-A4A8-FA50-12E8-87FE1BED13BE}"/>
                </a:ext>
              </a:extLst>
            </p:cNvPr>
            <p:cNvSpPr/>
            <p:nvPr/>
          </p:nvSpPr>
          <p:spPr>
            <a:xfrm>
              <a:off x="9567862" y="2783497"/>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9" name="直接箭头连接符 38">
              <a:extLst>
                <a:ext uri="{FF2B5EF4-FFF2-40B4-BE49-F238E27FC236}">
                  <a16:creationId xmlns:a16="http://schemas.microsoft.com/office/drawing/2014/main" id="{545728BC-2D6C-1C19-0134-EFC23AA9A3E7}"/>
                </a:ext>
              </a:extLst>
            </p:cNvPr>
            <p:cNvCxnSpPr>
              <a:cxnSpLocks/>
              <a:stCxn id="34" idx="6"/>
              <a:endCxn id="35" idx="2"/>
            </p:cNvCxnSpPr>
            <p:nvPr/>
          </p:nvCxnSpPr>
          <p:spPr>
            <a:xfrm flipV="1">
              <a:off x="7272337" y="3007336"/>
              <a:ext cx="400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AF5F375-3682-BD80-F944-2A3F5736D5A5}"/>
                </a:ext>
              </a:extLst>
            </p:cNvPr>
            <p:cNvCxnSpPr>
              <a:cxnSpLocks/>
              <a:stCxn id="35" idx="6"/>
              <a:endCxn id="36" idx="2"/>
            </p:cNvCxnSpPr>
            <p:nvPr/>
          </p:nvCxnSpPr>
          <p:spPr>
            <a:xfrm>
              <a:off x="8139112" y="3007336"/>
              <a:ext cx="400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8D35F79E-B7EC-F621-89F6-62AEC42BBFD8}"/>
                </a:ext>
              </a:extLst>
            </p:cNvPr>
            <p:cNvCxnSpPr>
              <a:cxnSpLocks/>
              <a:stCxn id="36" idx="6"/>
              <a:endCxn id="38" idx="2"/>
            </p:cNvCxnSpPr>
            <p:nvPr/>
          </p:nvCxnSpPr>
          <p:spPr>
            <a:xfrm flipV="1">
              <a:off x="9005887" y="3007335"/>
              <a:ext cx="56197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3" name="流程图: 接点 72">
            <a:extLst>
              <a:ext uri="{FF2B5EF4-FFF2-40B4-BE49-F238E27FC236}">
                <a16:creationId xmlns:a16="http://schemas.microsoft.com/office/drawing/2014/main" id="{FC8AD567-C50E-67F5-81E9-26E46BC31D40}"/>
              </a:ext>
            </a:extLst>
          </p:cNvPr>
          <p:cNvSpPr/>
          <p:nvPr/>
        </p:nvSpPr>
        <p:spPr>
          <a:xfrm>
            <a:off x="2681287" y="3237943"/>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77" name="直接箭头连接符 76">
            <a:extLst>
              <a:ext uri="{FF2B5EF4-FFF2-40B4-BE49-F238E27FC236}">
                <a16:creationId xmlns:a16="http://schemas.microsoft.com/office/drawing/2014/main" id="{2141481C-8E34-ABE6-926B-3006B8206822}"/>
              </a:ext>
            </a:extLst>
          </p:cNvPr>
          <p:cNvCxnSpPr>
            <a:stCxn id="35" idx="5"/>
            <a:endCxn id="73" idx="1"/>
          </p:cNvCxnSpPr>
          <p:nvPr/>
        </p:nvCxnSpPr>
        <p:spPr>
          <a:xfrm>
            <a:off x="2212887" y="2896713"/>
            <a:ext cx="536750" cy="40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8" name="组合 77">
            <a:extLst>
              <a:ext uri="{FF2B5EF4-FFF2-40B4-BE49-F238E27FC236}">
                <a16:creationId xmlns:a16="http://schemas.microsoft.com/office/drawing/2014/main" id="{89EA45B0-AA08-DF1D-A227-F0E531E559F7}"/>
              </a:ext>
            </a:extLst>
          </p:cNvPr>
          <p:cNvGrpSpPr/>
          <p:nvPr/>
        </p:nvGrpSpPr>
        <p:grpSpPr>
          <a:xfrm>
            <a:off x="947737" y="4324347"/>
            <a:ext cx="3228975" cy="447677"/>
            <a:chOff x="6805612" y="2783497"/>
            <a:chExt cx="3228975" cy="447677"/>
          </a:xfrm>
        </p:grpSpPr>
        <p:sp>
          <p:nvSpPr>
            <p:cNvPr id="79" name="流程图: 接点 78">
              <a:extLst>
                <a:ext uri="{FF2B5EF4-FFF2-40B4-BE49-F238E27FC236}">
                  <a16:creationId xmlns:a16="http://schemas.microsoft.com/office/drawing/2014/main" id="{169D614F-FE4C-CF43-A04A-A41B1066C789}"/>
                </a:ext>
              </a:extLst>
            </p:cNvPr>
            <p:cNvSpPr/>
            <p:nvPr/>
          </p:nvSpPr>
          <p:spPr>
            <a:xfrm>
              <a:off x="6805612" y="2783499"/>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0" name="流程图: 接点 79">
              <a:extLst>
                <a:ext uri="{FF2B5EF4-FFF2-40B4-BE49-F238E27FC236}">
                  <a16:creationId xmlns:a16="http://schemas.microsoft.com/office/drawing/2014/main" id="{AA1E9366-F65B-279C-325B-9AABE713BCC7}"/>
                </a:ext>
              </a:extLst>
            </p:cNvPr>
            <p:cNvSpPr/>
            <p:nvPr/>
          </p:nvSpPr>
          <p:spPr>
            <a:xfrm>
              <a:off x="7672387" y="2783498"/>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流程图: 接点 80">
              <a:extLst>
                <a:ext uri="{FF2B5EF4-FFF2-40B4-BE49-F238E27FC236}">
                  <a16:creationId xmlns:a16="http://schemas.microsoft.com/office/drawing/2014/main" id="{7A6328BC-1E06-8007-7B40-6A8C419FDA34}"/>
                </a:ext>
              </a:extLst>
            </p:cNvPr>
            <p:cNvSpPr/>
            <p:nvPr/>
          </p:nvSpPr>
          <p:spPr>
            <a:xfrm>
              <a:off x="8539162" y="2783499"/>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2" name="流程图: 接点 81">
              <a:extLst>
                <a:ext uri="{FF2B5EF4-FFF2-40B4-BE49-F238E27FC236}">
                  <a16:creationId xmlns:a16="http://schemas.microsoft.com/office/drawing/2014/main" id="{7527B179-054E-C952-922A-E418229CCA69}"/>
                </a:ext>
              </a:extLst>
            </p:cNvPr>
            <p:cNvSpPr/>
            <p:nvPr/>
          </p:nvSpPr>
          <p:spPr>
            <a:xfrm>
              <a:off x="9567862" y="2783497"/>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3" name="直接箭头连接符 82">
              <a:extLst>
                <a:ext uri="{FF2B5EF4-FFF2-40B4-BE49-F238E27FC236}">
                  <a16:creationId xmlns:a16="http://schemas.microsoft.com/office/drawing/2014/main" id="{8B9EBB6F-8C4A-BA3D-1FD6-8229E3106DF3}"/>
                </a:ext>
              </a:extLst>
            </p:cNvPr>
            <p:cNvCxnSpPr>
              <a:cxnSpLocks/>
              <a:stCxn id="79" idx="6"/>
              <a:endCxn id="80" idx="2"/>
            </p:cNvCxnSpPr>
            <p:nvPr/>
          </p:nvCxnSpPr>
          <p:spPr>
            <a:xfrm flipV="1">
              <a:off x="7272337" y="3007336"/>
              <a:ext cx="400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370599AB-07FE-1137-6036-7222BF23B787}"/>
                </a:ext>
              </a:extLst>
            </p:cNvPr>
            <p:cNvCxnSpPr>
              <a:cxnSpLocks/>
              <a:stCxn id="80" idx="6"/>
              <a:endCxn id="81" idx="2"/>
            </p:cNvCxnSpPr>
            <p:nvPr/>
          </p:nvCxnSpPr>
          <p:spPr>
            <a:xfrm>
              <a:off x="8139112" y="3007336"/>
              <a:ext cx="400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D670608C-9374-D84D-EEAC-7CF76B1743D5}"/>
                </a:ext>
              </a:extLst>
            </p:cNvPr>
            <p:cNvCxnSpPr>
              <a:cxnSpLocks/>
              <a:stCxn id="81" idx="6"/>
              <a:endCxn id="82" idx="2"/>
            </p:cNvCxnSpPr>
            <p:nvPr/>
          </p:nvCxnSpPr>
          <p:spPr>
            <a:xfrm flipV="1">
              <a:off x="9005887" y="3007335"/>
              <a:ext cx="56197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6" name="流程图: 接点 85">
            <a:extLst>
              <a:ext uri="{FF2B5EF4-FFF2-40B4-BE49-F238E27FC236}">
                <a16:creationId xmlns:a16="http://schemas.microsoft.com/office/drawing/2014/main" id="{531381E6-D3D1-4ADA-0063-DCE343D17F19}"/>
              </a:ext>
            </a:extLst>
          </p:cNvPr>
          <p:cNvSpPr/>
          <p:nvPr/>
        </p:nvSpPr>
        <p:spPr>
          <a:xfrm>
            <a:off x="2681287" y="5047693"/>
            <a:ext cx="466725" cy="4476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7" name="直接箭头连接符 86">
            <a:extLst>
              <a:ext uri="{FF2B5EF4-FFF2-40B4-BE49-F238E27FC236}">
                <a16:creationId xmlns:a16="http://schemas.microsoft.com/office/drawing/2014/main" id="{E3C7DA1A-C46B-2D99-D2D1-9B4B95F1B032}"/>
              </a:ext>
            </a:extLst>
          </p:cNvPr>
          <p:cNvCxnSpPr>
            <a:stCxn id="80" idx="5"/>
            <a:endCxn id="86" idx="1"/>
          </p:cNvCxnSpPr>
          <p:nvPr/>
        </p:nvCxnSpPr>
        <p:spPr>
          <a:xfrm>
            <a:off x="2212887" y="4706463"/>
            <a:ext cx="536750" cy="40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2113B38C-9E15-A238-D4BE-E6C09C5588AB}"/>
              </a:ext>
            </a:extLst>
          </p:cNvPr>
          <p:cNvSpPr txBox="1"/>
          <p:nvPr/>
        </p:nvSpPr>
        <p:spPr>
          <a:xfrm>
            <a:off x="1974042" y="2001942"/>
            <a:ext cx="7072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APP1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9" name="文本框 88">
            <a:extLst>
              <a:ext uri="{FF2B5EF4-FFF2-40B4-BE49-F238E27FC236}">
                <a16:creationId xmlns:a16="http://schemas.microsoft.com/office/drawing/2014/main" id="{867AF752-3248-2DB4-8BFD-C200EBAC33AF}"/>
              </a:ext>
            </a:extLst>
          </p:cNvPr>
          <p:cNvSpPr txBox="1"/>
          <p:nvPr/>
        </p:nvSpPr>
        <p:spPr>
          <a:xfrm>
            <a:off x="1927614" y="3855051"/>
            <a:ext cx="7072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APP2</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0" name="文本框 89">
            <a:extLst>
              <a:ext uri="{FF2B5EF4-FFF2-40B4-BE49-F238E27FC236}">
                <a16:creationId xmlns:a16="http://schemas.microsoft.com/office/drawing/2014/main" id="{3D97C5A6-9383-5F10-6943-EE0732305A4C}"/>
              </a:ext>
            </a:extLst>
          </p:cNvPr>
          <p:cNvSpPr txBox="1"/>
          <p:nvPr/>
        </p:nvSpPr>
        <p:spPr>
          <a:xfrm>
            <a:off x="8941782" y="2589334"/>
            <a:ext cx="4122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os</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2" name="直接连接符 91">
            <a:extLst>
              <a:ext uri="{FF2B5EF4-FFF2-40B4-BE49-F238E27FC236}">
                <a16:creationId xmlns:a16="http://schemas.microsoft.com/office/drawing/2014/main" id="{5D8A02EB-E415-72B1-458E-7673B3E6EDE4}"/>
              </a:ext>
            </a:extLst>
          </p:cNvPr>
          <p:cNvCxnSpPr/>
          <p:nvPr/>
        </p:nvCxnSpPr>
        <p:spPr>
          <a:xfrm>
            <a:off x="5500708" y="1409700"/>
            <a:ext cx="0" cy="4724400"/>
          </a:xfrm>
          <a:prstGeom prst="line">
            <a:avLst/>
          </a:prstGeom>
          <a:ln w="57150"/>
        </p:spPr>
        <p:style>
          <a:lnRef idx="1">
            <a:schemeClr val="dk1"/>
          </a:lnRef>
          <a:fillRef idx="0">
            <a:schemeClr val="dk1"/>
          </a:fillRef>
          <a:effectRef idx="0">
            <a:schemeClr val="dk1"/>
          </a:effectRef>
          <a:fontRef idx="minor">
            <a:schemeClr val="tx1"/>
          </a:fontRef>
        </p:style>
      </p:cxnSp>
      <p:sp>
        <p:nvSpPr>
          <p:cNvPr id="93" name="文本框 92">
            <a:extLst>
              <a:ext uri="{FF2B5EF4-FFF2-40B4-BE49-F238E27FC236}">
                <a16:creationId xmlns:a16="http://schemas.microsoft.com/office/drawing/2014/main" id="{846523D1-4E62-8B37-1ACF-25423957DB12}"/>
              </a:ext>
            </a:extLst>
          </p:cNvPr>
          <p:cNvSpPr txBox="1"/>
          <p:nvPr/>
        </p:nvSpPr>
        <p:spPr>
          <a:xfrm>
            <a:off x="1181099" y="1333500"/>
            <a:ext cx="23102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低特权级</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-User mode</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4" name="文本框 93">
            <a:extLst>
              <a:ext uri="{FF2B5EF4-FFF2-40B4-BE49-F238E27FC236}">
                <a16:creationId xmlns:a16="http://schemas.microsoft.com/office/drawing/2014/main" id="{7CBE7265-BB1E-F92A-36A7-3F8EA5427A66}"/>
              </a:ext>
            </a:extLst>
          </p:cNvPr>
          <p:cNvSpPr txBox="1"/>
          <p:nvPr/>
        </p:nvSpPr>
        <p:spPr>
          <a:xfrm>
            <a:off x="8031487" y="1330790"/>
            <a:ext cx="20345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高特权级</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 mode</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7" name="箭头: 左 96">
            <a:extLst>
              <a:ext uri="{FF2B5EF4-FFF2-40B4-BE49-F238E27FC236}">
                <a16:creationId xmlns:a16="http://schemas.microsoft.com/office/drawing/2014/main" id="{7D370CE7-B498-9D83-3B1C-409B6561BFAC}"/>
              </a:ext>
            </a:extLst>
          </p:cNvPr>
          <p:cNvSpPr/>
          <p:nvPr/>
        </p:nvSpPr>
        <p:spPr>
          <a:xfrm>
            <a:off x="4476750" y="3420864"/>
            <a:ext cx="2674895" cy="25661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8" name="文本框 97">
            <a:extLst>
              <a:ext uri="{FF2B5EF4-FFF2-40B4-BE49-F238E27FC236}">
                <a16:creationId xmlns:a16="http://schemas.microsoft.com/office/drawing/2014/main" id="{FEA98F1B-647E-4F69-6A8D-405136C9CBB4}"/>
              </a:ext>
            </a:extLst>
          </p:cNvPr>
          <p:cNvSpPr txBox="1"/>
          <p:nvPr/>
        </p:nvSpPr>
        <p:spPr>
          <a:xfrm>
            <a:off x="5469826" y="3087406"/>
            <a:ext cx="18453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OS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选择</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app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运行</a:t>
            </a:r>
          </a:p>
        </p:txBody>
      </p:sp>
      <p:sp>
        <p:nvSpPr>
          <p:cNvPr id="99" name="箭头: 下弧形 98">
            <a:extLst>
              <a:ext uri="{FF2B5EF4-FFF2-40B4-BE49-F238E27FC236}">
                <a16:creationId xmlns:a16="http://schemas.microsoft.com/office/drawing/2014/main" id="{7760B854-7D10-E013-7C3A-A470F94EEC6B}"/>
              </a:ext>
            </a:extLst>
          </p:cNvPr>
          <p:cNvSpPr/>
          <p:nvPr/>
        </p:nvSpPr>
        <p:spPr>
          <a:xfrm>
            <a:off x="3989305" y="4976341"/>
            <a:ext cx="4426036" cy="589607"/>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0" name="文本框 99">
            <a:extLst>
              <a:ext uri="{FF2B5EF4-FFF2-40B4-BE49-F238E27FC236}">
                <a16:creationId xmlns:a16="http://schemas.microsoft.com/office/drawing/2014/main" id="{64E6F1F3-3731-6A32-09DA-0326B6045FB1}"/>
              </a:ext>
            </a:extLst>
          </p:cNvPr>
          <p:cNvSpPr txBox="1"/>
          <p:nvPr/>
        </p:nvSpPr>
        <p:spPr>
          <a:xfrm>
            <a:off x="4476750" y="6089691"/>
            <a:ext cx="33682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App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需要请求操作系统完成功能</a:t>
            </a:r>
          </a:p>
        </p:txBody>
      </p:sp>
      <p:sp>
        <p:nvSpPr>
          <p:cNvPr id="101" name="箭头: 上弧形 100">
            <a:extLst>
              <a:ext uri="{FF2B5EF4-FFF2-40B4-BE49-F238E27FC236}">
                <a16:creationId xmlns:a16="http://schemas.microsoft.com/office/drawing/2014/main" id="{255587CF-B2AF-F224-94D7-942E1F8E535B}"/>
              </a:ext>
            </a:extLst>
          </p:cNvPr>
          <p:cNvSpPr/>
          <p:nvPr/>
        </p:nvSpPr>
        <p:spPr>
          <a:xfrm>
            <a:off x="4048125" y="1781177"/>
            <a:ext cx="4162407" cy="52069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2" name="文本框 101">
            <a:extLst>
              <a:ext uri="{FF2B5EF4-FFF2-40B4-BE49-F238E27FC236}">
                <a16:creationId xmlns:a16="http://schemas.microsoft.com/office/drawing/2014/main" id="{9AB7A2F3-DD56-3E22-A05A-D7D826EFFDFF}"/>
              </a:ext>
            </a:extLst>
          </p:cNvPr>
          <p:cNvSpPr txBox="1"/>
          <p:nvPr/>
        </p:nvSpPr>
        <p:spPr>
          <a:xfrm>
            <a:off x="4338010" y="1078470"/>
            <a:ext cx="33682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App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需要请求操作系统完成功能</a:t>
            </a:r>
          </a:p>
        </p:txBody>
      </p:sp>
      <p:sp>
        <p:nvSpPr>
          <p:cNvPr id="2" name="矩形 1">
            <a:extLst>
              <a:ext uri="{FF2B5EF4-FFF2-40B4-BE49-F238E27FC236}">
                <a16:creationId xmlns:a16="http://schemas.microsoft.com/office/drawing/2014/main" id="{A0BD33C7-AE23-7D29-13C5-27D66495B5E0}"/>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848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8221F63-A76B-62D3-0EBC-401817A8E0D6}"/>
              </a:ext>
            </a:extLst>
          </p:cNvPr>
          <p:cNvPicPr>
            <a:picLocks noChangeAspect="1"/>
          </p:cNvPicPr>
          <p:nvPr/>
        </p:nvPicPr>
        <p:blipFill>
          <a:blip r:embed="rId3"/>
          <a:stretch>
            <a:fillRect/>
          </a:stretch>
        </p:blipFill>
        <p:spPr>
          <a:xfrm>
            <a:off x="732212" y="2043813"/>
            <a:ext cx="5220346" cy="1685872"/>
          </a:xfrm>
          <a:prstGeom prst="rect">
            <a:avLst/>
          </a:prstGeom>
        </p:spPr>
      </p:pic>
      <p:sp>
        <p:nvSpPr>
          <p:cNvPr id="8" name="文本框 7">
            <a:extLst>
              <a:ext uri="{FF2B5EF4-FFF2-40B4-BE49-F238E27FC236}">
                <a16:creationId xmlns:a16="http://schemas.microsoft.com/office/drawing/2014/main" id="{49CF931F-BE15-8180-457C-BCF441E49176}"/>
              </a:ext>
            </a:extLst>
          </p:cNvPr>
          <p:cNvSpPr txBox="1"/>
          <p:nvPr/>
        </p:nvSpPr>
        <p:spPr>
          <a:xfrm>
            <a:off x="515380" y="1345473"/>
            <a:ext cx="99706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特权级切换的具体过程一部分由硬件直接完成，另一部分则需要由操作系统来实现</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01EAA0E6-3321-9997-2357-ABEFBBA4A0B7}"/>
              </a:ext>
            </a:extLst>
          </p:cNvPr>
          <p:cNvSpPr txBox="1"/>
          <p:nvPr/>
        </p:nvSpPr>
        <p:spPr>
          <a:xfrm>
            <a:off x="6558116" y="1927123"/>
            <a:ext cx="4945626"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os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从</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sstatus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中知道</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syscall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是从用户态发来的</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Sepc</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记录了</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pc</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指针的值</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从</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scause</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中知道是</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syscall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异常</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os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设置</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stval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为异常入口地址</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3" name="图片 12">
            <a:extLst>
              <a:ext uri="{FF2B5EF4-FFF2-40B4-BE49-F238E27FC236}">
                <a16:creationId xmlns:a16="http://schemas.microsoft.com/office/drawing/2014/main" id="{34D12A03-65F4-5436-21F4-C16BD4E7620F}"/>
              </a:ext>
            </a:extLst>
          </p:cNvPr>
          <p:cNvPicPr>
            <a:picLocks noChangeAspect="1"/>
          </p:cNvPicPr>
          <p:nvPr/>
        </p:nvPicPr>
        <p:blipFill>
          <a:blip r:embed="rId4"/>
          <a:stretch>
            <a:fillRect/>
          </a:stretch>
        </p:blipFill>
        <p:spPr>
          <a:xfrm>
            <a:off x="515380" y="4147184"/>
            <a:ext cx="7944959" cy="2238687"/>
          </a:xfrm>
          <a:prstGeom prst="rect">
            <a:avLst/>
          </a:prstGeom>
        </p:spPr>
      </p:pic>
      <p:sp>
        <p:nvSpPr>
          <p:cNvPr id="2" name="矩形 1">
            <a:extLst>
              <a:ext uri="{FF2B5EF4-FFF2-40B4-BE49-F238E27FC236}">
                <a16:creationId xmlns:a16="http://schemas.microsoft.com/office/drawing/2014/main" id="{8CC2271E-09E0-EAC1-AC0C-B60EDAC72662}"/>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4734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C2271E-09E0-EAC1-AC0C-B60EDAC72662}"/>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D270BE93-80E4-0EF8-CBDF-3444B123E3A4}"/>
              </a:ext>
            </a:extLst>
          </p:cNvPr>
          <p:cNvSpPr txBox="1"/>
          <p:nvPr/>
        </p:nvSpPr>
        <p:spPr>
          <a:xfrm>
            <a:off x="1321904" y="1346752"/>
            <a:ext cx="7956274" cy="1754326"/>
          </a:xfrm>
          <a:prstGeom prst="rect">
            <a:avLst/>
          </a:prstGeom>
          <a:noFill/>
        </p:spPr>
        <p:txBody>
          <a:bodyPr wrap="square" rtlCol="0">
            <a:spAutoFit/>
          </a:bodyPr>
          <a:lstStyle/>
          <a:p>
            <a:r>
              <a:rPr lang="zh-CN" altLang="en-US" dirty="0"/>
              <a:t>用户栈和内核栈的区分</a:t>
            </a:r>
            <a:endParaRPr lang="en-US" altLang="zh-CN" dirty="0"/>
          </a:p>
          <a:p>
            <a:r>
              <a:rPr lang="zh-CN" altLang="en-US" dirty="0"/>
              <a:t>一个栈的增长和削减实际上表示了某个执行流所执行的过程，而既然用户和内核，实际上执行的是不同的执行流，我们也应该使用不同的栈。</a:t>
            </a:r>
            <a:endParaRPr lang="en-US" altLang="zh-CN" dirty="0"/>
          </a:p>
          <a:p>
            <a:r>
              <a:rPr lang="zh-CN" altLang="en-US" dirty="0"/>
              <a:t>（尽管在某些奇奇怪怪的</a:t>
            </a:r>
            <a:r>
              <a:rPr lang="en-US" altLang="zh-CN" dirty="0" err="1"/>
              <a:t>os</a:t>
            </a:r>
            <a:r>
              <a:rPr lang="zh-CN" altLang="en-US" dirty="0"/>
              <a:t>设计中，可能全局只用一个堆，不去区分用户堆和内核堆）</a:t>
            </a:r>
            <a:endParaRPr lang="en-US" altLang="zh-CN" dirty="0"/>
          </a:p>
          <a:p>
            <a:r>
              <a:rPr lang="zh-CN" altLang="en-US" dirty="0"/>
              <a:t>这部分的内容，是需要操作系统来处理的。</a:t>
            </a:r>
          </a:p>
        </p:txBody>
      </p:sp>
      <p:pic>
        <p:nvPicPr>
          <p:cNvPr id="5" name="图片 4">
            <a:extLst>
              <a:ext uri="{FF2B5EF4-FFF2-40B4-BE49-F238E27FC236}">
                <a16:creationId xmlns:a16="http://schemas.microsoft.com/office/drawing/2014/main" id="{BA5FC078-0137-BADE-F44B-E6E324B39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842" y="3164364"/>
            <a:ext cx="4842749" cy="3617771"/>
          </a:xfrm>
          <a:prstGeom prst="rect">
            <a:avLst/>
          </a:prstGeom>
        </p:spPr>
      </p:pic>
    </p:spTree>
    <p:extLst>
      <p:ext uri="{BB962C8B-B14F-4D97-AF65-F5344CB8AC3E}">
        <p14:creationId xmlns:p14="http://schemas.microsoft.com/office/powerpoint/2010/main" val="298139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E9DA47B-F62A-206D-9C87-3786B1162767}"/>
              </a:ext>
            </a:extLst>
          </p:cNvPr>
          <p:cNvPicPr>
            <a:picLocks noChangeAspect="1"/>
          </p:cNvPicPr>
          <p:nvPr/>
        </p:nvPicPr>
        <p:blipFill>
          <a:blip r:embed="rId3"/>
          <a:stretch>
            <a:fillRect/>
          </a:stretch>
        </p:blipFill>
        <p:spPr>
          <a:xfrm>
            <a:off x="515380" y="1422964"/>
            <a:ext cx="6594260" cy="1999567"/>
          </a:xfrm>
          <a:prstGeom prst="rect">
            <a:avLst/>
          </a:prstGeom>
        </p:spPr>
      </p:pic>
      <p:sp>
        <p:nvSpPr>
          <p:cNvPr id="2" name="矩形 1">
            <a:extLst>
              <a:ext uri="{FF2B5EF4-FFF2-40B4-BE49-F238E27FC236}">
                <a16:creationId xmlns:a16="http://schemas.microsoft.com/office/drawing/2014/main" id="{BEB8BABF-9733-1BD4-691C-5305274B6025}"/>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DF0ECBF5-D818-7EB4-8EBD-247E25465739}"/>
              </a:ext>
            </a:extLst>
          </p:cNvPr>
          <p:cNvSpPr txBox="1"/>
          <p:nvPr/>
        </p:nvSpPr>
        <p:spPr>
          <a:xfrm>
            <a:off x="515380" y="3796748"/>
            <a:ext cx="7257020" cy="923330"/>
          </a:xfrm>
          <a:prstGeom prst="rect">
            <a:avLst/>
          </a:prstGeom>
          <a:noFill/>
        </p:spPr>
        <p:txBody>
          <a:bodyPr wrap="square" rtlCol="0">
            <a:spAutoFit/>
          </a:bodyPr>
          <a:lstStyle/>
          <a:p>
            <a:r>
              <a:rPr lang="zh-CN" altLang="en-US" dirty="0"/>
              <a:t>在初始化的时候，需要将</a:t>
            </a:r>
            <a:r>
              <a:rPr lang="en-US" altLang="zh-CN" dirty="0" err="1"/>
              <a:t>stvec</a:t>
            </a:r>
            <a:r>
              <a:rPr lang="zh-CN" altLang="en-US" dirty="0"/>
              <a:t>的内容写入一个</a:t>
            </a:r>
            <a:r>
              <a:rPr lang="en-US" altLang="zh-CN" dirty="0"/>
              <a:t>__</a:t>
            </a:r>
            <a:r>
              <a:rPr lang="en-US" altLang="zh-CN" dirty="0" err="1"/>
              <a:t>alltraps</a:t>
            </a:r>
            <a:r>
              <a:rPr lang="zh-CN" altLang="en-US" dirty="0"/>
              <a:t>的地址。</a:t>
            </a:r>
            <a:endParaRPr lang="en-US" altLang="zh-CN" dirty="0"/>
          </a:p>
          <a:p>
            <a:r>
              <a:rPr lang="zh-CN" altLang="en-US" dirty="0"/>
              <a:t>用于告诉硬件，这是当</a:t>
            </a:r>
            <a:r>
              <a:rPr lang="en-US" altLang="zh-CN" dirty="0"/>
              <a:t>trap</a:t>
            </a:r>
            <a:r>
              <a:rPr lang="zh-CN" altLang="en-US" dirty="0"/>
              <a:t>发生的时候，需要跳转的地址。</a:t>
            </a:r>
            <a:endParaRPr lang="en-US" altLang="zh-CN" dirty="0"/>
          </a:p>
          <a:p>
            <a:endParaRPr lang="zh-CN" altLang="en-US" dirty="0"/>
          </a:p>
        </p:txBody>
      </p:sp>
    </p:spTree>
    <p:extLst>
      <p:ext uri="{BB962C8B-B14F-4D97-AF65-F5344CB8AC3E}">
        <p14:creationId xmlns:p14="http://schemas.microsoft.com/office/powerpoint/2010/main" val="1445017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B8BABF-9733-1BD4-691C-5305274B6025}"/>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文本框 16">
            <a:extLst>
              <a:ext uri="{FF2B5EF4-FFF2-40B4-BE49-F238E27FC236}">
                <a16:creationId xmlns:a16="http://schemas.microsoft.com/office/drawing/2014/main" id="{16B15A14-6C3F-10F3-CDF1-035D3334F073}"/>
              </a:ext>
            </a:extLst>
          </p:cNvPr>
          <p:cNvSpPr txBox="1"/>
          <p:nvPr/>
        </p:nvSpPr>
        <p:spPr>
          <a:xfrm>
            <a:off x="10625931" y="1735128"/>
            <a:ext cx="1290104" cy="369332"/>
          </a:xfrm>
          <a:prstGeom prst="rect">
            <a:avLst/>
          </a:prstGeom>
          <a:noFill/>
        </p:spPr>
        <p:txBody>
          <a:bodyPr wrap="square" rtlCol="0">
            <a:spAutoFit/>
          </a:bodyPr>
          <a:lstStyle/>
          <a:p>
            <a:r>
              <a:rPr lang="zh-CN" altLang="en-US" dirty="0"/>
              <a:t>用户态</a:t>
            </a:r>
          </a:p>
        </p:txBody>
      </p:sp>
      <p:sp>
        <p:nvSpPr>
          <p:cNvPr id="18" name="文本框 17">
            <a:extLst>
              <a:ext uri="{FF2B5EF4-FFF2-40B4-BE49-F238E27FC236}">
                <a16:creationId xmlns:a16="http://schemas.microsoft.com/office/drawing/2014/main" id="{1693B609-1035-D0FB-8CCF-C9B5EF44898C}"/>
              </a:ext>
            </a:extLst>
          </p:cNvPr>
          <p:cNvSpPr txBox="1"/>
          <p:nvPr/>
        </p:nvSpPr>
        <p:spPr>
          <a:xfrm>
            <a:off x="753142" y="1596628"/>
            <a:ext cx="6527271" cy="1477328"/>
          </a:xfrm>
          <a:prstGeom prst="rect">
            <a:avLst/>
          </a:prstGeom>
          <a:noFill/>
        </p:spPr>
        <p:txBody>
          <a:bodyPr wrap="square" rtlCol="0">
            <a:spAutoFit/>
          </a:bodyPr>
          <a:lstStyle/>
          <a:p>
            <a:r>
              <a:rPr lang="zh-CN" altLang="en-US" dirty="0"/>
              <a:t>鸡生蛋和蛋生鸡，我不知道到底先有蛋还是先有鸡，但是在</a:t>
            </a:r>
            <a:r>
              <a:rPr lang="en-US" altLang="zh-CN" dirty="0" err="1"/>
              <a:t>os</a:t>
            </a:r>
            <a:r>
              <a:rPr lang="zh-CN" altLang="en-US" dirty="0"/>
              <a:t>中，从内核态到用户态，用户态到内核态，总得有个头。</a:t>
            </a:r>
            <a:endParaRPr lang="en-US" altLang="zh-CN" dirty="0"/>
          </a:p>
          <a:p>
            <a:endParaRPr lang="en-US" altLang="zh-CN" dirty="0"/>
          </a:p>
          <a:p>
            <a:r>
              <a:rPr lang="zh-CN" altLang="en-US" dirty="0"/>
              <a:t>这个头，就在我们前面描述执行流的时候，</a:t>
            </a:r>
            <a:r>
              <a:rPr lang="en-US" altLang="zh-CN" dirty="0" err="1"/>
              <a:t>run_next_app</a:t>
            </a:r>
            <a:r>
              <a:rPr lang="zh-CN" altLang="en-US" dirty="0"/>
              <a:t>里面</a:t>
            </a:r>
            <a:endParaRPr lang="en-US" altLang="zh-CN" dirty="0"/>
          </a:p>
          <a:p>
            <a:endParaRPr lang="zh-CN" altLang="en-US" dirty="0"/>
          </a:p>
        </p:txBody>
      </p:sp>
      <p:sp>
        <p:nvSpPr>
          <p:cNvPr id="19" name="矩形 18">
            <a:extLst>
              <a:ext uri="{FF2B5EF4-FFF2-40B4-BE49-F238E27FC236}">
                <a16:creationId xmlns:a16="http://schemas.microsoft.com/office/drawing/2014/main" id="{B1D5FEA1-1580-C204-56B6-325822275429}"/>
              </a:ext>
            </a:extLst>
          </p:cNvPr>
          <p:cNvSpPr/>
          <p:nvPr/>
        </p:nvSpPr>
        <p:spPr>
          <a:xfrm>
            <a:off x="8488519" y="1720690"/>
            <a:ext cx="680830" cy="1539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main</a:t>
            </a:r>
            <a:endParaRPr lang="zh-CN" altLang="en-US" dirty="0"/>
          </a:p>
        </p:txBody>
      </p:sp>
      <p:sp>
        <p:nvSpPr>
          <p:cNvPr id="20" name="矩形 19">
            <a:extLst>
              <a:ext uri="{FF2B5EF4-FFF2-40B4-BE49-F238E27FC236}">
                <a16:creationId xmlns:a16="http://schemas.microsoft.com/office/drawing/2014/main" id="{2E813E49-3184-95CE-BC13-AB1917840F64}"/>
              </a:ext>
            </a:extLst>
          </p:cNvPr>
          <p:cNvSpPr/>
          <p:nvPr/>
        </p:nvSpPr>
        <p:spPr>
          <a:xfrm>
            <a:off x="8517421" y="3548271"/>
            <a:ext cx="680830" cy="1539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sys</a:t>
            </a:r>
          </a:p>
          <a:p>
            <a:pPr algn="ctr"/>
            <a:r>
              <a:rPr lang="en-US" altLang="zh-CN" dirty="0"/>
              <a:t>Exit/trap handler</a:t>
            </a:r>
            <a:endParaRPr lang="zh-CN" altLang="en-US" dirty="0"/>
          </a:p>
        </p:txBody>
      </p:sp>
      <p:sp>
        <p:nvSpPr>
          <p:cNvPr id="21" name="矩形 20">
            <a:extLst>
              <a:ext uri="{FF2B5EF4-FFF2-40B4-BE49-F238E27FC236}">
                <a16:creationId xmlns:a16="http://schemas.microsoft.com/office/drawing/2014/main" id="{B9E1FE04-76CE-7780-FDA4-027D35A8E6DA}"/>
              </a:ext>
            </a:extLst>
          </p:cNvPr>
          <p:cNvSpPr/>
          <p:nvPr/>
        </p:nvSpPr>
        <p:spPr>
          <a:xfrm>
            <a:off x="10794898" y="3215988"/>
            <a:ext cx="680830" cy="699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app0</a:t>
            </a:r>
            <a:endParaRPr lang="zh-CN" altLang="en-US" dirty="0"/>
          </a:p>
        </p:txBody>
      </p:sp>
      <p:sp>
        <p:nvSpPr>
          <p:cNvPr id="22" name="矩形 21">
            <a:extLst>
              <a:ext uri="{FF2B5EF4-FFF2-40B4-BE49-F238E27FC236}">
                <a16:creationId xmlns:a16="http://schemas.microsoft.com/office/drawing/2014/main" id="{3BF80BC1-5E8C-BF78-E9BB-2777FDC42402}"/>
              </a:ext>
            </a:extLst>
          </p:cNvPr>
          <p:cNvSpPr/>
          <p:nvPr/>
        </p:nvSpPr>
        <p:spPr>
          <a:xfrm>
            <a:off x="10794898" y="4926060"/>
            <a:ext cx="680830" cy="699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app1</a:t>
            </a:r>
            <a:endParaRPr lang="zh-CN" altLang="en-US" dirty="0"/>
          </a:p>
        </p:txBody>
      </p:sp>
      <p:cxnSp>
        <p:nvCxnSpPr>
          <p:cNvPr id="23" name="直接箭头连接符 22">
            <a:extLst>
              <a:ext uri="{FF2B5EF4-FFF2-40B4-BE49-F238E27FC236}">
                <a16:creationId xmlns:a16="http://schemas.microsoft.com/office/drawing/2014/main" id="{561F4220-F00A-6BBE-468E-83712BBD09D1}"/>
              </a:ext>
            </a:extLst>
          </p:cNvPr>
          <p:cNvCxnSpPr/>
          <p:nvPr/>
        </p:nvCxnSpPr>
        <p:spPr>
          <a:xfrm>
            <a:off x="9134061" y="3041373"/>
            <a:ext cx="1660837" cy="268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C770B93-18DB-ED14-A5DB-565F4155E838}"/>
              </a:ext>
            </a:extLst>
          </p:cNvPr>
          <p:cNvCxnSpPr/>
          <p:nvPr/>
        </p:nvCxnSpPr>
        <p:spPr>
          <a:xfrm flipH="1">
            <a:off x="9198251" y="3796747"/>
            <a:ext cx="1596647" cy="24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652BA47-CAA4-6951-A646-A88752C803A8}"/>
              </a:ext>
            </a:extLst>
          </p:cNvPr>
          <p:cNvCxnSpPr/>
          <p:nvPr/>
        </p:nvCxnSpPr>
        <p:spPr>
          <a:xfrm>
            <a:off x="9198251" y="4630413"/>
            <a:ext cx="1596647" cy="428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35D892AA-ABF1-4ACD-F48B-14035DE084AE}"/>
              </a:ext>
            </a:extLst>
          </p:cNvPr>
          <p:cNvSpPr txBox="1"/>
          <p:nvPr/>
        </p:nvSpPr>
        <p:spPr>
          <a:xfrm>
            <a:off x="9432234" y="2564295"/>
            <a:ext cx="2087217" cy="369332"/>
          </a:xfrm>
          <a:prstGeom prst="rect">
            <a:avLst/>
          </a:prstGeom>
          <a:noFill/>
        </p:spPr>
        <p:txBody>
          <a:bodyPr wrap="square" rtlCol="0">
            <a:spAutoFit/>
          </a:bodyPr>
          <a:lstStyle/>
          <a:p>
            <a:r>
              <a:rPr lang="en-US" altLang="zh-CN" dirty="0" err="1"/>
              <a:t>run_next_app</a:t>
            </a:r>
            <a:endParaRPr lang="zh-CN" altLang="en-US" dirty="0"/>
          </a:p>
        </p:txBody>
      </p:sp>
      <p:sp>
        <p:nvSpPr>
          <p:cNvPr id="27" name="文本框 26">
            <a:extLst>
              <a:ext uri="{FF2B5EF4-FFF2-40B4-BE49-F238E27FC236}">
                <a16:creationId xmlns:a16="http://schemas.microsoft.com/office/drawing/2014/main" id="{408C4C4A-34A8-ED2F-5BBD-8C7E6D4FED72}"/>
              </a:ext>
            </a:extLst>
          </p:cNvPr>
          <p:cNvSpPr txBox="1"/>
          <p:nvPr/>
        </p:nvSpPr>
        <p:spPr>
          <a:xfrm>
            <a:off x="9582324" y="3966002"/>
            <a:ext cx="2087217" cy="369332"/>
          </a:xfrm>
          <a:prstGeom prst="rect">
            <a:avLst/>
          </a:prstGeom>
          <a:noFill/>
        </p:spPr>
        <p:txBody>
          <a:bodyPr wrap="square" rtlCol="0">
            <a:spAutoFit/>
          </a:bodyPr>
          <a:lstStyle/>
          <a:p>
            <a:r>
              <a:rPr lang="en-US" altLang="zh-CN" dirty="0" err="1"/>
              <a:t>sys_exit</a:t>
            </a:r>
            <a:r>
              <a:rPr lang="en-US" altLang="zh-CN" dirty="0"/>
              <a:t> </a:t>
            </a:r>
            <a:r>
              <a:rPr lang="en-US" altLang="zh-CN" dirty="0" err="1"/>
              <a:t>syscall</a:t>
            </a:r>
            <a:endParaRPr lang="zh-CN" altLang="en-US" dirty="0"/>
          </a:p>
        </p:txBody>
      </p:sp>
      <p:sp>
        <p:nvSpPr>
          <p:cNvPr id="28" name="文本框 27">
            <a:extLst>
              <a:ext uri="{FF2B5EF4-FFF2-40B4-BE49-F238E27FC236}">
                <a16:creationId xmlns:a16="http://schemas.microsoft.com/office/drawing/2014/main" id="{DC67ADEB-BFC9-0FEE-1B59-45C5A5223068}"/>
              </a:ext>
            </a:extLst>
          </p:cNvPr>
          <p:cNvSpPr txBox="1"/>
          <p:nvPr/>
        </p:nvSpPr>
        <p:spPr>
          <a:xfrm>
            <a:off x="9582323" y="4500091"/>
            <a:ext cx="2087217" cy="369332"/>
          </a:xfrm>
          <a:prstGeom prst="rect">
            <a:avLst/>
          </a:prstGeom>
          <a:noFill/>
        </p:spPr>
        <p:txBody>
          <a:bodyPr wrap="square" rtlCol="0">
            <a:spAutoFit/>
          </a:bodyPr>
          <a:lstStyle/>
          <a:p>
            <a:r>
              <a:rPr lang="en-US" altLang="zh-CN" dirty="0" err="1"/>
              <a:t>run_next_app</a:t>
            </a:r>
            <a:endParaRPr lang="zh-CN" altLang="en-US" dirty="0"/>
          </a:p>
        </p:txBody>
      </p:sp>
      <p:sp>
        <p:nvSpPr>
          <p:cNvPr id="29" name="文本框 28">
            <a:extLst>
              <a:ext uri="{FF2B5EF4-FFF2-40B4-BE49-F238E27FC236}">
                <a16:creationId xmlns:a16="http://schemas.microsoft.com/office/drawing/2014/main" id="{2AE876BC-98CA-7275-89E8-674F7AD0AD11}"/>
              </a:ext>
            </a:extLst>
          </p:cNvPr>
          <p:cNvSpPr txBox="1"/>
          <p:nvPr/>
        </p:nvSpPr>
        <p:spPr>
          <a:xfrm>
            <a:off x="9677399" y="5459580"/>
            <a:ext cx="1515718" cy="369332"/>
          </a:xfrm>
          <a:prstGeom prst="rect">
            <a:avLst/>
          </a:prstGeom>
          <a:noFill/>
        </p:spPr>
        <p:txBody>
          <a:bodyPr wrap="square" rtlCol="0">
            <a:spAutoFit/>
          </a:bodyPr>
          <a:lstStyle/>
          <a:p>
            <a:r>
              <a:rPr lang="en-US" altLang="zh-CN" dirty="0"/>
              <a:t>……</a:t>
            </a:r>
            <a:endParaRPr lang="zh-CN" altLang="en-US" dirty="0"/>
          </a:p>
        </p:txBody>
      </p:sp>
      <p:sp>
        <p:nvSpPr>
          <p:cNvPr id="30" name="文本框 29">
            <a:extLst>
              <a:ext uri="{FF2B5EF4-FFF2-40B4-BE49-F238E27FC236}">
                <a16:creationId xmlns:a16="http://schemas.microsoft.com/office/drawing/2014/main" id="{F9A889EA-B049-E3F6-4564-ACDAD542DFC6}"/>
              </a:ext>
            </a:extLst>
          </p:cNvPr>
          <p:cNvSpPr txBox="1"/>
          <p:nvPr/>
        </p:nvSpPr>
        <p:spPr>
          <a:xfrm>
            <a:off x="8340320" y="1076189"/>
            <a:ext cx="977227" cy="369332"/>
          </a:xfrm>
          <a:prstGeom prst="rect">
            <a:avLst/>
          </a:prstGeom>
          <a:noFill/>
        </p:spPr>
        <p:txBody>
          <a:bodyPr wrap="square" rtlCol="0">
            <a:spAutoFit/>
          </a:bodyPr>
          <a:lstStyle/>
          <a:p>
            <a:r>
              <a:rPr lang="zh-CN" altLang="en-US" dirty="0"/>
              <a:t>内核态</a:t>
            </a:r>
          </a:p>
        </p:txBody>
      </p:sp>
    </p:spTree>
    <p:extLst>
      <p:ext uri="{BB962C8B-B14F-4D97-AF65-F5344CB8AC3E}">
        <p14:creationId xmlns:p14="http://schemas.microsoft.com/office/powerpoint/2010/main" val="3623488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B9B9802-A1A0-C6CD-6770-935851CE9BB5}"/>
              </a:ext>
            </a:extLst>
          </p:cNvPr>
          <p:cNvPicPr>
            <a:picLocks noChangeAspect="1"/>
          </p:cNvPicPr>
          <p:nvPr/>
        </p:nvPicPr>
        <p:blipFill>
          <a:blip r:embed="rId3"/>
          <a:stretch>
            <a:fillRect/>
          </a:stretch>
        </p:blipFill>
        <p:spPr>
          <a:xfrm>
            <a:off x="646930" y="1452401"/>
            <a:ext cx="4938523" cy="2455030"/>
          </a:xfrm>
          <a:prstGeom prst="rect">
            <a:avLst/>
          </a:prstGeom>
        </p:spPr>
      </p:pic>
      <p:pic>
        <p:nvPicPr>
          <p:cNvPr id="8" name="图片 7">
            <a:extLst>
              <a:ext uri="{FF2B5EF4-FFF2-40B4-BE49-F238E27FC236}">
                <a16:creationId xmlns:a16="http://schemas.microsoft.com/office/drawing/2014/main" id="{B331725F-7503-0EA0-3D12-D10E5CBCD52D}"/>
              </a:ext>
            </a:extLst>
          </p:cNvPr>
          <p:cNvPicPr>
            <a:picLocks noChangeAspect="1"/>
          </p:cNvPicPr>
          <p:nvPr/>
        </p:nvPicPr>
        <p:blipFill>
          <a:blip r:embed="rId4"/>
          <a:stretch>
            <a:fillRect/>
          </a:stretch>
        </p:blipFill>
        <p:spPr>
          <a:xfrm>
            <a:off x="6606549" y="1546121"/>
            <a:ext cx="5202653" cy="2267589"/>
          </a:xfrm>
          <a:prstGeom prst="rect">
            <a:avLst/>
          </a:prstGeom>
        </p:spPr>
      </p:pic>
      <p:pic>
        <p:nvPicPr>
          <p:cNvPr id="10" name="图片 9">
            <a:extLst>
              <a:ext uri="{FF2B5EF4-FFF2-40B4-BE49-F238E27FC236}">
                <a16:creationId xmlns:a16="http://schemas.microsoft.com/office/drawing/2014/main" id="{61EC92C6-1F92-D0E6-480A-BED39613ADA3}"/>
              </a:ext>
            </a:extLst>
          </p:cNvPr>
          <p:cNvPicPr>
            <a:picLocks noChangeAspect="1"/>
          </p:cNvPicPr>
          <p:nvPr/>
        </p:nvPicPr>
        <p:blipFill>
          <a:blip r:embed="rId5"/>
          <a:stretch>
            <a:fillRect/>
          </a:stretch>
        </p:blipFill>
        <p:spPr>
          <a:xfrm>
            <a:off x="6606549" y="4916022"/>
            <a:ext cx="4725059" cy="1571844"/>
          </a:xfrm>
          <a:prstGeom prst="rect">
            <a:avLst/>
          </a:prstGeom>
        </p:spPr>
      </p:pic>
      <p:sp>
        <p:nvSpPr>
          <p:cNvPr id="11" name="箭头: 右 10">
            <a:extLst>
              <a:ext uri="{FF2B5EF4-FFF2-40B4-BE49-F238E27FC236}">
                <a16:creationId xmlns:a16="http://schemas.microsoft.com/office/drawing/2014/main" id="{AB61B0FC-4D2B-E03B-2F3F-82CD55E537AB}"/>
              </a:ext>
            </a:extLst>
          </p:cNvPr>
          <p:cNvSpPr/>
          <p:nvPr/>
        </p:nvSpPr>
        <p:spPr>
          <a:xfrm>
            <a:off x="5722374" y="2605548"/>
            <a:ext cx="648929" cy="235975"/>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箭头: 下 11">
            <a:extLst>
              <a:ext uri="{FF2B5EF4-FFF2-40B4-BE49-F238E27FC236}">
                <a16:creationId xmlns:a16="http://schemas.microsoft.com/office/drawing/2014/main" id="{785BEF89-A1D6-814E-BA37-146053A40BDF}"/>
              </a:ext>
            </a:extLst>
          </p:cNvPr>
          <p:cNvSpPr/>
          <p:nvPr/>
        </p:nvSpPr>
        <p:spPr>
          <a:xfrm>
            <a:off x="8475406" y="4100052"/>
            <a:ext cx="255639" cy="521109"/>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文本框 13">
            <a:extLst>
              <a:ext uri="{FF2B5EF4-FFF2-40B4-BE49-F238E27FC236}">
                <a16:creationId xmlns:a16="http://schemas.microsoft.com/office/drawing/2014/main" id="{6CA09C59-9BE3-A425-6A2F-90A27AD1E8BD}"/>
              </a:ext>
            </a:extLst>
          </p:cNvPr>
          <p:cNvSpPr txBox="1"/>
          <p:nvPr/>
        </p:nvSpPr>
        <p:spPr>
          <a:xfrm>
            <a:off x="646930" y="4434348"/>
            <a:ext cx="4938522"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手工构造好应用程序的最初始环境</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用户栈指针</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内核栈指针</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__restore</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的参数是内核栈保存</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上下文的位置</a:t>
            </a:r>
          </a:p>
        </p:txBody>
      </p:sp>
      <p:sp>
        <p:nvSpPr>
          <p:cNvPr id="2" name="矩形 1">
            <a:extLst>
              <a:ext uri="{FF2B5EF4-FFF2-40B4-BE49-F238E27FC236}">
                <a16:creationId xmlns:a16="http://schemas.microsoft.com/office/drawing/2014/main" id="{DECF30E3-03C6-A2BE-D365-3C87CBD99A97}"/>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05057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C5F88-2CA5-D122-9480-5EEA88CB754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7EE0EA60-A996-8112-7B6B-98B10EF9F3DE}"/>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矩形 2">
            <a:extLst>
              <a:ext uri="{FF2B5EF4-FFF2-40B4-BE49-F238E27FC236}">
                <a16:creationId xmlns:a16="http://schemas.microsoft.com/office/drawing/2014/main" id="{C0A10962-7DE2-C408-BE52-7302D4C174CC}"/>
              </a:ext>
            </a:extLst>
          </p:cNvPr>
          <p:cNvSpPr/>
          <p:nvPr/>
        </p:nvSpPr>
        <p:spPr>
          <a:xfrm>
            <a:off x="1217543" y="1346752"/>
            <a:ext cx="1858618" cy="36228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3FFA53D-B54D-B479-066A-CB2BF658FAC1}"/>
              </a:ext>
            </a:extLst>
          </p:cNvPr>
          <p:cNvSpPr/>
          <p:nvPr/>
        </p:nvSpPr>
        <p:spPr>
          <a:xfrm>
            <a:off x="1217543" y="4046235"/>
            <a:ext cx="1858618" cy="4363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User stack</a:t>
            </a:r>
            <a:r>
              <a:rPr lang="zh-CN" altLang="en-US" dirty="0"/>
              <a:t>的</a:t>
            </a:r>
            <a:r>
              <a:rPr lang="en-US" altLang="zh-CN" dirty="0" err="1"/>
              <a:t>sp</a:t>
            </a:r>
            <a:endParaRPr lang="zh-CN" altLang="en-US" dirty="0"/>
          </a:p>
        </p:txBody>
      </p:sp>
      <p:sp>
        <p:nvSpPr>
          <p:cNvPr id="5" name="矩形 4">
            <a:extLst>
              <a:ext uri="{FF2B5EF4-FFF2-40B4-BE49-F238E27FC236}">
                <a16:creationId xmlns:a16="http://schemas.microsoft.com/office/drawing/2014/main" id="{A0913B79-0F75-6C55-C7FA-79276AF3E2C2}"/>
              </a:ext>
            </a:extLst>
          </p:cNvPr>
          <p:cNvSpPr/>
          <p:nvPr/>
        </p:nvSpPr>
        <p:spPr>
          <a:xfrm>
            <a:off x="1217543" y="1346752"/>
            <a:ext cx="1858618" cy="4363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User</a:t>
            </a:r>
            <a:r>
              <a:rPr lang="zh-CN" altLang="en-US" dirty="0"/>
              <a:t>的</a:t>
            </a:r>
            <a:r>
              <a:rPr lang="en-US" altLang="zh-CN" dirty="0" err="1"/>
              <a:t>sstatus</a:t>
            </a:r>
            <a:endParaRPr lang="zh-CN" altLang="en-US" dirty="0"/>
          </a:p>
        </p:txBody>
      </p:sp>
      <p:sp>
        <p:nvSpPr>
          <p:cNvPr id="7" name="矩形 6">
            <a:extLst>
              <a:ext uri="{FF2B5EF4-FFF2-40B4-BE49-F238E27FC236}">
                <a16:creationId xmlns:a16="http://schemas.microsoft.com/office/drawing/2014/main" id="{FE6DB965-FE4F-DD79-0EB8-7AF07340BD2C}"/>
              </a:ext>
            </a:extLst>
          </p:cNvPr>
          <p:cNvSpPr/>
          <p:nvPr/>
        </p:nvSpPr>
        <p:spPr>
          <a:xfrm>
            <a:off x="1217543" y="1783065"/>
            <a:ext cx="1858618" cy="4363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User</a:t>
            </a:r>
            <a:r>
              <a:rPr lang="zh-CN" altLang="en-US" dirty="0"/>
              <a:t>的</a:t>
            </a:r>
            <a:r>
              <a:rPr lang="en-US" altLang="zh-CN" dirty="0" err="1"/>
              <a:t>sepc</a:t>
            </a:r>
            <a:endParaRPr lang="zh-CN" altLang="en-US" dirty="0"/>
          </a:p>
        </p:txBody>
      </p:sp>
      <p:sp>
        <p:nvSpPr>
          <p:cNvPr id="9" name="文本框 8">
            <a:extLst>
              <a:ext uri="{FF2B5EF4-FFF2-40B4-BE49-F238E27FC236}">
                <a16:creationId xmlns:a16="http://schemas.microsoft.com/office/drawing/2014/main" id="{9DBA90BF-9B54-C85F-B8EF-952C18C5C1EE}"/>
              </a:ext>
            </a:extLst>
          </p:cNvPr>
          <p:cNvSpPr txBox="1"/>
          <p:nvPr/>
        </p:nvSpPr>
        <p:spPr>
          <a:xfrm>
            <a:off x="0" y="4646399"/>
            <a:ext cx="939248" cy="646331"/>
          </a:xfrm>
          <a:prstGeom prst="rect">
            <a:avLst/>
          </a:prstGeom>
          <a:noFill/>
        </p:spPr>
        <p:txBody>
          <a:bodyPr wrap="square" rtlCol="0">
            <a:spAutoFit/>
          </a:bodyPr>
          <a:lstStyle/>
          <a:p>
            <a:r>
              <a:rPr lang="en-US" altLang="zh-CN" dirty="0"/>
              <a:t>Trap context</a:t>
            </a:r>
            <a:endParaRPr lang="zh-CN" altLang="en-US" dirty="0"/>
          </a:p>
        </p:txBody>
      </p:sp>
      <p:cxnSp>
        <p:nvCxnSpPr>
          <p:cNvPr id="15" name="直接箭头连接符 14">
            <a:extLst>
              <a:ext uri="{FF2B5EF4-FFF2-40B4-BE49-F238E27FC236}">
                <a16:creationId xmlns:a16="http://schemas.microsoft.com/office/drawing/2014/main" id="{5BCB5A6B-2C3B-8892-9E35-F34024291ABF}"/>
              </a:ext>
            </a:extLst>
          </p:cNvPr>
          <p:cNvCxnSpPr/>
          <p:nvPr/>
        </p:nvCxnSpPr>
        <p:spPr>
          <a:xfrm>
            <a:off x="591378" y="4904961"/>
            <a:ext cx="526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B08FE1A-27CE-EA8A-B81D-0677C36354F0}"/>
              </a:ext>
            </a:extLst>
          </p:cNvPr>
          <p:cNvSpPr txBox="1"/>
          <p:nvPr/>
        </p:nvSpPr>
        <p:spPr>
          <a:xfrm>
            <a:off x="755374" y="5481430"/>
            <a:ext cx="2852530" cy="646331"/>
          </a:xfrm>
          <a:prstGeom prst="rect">
            <a:avLst/>
          </a:prstGeom>
          <a:noFill/>
        </p:spPr>
        <p:txBody>
          <a:bodyPr wrap="square" rtlCol="0">
            <a:spAutoFit/>
          </a:bodyPr>
          <a:lstStyle/>
          <a:p>
            <a:r>
              <a:rPr lang="en-US" altLang="zh-CN" dirty="0"/>
              <a:t>1</a:t>
            </a:r>
            <a:r>
              <a:rPr lang="zh-CN" altLang="en-US" dirty="0"/>
              <a:t>、构造一个空的</a:t>
            </a:r>
            <a:r>
              <a:rPr lang="en-US" altLang="zh-CN" dirty="0"/>
              <a:t>trap context</a:t>
            </a:r>
            <a:endParaRPr lang="zh-CN" altLang="en-US" dirty="0"/>
          </a:p>
        </p:txBody>
      </p:sp>
      <p:sp>
        <p:nvSpPr>
          <p:cNvPr id="17" name="矩形 16">
            <a:extLst>
              <a:ext uri="{FF2B5EF4-FFF2-40B4-BE49-F238E27FC236}">
                <a16:creationId xmlns:a16="http://schemas.microsoft.com/office/drawing/2014/main" id="{E9C06236-9909-1731-9822-D6167A4044E7}"/>
              </a:ext>
            </a:extLst>
          </p:cNvPr>
          <p:cNvSpPr/>
          <p:nvPr/>
        </p:nvSpPr>
        <p:spPr>
          <a:xfrm>
            <a:off x="5559286" y="1858617"/>
            <a:ext cx="1858618" cy="36228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6F01651-424B-5CE7-22CB-56B91EB57172}"/>
              </a:ext>
            </a:extLst>
          </p:cNvPr>
          <p:cNvSpPr/>
          <p:nvPr/>
        </p:nvSpPr>
        <p:spPr>
          <a:xfrm>
            <a:off x="5559286" y="4558100"/>
            <a:ext cx="1858618" cy="4363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User stack</a:t>
            </a:r>
            <a:r>
              <a:rPr lang="zh-CN" altLang="en-US" dirty="0"/>
              <a:t>的</a:t>
            </a:r>
            <a:r>
              <a:rPr lang="en-US" altLang="zh-CN" dirty="0" err="1"/>
              <a:t>ptr</a:t>
            </a:r>
            <a:endParaRPr lang="zh-CN" altLang="en-US" dirty="0"/>
          </a:p>
        </p:txBody>
      </p:sp>
      <p:sp>
        <p:nvSpPr>
          <p:cNvPr id="19" name="矩形 18">
            <a:extLst>
              <a:ext uri="{FF2B5EF4-FFF2-40B4-BE49-F238E27FC236}">
                <a16:creationId xmlns:a16="http://schemas.microsoft.com/office/drawing/2014/main" id="{1FB900C4-42F3-4B7B-CCDE-6F77ED49D942}"/>
              </a:ext>
            </a:extLst>
          </p:cNvPr>
          <p:cNvSpPr/>
          <p:nvPr/>
        </p:nvSpPr>
        <p:spPr>
          <a:xfrm>
            <a:off x="5559286" y="1858617"/>
            <a:ext cx="1858618" cy="4363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User</a:t>
            </a:r>
            <a:r>
              <a:rPr lang="zh-CN" altLang="en-US" dirty="0"/>
              <a:t>的</a:t>
            </a:r>
            <a:r>
              <a:rPr lang="en-US" altLang="zh-CN" dirty="0"/>
              <a:t>status</a:t>
            </a:r>
            <a:endParaRPr lang="zh-CN" altLang="en-US" dirty="0"/>
          </a:p>
        </p:txBody>
      </p:sp>
      <p:sp>
        <p:nvSpPr>
          <p:cNvPr id="20" name="矩形 19">
            <a:extLst>
              <a:ext uri="{FF2B5EF4-FFF2-40B4-BE49-F238E27FC236}">
                <a16:creationId xmlns:a16="http://schemas.microsoft.com/office/drawing/2014/main" id="{4A710930-3ADE-0358-1208-4F1B1C276113}"/>
              </a:ext>
            </a:extLst>
          </p:cNvPr>
          <p:cNvSpPr/>
          <p:nvPr/>
        </p:nvSpPr>
        <p:spPr>
          <a:xfrm>
            <a:off x="5559286" y="2294930"/>
            <a:ext cx="1858618" cy="4363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User</a:t>
            </a:r>
            <a:r>
              <a:rPr lang="zh-CN" altLang="en-US" dirty="0"/>
              <a:t>的</a:t>
            </a:r>
            <a:r>
              <a:rPr lang="en-US" altLang="zh-CN" dirty="0" err="1"/>
              <a:t>sepc</a:t>
            </a:r>
            <a:endParaRPr lang="zh-CN" altLang="en-US" dirty="0"/>
          </a:p>
        </p:txBody>
      </p:sp>
      <p:cxnSp>
        <p:nvCxnSpPr>
          <p:cNvPr id="22" name="直接连接符 21">
            <a:extLst>
              <a:ext uri="{FF2B5EF4-FFF2-40B4-BE49-F238E27FC236}">
                <a16:creationId xmlns:a16="http://schemas.microsoft.com/office/drawing/2014/main" id="{6159C0DD-6B47-20AC-69C9-7E8490F56182}"/>
              </a:ext>
            </a:extLst>
          </p:cNvPr>
          <p:cNvCxnSpPr>
            <a:cxnSpLocks/>
          </p:cNvCxnSpPr>
          <p:nvPr/>
        </p:nvCxnSpPr>
        <p:spPr>
          <a:xfrm flipV="1">
            <a:off x="5559286" y="1294216"/>
            <a:ext cx="0" cy="41872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E04960-C108-4738-173D-19EFF3B4EDF6}"/>
              </a:ext>
            </a:extLst>
          </p:cNvPr>
          <p:cNvCxnSpPr>
            <a:cxnSpLocks/>
          </p:cNvCxnSpPr>
          <p:nvPr/>
        </p:nvCxnSpPr>
        <p:spPr>
          <a:xfrm flipV="1">
            <a:off x="7417904" y="1301079"/>
            <a:ext cx="0" cy="41872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90D65F18-0D23-0822-05BD-4E889E7515CE}"/>
              </a:ext>
            </a:extLst>
          </p:cNvPr>
          <p:cNvSpPr txBox="1"/>
          <p:nvPr/>
        </p:nvSpPr>
        <p:spPr>
          <a:xfrm>
            <a:off x="3869634" y="4927432"/>
            <a:ext cx="939248" cy="923330"/>
          </a:xfrm>
          <a:prstGeom prst="rect">
            <a:avLst/>
          </a:prstGeom>
          <a:noFill/>
        </p:spPr>
        <p:txBody>
          <a:bodyPr wrap="square" rtlCol="0">
            <a:spAutoFit/>
          </a:bodyPr>
          <a:lstStyle/>
          <a:p>
            <a:r>
              <a:rPr lang="en-US" altLang="zh-CN" dirty="0"/>
              <a:t>Kernel stack</a:t>
            </a:r>
            <a:r>
              <a:rPr lang="zh-CN" altLang="en-US" dirty="0"/>
              <a:t>的</a:t>
            </a:r>
            <a:r>
              <a:rPr lang="en-US" altLang="zh-CN" dirty="0" err="1"/>
              <a:t>sp</a:t>
            </a:r>
            <a:endParaRPr lang="zh-CN" altLang="en-US" dirty="0"/>
          </a:p>
        </p:txBody>
      </p:sp>
      <p:cxnSp>
        <p:nvCxnSpPr>
          <p:cNvPr id="26" name="直接箭头连接符 25">
            <a:extLst>
              <a:ext uri="{FF2B5EF4-FFF2-40B4-BE49-F238E27FC236}">
                <a16:creationId xmlns:a16="http://schemas.microsoft.com/office/drawing/2014/main" id="{C724245A-7865-BCBB-65A2-15626715F1CB}"/>
              </a:ext>
            </a:extLst>
          </p:cNvPr>
          <p:cNvCxnSpPr/>
          <p:nvPr/>
        </p:nvCxnSpPr>
        <p:spPr>
          <a:xfrm>
            <a:off x="4751731" y="5416826"/>
            <a:ext cx="526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72863A35-DBE3-9EC9-4099-D054D7A11DC2}"/>
              </a:ext>
            </a:extLst>
          </p:cNvPr>
          <p:cNvSpPr txBox="1"/>
          <p:nvPr/>
        </p:nvSpPr>
        <p:spPr>
          <a:xfrm>
            <a:off x="5355771" y="5850762"/>
            <a:ext cx="2124135" cy="646331"/>
          </a:xfrm>
          <a:prstGeom prst="rect">
            <a:avLst/>
          </a:prstGeom>
          <a:noFill/>
        </p:spPr>
        <p:txBody>
          <a:bodyPr wrap="square" rtlCol="0">
            <a:spAutoFit/>
          </a:bodyPr>
          <a:lstStyle/>
          <a:p>
            <a:r>
              <a:rPr lang="en-US" altLang="zh-CN" dirty="0"/>
              <a:t>2</a:t>
            </a:r>
            <a:r>
              <a:rPr lang="zh-CN" altLang="en-US" dirty="0"/>
              <a:t>、内核栈向下压入一个</a:t>
            </a:r>
            <a:r>
              <a:rPr lang="en-US" altLang="zh-CN" dirty="0"/>
              <a:t>trap context</a:t>
            </a:r>
            <a:endParaRPr lang="zh-CN" altLang="en-US" dirty="0"/>
          </a:p>
        </p:txBody>
      </p:sp>
      <p:sp>
        <p:nvSpPr>
          <p:cNvPr id="28" name="文本框 27">
            <a:extLst>
              <a:ext uri="{FF2B5EF4-FFF2-40B4-BE49-F238E27FC236}">
                <a16:creationId xmlns:a16="http://schemas.microsoft.com/office/drawing/2014/main" id="{A5F31B07-3016-C68D-2497-1D906540209C}"/>
              </a:ext>
            </a:extLst>
          </p:cNvPr>
          <p:cNvSpPr txBox="1"/>
          <p:nvPr/>
        </p:nvSpPr>
        <p:spPr>
          <a:xfrm>
            <a:off x="8785245" y="5065931"/>
            <a:ext cx="2124135" cy="923330"/>
          </a:xfrm>
          <a:prstGeom prst="rect">
            <a:avLst/>
          </a:prstGeom>
          <a:noFill/>
        </p:spPr>
        <p:txBody>
          <a:bodyPr wrap="square" rtlCol="0">
            <a:spAutoFit/>
          </a:bodyPr>
          <a:lstStyle/>
          <a:p>
            <a:r>
              <a:rPr lang="en-US" altLang="zh-CN" dirty="0"/>
              <a:t>3</a:t>
            </a:r>
            <a:r>
              <a:rPr lang="zh-CN" altLang="en-US" dirty="0"/>
              <a:t>、使用内核</a:t>
            </a:r>
            <a:r>
              <a:rPr lang="en-US" altLang="zh-CN" dirty="0" err="1"/>
              <a:t>sp</a:t>
            </a:r>
            <a:r>
              <a:rPr lang="zh-CN" altLang="en-US" dirty="0"/>
              <a:t>作为参数</a:t>
            </a:r>
            <a:r>
              <a:rPr lang="en-US" altLang="zh-CN" dirty="0"/>
              <a:t>a0</a:t>
            </a:r>
            <a:r>
              <a:rPr lang="zh-CN" altLang="en-US" dirty="0"/>
              <a:t>，调用</a:t>
            </a:r>
            <a:r>
              <a:rPr lang="en-US" altLang="zh-CN" dirty="0"/>
              <a:t>restore</a:t>
            </a:r>
            <a:endParaRPr lang="zh-CN" altLang="en-US" dirty="0"/>
          </a:p>
        </p:txBody>
      </p:sp>
      <p:sp>
        <p:nvSpPr>
          <p:cNvPr id="29" name="矩形 28">
            <a:extLst>
              <a:ext uri="{FF2B5EF4-FFF2-40B4-BE49-F238E27FC236}">
                <a16:creationId xmlns:a16="http://schemas.microsoft.com/office/drawing/2014/main" id="{7D8CF21A-A01E-1C20-6E87-59FA438271B0}"/>
              </a:ext>
            </a:extLst>
          </p:cNvPr>
          <p:cNvSpPr/>
          <p:nvPr/>
        </p:nvSpPr>
        <p:spPr>
          <a:xfrm>
            <a:off x="8990653" y="1232452"/>
            <a:ext cx="851926" cy="17436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内核堆栈</a:t>
            </a:r>
          </a:p>
        </p:txBody>
      </p:sp>
      <p:sp>
        <p:nvSpPr>
          <p:cNvPr id="30" name="矩形 29">
            <a:extLst>
              <a:ext uri="{FF2B5EF4-FFF2-40B4-BE49-F238E27FC236}">
                <a16:creationId xmlns:a16="http://schemas.microsoft.com/office/drawing/2014/main" id="{A88D4304-73DA-D023-8107-14F004037D94}"/>
              </a:ext>
            </a:extLst>
          </p:cNvPr>
          <p:cNvSpPr/>
          <p:nvPr/>
        </p:nvSpPr>
        <p:spPr>
          <a:xfrm>
            <a:off x="10548494" y="3183824"/>
            <a:ext cx="851926" cy="17436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用户堆栈</a:t>
            </a:r>
          </a:p>
        </p:txBody>
      </p:sp>
      <p:cxnSp>
        <p:nvCxnSpPr>
          <p:cNvPr id="32" name="直接箭头连接符 31">
            <a:extLst>
              <a:ext uri="{FF2B5EF4-FFF2-40B4-BE49-F238E27FC236}">
                <a16:creationId xmlns:a16="http://schemas.microsoft.com/office/drawing/2014/main" id="{30DB6748-9379-A0B9-3466-7BEE5EDA9855}"/>
              </a:ext>
            </a:extLst>
          </p:cNvPr>
          <p:cNvCxnSpPr/>
          <p:nvPr/>
        </p:nvCxnSpPr>
        <p:spPr>
          <a:xfrm flipH="1">
            <a:off x="9842579" y="2413789"/>
            <a:ext cx="1557841" cy="5622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92EF9E6-085E-9196-E8C2-0338943113C5}"/>
              </a:ext>
            </a:extLst>
          </p:cNvPr>
          <p:cNvCxnSpPr/>
          <p:nvPr/>
        </p:nvCxnSpPr>
        <p:spPr>
          <a:xfrm flipH="1">
            <a:off x="11444199" y="2618251"/>
            <a:ext cx="380526" cy="228671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4DEE412-F5D8-1145-6B92-110654BD7E6F}"/>
              </a:ext>
            </a:extLst>
          </p:cNvPr>
          <p:cNvSpPr txBox="1"/>
          <p:nvPr/>
        </p:nvSpPr>
        <p:spPr>
          <a:xfrm>
            <a:off x="11444199" y="2185887"/>
            <a:ext cx="590668" cy="369332"/>
          </a:xfrm>
          <a:prstGeom prst="rect">
            <a:avLst/>
          </a:prstGeom>
          <a:noFill/>
        </p:spPr>
        <p:txBody>
          <a:bodyPr wrap="square" rtlCol="0">
            <a:spAutoFit/>
          </a:bodyPr>
          <a:lstStyle/>
          <a:p>
            <a:r>
              <a:rPr lang="en-US" altLang="zh-CN" dirty="0" err="1"/>
              <a:t>sp</a:t>
            </a:r>
            <a:endParaRPr lang="zh-CN" altLang="en-US" dirty="0"/>
          </a:p>
        </p:txBody>
      </p:sp>
      <p:cxnSp>
        <p:nvCxnSpPr>
          <p:cNvPr id="37" name="直接箭头连接符 36">
            <a:extLst>
              <a:ext uri="{FF2B5EF4-FFF2-40B4-BE49-F238E27FC236}">
                <a16:creationId xmlns:a16="http://schemas.microsoft.com/office/drawing/2014/main" id="{49C2B18C-7426-B1A2-9C9C-E55532771064}"/>
              </a:ext>
            </a:extLst>
          </p:cNvPr>
          <p:cNvCxnSpPr>
            <a:cxnSpLocks/>
          </p:cNvCxnSpPr>
          <p:nvPr/>
        </p:nvCxnSpPr>
        <p:spPr>
          <a:xfrm flipV="1">
            <a:off x="8644204" y="2976060"/>
            <a:ext cx="346449" cy="124949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3C92D23-8994-942B-E44A-9E2B3100FA3B}"/>
              </a:ext>
            </a:extLst>
          </p:cNvPr>
          <p:cNvSpPr txBox="1"/>
          <p:nvPr/>
        </p:nvSpPr>
        <p:spPr>
          <a:xfrm>
            <a:off x="8326152" y="4482548"/>
            <a:ext cx="1306285" cy="369332"/>
          </a:xfrm>
          <a:prstGeom prst="rect">
            <a:avLst/>
          </a:prstGeom>
          <a:noFill/>
        </p:spPr>
        <p:txBody>
          <a:bodyPr wrap="square" rtlCol="0">
            <a:spAutoFit/>
          </a:bodyPr>
          <a:lstStyle/>
          <a:p>
            <a:r>
              <a:rPr lang="en-US" altLang="zh-CN" dirty="0" err="1"/>
              <a:t>sscratch</a:t>
            </a:r>
            <a:endParaRPr lang="zh-CN" altLang="en-US" dirty="0"/>
          </a:p>
        </p:txBody>
      </p:sp>
      <p:cxnSp>
        <p:nvCxnSpPr>
          <p:cNvPr id="41" name="直接箭头连接符 40">
            <a:extLst>
              <a:ext uri="{FF2B5EF4-FFF2-40B4-BE49-F238E27FC236}">
                <a16:creationId xmlns:a16="http://schemas.microsoft.com/office/drawing/2014/main" id="{94386D14-65A8-BB89-28B6-D8302CD26279}"/>
              </a:ext>
            </a:extLst>
          </p:cNvPr>
          <p:cNvCxnSpPr>
            <a:endCxn id="18" idx="3"/>
          </p:cNvCxnSpPr>
          <p:nvPr/>
        </p:nvCxnSpPr>
        <p:spPr>
          <a:xfrm flipH="1">
            <a:off x="7479906" y="4646399"/>
            <a:ext cx="749694" cy="1130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349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15923C3-96C4-5220-C4FD-3FCC4128FADB}"/>
              </a:ext>
            </a:extLst>
          </p:cNvPr>
          <p:cNvPicPr>
            <a:picLocks noChangeAspect="1"/>
          </p:cNvPicPr>
          <p:nvPr/>
        </p:nvPicPr>
        <p:blipFill>
          <a:blip r:embed="rId3"/>
          <a:stretch>
            <a:fillRect/>
          </a:stretch>
        </p:blipFill>
        <p:spPr>
          <a:xfrm>
            <a:off x="662865" y="2366751"/>
            <a:ext cx="4595596" cy="2714432"/>
          </a:xfrm>
          <a:prstGeom prst="rect">
            <a:avLst/>
          </a:prstGeom>
        </p:spPr>
      </p:pic>
      <p:sp>
        <p:nvSpPr>
          <p:cNvPr id="8" name="文本框 7">
            <a:extLst>
              <a:ext uri="{FF2B5EF4-FFF2-40B4-BE49-F238E27FC236}">
                <a16:creationId xmlns:a16="http://schemas.microsoft.com/office/drawing/2014/main" id="{856DEF13-149C-DE99-77D1-7044D0E65F64}"/>
              </a:ext>
            </a:extLst>
          </p:cNvPr>
          <p:cNvSpPr txBox="1"/>
          <p:nvPr/>
        </p:nvSpPr>
        <p:spPr>
          <a:xfrm>
            <a:off x="6420465" y="3262302"/>
            <a:ext cx="4065571"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OS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需要找个地方存</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app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比较合适的地方就是</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app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的内核栈</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放在用户栈容易泄露隐私</a:t>
            </a:r>
            <a:endParaRPr lang="en-US" altLang="zh-CN" dirty="0">
              <a:solidFill>
                <a:prstClr val="black"/>
              </a:solidFill>
              <a:latin typeface="等线" panose="020F0502020204030204"/>
              <a:ea typeface="等线" panose="02010600030101010101" pitchFamily="2" charset="-122"/>
            </a:endParaRPr>
          </a:p>
          <a:p>
            <a:pPr marR="0" lvl="1" algn="l" defTabSz="914400" rtl="0" eaLnBrk="1" fontAlgn="auto" latinLnBrk="0" hangingPunct="1">
              <a:lnSpc>
                <a:spcPct val="100000"/>
              </a:lnSpc>
              <a:spcBef>
                <a:spcPts val="0"/>
              </a:spcBef>
              <a:spcAft>
                <a:spcPts val="0"/>
              </a:spcAft>
              <a:buClrTx/>
              <a:buSzTx/>
              <a:tabLst/>
              <a:defRPr/>
            </a:pPr>
            <a:r>
              <a:rPr lang="zh-CN" altLang="en-US" dirty="0">
                <a:solidFill>
                  <a:prstClr val="black"/>
                </a:solidFill>
                <a:latin typeface="等线" panose="020F0502020204030204"/>
                <a:ea typeface="等线" panose="02010600030101010101" pitchFamily="2" charset="-122"/>
              </a:rPr>
              <a:t>所以这里需要使用</a:t>
            </a:r>
            <a:r>
              <a:rPr lang="en-US" altLang="zh-CN" dirty="0" err="1">
                <a:solidFill>
                  <a:prstClr val="black"/>
                </a:solidFill>
                <a:latin typeface="等线" panose="020F0502020204030204"/>
                <a:ea typeface="等线" panose="02010600030101010101" pitchFamily="2" charset="-122"/>
              </a:rPr>
              <a:t>kernelstack</a:t>
            </a:r>
            <a:r>
              <a:rPr lang="zh-CN" altLang="en-US" dirty="0">
                <a:solidFill>
                  <a:prstClr val="black"/>
                </a:solidFill>
                <a:latin typeface="等线" panose="020F0502020204030204"/>
                <a:ea typeface="等线" panose="02010600030101010101" pitchFamily="2" charset="-122"/>
              </a:rPr>
              <a:t>的</a:t>
            </a:r>
            <a:r>
              <a:rPr lang="en-US" altLang="zh-CN" dirty="0" err="1">
                <a:solidFill>
                  <a:prstClr val="black"/>
                </a:solidFill>
                <a:latin typeface="等线" panose="020F0502020204030204"/>
                <a:ea typeface="等线" panose="02010600030101010101" pitchFamily="2" charset="-122"/>
              </a:rPr>
              <a:t>push_context</a:t>
            </a:r>
            <a:endParaRPr lang="en-US" altLang="zh-CN" dirty="0">
              <a:solidFill>
                <a:prstClr val="black"/>
              </a:solidFill>
              <a:latin typeface="等线" panose="020F0502020204030204"/>
              <a:ea typeface="等线" panose="02010600030101010101" pitchFamily="2" charset="-122"/>
            </a:endParaRPr>
          </a:p>
        </p:txBody>
      </p:sp>
      <p:sp>
        <p:nvSpPr>
          <p:cNvPr id="2" name="矩形 1">
            <a:extLst>
              <a:ext uri="{FF2B5EF4-FFF2-40B4-BE49-F238E27FC236}">
                <a16:creationId xmlns:a16="http://schemas.microsoft.com/office/drawing/2014/main" id="{076D386E-C467-2E6D-E41F-C06ED684CD7A}"/>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1593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CF30E3-03C6-A2BE-D365-3C87CBD99A97}"/>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7B6E0563-B69E-B101-C1F1-AD582D5BEBC5}"/>
              </a:ext>
            </a:extLst>
          </p:cNvPr>
          <p:cNvPicPr>
            <a:picLocks noChangeAspect="1"/>
          </p:cNvPicPr>
          <p:nvPr/>
        </p:nvPicPr>
        <p:blipFill>
          <a:blip r:embed="rId3"/>
          <a:stretch>
            <a:fillRect/>
          </a:stretch>
        </p:blipFill>
        <p:spPr>
          <a:xfrm>
            <a:off x="6293792" y="1677378"/>
            <a:ext cx="5582429" cy="4629796"/>
          </a:xfrm>
          <a:prstGeom prst="rect">
            <a:avLst/>
          </a:prstGeom>
        </p:spPr>
      </p:pic>
      <p:sp>
        <p:nvSpPr>
          <p:cNvPr id="4" name="文本框 3">
            <a:extLst>
              <a:ext uri="{FF2B5EF4-FFF2-40B4-BE49-F238E27FC236}">
                <a16:creationId xmlns:a16="http://schemas.microsoft.com/office/drawing/2014/main" id="{0AE62871-671A-E5C8-BD91-CE3362558845}"/>
              </a:ext>
            </a:extLst>
          </p:cNvPr>
          <p:cNvSpPr txBox="1"/>
          <p:nvPr/>
        </p:nvSpPr>
        <p:spPr>
          <a:xfrm>
            <a:off x="829917" y="1093304"/>
            <a:ext cx="4731026" cy="5632311"/>
          </a:xfrm>
          <a:prstGeom prst="rect">
            <a:avLst/>
          </a:prstGeom>
          <a:noFill/>
        </p:spPr>
        <p:txBody>
          <a:bodyPr wrap="square" rtlCol="0">
            <a:spAutoFit/>
          </a:bodyPr>
          <a:lstStyle/>
          <a:p>
            <a:r>
              <a:rPr lang="zh-CN" altLang="en-US" dirty="0"/>
              <a:t>必须意识到的是，有两种情况会运行</a:t>
            </a:r>
            <a:r>
              <a:rPr lang="en-US" altLang="zh-CN" dirty="0"/>
              <a:t>__restore</a:t>
            </a:r>
            <a:r>
              <a:rPr lang="zh-CN" altLang="en-US" dirty="0"/>
              <a:t>这一段代码。一种是如刚才那样，最初的蛋或者最初的鸡，另一种是</a:t>
            </a:r>
            <a:r>
              <a:rPr lang="en-US" altLang="zh-CN" dirty="0"/>
              <a:t>trap</a:t>
            </a:r>
            <a:r>
              <a:rPr lang="zh-CN" altLang="en-US" dirty="0"/>
              <a:t>到了内核之后，返回的过程。</a:t>
            </a:r>
            <a:endParaRPr lang="en-US" altLang="zh-CN" dirty="0"/>
          </a:p>
          <a:p>
            <a:endParaRPr lang="en-US" altLang="zh-CN" dirty="0"/>
          </a:p>
          <a:p>
            <a:r>
              <a:rPr lang="zh-CN" altLang="en-US" dirty="0"/>
              <a:t>注意到前面</a:t>
            </a:r>
            <a:r>
              <a:rPr lang="en-US" altLang="zh-CN" dirty="0" err="1"/>
              <a:t>kernelstack</a:t>
            </a:r>
            <a:r>
              <a:rPr lang="zh-CN" altLang="en-US" dirty="0"/>
              <a:t>的</a:t>
            </a:r>
            <a:r>
              <a:rPr lang="en-US" altLang="zh-CN" dirty="0" err="1"/>
              <a:t>push_context</a:t>
            </a:r>
            <a:r>
              <a:rPr lang="zh-CN" altLang="en-US" dirty="0"/>
              <a:t>有个返回值，放在</a:t>
            </a:r>
            <a:r>
              <a:rPr lang="en-US" altLang="zh-CN" dirty="0"/>
              <a:t>a0</a:t>
            </a:r>
            <a:r>
              <a:rPr lang="zh-CN" altLang="en-US" dirty="0"/>
              <a:t>寄存器中。（这是内核栈）</a:t>
            </a:r>
            <a:endParaRPr lang="en-US" altLang="zh-CN" dirty="0"/>
          </a:p>
          <a:p>
            <a:r>
              <a:rPr lang="zh-CN" altLang="en-US" dirty="0"/>
              <a:t>这里使用了一个汇编代码</a:t>
            </a:r>
            <a:endParaRPr lang="en-US" altLang="zh-CN" dirty="0"/>
          </a:p>
          <a:p>
            <a:r>
              <a:rPr lang="zh-CN" altLang="en-US" dirty="0"/>
              <a:t>切换堆栈</a:t>
            </a:r>
            <a:endParaRPr lang="en-US" altLang="zh-CN" dirty="0"/>
          </a:p>
          <a:p>
            <a:r>
              <a:rPr lang="zh-CN" altLang="en-US" dirty="0"/>
              <a:t>然后根据这个堆栈中存放的</a:t>
            </a:r>
            <a:r>
              <a:rPr lang="en-US" altLang="zh-CN" dirty="0"/>
              <a:t>trap context</a:t>
            </a:r>
            <a:r>
              <a:rPr lang="zh-CN" altLang="en-US" dirty="0"/>
              <a:t>（如果是初始化的时候，他就是硬生生造出来一个</a:t>
            </a:r>
            <a:r>
              <a:rPr lang="en-US" altLang="zh-CN" dirty="0"/>
              <a:t>context</a:t>
            </a:r>
            <a:r>
              <a:rPr lang="zh-CN" altLang="en-US" dirty="0"/>
              <a:t>）来更改</a:t>
            </a:r>
            <a:r>
              <a:rPr lang="en-US" altLang="zh-CN" dirty="0"/>
              <a:t>status</a:t>
            </a:r>
            <a:r>
              <a:rPr lang="zh-CN" altLang="en-US" dirty="0"/>
              <a:t>，</a:t>
            </a:r>
            <a:r>
              <a:rPr lang="en-US" altLang="zh-CN" dirty="0"/>
              <a:t>spec</a:t>
            </a:r>
            <a:r>
              <a:rPr lang="zh-CN" altLang="en-US" dirty="0"/>
              <a:t>。同时需要注意这里面的</a:t>
            </a:r>
            <a:r>
              <a:rPr lang="en-US" altLang="zh-CN" dirty="0" err="1"/>
              <a:t>sscratch</a:t>
            </a:r>
            <a:r>
              <a:rPr lang="zh-CN" altLang="en-US" dirty="0"/>
              <a:t>值，是前面的</a:t>
            </a:r>
            <a:r>
              <a:rPr lang="en-US" altLang="zh-CN" dirty="0" err="1"/>
              <a:t>app_init_context</a:t>
            </a:r>
            <a:r>
              <a:rPr lang="zh-CN" altLang="en-US" dirty="0"/>
              <a:t>里面，</a:t>
            </a:r>
            <a:r>
              <a:rPr lang="en-US" altLang="zh-CN" dirty="0" err="1"/>
              <a:t>cx.set_sp</a:t>
            </a:r>
            <a:r>
              <a:rPr lang="zh-CN" altLang="en-US" dirty="0"/>
              <a:t>所构造出来的，指向了</a:t>
            </a:r>
            <a:r>
              <a:rPr lang="en-US" altLang="zh-CN" dirty="0"/>
              <a:t>user</a:t>
            </a:r>
            <a:r>
              <a:rPr lang="zh-CN" altLang="en-US" dirty="0"/>
              <a:t>的栈。</a:t>
            </a:r>
            <a:endParaRPr lang="en-US" altLang="zh-CN" dirty="0"/>
          </a:p>
          <a:p>
            <a:r>
              <a:rPr lang="zh-CN" altLang="en-US" dirty="0"/>
              <a:t>然后重复</a:t>
            </a:r>
            <a:r>
              <a:rPr lang="en-US" altLang="zh-CN" dirty="0"/>
              <a:t>load trap context</a:t>
            </a:r>
            <a:r>
              <a:rPr lang="zh-CN" altLang="en-US" dirty="0"/>
              <a:t>的值到具体的所有寄存器中并最后清理</a:t>
            </a:r>
            <a:r>
              <a:rPr lang="en-US" altLang="zh-CN" dirty="0"/>
              <a:t>trap context</a:t>
            </a:r>
            <a:r>
              <a:rPr lang="zh-CN" altLang="en-US" dirty="0"/>
              <a:t>的栈指针</a:t>
            </a:r>
            <a:endParaRPr lang="en-US" altLang="zh-CN" dirty="0"/>
          </a:p>
          <a:p>
            <a:endParaRPr lang="en-US" altLang="zh-CN" dirty="0"/>
          </a:p>
          <a:p>
            <a:r>
              <a:rPr lang="zh-CN" altLang="en-US" dirty="0"/>
              <a:t>交换</a:t>
            </a:r>
            <a:r>
              <a:rPr lang="en-US" altLang="zh-CN" dirty="0" err="1"/>
              <a:t>sscratch</a:t>
            </a:r>
            <a:r>
              <a:rPr lang="zh-CN" altLang="en-US" dirty="0"/>
              <a:t>和</a:t>
            </a:r>
            <a:r>
              <a:rPr lang="en-US" altLang="zh-CN" dirty="0" err="1"/>
              <a:t>sp</a:t>
            </a:r>
            <a:r>
              <a:rPr lang="zh-CN" altLang="en-US" dirty="0"/>
              <a:t>，</a:t>
            </a:r>
            <a:endParaRPr lang="en-US" altLang="zh-CN" dirty="0"/>
          </a:p>
          <a:p>
            <a:r>
              <a:rPr lang="zh-CN" altLang="en-US" dirty="0"/>
              <a:t>然后</a:t>
            </a:r>
            <a:r>
              <a:rPr lang="en-US" altLang="zh-CN" dirty="0" err="1"/>
              <a:t>sret</a:t>
            </a:r>
            <a:r>
              <a:rPr lang="zh-CN" altLang="en-US" dirty="0"/>
              <a:t>返回了用户态。</a:t>
            </a:r>
            <a:endParaRPr lang="en-US" altLang="zh-CN" dirty="0"/>
          </a:p>
        </p:txBody>
      </p:sp>
    </p:spTree>
    <p:extLst>
      <p:ext uri="{BB962C8B-B14F-4D97-AF65-F5344CB8AC3E}">
        <p14:creationId xmlns:p14="http://schemas.microsoft.com/office/powerpoint/2010/main" val="752733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C0F93651-7883-71B4-18C0-DE8E572C762C}"/>
              </a:ext>
            </a:extLst>
          </p:cNvPr>
          <p:cNvSpPr txBox="1"/>
          <p:nvPr/>
        </p:nvSpPr>
        <p:spPr>
          <a:xfrm>
            <a:off x="639619" y="1361187"/>
            <a:ext cx="5073258"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当用户程序发出</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syscall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时，跳转到</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__</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alltraps</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0" algn="l" defTabSz="914400" rtl="0" eaLnBrk="1" fontAlgn="auto" latinLnBrk="0" hangingPunct="1">
              <a:lnSpc>
                <a:spcPct val="100000"/>
              </a:lnSpc>
              <a:spcBef>
                <a:spcPts val="0"/>
              </a:spcBef>
              <a:spcAft>
                <a:spcPts val="0"/>
              </a:spcAft>
              <a:buClrTx/>
              <a:buSzTx/>
              <a:tabLst/>
              <a:defRPr/>
            </a:pPr>
            <a:r>
              <a:rPr lang="en-US" altLang="zh-CN" dirty="0">
                <a:solidFill>
                  <a:prstClr val="black"/>
                </a:solidFill>
                <a:latin typeface="等线" panose="020F0502020204030204"/>
                <a:ea typeface="等线" panose="02010600030101010101" pitchFamily="2" charset="-122"/>
              </a:rPr>
              <a:t>     </a:t>
            </a:r>
            <a:r>
              <a:rPr lang="zh-CN" altLang="en-US" dirty="0">
                <a:solidFill>
                  <a:prstClr val="black"/>
                </a:solidFill>
                <a:latin typeface="等线" panose="020F0502020204030204"/>
                <a:ea typeface="等线" panose="02010600030101010101" pitchFamily="2" charset="-122"/>
              </a:rPr>
              <a:t>整个过程其实可以视作</a:t>
            </a:r>
            <a:r>
              <a:rPr lang="en-US" altLang="zh-CN" dirty="0">
                <a:solidFill>
                  <a:prstClr val="black"/>
                </a:solidFill>
                <a:latin typeface="等线" panose="020F0502020204030204"/>
                <a:ea typeface="等线" panose="02010600030101010101" pitchFamily="2" charset="-122"/>
              </a:rPr>
              <a:t>restore</a:t>
            </a:r>
            <a:r>
              <a:rPr lang="zh-CN" altLang="en-US" dirty="0">
                <a:solidFill>
                  <a:prstClr val="black"/>
                </a:solidFill>
                <a:latin typeface="等线" panose="020F0502020204030204"/>
                <a:ea typeface="等线" panose="02010600030101010101" pitchFamily="2" charset="-122"/>
              </a:rPr>
              <a:t>的相反内容</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csrrw</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sp</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sscratch,sp</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交换了用户栈指针和内核栈指针</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将</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上下文保存到内核栈上</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跳转到</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trap_handler</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执行</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err="1">
                <a:ln>
                  <a:noFill/>
                </a:ln>
                <a:solidFill>
                  <a:srgbClr val="FF0000"/>
                </a:solidFill>
                <a:effectLst/>
                <a:uLnTx/>
                <a:uFillTx/>
                <a:latin typeface="等线" panose="020F0502020204030204"/>
                <a:ea typeface="等线" panose="02010600030101010101" pitchFamily="2" charset="-122"/>
                <a:cs typeface="+mn-cs"/>
              </a:rPr>
              <a:t>sscrach</a:t>
            </a:r>
            <a:r>
              <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为什么是内核栈指针呢</a:t>
            </a: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BEB8BABF-9733-1BD4-691C-5305274B6025}"/>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445C2FAB-9C7C-A276-5319-2DB317486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853646"/>
            <a:ext cx="6202544" cy="5517337"/>
          </a:xfrm>
          <a:prstGeom prst="rect">
            <a:avLst/>
          </a:prstGeom>
        </p:spPr>
      </p:pic>
    </p:spTree>
    <p:extLst>
      <p:ext uri="{BB962C8B-B14F-4D97-AF65-F5344CB8AC3E}">
        <p14:creationId xmlns:p14="http://schemas.microsoft.com/office/powerpoint/2010/main" val="390134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557F69-C213-FF95-9C86-4706E456BC9E}"/>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文本框 4">
            <a:extLst>
              <a:ext uri="{FF2B5EF4-FFF2-40B4-BE49-F238E27FC236}">
                <a16:creationId xmlns:a16="http://schemas.microsoft.com/office/drawing/2014/main" id="{CF622491-534E-F42F-F490-752F04C6BA16}"/>
              </a:ext>
            </a:extLst>
          </p:cNvPr>
          <p:cNvSpPr txBox="1"/>
          <p:nvPr/>
        </p:nvSpPr>
        <p:spPr>
          <a:xfrm>
            <a:off x="1391478" y="1391478"/>
            <a:ext cx="8820979" cy="4154984"/>
          </a:xfrm>
          <a:prstGeom prst="rect">
            <a:avLst/>
          </a:prstGeom>
          <a:noFill/>
        </p:spPr>
        <p:txBody>
          <a:bodyPr wrap="square" rtlCol="0">
            <a:spAutoFit/>
          </a:bodyPr>
          <a:lstStyle/>
          <a:p>
            <a:r>
              <a:rPr lang="zh-CN" altLang="en-US" sz="2400" dirty="0"/>
              <a:t>首先，我们需要若干个用户程序</a:t>
            </a:r>
            <a:endParaRPr lang="en-US" altLang="zh-CN" sz="2400" dirty="0"/>
          </a:p>
          <a:p>
            <a:r>
              <a:rPr lang="zh-CN" altLang="en-US" sz="2400" dirty="0"/>
              <a:t>好在</a:t>
            </a:r>
            <a:r>
              <a:rPr lang="en-US" altLang="zh-CN" sz="2400" dirty="0" err="1"/>
              <a:t>rcore</a:t>
            </a:r>
            <a:r>
              <a:rPr lang="en-US" altLang="zh-CN" sz="2400" dirty="0"/>
              <a:t> tutorial</a:t>
            </a:r>
            <a:r>
              <a:rPr lang="zh-CN" altLang="en-US" sz="2400" dirty="0"/>
              <a:t>已经帮我们实现了一堆用户程序</a:t>
            </a:r>
            <a:endParaRPr lang="en-US" altLang="zh-CN" sz="2400" dirty="0"/>
          </a:p>
          <a:p>
            <a:r>
              <a:rPr lang="zh-CN" altLang="en-US" sz="2400" dirty="0"/>
              <a:t>可以用</a:t>
            </a:r>
            <a:endParaRPr lang="en-US" altLang="zh-CN" sz="2400" dirty="0"/>
          </a:p>
          <a:p>
            <a:r>
              <a:rPr lang="en-US" altLang="zh-CN" sz="2400" dirty="0"/>
              <a:t>git clone https://github.com/LearningOS/rCore-Tutorial-Test-2025S user</a:t>
            </a:r>
          </a:p>
          <a:p>
            <a:r>
              <a:rPr lang="zh-CN" altLang="en-US" sz="2400" dirty="0"/>
              <a:t>命令下载到</a:t>
            </a:r>
            <a:r>
              <a:rPr lang="en-US" altLang="zh-CN" sz="2400" dirty="0"/>
              <a:t>user</a:t>
            </a:r>
            <a:r>
              <a:rPr lang="zh-CN" altLang="en-US" sz="2400" dirty="0"/>
              <a:t>文件夹下。</a:t>
            </a:r>
            <a:endParaRPr lang="en-US" altLang="zh-CN" sz="2400" dirty="0"/>
          </a:p>
          <a:p>
            <a:endParaRPr lang="en-US" altLang="zh-CN" sz="2400" dirty="0"/>
          </a:p>
          <a:p>
            <a:r>
              <a:rPr lang="zh-CN" altLang="en-US" sz="2400" dirty="0"/>
              <a:t>然后我们来仔细代码，这里我们同样要搞明白几件事</a:t>
            </a:r>
            <a:endParaRPr lang="en-US" altLang="zh-CN" sz="2400" dirty="0"/>
          </a:p>
          <a:p>
            <a:pPr marL="285750" indent="-285750">
              <a:buFont typeface="Arial" panose="020B0604020202020204" pitchFamily="34" charset="0"/>
              <a:buChar char="•"/>
            </a:pPr>
            <a:r>
              <a:rPr lang="zh-CN" altLang="en-US" sz="2400" dirty="0"/>
              <a:t>这些用户程序是怎么编译的（通过这种方式，内核要怎么加载用户程序）？</a:t>
            </a:r>
            <a:endParaRPr lang="en-US" altLang="zh-CN" sz="2400" dirty="0"/>
          </a:p>
          <a:p>
            <a:pPr marL="285750" indent="-285750">
              <a:buFont typeface="Arial" panose="020B0604020202020204" pitchFamily="34" charset="0"/>
              <a:buChar char="•"/>
            </a:pPr>
            <a:r>
              <a:rPr lang="zh-CN" altLang="en-US" sz="2400" dirty="0"/>
              <a:t>这些用户程序实现了什么内容？</a:t>
            </a:r>
            <a:endParaRPr lang="en-US" altLang="zh-CN" sz="2400" dirty="0"/>
          </a:p>
        </p:txBody>
      </p:sp>
    </p:spTree>
    <p:extLst>
      <p:ext uri="{BB962C8B-B14F-4D97-AF65-F5344CB8AC3E}">
        <p14:creationId xmlns:p14="http://schemas.microsoft.com/office/powerpoint/2010/main" val="2529210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89E176D-2FA3-2356-106A-9D24D322EF19}"/>
              </a:ext>
            </a:extLst>
          </p:cNvPr>
          <p:cNvPicPr>
            <a:picLocks noChangeAspect="1"/>
          </p:cNvPicPr>
          <p:nvPr/>
        </p:nvPicPr>
        <p:blipFill>
          <a:blip r:embed="rId3"/>
          <a:stretch>
            <a:fillRect/>
          </a:stretch>
        </p:blipFill>
        <p:spPr>
          <a:xfrm>
            <a:off x="6026628" y="1359326"/>
            <a:ext cx="5313389" cy="4629796"/>
          </a:xfrm>
          <a:prstGeom prst="rect">
            <a:avLst/>
          </a:prstGeom>
        </p:spPr>
      </p:pic>
      <p:sp>
        <p:nvSpPr>
          <p:cNvPr id="2" name="矩形 1">
            <a:extLst>
              <a:ext uri="{FF2B5EF4-FFF2-40B4-BE49-F238E27FC236}">
                <a16:creationId xmlns:a16="http://schemas.microsoft.com/office/drawing/2014/main" id="{BFB2E365-84B8-5CAA-3BD0-E880EECA4507}"/>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233EFADB-E8B9-66DD-B9C2-4E2B03AEE38A}"/>
              </a:ext>
            </a:extLst>
          </p:cNvPr>
          <p:cNvSpPr txBox="1"/>
          <p:nvPr/>
        </p:nvSpPr>
        <p:spPr>
          <a:xfrm>
            <a:off x="859735" y="1431235"/>
            <a:ext cx="4378187" cy="3693319"/>
          </a:xfrm>
          <a:prstGeom prst="rect">
            <a:avLst/>
          </a:prstGeom>
          <a:noFill/>
        </p:spPr>
        <p:txBody>
          <a:bodyPr wrap="square" rtlCol="0">
            <a:spAutoFit/>
          </a:bodyPr>
          <a:lstStyle/>
          <a:p>
            <a:r>
              <a:rPr lang="zh-CN" altLang="en-US" dirty="0"/>
              <a:t>在</a:t>
            </a:r>
            <a:r>
              <a:rPr lang="en-US" altLang="zh-CN" dirty="0"/>
              <a:t>trap Handler</a:t>
            </a:r>
            <a:r>
              <a:rPr lang="zh-CN" altLang="en-US" dirty="0"/>
              <a:t>中就是对具体的</a:t>
            </a:r>
            <a:r>
              <a:rPr lang="en-US" altLang="zh-CN" dirty="0" err="1"/>
              <a:t>syscall</a:t>
            </a:r>
            <a:r>
              <a:rPr lang="zh-CN" altLang="en-US" dirty="0"/>
              <a:t>进行解析和处理了，在此不多做介绍</a:t>
            </a:r>
            <a:endParaRPr lang="en-US" altLang="zh-CN" dirty="0"/>
          </a:p>
          <a:p>
            <a:endParaRPr lang="en-US" altLang="zh-CN" dirty="0"/>
          </a:p>
          <a:p>
            <a:r>
              <a:rPr lang="zh-CN" altLang="en-US" dirty="0"/>
              <a:t>需要注意的是，</a:t>
            </a:r>
            <a:r>
              <a:rPr lang="en-US" altLang="zh-CN" dirty="0" err="1"/>
              <a:t>trap_handler</a:t>
            </a:r>
            <a:r>
              <a:rPr lang="zh-CN" altLang="en-US" dirty="0"/>
              <a:t>结束之后到底是何时调用</a:t>
            </a:r>
            <a:r>
              <a:rPr lang="en-US" altLang="zh-CN" dirty="0"/>
              <a:t>restore</a:t>
            </a:r>
            <a:r>
              <a:rPr lang="zh-CN" altLang="en-US" dirty="0"/>
              <a:t>回到用户态的</a:t>
            </a:r>
            <a:endParaRPr lang="en-US" altLang="zh-CN" dirty="0"/>
          </a:p>
          <a:p>
            <a:endParaRPr lang="en-US" altLang="zh-CN" dirty="0"/>
          </a:p>
          <a:p>
            <a:r>
              <a:rPr lang="zh-CN" altLang="en-US" dirty="0"/>
              <a:t>实际上，如果你了解汇编的工作过程，就应该从上一页</a:t>
            </a:r>
            <a:r>
              <a:rPr lang="en-US" altLang="zh-CN" dirty="0"/>
              <a:t>ppt</a:t>
            </a:r>
            <a:r>
              <a:rPr lang="zh-CN" altLang="en-US" dirty="0"/>
              <a:t>那个代码中明白，</a:t>
            </a:r>
            <a:r>
              <a:rPr lang="en-US" altLang="zh-CN" dirty="0"/>
              <a:t>call </a:t>
            </a:r>
            <a:r>
              <a:rPr lang="en-US" altLang="zh-CN" dirty="0" err="1"/>
              <a:t>trap_handler</a:t>
            </a:r>
            <a:r>
              <a:rPr lang="zh-CN" altLang="en-US" dirty="0"/>
              <a:t>结束之后，会自动返回并执行下一行也就是</a:t>
            </a:r>
            <a:r>
              <a:rPr lang="en-US" altLang="zh-CN" dirty="0"/>
              <a:t>__restore</a:t>
            </a:r>
          </a:p>
          <a:p>
            <a:r>
              <a:rPr lang="zh-CN" altLang="en-US" dirty="0"/>
              <a:t>而</a:t>
            </a:r>
            <a:r>
              <a:rPr lang="en-US" altLang="zh-CN" dirty="0" err="1"/>
              <a:t>trap_handler</a:t>
            </a:r>
            <a:r>
              <a:rPr lang="zh-CN" altLang="en-US" dirty="0"/>
              <a:t>会返回一个</a:t>
            </a:r>
            <a:r>
              <a:rPr lang="en-US" altLang="zh-CN" dirty="0"/>
              <a:t>cx</a:t>
            </a:r>
          </a:p>
          <a:p>
            <a:r>
              <a:rPr lang="zh-CN" altLang="en-US" dirty="0"/>
              <a:t>也就是跟前面说的对应上了，往</a:t>
            </a:r>
            <a:r>
              <a:rPr lang="en-US" altLang="zh-CN" dirty="0"/>
              <a:t>a0</a:t>
            </a:r>
            <a:r>
              <a:rPr lang="zh-CN" altLang="en-US" dirty="0"/>
              <a:t>塞入了</a:t>
            </a:r>
            <a:r>
              <a:rPr lang="en-US" altLang="zh-CN" dirty="0"/>
              <a:t>context</a:t>
            </a:r>
            <a:r>
              <a:rPr lang="zh-CN" altLang="en-US" dirty="0"/>
              <a:t>位置。</a:t>
            </a:r>
            <a:endParaRPr lang="en-US" altLang="zh-CN" dirty="0"/>
          </a:p>
        </p:txBody>
      </p:sp>
    </p:spTree>
    <p:extLst>
      <p:ext uri="{BB962C8B-B14F-4D97-AF65-F5344CB8AC3E}">
        <p14:creationId xmlns:p14="http://schemas.microsoft.com/office/powerpoint/2010/main" val="4243041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5080"/>
            <a:ext cx="7109640" cy="923330"/>
          </a:xfrm>
          <a:prstGeom prst="rect">
            <a:avLst/>
          </a:prstGeom>
          <a:noFill/>
        </p:spPr>
        <p:txBody>
          <a:bodyPr wrap="none" lIns="91440" tIns="45720" rIns="91440" bIns="45720">
            <a:spAutoFit/>
          </a:bodyPr>
          <a:lstStyle/>
          <a:p>
            <a:r>
              <a:rPr lang="zh-CN" altLang="en-US" sz="5400" dirty="0">
                <a:ln w="0"/>
                <a:effectLst>
                  <a:outerShdw blurRad="38100" dist="19050" dir="2700000" algn="tl" rotWithShape="0">
                    <a:schemeClr val="dk1">
                      <a:alpha val="40000"/>
                    </a:schemeClr>
                  </a:outerShdw>
                </a:effectLst>
              </a:rPr>
              <a:t>用户程序和内核的交互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5001473E-3BA9-E9BE-0504-99FF85C87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905" y="838894"/>
            <a:ext cx="7106189" cy="5180213"/>
          </a:xfrm>
          <a:prstGeom prst="rect">
            <a:avLst/>
          </a:prstGeom>
        </p:spPr>
      </p:pic>
    </p:spTree>
    <p:extLst>
      <p:ext uri="{BB962C8B-B14F-4D97-AF65-F5344CB8AC3E}">
        <p14:creationId xmlns:p14="http://schemas.microsoft.com/office/powerpoint/2010/main" val="997493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76D0A1-CA35-7113-1C83-5A4742BF8844}"/>
              </a:ext>
            </a:extLst>
          </p:cNvPr>
          <p:cNvSpPr/>
          <p:nvPr/>
        </p:nvSpPr>
        <p:spPr>
          <a:xfrm>
            <a:off x="2887429" y="2967335"/>
            <a:ext cx="6417142"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多道程序和分时系统</a:t>
            </a:r>
          </a:p>
        </p:txBody>
      </p:sp>
    </p:spTree>
    <p:extLst>
      <p:ext uri="{BB962C8B-B14F-4D97-AF65-F5344CB8AC3E}">
        <p14:creationId xmlns:p14="http://schemas.microsoft.com/office/powerpoint/2010/main" val="127625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3F029A-20F6-822E-D4DD-6D6AA18B2910}"/>
              </a:ext>
            </a:extLst>
          </p:cNvPr>
          <p:cNvSpPr txBox="1"/>
          <p:nvPr/>
        </p:nvSpPr>
        <p:spPr>
          <a:xfrm>
            <a:off x="7389743" y="675860"/>
            <a:ext cx="4104861" cy="4524315"/>
          </a:xfrm>
          <a:prstGeom prst="rect">
            <a:avLst/>
          </a:prstGeom>
          <a:noFill/>
        </p:spPr>
        <p:txBody>
          <a:bodyPr wrap="square" rtlCol="0">
            <a:spAutoFit/>
          </a:bodyPr>
          <a:lstStyle/>
          <a:p>
            <a:r>
              <a:rPr lang="zh-CN" altLang="en-US" dirty="0"/>
              <a:t>批处理</a:t>
            </a:r>
            <a:endParaRPr lang="en-US" altLang="zh-CN" dirty="0"/>
          </a:p>
          <a:p>
            <a:r>
              <a:rPr lang="zh-CN" altLang="en-US" dirty="0"/>
              <a:t>一次只能装一个用户程序到内存（虽然我们的自欺欺人版批处理是从内存中的内核的位置装载进去的，姑且也算他是批处理了）</a:t>
            </a:r>
            <a:endParaRPr lang="en-US" altLang="zh-CN" dirty="0"/>
          </a:p>
          <a:p>
            <a:endParaRPr lang="en-US" altLang="zh-CN" dirty="0"/>
          </a:p>
          <a:p>
            <a:r>
              <a:rPr lang="zh-CN" altLang="en-US" dirty="0"/>
              <a:t>多道程序</a:t>
            </a:r>
            <a:endParaRPr lang="en-US" altLang="zh-CN" dirty="0"/>
          </a:p>
          <a:p>
            <a:r>
              <a:rPr lang="zh-CN" altLang="en-US" dirty="0"/>
              <a:t>一次可以装入多个用户程序到内存，也可以加上时钟中断，在不同的进程边缘反复横跳</a:t>
            </a:r>
            <a:endParaRPr lang="en-US" altLang="zh-CN" dirty="0"/>
          </a:p>
          <a:p>
            <a:endParaRPr lang="en-US" altLang="zh-CN" dirty="0"/>
          </a:p>
          <a:p>
            <a:r>
              <a:rPr lang="zh-CN" altLang="en-US" dirty="0"/>
              <a:t>优点：如果一个程序在批处理下一直跑或者死循环了，那么其他任务就没得用</a:t>
            </a:r>
            <a:r>
              <a:rPr lang="en-US" altLang="zh-CN" dirty="0"/>
              <a:t>CPU</a:t>
            </a:r>
            <a:r>
              <a:rPr lang="zh-CN" altLang="en-US" dirty="0"/>
              <a:t>了。</a:t>
            </a:r>
            <a:endParaRPr lang="en-US" altLang="zh-CN" dirty="0"/>
          </a:p>
          <a:p>
            <a:r>
              <a:rPr lang="zh-CN" altLang="en-US" dirty="0"/>
              <a:t>而多道程序和分时多任务可以让我们根据不同的时间片分别服务不同的任务</a:t>
            </a:r>
          </a:p>
        </p:txBody>
      </p:sp>
      <p:pic>
        <p:nvPicPr>
          <p:cNvPr id="4" name="图片 3">
            <a:extLst>
              <a:ext uri="{FF2B5EF4-FFF2-40B4-BE49-F238E27FC236}">
                <a16:creationId xmlns:a16="http://schemas.microsoft.com/office/drawing/2014/main" id="{DDFEB8E6-6557-D411-0C5F-6B73F6674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66" y="1692046"/>
            <a:ext cx="6029390" cy="4875327"/>
          </a:xfrm>
          <a:prstGeom prst="rect">
            <a:avLst/>
          </a:prstGeom>
        </p:spPr>
      </p:pic>
      <p:sp>
        <p:nvSpPr>
          <p:cNvPr id="5" name="文本框 5">
            <a:extLst>
              <a:ext uri="{FF2B5EF4-FFF2-40B4-BE49-F238E27FC236}">
                <a16:creationId xmlns:a16="http://schemas.microsoft.com/office/drawing/2014/main" id="{7A683E1E-50EB-9144-7E20-CFE7D12F7025}"/>
              </a:ext>
            </a:extLst>
          </p:cNvPr>
          <p:cNvSpPr txBox="1"/>
          <p:nvPr/>
        </p:nvSpPr>
        <p:spPr>
          <a:xfrm>
            <a:off x="0" y="0"/>
            <a:ext cx="9970656"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t>批处理和多道程序</a:t>
            </a:r>
            <a:endParaRPr lang="en-US" altLang="zh-CN" sz="3600" dirty="0"/>
          </a:p>
        </p:txBody>
      </p:sp>
    </p:spTree>
    <p:extLst>
      <p:ext uri="{BB962C8B-B14F-4D97-AF65-F5344CB8AC3E}">
        <p14:creationId xmlns:p14="http://schemas.microsoft.com/office/powerpoint/2010/main" val="260601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7A683E1E-50EB-9144-7E20-CFE7D12F7025}"/>
              </a:ext>
            </a:extLst>
          </p:cNvPr>
          <p:cNvSpPr txBox="1"/>
          <p:nvPr/>
        </p:nvSpPr>
        <p:spPr>
          <a:xfrm>
            <a:off x="0" y="0"/>
            <a:ext cx="9970656"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t>多道程序</a:t>
            </a:r>
            <a:endParaRPr lang="en-US" altLang="zh-CN" sz="3600" dirty="0"/>
          </a:p>
        </p:txBody>
      </p:sp>
      <p:sp>
        <p:nvSpPr>
          <p:cNvPr id="2" name="文本框 1">
            <a:extLst>
              <a:ext uri="{FF2B5EF4-FFF2-40B4-BE49-F238E27FC236}">
                <a16:creationId xmlns:a16="http://schemas.microsoft.com/office/drawing/2014/main" id="{1FB4A592-5625-9801-7E07-6992A28D53B2}"/>
              </a:ext>
            </a:extLst>
          </p:cNvPr>
          <p:cNvSpPr txBox="1"/>
          <p:nvPr/>
        </p:nvSpPr>
        <p:spPr>
          <a:xfrm>
            <a:off x="1033670" y="1063487"/>
            <a:ext cx="4904960" cy="1477328"/>
          </a:xfrm>
          <a:prstGeom prst="rect">
            <a:avLst/>
          </a:prstGeom>
          <a:noFill/>
        </p:spPr>
        <p:txBody>
          <a:bodyPr wrap="square" rtlCol="0">
            <a:spAutoFit/>
          </a:bodyPr>
          <a:lstStyle/>
          <a:p>
            <a:r>
              <a:rPr lang="zh-CN" altLang="en-US" dirty="0"/>
              <a:t>构建脚本的变化</a:t>
            </a:r>
            <a:endParaRPr lang="en-US" altLang="zh-CN" dirty="0"/>
          </a:p>
          <a:p>
            <a:r>
              <a:rPr lang="zh-CN" altLang="en-US" dirty="0"/>
              <a:t>这部分代码在</a:t>
            </a:r>
            <a:r>
              <a:rPr lang="en-US" altLang="zh-CN" dirty="0"/>
              <a:t>ch3</a:t>
            </a:r>
            <a:r>
              <a:rPr lang="zh-CN" altLang="en-US" dirty="0"/>
              <a:t>里面</a:t>
            </a:r>
            <a:endParaRPr lang="en-US" altLang="zh-CN" dirty="0"/>
          </a:p>
          <a:p>
            <a:r>
              <a:rPr lang="zh-CN" altLang="en-US" dirty="0"/>
              <a:t>所以他每次的</a:t>
            </a:r>
            <a:r>
              <a:rPr lang="en-US" altLang="zh-CN" dirty="0" err="1"/>
              <a:t>app_id</a:t>
            </a:r>
            <a:r>
              <a:rPr lang="zh-CN" altLang="en-US" dirty="0"/>
              <a:t>增加，也就是说，对应的链接脚本设定的地址就变了</a:t>
            </a:r>
            <a:endParaRPr lang="en-US" altLang="zh-CN" dirty="0"/>
          </a:p>
          <a:p>
            <a:r>
              <a:rPr lang="zh-CN" altLang="en-US" dirty="0"/>
              <a:t>变成每次都增加</a:t>
            </a:r>
            <a:r>
              <a:rPr lang="en-US" altLang="zh-CN" dirty="0"/>
              <a:t>0x20000</a:t>
            </a:r>
            <a:endParaRPr lang="zh-CN" altLang="en-US" dirty="0"/>
          </a:p>
        </p:txBody>
      </p:sp>
      <p:pic>
        <p:nvPicPr>
          <p:cNvPr id="7" name="图片 6">
            <a:extLst>
              <a:ext uri="{FF2B5EF4-FFF2-40B4-BE49-F238E27FC236}">
                <a16:creationId xmlns:a16="http://schemas.microsoft.com/office/drawing/2014/main" id="{92A536C4-2ACA-6B68-DF29-EB28639B0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121" y="932919"/>
            <a:ext cx="4810031" cy="5015651"/>
          </a:xfrm>
          <a:prstGeom prst="rect">
            <a:avLst/>
          </a:prstGeom>
        </p:spPr>
      </p:pic>
    </p:spTree>
    <p:extLst>
      <p:ext uri="{BB962C8B-B14F-4D97-AF65-F5344CB8AC3E}">
        <p14:creationId xmlns:p14="http://schemas.microsoft.com/office/powerpoint/2010/main" val="998498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7A683E1E-50EB-9144-7E20-CFE7D12F7025}"/>
              </a:ext>
            </a:extLst>
          </p:cNvPr>
          <p:cNvSpPr txBox="1"/>
          <p:nvPr/>
        </p:nvSpPr>
        <p:spPr>
          <a:xfrm>
            <a:off x="0" y="0"/>
            <a:ext cx="9970656"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t>多道程序</a:t>
            </a:r>
            <a:endParaRPr lang="en-US" altLang="zh-CN" sz="3600" dirty="0"/>
          </a:p>
        </p:txBody>
      </p:sp>
      <p:sp>
        <p:nvSpPr>
          <p:cNvPr id="2" name="文本框 1">
            <a:extLst>
              <a:ext uri="{FF2B5EF4-FFF2-40B4-BE49-F238E27FC236}">
                <a16:creationId xmlns:a16="http://schemas.microsoft.com/office/drawing/2014/main" id="{1FB4A592-5625-9801-7E07-6992A28D53B2}"/>
              </a:ext>
            </a:extLst>
          </p:cNvPr>
          <p:cNvSpPr txBox="1"/>
          <p:nvPr/>
        </p:nvSpPr>
        <p:spPr>
          <a:xfrm>
            <a:off x="447261" y="1346861"/>
            <a:ext cx="4453405" cy="2308324"/>
          </a:xfrm>
          <a:prstGeom prst="rect">
            <a:avLst/>
          </a:prstGeom>
          <a:noFill/>
        </p:spPr>
        <p:txBody>
          <a:bodyPr wrap="square" rtlCol="0">
            <a:spAutoFit/>
          </a:bodyPr>
          <a:lstStyle/>
          <a:p>
            <a:r>
              <a:rPr lang="zh-CN" altLang="en-US" dirty="0"/>
              <a:t>对应的，相应的</a:t>
            </a:r>
            <a:r>
              <a:rPr lang="en-US" altLang="zh-CN" dirty="0" err="1"/>
              <a:t>load_apps</a:t>
            </a:r>
            <a:r>
              <a:rPr lang="zh-CN" altLang="en-US" dirty="0"/>
              <a:t>也需要加以改变。</a:t>
            </a:r>
            <a:endParaRPr lang="en-US" altLang="zh-CN" dirty="0"/>
          </a:p>
          <a:p>
            <a:r>
              <a:rPr lang="zh-CN" altLang="en-US" dirty="0"/>
              <a:t>也就是说，这里需要计算每次不同</a:t>
            </a:r>
            <a:r>
              <a:rPr lang="en-US" altLang="zh-CN" dirty="0"/>
              <a:t>app</a:t>
            </a:r>
            <a:r>
              <a:rPr lang="zh-CN" altLang="en-US" dirty="0"/>
              <a:t>的一个链接地址的位置了</a:t>
            </a:r>
            <a:endParaRPr lang="en-US" altLang="zh-CN" dirty="0"/>
          </a:p>
          <a:p>
            <a:endParaRPr lang="en-US" altLang="zh-CN" dirty="0"/>
          </a:p>
          <a:p>
            <a:r>
              <a:rPr lang="zh-CN" altLang="en-US" dirty="0"/>
              <a:t>为什么这里也要加一个</a:t>
            </a:r>
            <a:r>
              <a:rPr lang="en-US" altLang="zh-CN" dirty="0" err="1"/>
              <a:t>fence.i</a:t>
            </a:r>
            <a:r>
              <a:rPr lang="en-US" altLang="zh-CN" dirty="0"/>
              <a:t> ???</a:t>
            </a:r>
          </a:p>
          <a:p>
            <a:r>
              <a:rPr lang="zh-CN" altLang="en-US" dirty="0"/>
              <a:t>（注：在原先版本的代码中，这行</a:t>
            </a:r>
            <a:r>
              <a:rPr lang="en-US" altLang="zh-CN" dirty="0"/>
              <a:t>fence</a:t>
            </a:r>
            <a:r>
              <a:rPr lang="zh-CN" altLang="en-US" dirty="0"/>
              <a:t>在更前面，后来确认是</a:t>
            </a:r>
            <a:r>
              <a:rPr lang="en-US" altLang="zh-CN" dirty="0" err="1"/>
              <a:t>rcore</a:t>
            </a:r>
            <a:r>
              <a:rPr lang="zh-CN" altLang="en-US" dirty="0"/>
              <a:t>源仓库更改了之后，</a:t>
            </a:r>
            <a:r>
              <a:rPr lang="en-US" altLang="zh-CN" dirty="0"/>
              <a:t>tutorial</a:t>
            </a:r>
            <a:r>
              <a:rPr lang="zh-CN" altLang="en-US" dirty="0"/>
              <a:t>没有同步过来的问题）</a:t>
            </a:r>
            <a:endParaRPr lang="en-US" altLang="zh-CN" dirty="0"/>
          </a:p>
        </p:txBody>
      </p:sp>
      <p:pic>
        <p:nvPicPr>
          <p:cNvPr id="4" name="图片 3">
            <a:extLst>
              <a:ext uri="{FF2B5EF4-FFF2-40B4-BE49-F238E27FC236}">
                <a16:creationId xmlns:a16="http://schemas.microsoft.com/office/drawing/2014/main" id="{59EB02CB-C736-7EEF-D1A3-848F18047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724" y="699630"/>
            <a:ext cx="5790405" cy="1102521"/>
          </a:xfrm>
          <a:prstGeom prst="rect">
            <a:avLst/>
          </a:prstGeom>
        </p:spPr>
      </p:pic>
      <p:pic>
        <p:nvPicPr>
          <p:cNvPr id="6" name="图片 5">
            <a:extLst>
              <a:ext uri="{FF2B5EF4-FFF2-40B4-BE49-F238E27FC236}">
                <a16:creationId xmlns:a16="http://schemas.microsoft.com/office/drawing/2014/main" id="{72DC4D55-49D6-D558-BFF6-8DB6AFE71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666" y="1997765"/>
            <a:ext cx="6125919" cy="4706178"/>
          </a:xfrm>
          <a:prstGeom prst="rect">
            <a:avLst/>
          </a:prstGeom>
        </p:spPr>
      </p:pic>
    </p:spTree>
    <p:extLst>
      <p:ext uri="{BB962C8B-B14F-4D97-AF65-F5344CB8AC3E}">
        <p14:creationId xmlns:p14="http://schemas.microsoft.com/office/powerpoint/2010/main" val="3901568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7A683E1E-50EB-9144-7E20-CFE7D12F7025}"/>
              </a:ext>
            </a:extLst>
          </p:cNvPr>
          <p:cNvSpPr txBox="1"/>
          <p:nvPr/>
        </p:nvSpPr>
        <p:spPr>
          <a:xfrm>
            <a:off x="0" y="0"/>
            <a:ext cx="9970656"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t>任务上下文</a:t>
            </a:r>
            <a:endParaRPr lang="en-US" altLang="zh-CN" sz="3600" dirty="0"/>
          </a:p>
        </p:txBody>
      </p:sp>
      <p:pic>
        <p:nvPicPr>
          <p:cNvPr id="3" name="图片 2">
            <a:extLst>
              <a:ext uri="{FF2B5EF4-FFF2-40B4-BE49-F238E27FC236}">
                <a16:creationId xmlns:a16="http://schemas.microsoft.com/office/drawing/2014/main" id="{072CA650-115D-3DB6-915A-1A1A067764B5}"/>
              </a:ext>
            </a:extLst>
          </p:cNvPr>
          <p:cNvPicPr>
            <a:picLocks noChangeAspect="1"/>
          </p:cNvPicPr>
          <p:nvPr/>
        </p:nvPicPr>
        <p:blipFill>
          <a:blip r:embed="rId2"/>
          <a:stretch>
            <a:fillRect/>
          </a:stretch>
        </p:blipFill>
        <p:spPr>
          <a:xfrm>
            <a:off x="1447962" y="1018339"/>
            <a:ext cx="3600953" cy="1609950"/>
          </a:xfrm>
          <a:prstGeom prst="rect">
            <a:avLst/>
          </a:prstGeom>
        </p:spPr>
      </p:pic>
      <p:pic>
        <p:nvPicPr>
          <p:cNvPr id="6" name="图片 5">
            <a:extLst>
              <a:ext uri="{FF2B5EF4-FFF2-40B4-BE49-F238E27FC236}">
                <a16:creationId xmlns:a16="http://schemas.microsoft.com/office/drawing/2014/main" id="{6DF1A853-D7A7-73AD-1117-D0197B4BCBE5}"/>
              </a:ext>
            </a:extLst>
          </p:cNvPr>
          <p:cNvPicPr>
            <a:picLocks noChangeAspect="1"/>
          </p:cNvPicPr>
          <p:nvPr/>
        </p:nvPicPr>
        <p:blipFill>
          <a:blip r:embed="rId3"/>
          <a:stretch>
            <a:fillRect/>
          </a:stretch>
        </p:blipFill>
        <p:spPr>
          <a:xfrm>
            <a:off x="1447962" y="3674236"/>
            <a:ext cx="3598809" cy="2125670"/>
          </a:xfrm>
          <a:prstGeom prst="rect">
            <a:avLst/>
          </a:prstGeom>
        </p:spPr>
      </p:pic>
      <p:sp>
        <p:nvSpPr>
          <p:cNvPr id="7" name="文本框 6">
            <a:extLst>
              <a:ext uri="{FF2B5EF4-FFF2-40B4-BE49-F238E27FC236}">
                <a16:creationId xmlns:a16="http://schemas.microsoft.com/office/drawing/2014/main" id="{57922A44-1022-BD1B-7105-192544C93892}"/>
              </a:ext>
            </a:extLst>
          </p:cNvPr>
          <p:cNvSpPr txBox="1"/>
          <p:nvPr/>
        </p:nvSpPr>
        <p:spPr>
          <a:xfrm>
            <a:off x="5913782" y="2775254"/>
            <a:ext cx="4691108" cy="1477328"/>
          </a:xfrm>
          <a:prstGeom prst="rect">
            <a:avLst/>
          </a:prstGeom>
          <a:noFill/>
        </p:spPr>
        <p:txBody>
          <a:bodyPr wrap="square" rtlCol="0">
            <a:spAutoFit/>
          </a:bodyPr>
          <a:lstStyle/>
          <a:p>
            <a:r>
              <a:rPr lang="zh-CN" altLang="en-US" dirty="0"/>
              <a:t>这是一个简单的数据结构的不同，但是任务上下文和</a:t>
            </a:r>
            <a:r>
              <a:rPr lang="en-US" altLang="zh-CN" dirty="0"/>
              <a:t>trap</a:t>
            </a:r>
            <a:r>
              <a:rPr lang="zh-CN" altLang="en-US" dirty="0"/>
              <a:t>上下文存在不同的含义，简单来说，任务上下文是在两个不同任务的内核态执行的过程中的状态的保存。</a:t>
            </a:r>
            <a:endParaRPr lang="en-US" altLang="zh-CN" dirty="0"/>
          </a:p>
          <a:p>
            <a:endParaRPr lang="zh-CN" altLang="en-US" dirty="0"/>
          </a:p>
        </p:txBody>
      </p:sp>
    </p:spTree>
    <p:extLst>
      <p:ext uri="{BB962C8B-B14F-4D97-AF65-F5344CB8AC3E}">
        <p14:creationId xmlns:p14="http://schemas.microsoft.com/office/powerpoint/2010/main" val="1295734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7A683E1E-50EB-9144-7E20-CFE7D12F7025}"/>
              </a:ext>
            </a:extLst>
          </p:cNvPr>
          <p:cNvSpPr txBox="1"/>
          <p:nvPr/>
        </p:nvSpPr>
        <p:spPr>
          <a:xfrm>
            <a:off x="0" y="0"/>
            <a:ext cx="9970656"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t>任务上下文</a:t>
            </a:r>
            <a:endParaRPr lang="en-US" altLang="zh-CN" sz="3600" dirty="0"/>
          </a:p>
        </p:txBody>
      </p:sp>
      <p:sp>
        <p:nvSpPr>
          <p:cNvPr id="2" name="矩形 1">
            <a:extLst>
              <a:ext uri="{FF2B5EF4-FFF2-40B4-BE49-F238E27FC236}">
                <a16:creationId xmlns:a16="http://schemas.microsoft.com/office/drawing/2014/main" id="{C5608A8D-1B7C-C7AA-05A3-7F2113FD3209}"/>
              </a:ext>
            </a:extLst>
          </p:cNvPr>
          <p:cNvSpPr/>
          <p:nvPr/>
        </p:nvSpPr>
        <p:spPr>
          <a:xfrm>
            <a:off x="2787926" y="993913"/>
            <a:ext cx="720587" cy="20524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DC4E5A0-7C66-492F-9601-4A823016CEB5}"/>
              </a:ext>
            </a:extLst>
          </p:cNvPr>
          <p:cNvSpPr txBox="1"/>
          <p:nvPr/>
        </p:nvSpPr>
        <p:spPr>
          <a:xfrm>
            <a:off x="664265" y="1958081"/>
            <a:ext cx="1674744" cy="369332"/>
          </a:xfrm>
          <a:prstGeom prst="rect">
            <a:avLst/>
          </a:prstGeom>
          <a:noFill/>
        </p:spPr>
        <p:txBody>
          <a:bodyPr wrap="square" rtlCol="0">
            <a:spAutoFit/>
          </a:bodyPr>
          <a:lstStyle/>
          <a:p>
            <a:r>
              <a:rPr lang="zh-CN" altLang="en-US" dirty="0"/>
              <a:t>内核态代码</a:t>
            </a:r>
          </a:p>
        </p:txBody>
      </p:sp>
      <p:sp>
        <p:nvSpPr>
          <p:cNvPr id="8" name="文本框 7">
            <a:extLst>
              <a:ext uri="{FF2B5EF4-FFF2-40B4-BE49-F238E27FC236}">
                <a16:creationId xmlns:a16="http://schemas.microsoft.com/office/drawing/2014/main" id="{96CC9F3E-8EDC-67D4-8498-790CEDDBB6F7}"/>
              </a:ext>
            </a:extLst>
          </p:cNvPr>
          <p:cNvSpPr txBox="1"/>
          <p:nvPr/>
        </p:nvSpPr>
        <p:spPr>
          <a:xfrm>
            <a:off x="664265" y="4530587"/>
            <a:ext cx="1674744" cy="369332"/>
          </a:xfrm>
          <a:prstGeom prst="rect">
            <a:avLst/>
          </a:prstGeom>
          <a:noFill/>
        </p:spPr>
        <p:txBody>
          <a:bodyPr wrap="square" rtlCol="0">
            <a:spAutoFit/>
          </a:bodyPr>
          <a:lstStyle/>
          <a:p>
            <a:r>
              <a:rPr lang="zh-CN" altLang="en-US"/>
              <a:t>用户</a:t>
            </a:r>
            <a:r>
              <a:rPr lang="zh-CN" altLang="en-US" dirty="0"/>
              <a:t>态代码</a:t>
            </a:r>
          </a:p>
        </p:txBody>
      </p:sp>
      <p:sp>
        <p:nvSpPr>
          <p:cNvPr id="9" name="矩形 8">
            <a:extLst>
              <a:ext uri="{FF2B5EF4-FFF2-40B4-BE49-F238E27FC236}">
                <a16:creationId xmlns:a16="http://schemas.microsoft.com/office/drawing/2014/main" id="{21EF3128-AE82-D934-2DCD-831A65D41F7A}"/>
              </a:ext>
            </a:extLst>
          </p:cNvPr>
          <p:cNvSpPr/>
          <p:nvPr/>
        </p:nvSpPr>
        <p:spPr>
          <a:xfrm>
            <a:off x="2792896" y="4282108"/>
            <a:ext cx="720587" cy="205243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EB49D11-1B4F-B6B8-405B-D73F4CB98E8E}"/>
              </a:ext>
            </a:extLst>
          </p:cNvPr>
          <p:cNvSpPr/>
          <p:nvPr/>
        </p:nvSpPr>
        <p:spPr>
          <a:xfrm>
            <a:off x="5213075" y="4282108"/>
            <a:ext cx="720587" cy="205243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A594709-21D5-1281-0082-EC0F93666E75}"/>
              </a:ext>
            </a:extLst>
          </p:cNvPr>
          <p:cNvSpPr/>
          <p:nvPr/>
        </p:nvSpPr>
        <p:spPr>
          <a:xfrm>
            <a:off x="5213074" y="993913"/>
            <a:ext cx="720587" cy="20524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F88B8D50-6DE0-A209-1C54-4B81F671A757}"/>
              </a:ext>
            </a:extLst>
          </p:cNvPr>
          <p:cNvCxnSpPr>
            <a:stCxn id="9" idx="0"/>
            <a:endCxn id="2" idx="2"/>
          </p:cNvCxnSpPr>
          <p:nvPr/>
        </p:nvCxnSpPr>
        <p:spPr>
          <a:xfrm flipH="1" flipV="1">
            <a:off x="3148220" y="3046343"/>
            <a:ext cx="4970" cy="123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6DAC757-A88D-0F58-2088-178BEB926E37}"/>
              </a:ext>
            </a:extLst>
          </p:cNvPr>
          <p:cNvCxnSpPr>
            <a:stCxn id="2" idx="3"/>
            <a:endCxn id="11" idx="1"/>
          </p:cNvCxnSpPr>
          <p:nvPr/>
        </p:nvCxnSpPr>
        <p:spPr>
          <a:xfrm>
            <a:off x="3508513" y="2020128"/>
            <a:ext cx="1704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59E6615-200F-FF64-90DD-DF366C5FC9C4}"/>
              </a:ext>
            </a:extLst>
          </p:cNvPr>
          <p:cNvCxnSpPr>
            <a:stCxn id="11" idx="2"/>
            <a:endCxn id="10" idx="0"/>
          </p:cNvCxnSpPr>
          <p:nvPr/>
        </p:nvCxnSpPr>
        <p:spPr>
          <a:xfrm>
            <a:off x="5573368" y="3046343"/>
            <a:ext cx="1" cy="123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C7F00BE-5D9F-8DC3-81D3-715062BBC4E9}"/>
              </a:ext>
            </a:extLst>
          </p:cNvPr>
          <p:cNvSpPr txBox="1"/>
          <p:nvPr/>
        </p:nvSpPr>
        <p:spPr>
          <a:xfrm>
            <a:off x="1108212" y="3265004"/>
            <a:ext cx="1883466" cy="369332"/>
          </a:xfrm>
          <a:prstGeom prst="rect">
            <a:avLst/>
          </a:prstGeom>
          <a:noFill/>
        </p:spPr>
        <p:txBody>
          <a:bodyPr wrap="square" rtlCol="0">
            <a:spAutoFit/>
          </a:bodyPr>
          <a:lstStyle/>
          <a:p>
            <a:r>
              <a:rPr lang="zh-CN" altLang="en-US" dirty="0"/>
              <a:t>保存</a:t>
            </a:r>
            <a:r>
              <a:rPr lang="en-US" altLang="zh-CN" dirty="0" err="1"/>
              <a:t>trapcontext</a:t>
            </a:r>
            <a:endParaRPr lang="zh-CN" altLang="en-US" dirty="0"/>
          </a:p>
        </p:txBody>
      </p:sp>
      <p:sp>
        <p:nvSpPr>
          <p:cNvPr id="19" name="文本框 18">
            <a:extLst>
              <a:ext uri="{FF2B5EF4-FFF2-40B4-BE49-F238E27FC236}">
                <a16:creationId xmlns:a16="http://schemas.microsoft.com/office/drawing/2014/main" id="{998B80A7-64EA-F0A6-C8CF-11B9A7AF935A}"/>
              </a:ext>
            </a:extLst>
          </p:cNvPr>
          <p:cNvSpPr txBox="1"/>
          <p:nvPr/>
        </p:nvSpPr>
        <p:spPr>
          <a:xfrm>
            <a:off x="5676900" y="3294893"/>
            <a:ext cx="1883466" cy="369332"/>
          </a:xfrm>
          <a:prstGeom prst="rect">
            <a:avLst/>
          </a:prstGeom>
          <a:noFill/>
        </p:spPr>
        <p:txBody>
          <a:bodyPr wrap="square" rtlCol="0">
            <a:spAutoFit/>
          </a:bodyPr>
          <a:lstStyle/>
          <a:p>
            <a:r>
              <a:rPr lang="zh-CN" altLang="en-US" dirty="0"/>
              <a:t>恢复</a:t>
            </a:r>
            <a:r>
              <a:rPr lang="en-US" altLang="zh-CN" dirty="0" err="1"/>
              <a:t>trapcontext</a:t>
            </a:r>
            <a:endParaRPr lang="zh-CN" altLang="en-US" dirty="0"/>
          </a:p>
        </p:txBody>
      </p:sp>
      <p:sp>
        <p:nvSpPr>
          <p:cNvPr id="20" name="文本框 19">
            <a:extLst>
              <a:ext uri="{FF2B5EF4-FFF2-40B4-BE49-F238E27FC236}">
                <a16:creationId xmlns:a16="http://schemas.microsoft.com/office/drawing/2014/main" id="{214BA2B8-A9CB-8ADD-64CB-0EAD1C9071D7}"/>
              </a:ext>
            </a:extLst>
          </p:cNvPr>
          <p:cNvSpPr txBox="1"/>
          <p:nvPr/>
        </p:nvSpPr>
        <p:spPr>
          <a:xfrm>
            <a:off x="2425148" y="590586"/>
            <a:ext cx="1789044" cy="369332"/>
          </a:xfrm>
          <a:prstGeom prst="rect">
            <a:avLst/>
          </a:prstGeom>
          <a:noFill/>
        </p:spPr>
        <p:txBody>
          <a:bodyPr wrap="square" rtlCol="0">
            <a:spAutoFit/>
          </a:bodyPr>
          <a:lstStyle/>
          <a:p>
            <a:r>
              <a:rPr lang="zh-CN" altLang="en-US" dirty="0"/>
              <a:t>执行流</a:t>
            </a:r>
            <a:r>
              <a:rPr lang="en-US" altLang="zh-CN" dirty="0"/>
              <a:t>A</a:t>
            </a:r>
            <a:endParaRPr lang="zh-CN" altLang="en-US" dirty="0"/>
          </a:p>
        </p:txBody>
      </p:sp>
      <p:sp>
        <p:nvSpPr>
          <p:cNvPr id="21" name="文本框 20">
            <a:extLst>
              <a:ext uri="{FF2B5EF4-FFF2-40B4-BE49-F238E27FC236}">
                <a16:creationId xmlns:a16="http://schemas.microsoft.com/office/drawing/2014/main" id="{2E6E8BFF-C224-84DC-CAC0-831723B7C9D5}"/>
              </a:ext>
            </a:extLst>
          </p:cNvPr>
          <p:cNvSpPr txBox="1"/>
          <p:nvPr/>
        </p:nvSpPr>
        <p:spPr>
          <a:xfrm>
            <a:off x="5097946" y="525946"/>
            <a:ext cx="1789044" cy="369332"/>
          </a:xfrm>
          <a:prstGeom prst="rect">
            <a:avLst/>
          </a:prstGeom>
          <a:noFill/>
        </p:spPr>
        <p:txBody>
          <a:bodyPr wrap="square" rtlCol="0">
            <a:spAutoFit/>
          </a:bodyPr>
          <a:lstStyle/>
          <a:p>
            <a:r>
              <a:rPr lang="zh-CN" altLang="en-US" dirty="0"/>
              <a:t>执行流</a:t>
            </a:r>
            <a:r>
              <a:rPr lang="en-US" altLang="zh-CN" dirty="0"/>
              <a:t>B</a:t>
            </a:r>
            <a:endParaRPr lang="zh-CN" altLang="en-US" dirty="0"/>
          </a:p>
        </p:txBody>
      </p:sp>
      <p:sp>
        <p:nvSpPr>
          <p:cNvPr id="22" name="文本框 21">
            <a:extLst>
              <a:ext uri="{FF2B5EF4-FFF2-40B4-BE49-F238E27FC236}">
                <a16:creationId xmlns:a16="http://schemas.microsoft.com/office/drawing/2014/main" id="{F8B587D0-D7DF-EE81-3281-CEA1247DD50D}"/>
              </a:ext>
            </a:extLst>
          </p:cNvPr>
          <p:cNvSpPr txBox="1"/>
          <p:nvPr/>
        </p:nvSpPr>
        <p:spPr>
          <a:xfrm>
            <a:off x="3466271" y="1606034"/>
            <a:ext cx="1789044" cy="369332"/>
          </a:xfrm>
          <a:prstGeom prst="rect">
            <a:avLst/>
          </a:prstGeom>
          <a:noFill/>
        </p:spPr>
        <p:txBody>
          <a:bodyPr wrap="square" rtlCol="0">
            <a:spAutoFit/>
          </a:bodyPr>
          <a:lstStyle/>
          <a:p>
            <a:r>
              <a:rPr lang="zh-CN" altLang="en-US" dirty="0"/>
              <a:t>切换</a:t>
            </a:r>
            <a:r>
              <a:rPr lang="en-US" altLang="zh-CN" dirty="0" err="1"/>
              <a:t>taskcontext</a:t>
            </a:r>
            <a:endParaRPr lang="zh-CN" altLang="en-US" dirty="0"/>
          </a:p>
        </p:txBody>
      </p:sp>
      <p:sp>
        <p:nvSpPr>
          <p:cNvPr id="23" name="文本框 22">
            <a:extLst>
              <a:ext uri="{FF2B5EF4-FFF2-40B4-BE49-F238E27FC236}">
                <a16:creationId xmlns:a16="http://schemas.microsoft.com/office/drawing/2014/main" id="{C55118D4-FC3A-5E97-811F-D9265B5C33A1}"/>
              </a:ext>
            </a:extLst>
          </p:cNvPr>
          <p:cNvSpPr txBox="1"/>
          <p:nvPr/>
        </p:nvSpPr>
        <p:spPr>
          <a:xfrm>
            <a:off x="8115300" y="1490870"/>
            <a:ext cx="2847561" cy="2862322"/>
          </a:xfrm>
          <a:prstGeom prst="rect">
            <a:avLst/>
          </a:prstGeom>
          <a:noFill/>
        </p:spPr>
        <p:txBody>
          <a:bodyPr wrap="square" rtlCol="0">
            <a:spAutoFit/>
          </a:bodyPr>
          <a:lstStyle/>
          <a:p>
            <a:r>
              <a:rPr lang="zh-CN" altLang="en-US" dirty="0"/>
              <a:t>切换</a:t>
            </a:r>
            <a:r>
              <a:rPr lang="en-US" altLang="zh-CN" dirty="0" err="1"/>
              <a:t>taskcontext</a:t>
            </a:r>
            <a:r>
              <a:rPr lang="zh-CN" altLang="en-US" dirty="0"/>
              <a:t>这个过程需要保存的其实是执行流。</a:t>
            </a:r>
            <a:endParaRPr lang="en-US" altLang="zh-CN" dirty="0"/>
          </a:p>
          <a:p>
            <a:r>
              <a:rPr lang="zh-CN" altLang="en-US" dirty="0"/>
              <a:t>但是调用</a:t>
            </a:r>
            <a:r>
              <a:rPr lang="en-US" altLang="zh-CN" dirty="0"/>
              <a:t>switch</a:t>
            </a:r>
            <a:r>
              <a:rPr lang="zh-CN" altLang="en-US" dirty="0"/>
              <a:t>是一个函数调用，他会根据</a:t>
            </a:r>
            <a:r>
              <a:rPr lang="en-US" altLang="zh-CN" dirty="0"/>
              <a:t>ABI</a:t>
            </a:r>
            <a:r>
              <a:rPr lang="zh-CN" altLang="en-US" dirty="0"/>
              <a:t>自动的去保存一些寄存器到原执行流的栈上去。</a:t>
            </a:r>
            <a:endParaRPr lang="en-US" altLang="zh-CN" dirty="0"/>
          </a:p>
          <a:p>
            <a:r>
              <a:rPr lang="zh-CN" altLang="en-US" dirty="0"/>
              <a:t>而剩下的寄存器，才需要我们手动保存。</a:t>
            </a:r>
            <a:endParaRPr lang="en-US" altLang="zh-CN" dirty="0"/>
          </a:p>
          <a:p>
            <a:r>
              <a:rPr lang="zh-CN" altLang="en-US" dirty="0"/>
              <a:t>所以实际上只需要保存部分寄存器即可。</a:t>
            </a:r>
          </a:p>
        </p:txBody>
      </p:sp>
    </p:spTree>
    <p:extLst>
      <p:ext uri="{BB962C8B-B14F-4D97-AF65-F5344CB8AC3E}">
        <p14:creationId xmlns:p14="http://schemas.microsoft.com/office/powerpoint/2010/main" val="1462198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7A683E1E-50EB-9144-7E20-CFE7D12F7025}"/>
              </a:ext>
            </a:extLst>
          </p:cNvPr>
          <p:cNvSpPr txBox="1"/>
          <p:nvPr/>
        </p:nvSpPr>
        <p:spPr>
          <a:xfrm>
            <a:off x="0" y="0"/>
            <a:ext cx="9970656"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t>任务上下文</a:t>
            </a:r>
            <a:endParaRPr lang="en-US" altLang="zh-CN" sz="3600" dirty="0"/>
          </a:p>
        </p:txBody>
      </p:sp>
      <p:pic>
        <p:nvPicPr>
          <p:cNvPr id="2" name="图片 1">
            <a:extLst>
              <a:ext uri="{FF2B5EF4-FFF2-40B4-BE49-F238E27FC236}">
                <a16:creationId xmlns:a16="http://schemas.microsoft.com/office/drawing/2014/main" id="{F410560A-366D-0A51-6AD0-7FE551B38F26}"/>
              </a:ext>
            </a:extLst>
          </p:cNvPr>
          <p:cNvPicPr>
            <a:picLocks noChangeAspect="1"/>
          </p:cNvPicPr>
          <p:nvPr/>
        </p:nvPicPr>
        <p:blipFill>
          <a:blip r:embed="rId2"/>
          <a:stretch>
            <a:fillRect/>
          </a:stretch>
        </p:blipFill>
        <p:spPr>
          <a:xfrm>
            <a:off x="6663778" y="4499034"/>
            <a:ext cx="5043948" cy="2066790"/>
          </a:xfrm>
          <a:prstGeom prst="rect">
            <a:avLst/>
          </a:prstGeom>
        </p:spPr>
      </p:pic>
      <p:pic>
        <p:nvPicPr>
          <p:cNvPr id="4" name="图片 3">
            <a:extLst>
              <a:ext uri="{FF2B5EF4-FFF2-40B4-BE49-F238E27FC236}">
                <a16:creationId xmlns:a16="http://schemas.microsoft.com/office/drawing/2014/main" id="{DF3BC790-F1D3-24CE-8011-75C67E1D1242}"/>
              </a:ext>
            </a:extLst>
          </p:cNvPr>
          <p:cNvPicPr>
            <a:picLocks noChangeAspect="1"/>
          </p:cNvPicPr>
          <p:nvPr/>
        </p:nvPicPr>
        <p:blipFill>
          <a:blip r:embed="rId3"/>
          <a:stretch>
            <a:fillRect/>
          </a:stretch>
        </p:blipFill>
        <p:spPr>
          <a:xfrm>
            <a:off x="484277" y="1213166"/>
            <a:ext cx="4380197" cy="1608930"/>
          </a:xfrm>
          <a:prstGeom prst="rect">
            <a:avLst/>
          </a:prstGeom>
        </p:spPr>
      </p:pic>
      <p:pic>
        <p:nvPicPr>
          <p:cNvPr id="8" name="图片 7">
            <a:extLst>
              <a:ext uri="{FF2B5EF4-FFF2-40B4-BE49-F238E27FC236}">
                <a16:creationId xmlns:a16="http://schemas.microsoft.com/office/drawing/2014/main" id="{B6B61F9C-055B-0C65-1508-DB1374BB692D}"/>
              </a:ext>
            </a:extLst>
          </p:cNvPr>
          <p:cNvPicPr>
            <a:picLocks noChangeAspect="1"/>
          </p:cNvPicPr>
          <p:nvPr/>
        </p:nvPicPr>
        <p:blipFill>
          <a:blip r:embed="rId4"/>
          <a:stretch>
            <a:fillRect/>
          </a:stretch>
        </p:blipFill>
        <p:spPr>
          <a:xfrm>
            <a:off x="484275" y="4684086"/>
            <a:ext cx="4380197" cy="1629995"/>
          </a:xfrm>
          <a:prstGeom prst="rect">
            <a:avLst/>
          </a:prstGeom>
        </p:spPr>
      </p:pic>
      <p:pic>
        <p:nvPicPr>
          <p:cNvPr id="9" name="图片 8">
            <a:extLst>
              <a:ext uri="{FF2B5EF4-FFF2-40B4-BE49-F238E27FC236}">
                <a16:creationId xmlns:a16="http://schemas.microsoft.com/office/drawing/2014/main" id="{32A3E0EB-E810-0538-8AA9-85BEE1C97211}"/>
              </a:ext>
            </a:extLst>
          </p:cNvPr>
          <p:cNvPicPr>
            <a:picLocks noChangeAspect="1"/>
          </p:cNvPicPr>
          <p:nvPr/>
        </p:nvPicPr>
        <p:blipFill>
          <a:blip r:embed="rId5"/>
          <a:stretch>
            <a:fillRect/>
          </a:stretch>
        </p:blipFill>
        <p:spPr>
          <a:xfrm>
            <a:off x="7095696" y="292176"/>
            <a:ext cx="3230531" cy="3545143"/>
          </a:xfrm>
          <a:prstGeom prst="rect">
            <a:avLst/>
          </a:prstGeom>
        </p:spPr>
      </p:pic>
      <p:sp>
        <p:nvSpPr>
          <p:cNvPr id="10" name="箭头: 右 9">
            <a:extLst>
              <a:ext uri="{FF2B5EF4-FFF2-40B4-BE49-F238E27FC236}">
                <a16:creationId xmlns:a16="http://schemas.microsoft.com/office/drawing/2014/main" id="{60BD7143-F4B6-C6B1-19A3-67512FC615B2}"/>
              </a:ext>
            </a:extLst>
          </p:cNvPr>
          <p:cNvSpPr/>
          <p:nvPr/>
        </p:nvSpPr>
        <p:spPr>
          <a:xfrm>
            <a:off x="5375752" y="5318551"/>
            <a:ext cx="511277" cy="21631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箭头: 上 10">
            <a:extLst>
              <a:ext uri="{FF2B5EF4-FFF2-40B4-BE49-F238E27FC236}">
                <a16:creationId xmlns:a16="http://schemas.microsoft.com/office/drawing/2014/main" id="{AD715EFA-5E72-E661-22FE-44433D742F53}"/>
              </a:ext>
            </a:extLst>
          </p:cNvPr>
          <p:cNvSpPr/>
          <p:nvPr/>
        </p:nvSpPr>
        <p:spPr>
          <a:xfrm>
            <a:off x="8581068" y="3961699"/>
            <a:ext cx="235974" cy="412955"/>
          </a:xfrm>
          <a:prstGeom prst="up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2" name="图片 11">
            <a:extLst>
              <a:ext uri="{FF2B5EF4-FFF2-40B4-BE49-F238E27FC236}">
                <a16:creationId xmlns:a16="http://schemas.microsoft.com/office/drawing/2014/main" id="{721B17CB-CA6A-29B2-6E7D-44477E5B7FF1}"/>
              </a:ext>
            </a:extLst>
          </p:cNvPr>
          <p:cNvPicPr>
            <a:picLocks noChangeAspect="1"/>
          </p:cNvPicPr>
          <p:nvPr/>
        </p:nvPicPr>
        <p:blipFill>
          <a:blip r:embed="rId6"/>
          <a:stretch>
            <a:fillRect/>
          </a:stretch>
        </p:blipFill>
        <p:spPr>
          <a:xfrm>
            <a:off x="484276" y="3131528"/>
            <a:ext cx="4380197" cy="1243126"/>
          </a:xfrm>
          <a:prstGeom prst="rect">
            <a:avLst/>
          </a:prstGeom>
        </p:spPr>
      </p:pic>
    </p:spTree>
    <p:extLst>
      <p:ext uri="{BB962C8B-B14F-4D97-AF65-F5344CB8AC3E}">
        <p14:creationId xmlns:p14="http://schemas.microsoft.com/office/powerpoint/2010/main" val="3298905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09FEE9-0A16-88E2-E232-B82D1AA6896D}"/>
              </a:ext>
            </a:extLst>
          </p:cNvPr>
          <p:cNvSpPr txBox="1"/>
          <p:nvPr/>
        </p:nvSpPr>
        <p:spPr>
          <a:xfrm>
            <a:off x="515380" y="370134"/>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分时多任务</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图片 5">
            <a:extLst>
              <a:ext uri="{FF2B5EF4-FFF2-40B4-BE49-F238E27FC236}">
                <a16:creationId xmlns:a16="http://schemas.microsoft.com/office/drawing/2014/main" id="{EFAEBA9E-D788-1B7F-04F1-5EA32933F478}"/>
              </a:ext>
            </a:extLst>
          </p:cNvPr>
          <p:cNvPicPr>
            <a:picLocks noChangeAspect="1"/>
          </p:cNvPicPr>
          <p:nvPr/>
        </p:nvPicPr>
        <p:blipFill>
          <a:blip r:embed="rId3"/>
          <a:stretch>
            <a:fillRect/>
          </a:stretch>
        </p:blipFill>
        <p:spPr>
          <a:xfrm>
            <a:off x="646796" y="1657752"/>
            <a:ext cx="4153480" cy="828791"/>
          </a:xfrm>
          <a:prstGeom prst="rect">
            <a:avLst/>
          </a:prstGeom>
        </p:spPr>
      </p:pic>
      <p:pic>
        <p:nvPicPr>
          <p:cNvPr id="8" name="图片 7">
            <a:extLst>
              <a:ext uri="{FF2B5EF4-FFF2-40B4-BE49-F238E27FC236}">
                <a16:creationId xmlns:a16="http://schemas.microsoft.com/office/drawing/2014/main" id="{13D97D62-4BEB-D866-8162-C1C1EEEB23DA}"/>
              </a:ext>
            </a:extLst>
          </p:cNvPr>
          <p:cNvPicPr>
            <a:picLocks noChangeAspect="1"/>
          </p:cNvPicPr>
          <p:nvPr/>
        </p:nvPicPr>
        <p:blipFill>
          <a:blip r:embed="rId4"/>
          <a:stretch>
            <a:fillRect/>
          </a:stretch>
        </p:blipFill>
        <p:spPr>
          <a:xfrm>
            <a:off x="5734172" y="4625288"/>
            <a:ext cx="5182323" cy="962159"/>
          </a:xfrm>
          <a:prstGeom prst="rect">
            <a:avLst/>
          </a:prstGeom>
        </p:spPr>
      </p:pic>
      <p:sp>
        <p:nvSpPr>
          <p:cNvPr id="9" name="文本框 8">
            <a:extLst>
              <a:ext uri="{FF2B5EF4-FFF2-40B4-BE49-F238E27FC236}">
                <a16:creationId xmlns:a16="http://schemas.microsoft.com/office/drawing/2014/main" id="{CBAF829D-F69A-746D-81E8-DA1D29D14E46}"/>
              </a:ext>
            </a:extLst>
          </p:cNvPr>
          <p:cNvSpPr txBox="1"/>
          <p:nvPr/>
        </p:nvSpPr>
        <p:spPr>
          <a:xfrm>
            <a:off x="646796" y="3429000"/>
            <a:ext cx="4226761"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os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开启中断</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设置下一个时钟中断触发的时机</a:t>
            </a:r>
          </a:p>
        </p:txBody>
      </p:sp>
      <p:sp>
        <p:nvSpPr>
          <p:cNvPr id="10" name="文本框 9">
            <a:extLst>
              <a:ext uri="{FF2B5EF4-FFF2-40B4-BE49-F238E27FC236}">
                <a16:creationId xmlns:a16="http://schemas.microsoft.com/office/drawing/2014/main" id="{B66E7471-D319-8C1A-A963-AF9391D9F827}"/>
              </a:ext>
            </a:extLst>
          </p:cNvPr>
          <p:cNvSpPr txBox="1"/>
          <p:nvPr/>
        </p:nvSpPr>
        <p:spPr>
          <a:xfrm>
            <a:off x="6096000" y="2359211"/>
            <a:ext cx="4437874"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当时钟中断到来，</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os</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切换到下一个</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app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允许，并且设置好下一个时钟中断触发时机</a:t>
            </a:r>
          </a:p>
        </p:txBody>
      </p:sp>
    </p:spTree>
    <p:extLst>
      <p:ext uri="{BB962C8B-B14F-4D97-AF65-F5344CB8AC3E}">
        <p14:creationId xmlns:p14="http://schemas.microsoft.com/office/powerpoint/2010/main" val="142550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图片 4">
            <a:extLst>
              <a:ext uri="{FF2B5EF4-FFF2-40B4-BE49-F238E27FC236}">
                <a16:creationId xmlns:a16="http://schemas.microsoft.com/office/drawing/2014/main" id="{F8ED25EE-CEC6-AE1F-77BA-365AC3BD5268}"/>
              </a:ext>
            </a:extLst>
          </p:cNvPr>
          <p:cNvPicPr>
            <a:picLocks noChangeAspect="1"/>
          </p:cNvPicPr>
          <p:nvPr/>
        </p:nvPicPr>
        <p:blipFill>
          <a:blip r:embed="rId2"/>
          <a:stretch>
            <a:fillRect/>
          </a:stretch>
        </p:blipFill>
        <p:spPr>
          <a:xfrm>
            <a:off x="1684683" y="4628916"/>
            <a:ext cx="6867939" cy="1380384"/>
          </a:xfrm>
          <a:prstGeom prst="rect">
            <a:avLst/>
          </a:prstGeom>
        </p:spPr>
      </p:pic>
      <p:sp>
        <p:nvSpPr>
          <p:cNvPr id="6" name="文本框 5">
            <a:extLst>
              <a:ext uri="{FF2B5EF4-FFF2-40B4-BE49-F238E27FC236}">
                <a16:creationId xmlns:a16="http://schemas.microsoft.com/office/drawing/2014/main" id="{8BC1806E-F567-7BC7-18FA-CC62823E023A}"/>
              </a:ext>
            </a:extLst>
          </p:cNvPr>
          <p:cNvSpPr txBox="1"/>
          <p:nvPr/>
        </p:nvSpPr>
        <p:spPr>
          <a:xfrm>
            <a:off x="1053548" y="1237422"/>
            <a:ext cx="8597348" cy="3416320"/>
          </a:xfrm>
          <a:prstGeom prst="rect">
            <a:avLst/>
          </a:prstGeom>
          <a:noFill/>
        </p:spPr>
        <p:txBody>
          <a:bodyPr wrap="square" rtlCol="0">
            <a:spAutoFit/>
          </a:bodyPr>
          <a:lstStyle/>
          <a:p>
            <a:r>
              <a:rPr lang="zh-CN" altLang="en-US" sz="2400" dirty="0"/>
              <a:t>接着上一节课讲的内容。</a:t>
            </a:r>
            <a:endParaRPr lang="en-US" altLang="zh-CN" sz="2400" dirty="0"/>
          </a:p>
          <a:p>
            <a:r>
              <a:rPr lang="zh-CN" altLang="en-US" sz="2400" dirty="0"/>
              <a:t>从</a:t>
            </a:r>
            <a:r>
              <a:rPr lang="en-US" altLang="zh-CN" sz="2400" dirty="0" err="1"/>
              <a:t>os</a:t>
            </a:r>
            <a:r>
              <a:rPr lang="zh-CN" altLang="en-US" sz="2400" dirty="0"/>
              <a:t>文件夹下的</a:t>
            </a:r>
            <a:r>
              <a:rPr lang="en-US" altLang="zh-CN" sz="2400" dirty="0" err="1"/>
              <a:t>makefile</a:t>
            </a:r>
            <a:r>
              <a:rPr lang="zh-CN" altLang="en-US" sz="2400" dirty="0"/>
              <a:t>开始</a:t>
            </a:r>
            <a:endParaRPr lang="en-US" altLang="zh-CN" sz="2400" dirty="0"/>
          </a:p>
          <a:p>
            <a:r>
              <a:rPr lang="zh-CN" altLang="en-US" sz="2400" dirty="0"/>
              <a:t>看上去多了一行</a:t>
            </a:r>
            <a:endParaRPr lang="en-US" altLang="zh-CN" sz="2400" dirty="0"/>
          </a:p>
          <a:p>
            <a:r>
              <a:rPr lang="zh-CN" altLang="en-US" sz="2400" dirty="0"/>
              <a:t>这里</a:t>
            </a:r>
            <a:r>
              <a:rPr lang="en-US" altLang="zh-CN" sz="2400" dirty="0"/>
              <a:t>make –C</a:t>
            </a:r>
            <a:r>
              <a:rPr lang="zh-CN" altLang="en-US" sz="2400" dirty="0"/>
              <a:t>相当于跳转到后面指定的</a:t>
            </a:r>
            <a:r>
              <a:rPr lang="en-US" altLang="zh-CN" sz="2400" dirty="0"/>
              <a:t>../user</a:t>
            </a:r>
            <a:r>
              <a:rPr lang="zh-CN" altLang="en-US" sz="2400" dirty="0"/>
              <a:t>目录下去执行</a:t>
            </a:r>
            <a:r>
              <a:rPr lang="en-US" altLang="zh-CN" sz="2400" dirty="0"/>
              <a:t>make build</a:t>
            </a:r>
            <a:r>
              <a:rPr lang="zh-CN" altLang="en-US" sz="2400" dirty="0"/>
              <a:t>命令，</a:t>
            </a:r>
            <a:r>
              <a:rPr lang="en-US" altLang="zh-CN" sz="2400" dirty="0"/>
              <a:t>-C</a:t>
            </a:r>
            <a:r>
              <a:rPr lang="zh-CN" altLang="en-US" sz="2400" dirty="0"/>
              <a:t>参数通常用于递归的</a:t>
            </a:r>
            <a:r>
              <a:rPr lang="en-US" altLang="zh-CN" sz="2400" dirty="0"/>
              <a:t>make</a:t>
            </a:r>
            <a:r>
              <a:rPr lang="zh-CN" altLang="en-US" sz="2400" dirty="0"/>
              <a:t>中。</a:t>
            </a:r>
            <a:endParaRPr lang="en-US" altLang="zh-CN" sz="2400" dirty="0"/>
          </a:p>
          <a:p>
            <a:r>
              <a:rPr lang="zh-CN" altLang="en-US" sz="2400" dirty="0"/>
              <a:t>同时需要注意环境变量（也就是如何把参数传给下一级的</a:t>
            </a:r>
            <a:r>
              <a:rPr lang="en-US" altLang="zh-CN" sz="2400" dirty="0" err="1"/>
              <a:t>makefile</a:t>
            </a:r>
            <a:r>
              <a:rPr lang="zh-CN" altLang="en-US" sz="2400" dirty="0"/>
              <a:t>），这里是直接输入</a:t>
            </a:r>
            <a:r>
              <a:rPr lang="en-US" altLang="zh-CN" sz="2400" dirty="0"/>
              <a:t>TEST</a:t>
            </a:r>
            <a:r>
              <a:rPr lang="zh-CN" altLang="en-US" sz="2400" dirty="0"/>
              <a:t>、</a:t>
            </a:r>
            <a:r>
              <a:rPr lang="en-US" altLang="zh-CN" sz="2400" dirty="0"/>
              <a:t>CHAPTER</a:t>
            </a:r>
            <a:r>
              <a:rPr lang="zh-CN" altLang="en-US" sz="2400" dirty="0"/>
              <a:t>、</a:t>
            </a:r>
            <a:r>
              <a:rPr lang="en-US" altLang="zh-CN" sz="2400" dirty="0"/>
              <a:t>BASE</a:t>
            </a:r>
            <a:r>
              <a:rPr lang="zh-CN" altLang="en-US" sz="2400" dirty="0"/>
              <a:t>的值作为参数传递</a:t>
            </a:r>
            <a:endParaRPr lang="en-US" altLang="zh-CN" sz="2400" dirty="0"/>
          </a:p>
          <a:p>
            <a:r>
              <a:rPr lang="zh-CN" altLang="en-US" sz="2400" dirty="0"/>
              <a:t>也可以使用</a:t>
            </a:r>
            <a:r>
              <a:rPr lang="en-US" altLang="zh-CN" sz="2400" dirty="0" err="1"/>
              <a:t>makefile</a:t>
            </a:r>
            <a:r>
              <a:rPr lang="zh-CN" altLang="en-US" sz="2400" dirty="0"/>
              <a:t>中</a:t>
            </a:r>
            <a:r>
              <a:rPr lang="en-US" altLang="zh-CN" sz="2400" dirty="0"/>
              <a:t>export</a:t>
            </a:r>
            <a:r>
              <a:rPr lang="zh-CN" altLang="en-US" sz="2400" dirty="0"/>
              <a:t>某些变量等方式。</a:t>
            </a:r>
          </a:p>
        </p:txBody>
      </p:sp>
    </p:spTree>
    <p:extLst>
      <p:ext uri="{BB962C8B-B14F-4D97-AF65-F5344CB8AC3E}">
        <p14:creationId xmlns:p14="http://schemas.microsoft.com/office/powerpoint/2010/main" val="3106747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56F7764-54D1-E517-6EFF-69D6AD974BB3}"/>
              </a:ext>
            </a:extLst>
          </p:cNvPr>
          <p:cNvSpPr/>
          <p:nvPr/>
        </p:nvSpPr>
        <p:spPr>
          <a:xfrm>
            <a:off x="4618672" y="2967335"/>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谢谢大家</a:t>
            </a:r>
          </a:p>
        </p:txBody>
      </p:sp>
    </p:spTree>
    <p:extLst>
      <p:ext uri="{BB962C8B-B14F-4D97-AF65-F5344CB8AC3E}">
        <p14:creationId xmlns:p14="http://schemas.microsoft.com/office/powerpoint/2010/main" val="278494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064F4942-B660-0755-1200-13AA716A8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643" y="3632224"/>
            <a:ext cx="10434714" cy="2605107"/>
          </a:xfrm>
          <a:prstGeom prst="rect">
            <a:avLst/>
          </a:prstGeom>
        </p:spPr>
      </p:pic>
      <p:sp>
        <p:nvSpPr>
          <p:cNvPr id="7" name="文本框 6">
            <a:extLst>
              <a:ext uri="{FF2B5EF4-FFF2-40B4-BE49-F238E27FC236}">
                <a16:creationId xmlns:a16="http://schemas.microsoft.com/office/drawing/2014/main" id="{EA719868-C668-0DC1-3931-BE8586A79854}"/>
              </a:ext>
            </a:extLst>
          </p:cNvPr>
          <p:cNvSpPr txBox="1"/>
          <p:nvPr/>
        </p:nvSpPr>
        <p:spPr>
          <a:xfrm>
            <a:off x="878643" y="1656116"/>
            <a:ext cx="9799983" cy="1569660"/>
          </a:xfrm>
          <a:prstGeom prst="rect">
            <a:avLst/>
          </a:prstGeom>
          <a:noFill/>
        </p:spPr>
        <p:txBody>
          <a:bodyPr wrap="square" rtlCol="0">
            <a:spAutoFit/>
          </a:bodyPr>
          <a:lstStyle/>
          <a:p>
            <a:r>
              <a:rPr lang="zh-CN" altLang="en-US" sz="2400" dirty="0"/>
              <a:t>定位到</a:t>
            </a:r>
            <a:r>
              <a:rPr lang="en-US" altLang="zh-CN" sz="2400" dirty="0"/>
              <a:t>user</a:t>
            </a:r>
            <a:r>
              <a:rPr lang="zh-CN" altLang="en-US" sz="2400" dirty="0"/>
              <a:t>下的</a:t>
            </a:r>
            <a:r>
              <a:rPr lang="en-US" altLang="zh-CN" sz="2400" dirty="0" err="1"/>
              <a:t>makefile</a:t>
            </a:r>
            <a:endParaRPr lang="en-US" altLang="zh-CN" sz="2400" dirty="0"/>
          </a:p>
          <a:p>
            <a:r>
              <a:rPr lang="zh-CN" altLang="en-US" sz="2400" dirty="0"/>
              <a:t>这里实质上是调用了</a:t>
            </a:r>
            <a:r>
              <a:rPr lang="en-US" altLang="zh-CN" sz="2400" dirty="0"/>
              <a:t>build.py</a:t>
            </a:r>
            <a:r>
              <a:rPr lang="zh-CN" altLang="en-US" sz="2400" dirty="0"/>
              <a:t>这个</a:t>
            </a:r>
            <a:r>
              <a:rPr lang="en-US" altLang="zh-CN" sz="2400" dirty="0"/>
              <a:t>python</a:t>
            </a:r>
            <a:r>
              <a:rPr lang="zh-CN" altLang="en-US" sz="2400" dirty="0"/>
              <a:t>脚本</a:t>
            </a:r>
            <a:endParaRPr lang="en-US" altLang="zh-CN" sz="2400" dirty="0"/>
          </a:p>
          <a:p>
            <a:r>
              <a:rPr lang="zh-CN" altLang="en-US" sz="2400" dirty="0"/>
              <a:t>并通过</a:t>
            </a:r>
            <a:r>
              <a:rPr lang="en-US" altLang="zh-CN" sz="2400" dirty="0" err="1"/>
              <a:t>objcopy</a:t>
            </a:r>
            <a:r>
              <a:rPr lang="zh-CN" altLang="en-US" sz="2400" dirty="0"/>
              <a:t>将</a:t>
            </a:r>
            <a:r>
              <a:rPr lang="en-US" altLang="zh-CN" sz="2400" dirty="0"/>
              <a:t>elf</a:t>
            </a:r>
            <a:r>
              <a:rPr lang="zh-CN" altLang="en-US" sz="2400" dirty="0"/>
              <a:t>同样转换为裸的二进制文件</a:t>
            </a:r>
            <a:endParaRPr lang="en-US" altLang="zh-CN" sz="2400" dirty="0"/>
          </a:p>
          <a:p>
            <a:r>
              <a:rPr lang="zh-CN" altLang="en-US" sz="2400" dirty="0"/>
              <a:t>并将其复制到对应位置。</a:t>
            </a:r>
          </a:p>
        </p:txBody>
      </p:sp>
    </p:spTree>
    <p:extLst>
      <p:ext uri="{BB962C8B-B14F-4D97-AF65-F5344CB8AC3E}">
        <p14:creationId xmlns:p14="http://schemas.microsoft.com/office/powerpoint/2010/main" val="267046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图片 4">
            <a:extLst>
              <a:ext uri="{FF2B5EF4-FFF2-40B4-BE49-F238E27FC236}">
                <a16:creationId xmlns:a16="http://schemas.microsoft.com/office/drawing/2014/main" id="{C8FE7212-CE5B-E9F1-72A1-1496D99C7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832" y="267416"/>
            <a:ext cx="4969694" cy="4832314"/>
          </a:xfrm>
          <a:prstGeom prst="rect">
            <a:avLst/>
          </a:prstGeom>
        </p:spPr>
      </p:pic>
      <p:sp>
        <p:nvSpPr>
          <p:cNvPr id="6" name="文本框 5">
            <a:extLst>
              <a:ext uri="{FF2B5EF4-FFF2-40B4-BE49-F238E27FC236}">
                <a16:creationId xmlns:a16="http://schemas.microsoft.com/office/drawing/2014/main" id="{2364777C-F110-349C-F431-F41261B89E16}"/>
              </a:ext>
            </a:extLst>
          </p:cNvPr>
          <p:cNvSpPr txBox="1"/>
          <p:nvPr/>
        </p:nvSpPr>
        <p:spPr>
          <a:xfrm>
            <a:off x="988943" y="1227483"/>
            <a:ext cx="5675244" cy="3046988"/>
          </a:xfrm>
          <a:prstGeom prst="rect">
            <a:avLst/>
          </a:prstGeom>
          <a:noFill/>
        </p:spPr>
        <p:txBody>
          <a:bodyPr wrap="square" rtlCol="0">
            <a:spAutoFit/>
          </a:bodyPr>
          <a:lstStyle/>
          <a:p>
            <a:r>
              <a:rPr lang="zh-CN" altLang="en-US" sz="2400" dirty="0"/>
              <a:t>右边是整个</a:t>
            </a:r>
            <a:r>
              <a:rPr lang="en-US" altLang="zh-CN" sz="2400" dirty="0"/>
              <a:t>build.py</a:t>
            </a:r>
            <a:r>
              <a:rPr lang="zh-CN" altLang="en-US" sz="2400" dirty="0"/>
              <a:t>文件的内容</a:t>
            </a:r>
            <a:endParaRPr lang="en-US" altLang="zh-CN" sz="2400" dirty="0"/>
          </a:p>
          <a:p>
            <a:endParaRPr lang="en-US" altLang="zh-CN" sz="2400" dirty="0"/>
          </a:p>
          <a:p>
            <a:r>
              <a:rPr lang="zh-CN" altLang="en-US" sz="2400" dirty="0"/>
              <a:t>首先需要注意的是地址</a:t>
            </a:r>
            <a:endParaRPr lang="en-US" altLang="zh-CN" sz="2400" dirty="0"/>
          </a:p>
          <a:p>
            <a:r>
              <a:rPr lang="zh-CN" altLang="en-US" sz="2400" dirty="0"/>
              <a:t>在目前的简单程序中，我们没有开启分页等内存管理功能，也就是说，目前所有的代码都是运行在一个整块的物理地址空间中的，所以在逻辑上我们做了一些地址上的安排</a:t>
            </a:r>
            <a:endParaRPr lang="en-US" altLang="zh-CN" sz="2400" dirty="0"/>
          </a:p>
        </p:txBody>
      </p:sp>
      <p:sp>
        <p:nvSpPr>
          <p:cNvPr id="8" name="矩形 7">
            <a:extLst>
              <a:ext uri="{FF2B5EF4-FFF2-40B4-BE49-F238E27FC236}">
                <a16:creationId xmlns:a16="http://schemas.microsoft.com/office/drawing/2014/main" id="{13872F96-E178-0041-E637-03B8FFBF0C44}"/>
              </a:ext>
            </a:extLst>
          </p:cNvPr>
          <p:cNvSpPr/>
          <p:nvPr/>
        </p:nvSpPr>
        <p:spPr>
          <a:xfrm>
            <a:off x="2991677" y="5789543"/>
            <a:ext cx="506896" cy="3429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EBCD89B-2C82-4E33-7E3D-1604743DB8DD}"/>
              </a:ext>
            </a:extLst>
          </p:cNvPr>
          <p:cNvSpPr/>
          <p:nvPr/>
        </p:nvSpPr>
        <p:spPr>
          <a:xfrm>
            <a:off x="3498573" y="5789543"/>
            <a:ext cx="1063487"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78A2F73-391A-8FCE-D896-4E597C21B8C0}"/>
              </a:ext>
            </a:extLst>
          </p:cNvPr>
          <p:cNvSpPr/>
          <p:nvPr/>
        </p:nvSpPr>
        <p:spPr>
          <a:xfrm>
            <a:off x="4562059" y="5789543"/>
            <a:ext cx="1027583" cy="3429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A2C8FF0-B19C-196D-42FB-32BBAC63C31D}"/>
              </a:ext>
            </a:extLst>
          </p:cNvPr>
          <p:cNvSpPr/>
          <p:nvPr/>
        </p:nvSpPr>
        <p:spPr>
          <a:xfrm>
            <a:off x="5583554" y="5789543"/>
            <a:ext cx="506896"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4CF349B-CDB8-49F4-35A6-B4472996C5E9}"/>
              </a:ext>
            </a:extLst>
          </p:cNvPr>
          <p:cNvSpPr/>
          <p:nvPr/>
        </p:nvSpPr>
        <p:spPr>
          <a:xfrm>
            <a:off x="6090450" y="5789543"/>
            <a:ext cx="506896" cy="3429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990ED5E-F2DF-32A8-BB9B-F279DE13E6BA}"/>
              </a:ext>
            </a:extLst>
          </p:cNvPr>
          <p:cNvSpPr/>
          <p:nvPr/>
        </p:nvSpPr>
        <p:spPr>
          <a:xfrm>
            <a:off x="6591258" y="5789543"/>
            <a:ext cx="2194932"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FA56B09-2ACE-8CC3-D642-071061FFDEBD}"/>
              </a:ext>
            </a:extLst>
          </p:cNvPr>
          <p:cNvSpPr/>
          <p:nvPr/>
        </p:nvSpPr>
        <p:spPr>
          <a:xfrm>
            <a:off x="1716734" y="5789543"/>
            <a:ext cx="1274941"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B27ED44-A915-D0D1-3F24-DDC69226FFA8}"/>
              </a:ext>
            </a:extLst>
          </p:cNvPr>
          <p:cNvSpPr/>
          <p:nvPr/>
        </p:nvSpPr>
        <p:spPr>
          <a:xfrm>
            <a:off x="988943" y="5789543"/>
            <a:ext cx="727790" cy="3429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4A52492-0E6C-E2E4-4CBB-CC50F6F8EEFF}"/>
              </a:ext>
            </a:extLst>
          </p:cNvPr>
          <p:cNvSpPr txBox="1"/>
          <p:nvPr/>
        </p:nvSpPr>
        <p:spPr>
          <a:xfrm>
            <a:off x="387626" y="5168348"/>
            <a:ext cx="1167848" cy="369332"/>
          </a:xfrm>
          <a:prstGeom prst="rect">
            <a:avLst/>
          </a:prstGeom>
          <a:noFill/>
        </p:spPr>
        <p:txBody>
          <a:bodyPr wrap="square" rtlCol="0">
            <a:spAutoFit/>
          </a:bodyPr>
          <a:lstStyle/>
          <a:p>
            <a:r>
              <a:rPr lang="en-US" altLang="zh-CN" dirty="0"/>
              <a:t>0x1000</a:t>
            </a:r>
            <a:endParaRPr lang="zh-CN" altLang="en-US" dirty="0"/>
          </a:p>
        </p:txBody>
      </p:sp>
      <p:sp>
        <p:nvSpPr>
          <p:cNvPr id="19" name="文本框 18">
            <a:extLst>
              <a:ext uri="{FF2B5EF4-FFF2-40B4-BE49-F238E27FC236}">
                <a16:creationId xmlns:a16="http://schemas.microsoft.com/office/drawing/2014/main" id="{16404F48-8CBD-D671-0D39-F6A87BBCB65E}"/>
              </a:ext>
            </a:extLst>
          </p:cNvPr>
          <p:cNvSpPr txBox="1"/>
          <p:nvPr/>
        </p:nvSpPr>
        <p:spPr>
          <a:xfrm>
            <a:off x="2421419" y="5168348"/>
            <a:ext cx="1647412" cy="369332"/>
          </a:xfrm>
          <a:prstGeom prst="rect">
            <a:avLst/>
          </a:prstGeom>
          <a:noFill/>
        </p:spPr>
        <p:txBody>
          <a:bodyPr wrap="square" rtlCol="0">
            <a:spAutoFit/>
          </a:bodyPr>
          <a:lstStyle/>
          <a:p>
            <a:r>
              <a:rPr lang="en-US" altLang="zh-CN" dirty="0"/>
              <a:t>0x8000000</a:t>
            </a:r>
            <a:endParaRPr lang="zh-CN" altLang="en-US" dirty="0"/>
          </a:p>
        </p:txBody>
      </p:sp>
      <p:sp>
        <p:nvSpPr>
          <p:cNvPr id="20" name="文本框 19">
            <a:extLst>
              <a:ext uri="{FF2B5EF4-FFF2-40B4-BE49-F238E27FC236}">
                <a16:creationId xmlns:a16="http://schemas.microsoft.com/office/drawing/2014/main" id="{B2C41CE7-7575-2386-4066-22963B360D0C}"/>
              </a:ext>
            </a:extLst>
          </p:cNvPr>
          <p:cNvSpPr txBox="1"/>
          <p:nvPr/>
        </p:nvSpPr>
        <p:spPr>
          <a:xfrm>
            <a:off x="4030315" y="5168348"/>
            <a:ext cx="1553237" cy="369332"/>
          </a:xfrm>
          <a:prstGeom prst="rect">
            <a:avLst/>
          </a:prstGeom>
          <a:noFill/>
        </p:spPr>
        <p:txBody>
          <a:bodyPr wrap="square" rtlCol="0">
            <a:spAutoFit/>
          </a:bodyPr>
          <a:lstStyle/>
          <a:p>
            <a:r>
              <a:rPr lang="en-US" altLang="zh-CN" dirty="0"/>
              <a:t>0x80200000</a:t>
            </a:r>
            <a:endParaRPr lang="zh-CN" altLang="en-US" dirty="0"/>
          </a:p>
        </p:txBody>
      </p:sp>
      <p:sp>
        <p:nvSpPr>
          <p:cNvPr id="21" name="文本框 20">
            <a:extLst>
              <a:ext uri="{FF2B5EF4-FFF2-40B4-BE49-F238E27FC236}">
                <a16:creationId xmlns:a16="http://schemas.microsoft.com/office/drawing/2014/main" id="{787BF409-B372-4F4F-B487-1C2308CE8989}"/>
              </a:ext>
            </a:extLst>
          </p:cNvPr>
          <p:cNvSpPr txBox="1"/>
          <p:nvPr/>
        </p:nvSpPr>
        <p:spPr>
          <a:xfrm>
            <a:off x="5677727" y="5168348"/>
            <a:ext cx="1553237" cy="369332"/>
          </a:xfrm>
          <a:prstGeom prst="rect">
            <a:avLst/>
          </a:prstGeom>
          <a:noFill/>
        </p:spPr>
        <p:txBody>
          <a:bodyPr wrap="square" rtlCol="0">
            <a:spAutoFit/>
          </a:bodyPr>
          <a:lstStyle/>
          <a:p>
            <a:r>
              <a:rPr lang="en-US" altLang="zh-CN" dirty="0"/>
              <a:t>0x80400000</a:t>
            </a:r>
            <a:endParaRPr lang="zh-CN" altLang="en-US" dirty="0"/>
          </a:p>
        </p:txBody>
      </p:sp>
    </p:spTree>
    <p:extLst>
      <p:ext uri="{BB962C8B-B14F-4D97-AF65-F5344CB8AC3E}">
        <p14:creationId xmlns:p14="http://schemas.microsoft.com/office/powerpoint/2010/main" val="81318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13872F96-E178-0041-E637-03B8FFBF0C44}"/>
              </a:ext>
            </a:extLst>
          </p:cNvPr>
          <p:cNvSpPr/>
          <p:nvPr/>
        </p:nvSpPr>
        <p:spPr>
          <a:xfrm>
            <a:off x="3438938" y="2047461"/>
            <a:ext cx="506896" cy="3429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EBCD89B-2C82-4E33-7E3D-1604743DB8DD}"/>
              </a:ext>
            </a:extLst>
          </p:cNvPr>
          <p:cNvSpPr/>
          <p:nvPr/>
        </p:nvSpPr>
        <p:spPr>
          <a:xfrm>
            <a:off x="3945834" y="2047461"/>
            <a:ext cx="1063487"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78A2F73-391A-8FCE-D896-4E597C21B8C0}"/>
              </a:ext>
            </a:extLst>
          </p:cNvPr>
          <p:cNvSpPr/>
          <p:nvPr/>
        </p:nvSpPr>
        <p:spPr>
          <a:xfrm>
            <a:off x="5009320" y="2047461"/>
            <a:ext cx="1027583" cy="3429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A2C8FF0-B19C-196D-42FB-32BBAC63C31D}"/>
              </a:ext>
            </a:extLst>
          </p:cNvPr>
          <p:cNvSpPr/>
          <p:nvPr/>
        </p:nvSpPr>
        <p:spPr>
          <a:xfrm>
            <a:off x="6030815" y="2047461"/>
            <a:ext cx="506896"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4CF349B-CDB8-49F4-35A6-B4472996C5E9}"/>
              </a:ext>
            </a:extLst>
          </p:cNvPr>
          <p:cNvSpPr/>
          <p:nvPr/>
        </p:nvSpPr>
        <p:spPr>
          <a:xfrm>
            <a:off x="6537711" y="2047461"/>
            <a:ext cx="506896" cy="3429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990ED5E-F2DF-32A8-BB9B-F279DE13E6BA}"/>
              </a:ext>
            </a:extLst>
          </p:cNvPr>
          <p:cNvSpPr/>
          <p:nvPr/>
        </p:nvSpPr>
        <p:spPr>
          <a:xfrm>
            <a:off x="7038519" y="2047461"/>
            <a:ext cx="2194932"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FA56B09-2ACE-8CC3-D642-071061FFDEBD}"/>
              </a:ext>
            </a:extLst>
          </p:cNvPr>
          <p:cNvSpPr/>
          <p:nvPr/>
        </p:nvSpPr>
        <p:spPr>
          <a:xfrm>
            <a:off x="2163995" y="2047461"/>
            <a:ext cx="1274941"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B27ED44-A915-D0D1-3F24-DDC69226FFA8}"/>
              </a:ext>
            </a:extLst>
          </p:cNvPr>
          <p:cNvSpPr/>
          <p:nvPr/>
        </p:nvSpPr>
        <p:spPr>
          <a:xfrm>
            <a:off x="1436204" y="2047461"/>
            <a:ext cx="727790" cy="3429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4A52492-0E6C-E2E4-4CBB-CC50F6F8EEFF}"/>
              </a:ext>
            </a:extLst>
          </p:cNvPr>
          <p:cNvSpPr txBox="1"/>
          <p:nvPr/>
        </p:nvSpPr>
        <p:spPr>
          <a:xfrm>
            <a:off x="834887" y="1426266"/>
            <a:ext cx="1167848" cy="369332"/>
          </a:xfrm>
          <a:prstGeom prst="rect">
            <a:avLst/>
          </a:prstGeom>
          <a:noFill/>
        </p:spPr>
        <p:txBody>
          <a:bodyPr wrap="square" rtlCol="0">
            <a:spAutoFit/>
          </a:bodyPr>
          <a:lstStyle/>
          <a:p>
            <a:r>
              <a:rPr lang="en-US" altLang="zh-CN" dirty="0"/>
              <a:t>0x1000</a:t>
            </a:r>
            <a:endParaRPr lang="zh-CN" altLang="en-US" dirty="0"/>
          </a:p>
        </p:txBody>
      </p:sp>
      <p:sp>
        <p:nvSpPr>
          <p:cNvPr id="19" name="文本框 18">
            <a:extLst>
              <a:ext uri="{FF2B5EF4-FFF2-40B4-BE49-F238E27FC236}">
                <a16:creationId xmlns:a16="http://schemas.microsoft.com/office/drawing/2014/main" id="{16404F48-8CBD-D671-0D39-F6A87BBCB65E}"/>
              </a:ext>
            </a:extLst>
          </p:cNvPr>
          <p:cNvSpPr txBox="1"/>
          <p:nvPr/>
        </p:nvSpPr>
        <p:spPr>
          <a:xfrm>
            <a:off x="2868680" y="1426266"/>
            <a:ext cx="1647412" cy="369332"/>
          </a:xfrm>
          <a:prstGeom prst="rect">
            <a:avLst/>
          </a:prstGeom>
          <a:noFill/>
        </p:spPr>
        <p:txBody>
          <a:bodyPr wrap="square" rtlCol="0">
            <a:spAutoFit/>
          </a:bodyPr>
          <a:lstStyle/>
          <a:p>
            <a:r>
              <a:rPr lang="en-US" altLang="zh-CN" dirty="0"/>
              <a:t>0x8000000</a:t>
            </a:r>
            <a:endParaRPr lang="zh-CN" altLang="en-US" dirty="0"/>
          </a:p>
        </p:txBody>
      </p:sp>
      <p:sp>
        <p:nvSpPr>
          <p:cNvPr id="20" name="文本框 19">
            <a:extLst>
              <a:ext uri="{FF2B5EF4-FFF2-40B4-BE49-F238E27FC236}">
                <a16:creationId xmlns:a16="http://schemas.microsoft.com/office/drawing/2014/main" id="{B2C41CE7-7575-2386-4066-22963B360D0C}"/>
              </a:ext>
            </a:extLst>
          </p:cNvPr>
          <p:cNvSpPr txBox="1"/>
          <p:nvPr/>
        </p:nvSpPr>
        <p:spPr>
          <a:xfrm>
            <a:off x="4477576" y="1426266"/>
            <a:ext cx="1553237" cy="369332"/>
          </a:xfrm>
          <a:prstGeom prst="rect">
            <a:avLst/>
          </a:prstGeom>
          <a:noFill/>
        </p:spPr>
        <p:txBody>
          <a:bodyPr wrap="square" rtlCol="0">
            <a:spAutoFit/>
          </a:bodyPr>
          <a:lstStyle/>
          <a:p>
            <a:r>
              <a:rPr lang="en-US" altLang="zh-CN" dirty="0"/>
              <a:t>0x80200000</a:t>
            </a:r>
            <a:endParaRPr lang="zh-CN" altLang="en-US" dirty="0"/>
          </a:p>
        </p:txBody>
      </p:sp>
      <p:sp>
        <p:nvSpPr>
          <p:cNvPr id="21" name="文本框 20">
            <a:extLst>
              <a:ext uri="{FF2B5EF4-FFF2-40B4-BE49-F238E27FC236}">
                <a16:creationId xmlns:a16="http://schemas.microsoft.com/office/drawing/2014/main" id="{787BF409-B372-4F4F-B487-1C2308CE8989}"/>
              </a:ext>
            </a:extLst>
          </p:cNvPr>
          <p:cNvSpPr txBox="1"/>
          <p:nvPr/>
        </p:nvSpPr>
        <p:spPr>
          <a:xfrm>
            <a:off x="6124988" y="1426266"/>
            <a:ext cx="1553237" cy="369332"/>
          </a:xfrm>
          <a:prstGeom prst="rect">
            <a:avLst/>
          </a:prstGeom>
          <a:noFill/>
        </p:spPr>
        <p:txBody>
          <a:bodyPr wrap="square" rtlCol="0">
            <a:spAutoFit/>
          </a:bodyPr>
          <a:lstStyle/>
          <a:p>
            <a:r>
              <a:rPr lang="en-US" altLang="zh-CN" dirty="0"/>
              <a:t>0x80400000</a:t>
            </a:r>
            <a:endParaRPr lang="zh-CN" altLang="en-US" dirty="0"/>
          </a:p>
        </p:txBody>
      </p:sp>
      <p:sp>
        <p:nvSpPr>
          <p:cNvPr id="2" name="文本框 1">
            <a:extLst>
              <a:ext uri="{FF2B5EF4-FFF2-40B4-BE49-F238E27FC236}">
                <a16:creationId xmlns:a16="http://schemas.microsoft.com/office/drawing/2014/main" id="{1667DD11-7D9E-F0D0-85C5-949E6F9AB689}"/>
              </a:ext>
            </a:extLst>
          </p:cNvPr>
          <p:cNvSpPr txBox="1"/>
          <p:nvPr/>
        </p:nvSpPr>
        <p:spPr>
          <a:xfrm>
            <a:off x="574230" y="2479814"/>
            <a:ext cx="10913165" cy="3693319"/>
          </a:xfrm>
          <a:prstGeom prst="rect">
            <a:avLst/>
          </a:prstGeom>
          <a:noFill/>
        </p:spPr>
        <p:txBody>
          <a:bodyPr wrap="square" rtlCol="0">
            <a:spAutoFit/>
          </a:bodyPr>
          <a:lstStyle/>
          <a:p>
            <a:r>
              <a:rPr lang="zh-CN" altLang="en-US" dirty="0"/>
              <a:t>来看一下目前的物理地址布局</a:t>
            </a:r>
            <a:endParaRPr lang="en-US" altLang="zh-CN" dirty="0"/>
          </a:p>
          <a:p>
            <a:r>
              <a:rPr lang="zh-CN" altLang="en-US" dirty="0"/>
              <a:t>（注：以下都按照物理地址描述，</a:t>
            </a:r>
            <a:r>
              <a:rPr lang="en-US" altLang="zh-CN" dirty="0" err="1"/>
              <a:t>riscv</a:t>
            </a:r>
            <a:r>
              <a:rPr lang="zh-CN" altLang="en-US" dirty="0"/>
              <a:t>相比于例如</a:t>
            </a:r>
            <a:r>
              <a:rPr lang="en-US" altLang="zh-CN" dirty="0"/>
              <a:t>x86</a:t>
            </a:r>
            <a:r>
              <a:rPr lang="zh-CN" altLang="en-US" dirty="0"/>
              <a:t>这样的架构有一个优势，开启分段或者分页跟是否有特权级没有强绑定的关系。）</a:t>
            </a:r>
            <a:endParaRPr lang="en-US" altLang="zh-CN" dirty="0"/>
          </a:p>
          <a:p>
            <a:r>
              <a:rPr lang="en-US" altLang="zh-CN" dirty="0"/>
              <a:t>0x1000</a:t>
            </a:r>
            <a:r>
              <a:rPr lang="zh-CN" altLang="en-US" dirty="0"/>
              <a:t>是</a:t>
            </a:r>
            <a:r>
              <a:rPr lang="en-US" altLang="zh-CN" dirty="0" err="1"/>
              <a:t>qemu</a:t>
            </a:r>
            <a:r>
              <a:rPr lang="zh-CN" altLang="en-US" dirty="0"/>
              <a:t>运行一些必要的初始化工作的代码的位置，当其完成之后，会跳转到</a:t>
            </a:r>
            <a:r>
              <a:rPr lang="en-US" altLang="zh-CN" dirty="0"/>
              <a:t>0x80000000</a:t>
            </a:r>
          </a:p>
          <a:p>
            <a:r>
              <a:rPr lang="en-US" altLang="zh-CN" dirty="0"/>
              <a:t>0x80000000</a:t>
            </a:r>
            <a:r>
              <a:rPr lang="zh-CN" altLang="en-US" dirty="0"/>
              <a:t>开始，放入我们使用的</a:t>
            </a:r>
            <a:r>
              <a:rPr lang="en-US" altLang="zh-CN" dirty="0" err="1"/>
              <a:t>rustsbi</a:t>
            </a:r>
            <a:endParaRPr lang="en-US" altLang="zh-CN" dirty="0"/>
          </a:p>
          <a:p>
            <a:r>
              <a:rPr lang="zh-CN" altLang="en-US" dirty="0"/>
              <a:t>这段代码执行了</a:t>
            </a:r>
            <a:r>
              <a:rPr lang="en-US" altLang="zh-CN" dirty="0" err="1"/>
              <a:t>sbi</a:t>
            </a:r>
            <a:r>
              <a:rPr lang="zh-CN" altLang="en-US" dirty="0"/>
              <a:t>的初始化设置</a:t>
            </a:r>
            <a:endParaRPr lang="en-US" altLang="zh-CN" dirty="0"/>
          </a:p>
          <a:p>
            <a:r>
              <a:rPr lang="zh-CN" altLang="en-US" dirty="0"/>
              <a:t>而</a:t>
            </a:r>
            <a:r>
              <a:rPr lang="en-US" altLang="zh-CN" dirty="0" err="1"/>
              <a:t>rustsbi</a:t>
            </a:r>
            <a:r>
              <a:rPr lang="zh-CN" altLang="en-US" dirty="0"/>
              <a:t>约定的下一阶段的地址是</a:t>
            </a:r>
            <a:r>
              <a:rPr lang="en-US" altLang="zh-CN" dirty="0"/>
              <a:t>0x80200000</a:t>
            </a:r>
          </a:p>
          <a:p>
            <a:r>
              <a:rPr lang="en-US" altLang="zh-CN" dirty="0"/>
              <a:t>0x80200000</a:t>
            </a:r>
            <a:r>
              <a:rPr lang="zh-CN" altLang="en-US" dirty="0"/>
              <a:t>如果你对上一节课还有印象，那么就应该记得，内核被放置在了这个位置开始的一段空间中</a:t>
            </a:r>
            <a:endParaRPr lang="en-US" altLang="zh-CN" dirty="0"/>
          </a:p>
          <a:p>
            <a:endParaRPr lang="en-US" altLang="zh-CN" dirty="0"/>
          </a:p>
          <a:p>
            <a:r>
              <a:rPr lang="zh-CN" altLang="en-US" dirty="0"/>
              <a:t>最后，在</a:t>
            </a:r>
            <a:r>
              <a:rPr lang="en-US" altLang="zh-CN" dirty="0"/>
              <a:t>ch2</a:t>
            </a:r>
            <a:r>
              <a:rPr lang="zh-CN" altLang="en-US" dirty="0"/>
              <a:t>的实验中，我们简单的把若干个</a:t>
            </a:r>
            <a:r>
              <a:rPr lang="en-US" altLang="zh-CN" dirty="0"/>
              <a:t>app</a:t>
            </a:r>
            <a:r>
              <a:rPr lang="zh-CN" altLang="en-US" dirty="0"/>
              <a:t>存放到了</a:t>
            </a:r>
            <a:r>
              <a:rPr lang="en-US" altLang="zh-CN" dirty="0"/>
              <a:t>0x80400000</a:t>
            </a:r>
            <a:r>
              <a:rPr lang="zh-CN" altLang="en-US" dirty="0"/>
              <a:t>开始的一段位置，占用</a:t>
            </a:r>
            <a:r>
              <a:rPr lang="en-US" altLang="zh-CN" dirty="0"/>
              <a:t>0x20000</a:t>
            </a:r>
            <a:r>
              <a:rPr lang="zh-CN" altLang="en-US" dirty="0"/>
              <a:t>大小的空间。</a:t>
            </a:r>
            <a:endParaRPr lang="en-US" altLang="zh-CN" dirty="0"/>
          </a:p>
          <a:p>
            <a:r>
              <a:rPr lang="zh-CN" altLang="en-US" dirty="0"/>
              <a:t>（所以到底什么是批处理？批处理就是每次只装载一个作业到内存中并运行，但是这是一个自欺欺人版批处理，每次从内核中拿一个，装到内存的某个位置，就当装入内存了，乐）</a:t>
            </a:r>
            <a:endParaRPr lang="en-US" altLang="zh-CN" dirty="0"/>
          </a:p>
        </p:txBody>
      </p:sp>
    </p:spTree>
    <p:extLst>
      <p:ext uri="{BB962C8B-B14F-4D97-AF65-F5344CB8AC3E}">
        <p14:creationId xmlns:p14="http://schemas.microsoft.com/office/powerpoint/2010/main" val="49717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图片 4">
            <a:extLst>
              <a:ext uri="{FF2B5EF4-FFF2-40B4-BE49-F238E27FC236}">
                <a16:creationId xmlns:a16="http://schemas.microsoft.com/office/drawing/2014/main" id="{C8FE7212-CE5B-E9F1-72A1-1496D99C7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832" y="267416"/>
            <a:ext cx="4969694" cy="4832314"/>
          </a:xfrm>
          <a:prstGeom prst="rect">
            <a:avLst/>
          </a:prstGeom>
        </p:spPr>
      </p:pic>
      <p:sp>
        <p:nvSpPr>
          <p:cNvPr id="6" name="文本框 5">
            <a:extLst>
              <a:ext uri="{FF2B5EF4-FFF2-40B4-BE49-F238E27FC236}">
                <a16:creationId xmlns:a16="http://schemas.microsoft.com/office/drawing/2014/main" id="{2364777C-F110-349C-F431-F41261B89E16}"/>
              </a:ext>
            </a:extLst>
          </p:cNvPr>
          <p:cNvSpPr txBox="1"/>
          <p:nvPr/>
        </p:nvSpPr>
        <p:spPr>
          <a:xfrm>
            <a:off x="988943" y="1227483"/>
            <a:ext cx="5675244" cy="4893647"/>
          </a:xfrm>
          <a:prstGeom prst="rect">
            <a:avLst/>
          </a:prstGeom>
          <a:noFill/>
        </p:spPr>
        <p:txBody>
          <a:bodyPr wrap="square" rtlCol="0">
            <a:spAutoFit/>
          </a:bodyPr>
          <a:lstStyle/>
          <a:p>
            <a:r>
              <a:rPr lang="zh-CN" altLang="en-US" sz="2400" dirty="0"/>
              <a:t>右边是整个</a:t>
            </a:r>
            <a:r>
              <a:rPr lang="en-US" altLang="zh-CN" sz="2400" dirty="0"/>
              <a:t>build.py</a:t>
            </a:r>
            <a:r>
              <a:rPr lang="zh-CN" altLang="en-US" sz="2400" dirty="0"/>
              <a:t>文件的内容</a:t>
            </a:r>
            <a:endParaRPr lang="en-US" altLang="zh-CN" sz="2400" dirty="0"/>
          </a:p>
          <a:p>
            <a:endParaRPr lang="en-US" altLang="zh-CN" sz="2400" dirty="0"/>
          </a:p>
          <a:p>
            <a:r>
              <a:rPr lang="zh-CN" altLang="en-US" sz="2400" dirty="0"/>
              <a:t>然后实际上是对</a:t>
            </a:r>
            <a:r>
              <a:rPr lang="en-US" altLang="zh-CN" sz="2400" dirty="0"/>
              <a:t>build/app</a:t>
            </a:r>
            <a:r>
              <a:rPr lang="zh-CN" altLang="en-US" sz="2400" dirty="0"/>
              <a:t>文件夹下的一堆</a:t>
            </a:r>
            <a:r>
              <a:rPr lang="en-US" altLang="zh-CN" sz="2400" dirty="0"/>
              <a:t>app</a:t>
            </a:r>
            <a:r>
              <a:rPr lang="zh-CN" altLang="en-US" sz="2400" dirty="0"/>
              <a:t>进行编译</a:t>
            </a:r>
            <a:endParaRPr lang="en-US" altLang="zh-CN" sz="2400" dirty="0"/>
          </a:p>
          <a:p>
            <a:r>
              <a:rPr lang="zh-CN" altLang="en-US" sz="2400" dirty="0"/>
              <a:t>这里面</a:t>
            </a:r>
            <a:endParaRPr lang="en-US" altLang="zh-CN" sz="2400" dirty="0"/>
          </a:p>
          <a:p>
            <a:r>
              <a:rPr lang="en-US" altLang="zh-CN" sz="2400" dirty="0"/>
              <a:t>cargo </a:t>
            </a:r>
            <a:r>
              <a:rPr lang="en-US" altLang="zh-CN" sz="2400" dirty="0" err="1"/>
              <a:t>rustc</a:t>
            </a:r>
            <a:r>
              <a:rPr lang="zh-CN" altLang="en-US" sz="2400" dirty="0"/>
              <a:t>指令是直接调用</a:t>
            </a:r>
            <a:r>
              <a:rPr lang="en-US" altLang="zh-CN" sz="2400" dirty="0" err="1"/>
              <a:t>rustc</a:t>
            </a:r>
            <a:r>
              <a:rPr lang="zh-CN" altLang="en-US" sz="2400" dirty="0"/>
              <a:t>对目标文件进行编译</a:t>
            </a:r>
            <a:endParaRPr lang="en-US" altLang="zh-CN" sz="2400" dirty="0"/>
          </a:p>
          <a:p>
            <a:r>
              <a:rPr lang="zh-CN" altLang="en-US" sz="2400" dirty="0"/>
              <a:t>后面的</a:t>
            </a:r>
            <a:r>
              <a:rPr lang="en-US" altLang="zh-CN" sz="2400" dirty="0"/>
              <a:t>--</a:t>
            </a:r>
            <a:r>
              <a:rPr lang="zh-CN" altLang="en-US" sz="2400" dirty="0"/>
              <a:t>是一个分割，后面的值都会被直接传递给</a:t>
            </a:r>
            <a:r>
              <a:rPr lang="en-US" altLang="zh-CN" sz="2400" dirty="0" err="1"/>
              <a:t>rustc</a:t>
            </a:r>
            <a:endParaRPr lang="en-US" altLang="zh-CN" sz="2400" dirty="0"/>
          </a:p>
          <a:p>
            <a:r>
              <a:rPr lang="zh-CN" altLang="en-US" sz="2400" dirty="0"/>
              <a:t>而</a:t>
            </a:r>
            <a:r>
              <a:rPr lang="en-US" altLang="zh-CN" sz="2400" dirty="0"/>
              <a:t>-Clink-</a:t>
            </a:r>
            <a:r>
              <a:rPr lang="en-US" altLang="zh-CN" sz="2400" dirty="0" err="1"/>
              <a:t>args</a:t>
            </a:r>
            <a:r>
              <a:rPr lang="en-US" altLang="zh-CN" sz="2400" dirty="0"/>
              <a:t>=-</a:t>
            </a:r>
            <a:r>
              <a:rPr lang="en-US" altLang="zh-CN" sz="2400" dirty="0" err="1"/>
              <a:t>Ttext</a:t>
            </a:r>
            <a:r>
              <a:rPr lang="en-US" altLang="zh-CN" sz="2400" dirty="0"/>
              <a:t>=%x</a:t>
            </a:r>
          </a:p>
          <a:p>
            <a:r>
              <a:rPr lang="zh-CN" altLang="en-US" sz="2400" dirty="0"/>
              <a:t>这一段，则是决定他的链接地址，确切的说，是把每个</a:t>
            </a:r>
            <a:r>
              <a:rPr lang="en-US" altLang="zh-CN" sz="2400" dirty="0"/>
              <a:t>app</a:t>
            </a:r>
            <a:r>
              <a:rPr lang="zh-CN" altLang="en-US" sz="2400" dirty="0"/>
              <a:t>的的</a:t>
            </a:r>
            <a:r>
              <a:rPr lang="en-US" altLang="zh-CN" sz="2400" dirty="0"/>
              <a:t>text</a:t>
            </a:r>
            <a:r>
              <a:rPr lang="zh-CN" altLang="en-US" sz="2400" dirty="0"/>
              <a:t>段的位置决定了。</a:t>
            </a:r>
            <a:endParaRPr lang="en-US" altLang="zh-CN" sz="2400" dirty="0"/>
          </a:p>
        </p:txBody>
      </p:sp>
    </p:spTree>
    <p:extLst>
      <p:ext uri="{BB962C8B-B14F-4D97-AF65-F5344CB8AC3E}">
        <p14:creationId xmlns:p14="http://schemas.microsoft.com/office/powerpoint/2010/main" val="374650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F257E0-7CEB-D159-37B6-6F9FE7A50FD7}"/>
              </a:ext>
            </a:extLst>
          </p:cNvPr>
          <p:cNvSpPr/>
          <p:nvPr/>
        </p:nvSpPr>
        <p:spPr>
          <a:xfrm>
            <a:off x="0" y="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用户程序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B75023A9-7137-851E-C5B4-528E504E8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980" y="0"/>
            <a:ext cx="4663440" cy="6858000"/>
          </a:xfrm>
          <a:prstGeom prst="rect">
            <a:avLst/>
          </a:prstGeom>
        </p:spPr>
      </p:pic>
      <p:sp>
        <p:nvSpPr>
          <p:cNvPr id="7" name="文本框 6">
            <a:extLst>
              <a:ext uri="{FF2B5EF4-FFF2-40B4-BE49-F238E27FC236}">
                <a16:creationId xmlns:a16="http://schemas.microsoft.com/office/drawing/2014/main" id="{EF9EA00D-93E8-F1EB-639C-47CF40C2A38D}"/>
              </a:ext>
            </a:extLst>
          </p:cNvPr>
          <p:cNvSpPr txBox="1"/>
          <p:nvPr/>
        </p:nvSpPr>
        <p:spPr>
          <a:xfrm>
            <a:off x="844826" y="1302026"/>
            <a:ext cx="6092687" cy="3323987"/>
          </a:xfrm>
          <a:prstGeom prst="rect">
            <a:avLst/>
          </a:prstGeom>
          <a:noFill/>
        </p:spPr>
        <p:txBody>
          <a:bodyPr wrap="square" rtlCol="0">
            <a:spAutoFit/>
          </a:bodyPr>
          <a:lstStyle/>
          <a:p>
            <a:r>
              <a:rPr lang="zh-CN" altLang="en-US" sz="2400" dirty="0"/>
              <a:t>回到熟悉的链接脚本的部分</a:t>
            </a:r>
            <a:endParaRPr lang="en-US" altLang="zh-CN" sz="2400" dirty="0"/>
          </a:p>
          <a:p>
            <a:r>
              <a:rPr lang="zh-CN" altLang="en-US" sz="2400" dirty="0"/>
              <a:t>这是用户程序的链接脚本的地址（注意不是内核的）</a:t>
            </a:r>
            <a:endParaRPr lang="en-US" altLang="zh-CN" sz="2400" dirty="0"/>
          </a:p>
          <a:p>
            <a:r>
              <a:rPr lang="zh-CN" altLang="en-US" sz="2400" dirty="0"/>
              <a:t>和内核不同的是，</a:t>
            </a:r>
            <a:r>
              <a:rPr lang="en-US" altLang="zh-CN" sz="2400" dirty="0" err="1"/>
              <a:t>base_address</a:t>
            </a:r>
            <a:r>
              <a:rPr lang="zh-CN" altLang="en-US" sz="2400" dirty="0"/>
              <a:t>的值被设置为了</a:t>
            </a:r>
            <a:r>
              <a:rPr lang="en-US" altLang="zh-CN" sz="2400" dirty="0"/>
              <a:t>0</a:t>
            </a:r>
          </a:p>
          <a:p>
            <a:endParaRPr lang="en-US" altLang="zh-CN" sz="2400" dirty="0"/>
          </a:p>
          <a:p>
            <a:r>
              <a:rPr lang="zh-CN" altLang="en-US" sz="2400" dirty="0"/>
              <a:t>好在在</a:t>
            </a:r>
            <a:r>
              <a:rPr lang="en-US" altLang="zh-CN" sz="2400" dirty="0" err="1"/>
              <a:t>py</a:t>
            </a:r>
            <a:r>
              <a:rPr lang="zh-CN" altLang="en-US" sz="2400" dirty="0"/>
              <a:t>脚本中，决定了每个用户程序的</a:t>
            </a:r>
            <a:r>
              <a:rPr lang="en-US" altLang="zh-CN" sz="2400" dirty="0"/>
              <a:t>text</a:t>
            </a:r>
            <a:r>
              <a:rPr lang="zh-CN" altLang="en-US" sz="2400" dirty="0"/>
              <a:t>段的起始地址</a:t>
            </a:r>
            <a:endParaRPr lang="en-US" altLang="zh-CN" sz="2400" dirty="0"/>
          </a:p>
          <a:p>
            <a:endParaRPr lang="en-US" altLang="zh-CN" dirty="0"/>
          </a:p>
        </p:txBody>
      </p:sp>
    </p:spTree>
    <p:extLst>
      <p:ext uri="{BB962C8B-B14F-4D97-AF65-F5344CB8AC3E}">
        <p14:creationId xmlns:p14="http://schemas.microsoft.com/office/powerpoint/2010/main" val="19906193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2724</TotalTime>
  <Words>4206</Words>
  <Application>Microsoft Office PowerPoint</Application>
  <PresentationFormat>宽屏</PresentationFormat>
  <Paragraphs>407</Paragraphs>
  <Slides>40</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-apple-system</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 Yi</dc:creator>
  <cp:lastModifiedBy>hannah lee</cp:lastModifiedBy>
  <cp:revision>148</cp:revision>
  <dcterms:created xsi:type="dcterms:W3CDTF">2024-10-22T07:04:26Z</dcterms:created>
  <dcterms:modified xsi:type="dcterms:W3CDTF">2025-04-20T04:35:20Z</dcterms:modified>
</cp:coreProperties>
</file>