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486" r:id="rId4"/>
    <p:sldId id="522" r:id="rId5"/>
    <p:sldId id="258" r:id="rId6"/>
    <p:sldId id="269" r:id="rId7"/>
    <p:sldId id="273" r:id="rId8"/>
    <p:sldId id="274" r:id="rId9"/>
    <p:sldId id="260" r:id="rId10"/>
    <p:sldId id="524" r:id="rId11"/>
    <p:sldId id="523" r:id="rId12"/>
    <p:sldId id="481" r:id="rId13"/>
    <p:sldId id="271" r:id="rId14"/>
    <p:sldId id="272" r:id="rId15"/>
    <p:sldId id="485" r:id="rId16"/>
    <p:sldId id="275" r:id="rId17"/>
    <p:sldId id="483" r:id="rId18"/>
    <p:sldId id="482" r:id="rId19"/>
    <p:sldId id="484" r:id="rId20"/>
    <p:sldId id="487" r:id="rId21"/>
    <p:sldId id="488" r:id="rId22"/>
    <p:sldId id="268" r:id="rId23"/>
    <p:sldId id="259" r:id="rId24"/>
    <p:sldId id="510" r:id="rId25"/>
    <p:sldId id="519" r:id="rId26"/>
    <p:sldId id="263" r:id="rId27"/>
    <p:sldId id="264" r:id="rId28"/>
    <p:sldId id="520" r:id="rId29"/>
    <p:sldId id="521" r:id="rId30"/>
    <p:sldId id="267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12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FC24E-E7BE-4491-8D61-1069B95ECBC2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C75B1-DFC0-4B3D-957A-58B86192E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607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54387-AEC7-9967-D67B-ECC84DC64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339B803-E52B-1F46-8059-18B476881A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01D3030-67E3-746C-5D38-C0DC513935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刚才我们提到，程序的运行依赖的是一个完整的计算机系统，通常，这个计算机系统分成了几个层次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最底层是计算机硬件，它包含了</a:t>
            </a:r>
            <a:r>
              <a:rPr lang="en-US" altLang="zh-CN" dirty="0" err="1"/>
              <a:t>cpu</a:t>
            </a:r>
            <a:r>
              <a:rPr lang="zh-CN" altLang="en-US" dirty="0"/>
              <a:t>、内存、外设等等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在硬件之上，是管理硬件的操作系统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在操作系统之上，是用户态标准库，它的作用就是对操作系统提供的功能进行进一步的封装和扩展，方便最上层的应用程序使用，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这样，我们开发应用程序就不需要直接去面对操作系统提供的裸接口了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24A352-7F50-32C3-6E77-07D94CE7EF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2ABCB6-718A-4210-8C4D-147807BDB3A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3176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none-elf</a:t>
            </a:r>
            <a:r>
              <a:rPr lang="zh-CN" altLang="en-US" dirty="0"/>
              <a:t>平台上，没有操作系统为</a:t>
            </a:r>
            <a:r>
              <a:rPr lang="en-US" altLang="zh-CN" dirty="0"/>
              <a:t>Rust</a:t>
            </a:r>
            <a:r>
              <a:rPr lang="zh-CN" altLang="en-US" dirty="0"/>
              <a:t>标准库提供支持</a:t>
            </a:r>
          </a:p>
          <a:p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添加 </a:t>
            </a:r>
            <a:r>
              <a:rPr lang="en-US" altLang="zh-CN" dirty="0"/>
              <a:t>#![no_main]</a:t>
            </a:r>
            <a:r>
              <a:rPr lang="zh-CN" altLang="en-US" dirty="0"/>
              <a:t>注解，告诉编译器我们没有一般意义上的 </a:t>
            </a:r>
            <a:r>
              <a:rPr lang="en-US" altLang="zh-CN" dirty="0"/>
              <a:t>main </a:t>
            </a:r>
            <a:r>
              <a:rPr lang="zh-CN" altLang="en-US" dirty="0"/>
              <a:t>函数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8C5B0-820D-42B8-82D7-1802FAC393F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2856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75857-A01B-3522-4E02-69CE16EA5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420D62-D64D-2986-85DA-9BF27B319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262530-2BC7-3D11-E39E-583FA376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2769-FA61-44D0-BBCE-1AF17BC78F8E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7621F4-97D8-56A7-6902-A039733F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0DE519-9960-EE8B-AFBD-AA618FD0C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0851-9270-47DC-84E9-057F36812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69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9921D-1BEA-E3B3-7988-612E1BABE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CC8800-554C-5B45-5160-F4DD1AAB0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F9D6A0-52D6-8150-3E92-5E024B795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2769-FA61-44D0-BBCE-1AF17BC78F8E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27EC5A-5558-3D98-A642-2662D8618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33C92-3F3F-285A-80B8-D9F844FA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0851-9270-47DC-84E9-057F36812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1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E10B83-4277-A6BC-3E8A-28816AC64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F80FF1-11BC-7DC1-1345-A5C1D44C1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9DD2A-E440-E54E-3578-52A19052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2769-FA61-44D0-BBCE-1AF17BC78F8E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DDE99-D301-2D01-735A-2934A0852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F99251-C31E-8DD7-5F4B-7EBA2DA6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0851-9270-47DC-84E9-057F36812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04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F94F8-764F-06AD-E532-795A92B76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3D35DB-791D-DBF4-BE65-5A004EF2D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14E67-2502-E5E8-9216-C91F505F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2769-FA61-44D0-BBCE-1AF17BC78F8E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78476-3C4A-C98C-C36C-8A7A68C9E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7B89BD-0E31-8BDA-A7B7-7A9D0C10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0851-9270-47DC-84E9-057F36812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8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F61D5-DA97-4129-5B90-0D382555D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C4F35-0934-E54C-1302-4F736209D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FDE9AB-CC87-0259-C1CC-BBB7EAAE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2769-FA61-44D0-BBCE-1AF17BC78F8E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95FDD-A43C-C560-2992-E1B474064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B547D5-4D83-6B53-43A1-C07E4334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0851-9270-47DC-84E9-057F36812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49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B04BE-6580-8FA9-BF92-D313EDD6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B53C1B-CCA7-A7DA-C8FB-49CB63461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292EDC-BFB0-04CE-3461-C04BA55A7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C4DF2E-975E-F026-8684-D35D9D83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2769-FA61-44D0-BBCE-1AF17BC78F8E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5B4283-64A8-F17A-DB44-98AF76C9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7CA471-6972-0F8F-1173-3F476171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0851-9270-47DC-84E9-057F36812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99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1B245-5E0D-797D-0338-56A8CA7A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4E8F89-6AB3-BC48-EB5F-F2D2BDFE5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7E3798-0ADC-CA19-D92D-4B67742CA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4C4368-9022-A6FF-0522-F7404BBA00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A81337-F909-90C5-4F32-D85A6A36C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073788-6DA2-6814-0AA9-5C5DDC8BA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2769-FA61-44D0-BBCE-1AF17BC78F8E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7B9978-1062-A956-7B3F-11053C33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8ECC32-B64C-5081-37DA-68CB582C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0851-9270-47DC-84E9-057F36812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59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87B04-DC90-0BA5-E0FD-6E486DF8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19D180-75AA-8E4C-9BB5-7EE20B9A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2769-FA61-44D0-BBCE-1AF17BC78F8E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3BACDE-8E99-EAA0-E92D-14038564F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035634-A9A7-8088-84A4-AC2E536D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0851-9270-47DC-84E9-057F36812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16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8326A8-98E2-9B6E-A690-DE47B262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2769-FA61-44D0-BBCE-1AF17BC78F8E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54E865-2D24-13D5-BB35-C2CFD856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5E2AEA-699A-C2B2-CF21-E9249109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0851-9270-47DC-84E9-057F36812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72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EB4F3-DBBE-444A-6C25-B5F0DF783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467B8E-609F-EC7F-CEB6-A6F5D8E8A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134F43-C555-1246-E185-EFBFEAAE6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AE5EC7-9481-C9EB-BA8A-921ECE1C4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2769-FA61-44D0-BBCE-1AF17BC78F8E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22D994-92A2-1DE1-4557-FBE5A27E1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91F7D7-3F23-B3BE-5B20-21D123B46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0851-9270-47DC-84E9-057F36812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23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C1882-B4CA-80F9-3FDE-FAFB2E07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7098B1-2CFA-F361-EE58-D0A77EF8D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122622-E2F6-1DA9-2908-CC1F34EC5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F7CBF3-EF83-25F8-F443-DE1FD1A6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2769-FA61-44D0-BBCE-1AF17BC78F8E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E41732-56A5-2F8E-EE2B-4B89C151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2AB2C7-0B7A-E82C-A727-00A07555A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0851-9270-47DC-84E9-057F36812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25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AAAA69-0E6D-40FF-843F-2CE363D87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0B8E90-E060-BF8E-A0FA-42237B8CB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126C40-FE2E-B0AC-EE9E-AE5A48B3E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82769-FA61-44D0-BBCE-1AF17BC78F8E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42C4C-E5DB-6FF8-06F8-F498655CA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C7E177-9DD2-280F-7735-94C183DC0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10851-9270-47DC-84E9-057F36812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0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core-os.cn/rCore-Tutorial-Book-v3/chapter0/1what-is-os.html#exec-en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qemu.org/docs/master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amp.cn/os2edu/camp/2025spring/stage/2" TargetMode="External"/><Relationship Id="rId2" Type="http://schemas.openxmlformats.org/officeDocument/2006/relationships/hyperlink" Target="https://learningos.cn/rCore-Camp-Guide-2025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gdb/documentation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proxmox/qemu/blob/master/qemu-log.c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scv-non-isa/riscv-sbi-doc/blob/master/riscv-sbi.adoc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learningos.cn/rCore-Camp-Guide-2025S/appendix-c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core-os/rCore-Tutorial-v3/pull/6" TargetMode="External"/><Relationship Id="rId2" Type="http://schemas.openxmlformats.org/officeDocument/2006/relationships/hyperlink" Target="https://learningos.cn/rCore-Camp-Guide-2025S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os.cn/rCore-Camp-Guide-2025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FC715B2-1AB2-F5E8-37E0-166C5A46E78E}"/>
              </a:ext>
            </a:extLst>
          </p:cNvPr>
          <p:cNvSpPr/>
          <p:nvPr/>
        </p:nvSpPr>
        <p:spPr>
          <a:xfrm>
            <a:off x="2626141" y="2967335"/>
            <a:ext cx="693972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从一个</a:t>
            </a:r>
            <a:r>
              <a:rPr lang="en-US" altLang="zh-CN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bare-metal-app</a:t>
            </a:r>
            <a:r>
              <a:rPr lang="zh-CN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FFF5A47-7351-5A1A-BBBC-313C685DC3EF}"/>
              </a:ext>
            </a:extLst>
          </p:cNvPr>
          <p:cNvSpPr/>
          <p:nvPr/>
        </p:nvSpPr>
        <p:spPr>
          <a:xfrm>
            <a:off x="3195205" y="2041034"/>
            <a:ext cx="58015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2025</a:t>
            </a:r>
            <a:r>
              <a:rPr lang="zh-CN" alt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春夏季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训练营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4B7F5AE-6C8C-DD12-182A-FE6ECF287FF7}"/>
              </a:ext>
            </a:extLst>
          </p:cNvPr>
          <p:cNvSpPr/>
          <p:nvPr/>
        </p:nvSpPr>
        <p:spPr>
          <a:xfrm>
            <a:off x="5202161" y="4736371"/>
            <a:ext cx="178766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朱懿</a:t>
            </a:r>
            <a:endParaRPr lang="en-US" altLang="zh-C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2025-04-14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4572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589E4-4C2C-E28E-80DB-4D24D0261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6519876-8137-6551-E098-592D04995486}"/>
              </a:ext>
            </a:extLst>
          </p:cNvPr>
          <p:cNvSpPr/>
          <p:nvPr/>
        </p:nvSpPr>
        <p:spPr>
          <a:xfrm>
            <a:off x="0" y="0"/>
            <a:ext cx="780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让我们开始：编译工具链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F0D57C-4B10-D217-7C36-C2EDEE8298F3}"/>
              </a:ext>
            </a:extLst>
          </p:cNvPr>
          <p:cNvSpPr txBox="1"/>
          <p:nvPr/>
        </p:nvSpPr>
        <p:spPr>
          <a:xfrm>
            <a:off x="536435" y="1119929"/>
            <a:ext cx="1085025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zh-CN" sz="2400" dirty="0"/>
              <a:t>ELF</a:t>
            </a:r>
            <a:r>
              <a:rPr lang="zh-CN" altLang="en-US" sz="2400" dirty="0"/>
              <a:t>文件主要由以下几个部分组成：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‌</a:t>
            </a:r>
            <a:r>
              <a:rPr lang="en-US" altLang="zh-CN" sz="2400" dirty="0"/>
              <a:t>ELF</a:t>
            </a:r>
            <a:r>
              <a:rPr lang="zh-CN" altLang="en-US" sz="2400" dirty="0"/>
              <a:t>头（</a:t>
            </a:r>
            <a:r>
              <a:rPr lang="en-US" altLang="zh-CN" sz="2400" dirty="0"/>
              <a:t>ELF Header</a:t>
            </a:r>
            <a:r>
              <a:rPr lang="zh-CN" altLang="en-US" sz="2400" dirty="0"/>
              <a:t>）‌：描述了</a:t>
            </a:r>
            <a:r>
              <a:rPr lang="en-US" altLang="zh-CN" sz="2400" dirty="0"/>
              <a:t>ELF</a:t>
            </a:r>
            <a:r>
              <a:rPr lang="zh-CN" altLang="en-US" sz="2400" dirty="0"/>
              <a:t>文件的基本属性，如类型、体系结构、入口点地址、程序头表和节头表的偏移和大小等。‌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程序头表（</a:t>
            </a:r>
            <a:r>
              <a:rPr lang="en-US" altLang="zh-CN" sz="2400" dirty="0"/>
              <a:t>Program Header Table</a:t>
            </a:r>
            <a:r>
              <a:rPr lang="zh-CN" altLang="en-US" sz="2400" dirty="0"/>
              <a:t>）‌：包含了多个程序头表条目，描述了如何将文件中的段（</a:t>
            </a:r>
            <a:r>
              <a:rPr lang="en-US" altLang="zh-CN" sz="2400" dirty="0"/>
              <a:t>Segment</a:t>
            </a:r>
            <a:r>
              <a:rPr lang="zh-CN" altLang="en-US" sz="2400" dirty="0"/>
              <a:t>）加载到内存中的某个位置。段是一组逻辑上相关的节，如代码段、数据段等。‌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节头表（</a:t>
            </a:r>
            <a:r>
              <a:rPr lang="en-US" altLang="zh-CN" sz="2400" dirty="0"/>
              <a:t>Section Header Table</a:t>
            </a:r>
            <a:r>
              <a:rPr lang="zh-CN" altLang="en-US" sz="2400" dirty="0"/>
              <a:t>）‌：包含了多个节头表条目，描述了每个节的属性和位置信息。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‌节（</a:t>
            </a:r>
            <a:r>
              <a:rPr lang="en-US" altLang="zh-CN" sz="2400" dirty="0"/>
              <a:t>Section</a:t>
            </a:r>
            <a:r>
              <a:rPr lang="zh-CN" altLang="en-US" sz="2400" dirty="0"/>
              <a:t>）‌：逻辑上分为多个非重叠的块，包含了代码和数据。每个节在节头表中都有一个对应的条目。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53073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A00B6-0B76-6FD7-D86A-4A06AEA16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32835E-E28F-ADA3-F3D1-BDC9153FEF14}"/>
              </a:ext>
            </a:extLst>
          </p:cNvPr>
          <p:cNvSpPr/>
          <p:nvPr/>
        </p:nvSpPr>
        <p:spPr>
          <a:xfrm>
            <a:off x="0" y="0"/>
            <a:ext cx="780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让我们开始：编译工具链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0D04F5-9C0A-6F6F-8DC7-EBFDBEE181FF}"/>
              </a:ext>
            </a:extLst>
          </p:cNvPr>
          <p:cNvSpPr txBox="1"/>
          <p:nvPr/>
        </p:nvSpPr>
        <p:spPr>
          <a:xfrm>
            <a:off x="536435" y="1119929"/>
            <a:ext cx="108502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使用</a:t>
            </a:r>
            <a:r>
              <a:rPr lang="en-US" altLang="zh-CN" sz="2400" dirty="0" err="1"/>
              <a:t>readelf</a:t>
            </a:r>
            <a:r>
              <a:rPr lang="zh-CN" altLang="en-US" sz="2400" dirty="0"/>
              <a:t>工具或者</a:t>
            </a:r>
            <a:r>
              <a:rPr lang="en-US" altLang="zh-CN" sz="2400" dirty="0" err="1"/>
              <a:t>objdump</a:t>
            </a:r>
            <a:r>
              <a:rPr lang="zh-CN" altLang="en-US" sz="2400" dirty="0"/>
              <a:t>工具（注意查看</a:t>
            </a:r>
            <a:r>
              <a:rPr lang="en-US" altLang="zh-CN" sz="2400" dirty="0" err="1"/>
              <a:t>rcore</a:t>
            </a:r>
            <a:r>
              <a:rPr lang="zh-CN" altLang="en-US" sz="2400" dirty="0"/>
              <a:t>的时候使用</a:t>
            </a:r>
            <a:r>
              <a:rPr lang="en-US" altLang="zh-CN" sz="2400" dirty="0"/>
              <a:t>riscv64</a:t>
            </a:r>
            <a:r>
              <a:rPr lang="zh-CN" altLang="en-US" sz="2400" dirty="0"/>
              <a:t>版本交叉编译器的</a:t>
            </a:r>
            <a:r>
              <a:rPr lang="en-US" altLang="zh-CN" sz="2400" dirty="0" err="1"/>
              <a:t>objdump</a:t>
            </a:r>
            <a:r>
              <a:rPr lang="zh-CN" altLang="en-US" sz="2400" dirty="0"/>
              <a:t>，或者用</a:t>
            </a:r>
            <a:r>
              <a:rPr lang="en-US" altLang="zh-CN" sz="2400" dirty="0"/>
              <a:t>rust-</a:t>
            </a:r>
            <a:r>
              <a:rPr lang="en-US" altLang="zh-CN" sz="2400" dirty="0" err="1"/>
              <a:t>objdump</a:t>
            </a:r>
            <a:r>
              <a:rPr lang="zh-CN" altLang="en-US" sz="2400" dirty="0"/>
              <a:t>也可以的）读取</a:t>
            </a:r>
            <a:r>
              <a:rPr lang="en-US" altLang="zh-CN" sz="2400" dirty="0" err="1"/>
              <a:t>helloworld.o</a:t>
            </a:r>
            <a:r>
              <a:rPr lang="zh-CN" altLang="en-US" sz="2400" dirty="0"/>
              <a:t>（重定位文件）和</a:t>
            </a:r>
            <a:r>
              <a:rPr lang="en-US" altLang="zh-CN" sz="2400" dirty="0" err="1"/>
              <a:t>helloworld</a:t>
            </a:r>
            <a:r>
              <a:rPr lang="zh-CN" altLang="en-US" sz="2400" dirty="0"/>
              <a:t>程序（可执行文件）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为什么一个简单的</a:t>
            </a:r>
            <a:r>
              <a:rPr lang="en-US" altLang="zh-CN" sz="2400" dirty="0" err="1"/>
              <a:t>helloworld</a:t>
            </a:r>
            <a:r>
              <a:rPr lang="zh-CN" altLang="en-US" sz="2400" dirty="0"/>
              <a:t>，生成的代码会有这么多东西？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因为</a:t>
            </a:r>
            <a:r>
              <a:rPr lang="zh-CN" altLang="en-US" sz="2400" b="1" dirty="0"/>
              <a:t>操作系统</a:t>
            </a:r>
            <a:r>
              <a:rPr lang="zh-CN" altLang="en-US" sz="2400" dirty="0"/>
              <a:t>和</a:t>
            </a:r>
            <a:r>
              <a:rPr lang="zh-CN" altLang="en-US" sz="2400" b="1" dirty="0"/>
              <a:t>标准库</a:t>
            </a:r>
            <a:r>
              <a:rPr lang="zh-CN" altLang="en-US" sz="2400" dirty="0"/>
              <a:t>提供了很多支持。你的</a:t>
            </a:r>
            <a:r>
              <a:rPr lang="en-US" altLang="zh-CN" sz="2400" dirty="0"/>
              <a:t>print</a:t>
            </a:r>
            <a:r>
              <a:rPr lang="zh-CN" altLang="en-US" sz="2400" dirty="0"/>
              <a:t>函数，实际上是对库函数的调用，而库函数又需要操作系统的很多支持才能真正的打印出来。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所以我们要做的第一件事情：移除标准库的支持。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927402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7DAEA-CCB3-C13F-28B8-C3F63BBF1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50D535F-15C8-ED82-E67D-66C8CFDA5D37}"/>
              </a:ext>
            </a:extLst>
          </p:cNvPr>
          <p:cNvSpPr txBox="1"/>
          <p:nvPr/>
        </p:nvSpPr>
        <p:spPr>
          <a:xfrm>
            <a:off x="515380" y="1841428"/>
            <a:ext cx="110172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  <a:cs typeface="+mn-cs"/>
              </a:rPr>
              <a:t>站在应用程序的角度来看，我们可以发现常见的应用程序其实是运行在由硬件、操作系统内核、运行时库、图形界面支持库等所包起来的一个 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  <a:cs typeface="+mn-cs"/>
                <a:hlinkClick r:id="rId3"/>
              </a:rPr>
              <a:t>执行环境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  <a:cs typeface="+mn-cs"/>
                <a:hlinkClick r:id="rId3"/>
              </a:rPr>
              <a:t>(Execution Environment)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  <a:cs typeface="+mn-cs"/>
              </a:rPr>
              <a:t> 中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EEFE1C-F896-38D0-7ACB-134DC24CCC00}"/>
              </a:ext>
            </a:extLst>
          </p:cNvPr>
          <p:cNvSpPr txBox="1"/>
          <p:nvPr/>
        </p:nvSpPr>
        <p:spPr>
          <a:xfrm>
            <a:off x="515380" y="370134"/>
            <a:ext cx="9970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背景：什么是操作系统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65CADF8-93ED-913C-2250-AC3166DD73F6}"/>
              </a:ext>
            </a:extLst>
          </p:cNvPr>
          <p:cNvSpPr txBox="1"/>
          <p:nvPr/>
        </p:nvSpPr>
        <p:spPr>
          <a:xfrm>
            <a:off x="514521" y="1167336"/>
            <a:ext cx="11017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  <a:cs typeface="+mn-cs"/>
              </a:rPr>
              <a:t>操作系统为程序开发者提供了对底层硬件资源的抽象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apple-system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2AC0AA8-E040-58C8-F064-1811A99C23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58" y="3429000"/>
            <a:ext cx="49149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54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4DEB06F-0DE6-9ABC-CF87-2F902A5E1AB1}"/>
              </a:ext>
            </a:extLst>
          </p:cNvPr>
          <p:cNvSpPr/>
          <p:nvPr/>
        </p:nvSpPr>
        <p:spPr>
          <a:xfrm>
            <a:off x="0" y="0"/>
            <a:ext cx="780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让我们开始：编译工具链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CDC35F-25F0-BAD4-4FB9-1A8ECD1675FD}"/>
              </a:ext>
            </a:extLst>
          </p:cNvPr>
          <p:cNvSpPr txBox="1"/>
          <p:nvPr/>
        </p:nvSpPr>
        <p:spPr>
          <a:xfrm>
            <a:off x="1252479" y="1078159"/>
            <a:ext cx="96870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我们要怎么支持</a:t>
            </a:r>
            <a:r>
              <a:rPr lang="en-US" altLang="zh-CN" sz="2000" dirty="0" err="1"/>
              <a:t>riscv</a:t>
            </a:r>
            <a:r>
              <a:rPr lang="zh-CN" altLang="en-US" sz="2000" dirty="0"/>
              <a:t>平台？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查看生成的</a:t>
            </a:r>
            <a:r>
              <a:rPr lang="en-US" altLang="zh-CN" sz="2000" dirty="0"/>
              <a:t>ELF</a:t>
            </a:r>
            <a:r>
              <a:rPr lang="zh-CN" altLang="en-US" sz="2000" dirty="0"/>
              <a:t>文件，可以轻易的看到，这是一个</a:t>
            </a:r>
            <a:r>
              <a:rPr lang="en-US" altLang="zh-CN" sz="2000" dirty="0"/>
              <a:t>X86-64</a:t>
            </a:r>
            <a:r>
              <a:rPr lang="zh-CN" altLang="en-US" sz="2000" dirty="0"/>
              <a:t>平台为目标的可执行文件，因此我们需要额外的准备</a:t>
            </a:r>
            <a:r>
              <a:rPr lang="en-US" altLang="zh-CN" sz="2000" dirty="0" err="1"/>
              <a:t>riscv</a:t>
            </a:r>
            <a:r>
              <a:rPr lang="zh-CN" altLang="en-US" sz="2000" dirty="0"/>
              <a:t>的后端。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也就是准备交叉编译工具链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/>
              <a:t>rCore-tutorial-code-2025S</a:t>
            </a:r>
            <a:r>
              <a:rPr lang="zh-CN" altLang="en-US" sz="2000"/>
              <a:t>仓库</a:t>
            </a:r>
            <a:r>
              <a:rPr lang="zh-CN" altLang="en-US" sz="2000" dirty="0"/>
              <a:t>下的</a:t>
            </a:r>
            <a:r>
              <a:rPr lang="en-US" altLang="zh-CN" sz="2000" dirty="0" err="1"/>
              <a:t>os</a:t>
            </a:r>
            <a:r>
              <a:rPr lang="zh-CN" altLang="en-US" sz="2000" dirty="0"/>
              <a:t>文件夹下的</a:t>
            </a:r>
            <a:r>
              <a:rPr lang="en-US" altLang="zh-CN" sz="2000" dirty="0" err="1"/>
              <a:t>Makefile</a:t>
            </a:r>
            <a:r>
              <a:rPr lang="zh-CN" altLang="en-US" sz="2000" dirty="0"/>
              <a:t>中。</a:t>
            </a:r>
            <a:endParaRPr lang="en-US" altLang="zh-CN" sz="2000" dirty="0"/>
          </a:p>
          <a:p>
            <a:r>
              <a:rPr lang="zh-CN" altLang="en-US" sz="2000" dirty="0"/>
              <a:t>你可以看到以下的环境部署，其实这一步，就是使用</a:t>
            </a:r>
            <a:r>
              <a:rPr lang="en-US" altLang="zh-CN" sz="2000" dirty="0" err="1"/>
              <a:t>rustup</a:t>
            </a:r>
            <a:r>
              <a:rPr lang="en-US" altLang="zh-CN" sz="2000" dirty="0"/>
              <a:t> target add</a:t>
            </a:r>
            <a:r>
              <a:rPr lang="zh-CN" altLang="en-US" sz="2000" dirty="0"/>
              <a:t>命令，添加了相关的后端平台</a:t>
            </a:r>
            <a:r>
              <a:rPr lang="en-US" altLang="zh-CN" sz="2000" dirty="0" err="1"/>
              <a:t>riscv</a:t>
            </a:r>
            <a:r>
              <a:rPr lang="zh-CN" altLang="en-US" sz="2000" dirty="0"/>
              <a:t>的支持。</a:t>
            </a:r>
            <a:endParaRPr lang="en-US" altLang="zh-CN" sz="2000" dirty="0"/>
          </a:p>
          <a:p>
            <a:r>
              <a:rPr lang="zh-CN" altLang="en-US" sz="2000" dirty="0"/>
              <a:t>相比于自己手动编译交叉工具链的支持，</a:t>
            </a:r>
            <a:r>
              <a:rPr lang="en-US" altLang="zh-CN" sz="2000" dirty="0"/>
              <a:t>rust</a:t>
            </a:r>
            <a:r>
              <a:rPr lang="zh-CN" altLang="en-US" sz="2000" dirty="0"/>
              <a:t>这一点非常的人性化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0872DD-225E-C963-AD55-537B9AA0A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66" y="4710864"/>
            <a:ext cx="10929760" cy="156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35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4DEB06F-0DE6-9ABC-CF87-2F902A5E1AB1}"/>
              </a:ext>
            </a:extLst>
          </p:cNvPr>
          <p:cNvSpPr/>
          <p:nvPr/>
        </p:nvSpPr>
        <p:spPr>
          <a:xfrm>
            <a:off x="0" y="0"/>
            <a:ext cx="780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让我们开始：编译工具链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CDC35F-25F0-BAD4-4FB9-1A8ECD1675FD}"/>
              </a:ext>
            </a:extLst>
          </p:cNvPr>
          <p:cNvSpPr txBox="1"/>
          <p:nvPr/>
        </p:nvSpPr>
        <p:spPr>
          <a:xfrm>
            <a:off x="794871" y="1291295"/>
            <a:ext cx="47396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交叉编译工具链都有所谓的目标三元组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操作系统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运行时库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我们需要选择</a:t>
            </a:r>
            <a:r>
              <a:rPr lang="en-US" altLang="zh-CN" sz="2000" dirty="0" err="1"/>
              <a:t>riscv</a:t>
            </a:r>
            <a:r>
              <a:rPr lang="zh-CN" altLang="en-US" sz="2000" dirty="0"/>
              <a:t>开头的工具链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0DDE08-A2EA-1A75-6C37-AEF5969D7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59883"/>
            <a:ext cx="5169178" cy="558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78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4DEB06F-0DE6-9ABC-CF87-2F902A5E1AB1}"/>
              </a:ext>
            </a:extLst>
          </p:cNvPr>
          <p:cNvSpPr/>
          <p:nvPr/>
        </p:nvSpPr>
        <p:spPr>
          <a:xfrm>
            <a:off x="0" y="0"/>
            <a:ext cx="82605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让我们开始：</a:t>
            </a:r>
            <a:r>
              <a:rPr lang="en-US" altLang="zh-CN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Qemu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模拟器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D32375-54DB-47EF-4B80-C37678A8782A}"/>
              </a:ext>
            </a:extLst>
          </p:cNvPr>
          <p:cNvSpPr txBox="1"/>
          <p:nvPr/>
        </p:nvSpPr>
        <p:spPr>
          <a:xfrm>
            <a:off x="685513" y="1357163"/>
            <a:ext cx="9623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现在回答第二个问题</a:t>
            </a:r>
            <a:endParaRPr lang="en-US" altLang="zh-CN" sz="2400" dirty="0"/>
          </a:p>
          <a:p>
            <a:r>
              <a:rPr lang="zh-CN" altLang="en-US" sz="2400" dirty="0"/>
              <a:t>需要在怎样的环境里面运行我们编写的内核？</a:t>
            </a:r>
            <a:endParaRPr lang="en-US" altLang="zh-CN" sz="2400" dirty="0"/>
          </a:p>
          <a:p>
            <a:r>
              <a:rPr lang="zh-CN" altLang="en-US" sz="2400" dirty="0"/>
              <a:t>假定我们已经编写好了代码，编译出来了内容。那当然是在</a:t>
            </a:r>
            <a:r>
              <a:rPr lang="en-US" altLang="zh-CN" sz="2400" dirty="0" err="1"/>
              <a:t>Qemu</a:t>
            </a:r>
            <a:r>
              <a:rPr lang="zh-CN" altLang="en-US" sz="2400" dirty="0"/>
              <a:t>模拟器里面跑啦</a:t>
            </a:r>
            <a:endParaRPr lang="en-US" altLang="zh-CN" sz="2400" dirty="0"/>
          </a:p>
          <a:p>
            <a:r>
              <a:rPr lang="zh-CN" altLang="en-US" sz="2400" dirty="0"/>
              <a:t>相关的说明</a:t>
            </a:r>
            <a:endParaRPr lang="en-US" altLang="zh-CN" sz="2400" dirty="0"/>
          </a:p>
          <a:p>
            <a:r>
              <a:rPr lang="en-US" altLang="zh-CN" sz="2400" dirty="0">
                <a:hlinkClick r:id="rId2"/>
              </a:rPr>
              <a:t>Welcome to QEMU’s documentation! — QEMU documentation</a:t>
            </a:r>
            <a:endParaRPr lang="en-US" altLang="zh-CN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162CFF4-42F0-0FB4-8293-D78914C47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13" y="4498586"/>
            <a:ext cx="9474697" cy="200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29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4DEB06F-0DE6-9ABC-CF87-2F902A5E1AB1}"/>
              </a:ext>
            </a:extLst>
          </p:cNvPr>
          <p:cNvSpPr/>
          <p:nvPr/>
        </p:nvSpPr>
        <p:spPr>
          <a:xfrm>
            <a:off x="0" y="0"/>
            <a:ext cx="82605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让我们开始：</a:t>
            </a:r>
            <a:r>
              <a:rPr lang="en-US" altLang="zh-CN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Qemu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模拟器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D32375-54DB-47EF-4B80-C37678A8782A}"/>
              </a:ext>
            </a:extLst>
          </p:cNvPr>
          <p:cNvSpPr txBox="1"/>
          <p:nvPr/>
        </p:nvSpPr>
        <p:spPr>
          <a:xfrm>
            <a:off x="685513" y="1357163"/>
            <a:ext cx="96231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Qemu</a:t>
            </a:r>
            <a:r>
              <a:rPr lang="zh-CN" altLang="en-US" sz="2400" dirty="0"/>
              <a:t>的参数很多，我在此并不一一例举（需要啥再去找嘛）。</a:t>
            </a:r>
            <a:endParaRPr lang="en-US" altLang="zh-CN" sz="2400" dirty="0"/>
          </a:p>
          <a:p>
            <a:r>
              <a:rPr lang="zh-CN" altLang="en-US" sz="2400" dirty="0"/>
              <a:t>但</a:t>
            </a:r>
            <a:r>
              <a:rPr lang="en-US" altLang="zh-CN" sz="2400" dirty="0" err="1"/>
              <a:t>rcore</a:t>
            </a:r>
            <a:r>
              <a:rPr lang="zh-CN" altLang="en-US" sz="2400" dirty="0"/>
              <a:t>中的参数，</a:t>
            </a:r>
            <a:r>
              <a:rPr lang="en-US" altLang="zh-CN" sz="2400" dirty="0"/>
              <a:t>-machine</a:t>
            </a:r>
            <a:r>
              <a:rPr lang="zh-CN" altLang="en-US" sz="2400" dirty="0"/>
              <a:t>指定运行的平台为</a:t>
            </a:r>
            <a:r>
              <a:rPr lang="en-US" altLang="zh-CN" sz="2400" dirty="0" err="1"/>
              <a:t>virt</a:t>
            </a:r>
            <a:r>
              <a:rPr lang="zh-CN" altLang="en-US" sz="2400" dirty="0"/>
              <a:t>，</a:t>
            </a:r>
            <a:r>
              <a:rPr lang="en-US" altLang="zh-CN" sz="2400" dirty="0"/>
              <a:t>-</a:t>
            </a:r>
            <a:r>
              <a:rPr lang="en-US" altLang="zh-CN" sz="2400" dirty="0" err="1"/>
              <a:t>nographic</a:t>
            </a:r>
            <a:r>
              <a:rPr lang="zh-CN" altLang="en-US" sz="2400" dirty="0"/>
              <a:t>指定没有图形输出，</a:t>
            </a:r>
            <a:r>
              <a:rPr lang="en-US" altLang="zh-CN" sz="2400" dirty="0"/>
              <a:t>-bios</a:t>
            </a:r>
            <a:r>
              <a:rPr lang="zh-CN" altLang="en-US" sz="2400" dirty="0"/>
              <a:t>指定使用的</a:t>
            </a:r>
            <a:r>
              <a:rPr lang="en-US" altLang="zh-CN" sz="2400" dirty="0"/>
              <a:t>bootloader</a:t>
            </a:r>
            <a:r>
              <a:rPr lang="zh-CN" altLang="en-US" sz="2400" dirty="0"/>
              <a:t>，</a:t>
            </a:r>
            <a:r>
              <a:rPr lang="en-US" altLang="zh-CN" sz="2400" dirty="0"/>
              <a:t>-driver</a:t>
            </a:r>
            <a:r>
              <a:rPr lang="zh-CN" altLang="en-US" sz="2400" dirty="0"/>
              <a:t>后面的</a:t>
            </a:r>
            <a:r>
              <a:rPr lang="en-US" altLang="zh-CN" sz="2400" dirty="0"/>
              <a:t>file</a:t>
            </a:r>
            <a:r>
              <a:rPr lang="zh-CN" altLang="en-US" sz="2400" dirty="0"/>
              <a:t>指定运行的内核文件，并将他加载到指定的物理地址。</a:t>
            </a:r>
            <a:endParaRPr lang="en-US" altLang="zh-CN" sz="2400" dirty="0"/>
          </a:p>
          <a:p>
            <a:r>
              <a:rPr lang="zh-CN" altLang="en-US" sz="2400" dirty="0"/>
              <a:t>其他的参数还有</a:t>
            </a:r>
            <a:endParaRPr lang="en-US" altLang="zh-CN" sz="2400" dirty="0"/>
          </a:p>
          <a:p>
            <a:r>
              <a:rPr lang="en-US" altLang="zh-CN" sz="2400" dirty="0"/>
              <a:t>-M </a:t>
            </a:r>
            <a:r>
              <a:rPr lang="zh-CN" altLang="en-US" sz="2400" dirty="0"/>
              <a:t>指定内存，默认为</a:t>
            </a:r>
            <a:r>
              <a:rPr lang="en-US" altLang="zh-CN" sz="2400" dirty="0"/>
              <a:t>128M</a:t>
            </a:r>
            <a:r>
              <a:rPr lang="zh-CN" altLang="en-US" sz="2400" dirty="0"/>
              <a:t>（所以如果见到</a:t>
            </a:r>
            <a:r>
              <a:rPr lang="en-US" altLang="zh-CN" sz="2400" dirty="0" err="1"/>
              <a:t>rcore</a:t>
            </a:r>
            <a:r>
              <a:rPr lang="zh-CN" altLang="en-US" sz="2400" dirty="0"/>
              <a:t>计算出来的内核物理地址上限请记住这个值）</a:t>
            </a:r>
            <a:endParaRPr lang="en-US" altLang="zh-CN" sz="2400" dirty="0"/>
          </a:p>
          <a:p>
            <a:r>
              <a:rPr lang="en-US" altLang="zh-CN" sz="2400" dirty="0"/>
              <a:t>-SMP</a:t>
            </a:r>
            <a:r>
              <a:rPr lang="zh-CN" altLang="en-US" sz="2400" dirty="0"/>
              <a:t>指定核心数</a:t>
            </a:r>
            <a:endParaRPr lang="en-US" altLang="zh-CN" sz="2400" dirty="0"/>
          </a:p>
          <a:p>
            <a:r>
              <a:rPr lang="en-US" altLang="zh-CN" sz="2400" dirty="0"/>
              <a:t>-</a:t>
            </a:r>
            <a:r>
              <a:rPr lang="en-US" altLang="zh-CN" sz="2400" dirty="0" err="1"/>
              <a:t>netdev</a:t>
            </a:r>
            <a:r>
              <a:rPr lang="zh-CN" altLang="en-US" sz="2400" dirty="0"/>
              <a:t>来指定网络设备相关参数</a:t>
            </a:r>
            <a:endParaRPr lang="en-US" altLang="zh-CN" sz="2400" dirty="0"/>
          </a:p>
          <a:p>
            <a:r>
              <a:rPr lang="zh-CN" altLang="en-US" sz="2400" dirty="0"/>
              <a:t>等等。。。</a:t>
            </a:r>
            <a:endParaRPr lang="en-US" altLang="zh-CN" sz="2400" dirty="0"/>
          </a:p>
          <a:p>
            <a:r>
              <a:rPr lang="zh-CN" altLang="en-US" sz="2400" dirty="0"/>
              <a:t>还需要注意的是使用的</a:t>
            </a:r>
            <a:r>
              <a:rPr lang="en-US" altLang="zh-CN" sz="2400" dirty="0" err="1"/>
              <a:t>qemu</a:t>
            </a:r>
            <a:r>
              <a:rPr lang="zh-CN" altLang="en-US" sz="2400" dirty="0"/>
              <a:t>。首先是</a:t>
            </a:r>
            <a:r>
              <a:rPr lang="en-US" altLang="zh-CN" sz="2400" dirty="0" err="1"/>
              <a:t>riscv</a:t>
            </a:r>
            <a:r>
              <a:rPr lang="zh-CN" altLang="en-US" sz="2400" dirty="0"/>
              <a:t>版本的，其次还要使用</a:t>
            </a:r>
            <a:r>
              <a:rPr lang="en-US" altLang="zh-CN" sz="2400" dirty="0"/>
              <a:t>system</a:t>
            </a:r>
            <a:r>
              <a:rPr lang="zh-CN" altLang="en-US" sz="2400" dirty="0"/>
              <a:t>的（因为</a:t>
            </a:r>
            <a:r>
              <a:rPr lang="en-US" altLang="zh-CN" sz="2400" dirty="0" err="1"/>
              <a:t>qemu</a:t>
            </a:r>
            <a:r>
              <a:rPr lang="zh-CN" altLang="en-US" sz="2400" dirty="0"/>
              <a:t>分为用户态和系统态的模拟器）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61166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4DEB06F-0DE6-9ABC-CF87-2F902A5E1AB1}"/>
              </a:ext>
            </a:extLst>
          </p:cNvPr>
          <p:cNvSpPr/>
          <p:nvPr/>
        </p:nvSpPr>
        <p:spPr>
          <a:xfrm>
            <a:off x="0" y="0"/>
            <a:ext cx="82605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让我们开始：</a:t>
            </a:r>
            <a:r>
              <a:rPr lang="en-US" altLang="zh-CN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Qemu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模拟器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D32375-54DB-47EF-4B80-C37678A8782A}"/>
              </a:ext>
            </a:extLst>
          </p:cNvPr>
          <p:cNvSpPr txBox="1"/>
          <p:nvPr/>
        </p:nvSpPr>
        <p:spPr>
          <a:xfrm>
            <a:off x="685512" y="1357163"/>
            <a:ext cx="112315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一个</a:t>
            </a:r>
            <a:r>
              <a:rPr lang="en-US" altLang="zh-CN" sz="2400" dirty="0"/>
              <a:t>elf</a:t>
            </a:r>
            <a:r>
              <a:rPr lang="zh-CN" altLang="en-US" sz="2400" dirty="0"/>
              <a:t>格式</a:t>
            </a:r>
            <a:r>
              <a:rPr lang="en-US" altLang="zh-CN" sz="2400" dirty="0"/>
              <a:t>app</a:t>
            </a:r>
            <a:r>
              <a:rPr lang="zh-CN" altLang="en-US" sz="2400" dirty="0"/>
              <a:t>到裸机程序的转变</a:t>
            </a:r>
            <a:endParaRPr lang="en-US" altLang="zh-CN" sz="2400" dirty="0"/>
          </a:p>
          <a:p>
            <a:r>
              <a:rPr lang="en-US" altLang="zh-CN" sz="2400" dirty="0" err="1"/>
              <a:t>objcopy</a:t>
            </a:r>
            <a:r>
              <a:rPr lang="zh-CN" altLang="en-US" sz="2400" dirty="0"/>
              <a:t>工具的使用。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首先这是什么？</a:t>
            </a:r>
            <a:endParaRPr lang="en-US" altLang="zh-CN" sz="2400" dirty="0"/>
          </a:p>
          <a:p>
            <a:r>
              <a:rPr lang="en-US" altLang="zh-CN" sz="2400" dirty="0" err="1"/>
              <a:t>objcopy</a:t>
            </a:r>
            <a:r>
              <a:rPr lang="zh-CN" altLang="en-US" sz="2400" dirty="0"/>
              <a:t>是一个用于复制和转换二进制文件内容的工具。它可以读取一个二进制文件，然后生成一个新的文件，新文件的格式可以与原文件不同。</a:t>
            </a:r>
            <a:endParaRPr lang="en-US" altLang="zh-CN" sz="2400" dirty="0"/>
          </a:p>
          <a:p>
            <a:r>
              <a:rPr lang="zh-CN" altLang="en-US" sz="2400" dirty="0"/>
              <a:t>在</a:t>
            </a:r>
            <a:r>
              <a:rPr lang="en-US" altLang="zh-CN" sz="2400" dirty="0" err="1"/>
              <a:t>rcore</a:t>
            </a:r>
            <a:r>
              <a:rPr lang="en-US" altLang="zh-CN" sz="2400" dirty="0"/>
              <a:t>-tutorial</a:t>
            </a:r>
            <a:r>
              <a:rPr lang="zh-CN" altLang="en-US" sz="2400" dirty="0"/>
              <a:t>里面，你会发现最终</a:t>
            </a:r>
            <a:r>
              <a:rPr lang="en-US" altLang="zh-CN" sz="2400" dirty="0" err="1"/>
              <a:t>qemu</a:t>
            </a:r>
            <a:r>
              <a:rPr lang="zh-CN" altLang="en-US" sz="2400" dirty="0"/>
              <a:t>模拟器所加载的格式是一个</a:t>
            </a:r>
            <a:r>
              <a:rPr lang="en-US" altLang="zh-CN" sz="2400" dirty="0"/>
              <a:t>bin</a:t>
            </a:r>
            <a:r>
              <a:rPr lang="zh-CN" altLang="en-US" sz="2400" dirty="0"/>
              <a:t>文件。而这个文件则是使用以下的代码生成的。</a:t>
            </a:r>
            <a:endParaRPr lang="en-US" altLang="zh-CN" sz="2400" dirty="0"/>
          </a:p>
          <a:p>
            <a:r>
              <a:rPr lang="zh-CN" altLang="en-US" sz="2400" dirty="0"/>
              <a:t>是从原有的</a:t>
            </a:r>
            <a:r>
              <a:rPr lang="en-US" altLang="zh-CN" sz="2400" dirty="0"/>
              <a:t>elf</a:t>
            </a:r>
            <a:r>
              <a:rPr lang="zh-CN" altLang="en-US" sz="2400" dirty="0"/>
              <a:t>文件格式，使用</a:t>
            </a:r>
            <a:r>
              <a:rPr lang="en-US" altLang="zh-CN" sz="2400" dirty="0" err="1"/>
              <a:t>objcopy</a:t>
            </a:r>
            <a:r>
              <a:rPr lang="zh-CN" altLang="en-US" sz="2400" dirty="0"/>
              <a:t>工具转换而来的。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A8BE1E-9676-EE46-CD0C-B2AB1D040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35" y="4945897"/>
            <a:ext cx="10643329" cy="98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88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4DEB06F-0DE6-9ABC-CF87-2F902A5E1AB1}"/>
              </a:ext>
            </a:extLst>
          </p:cNvPr>
          <p:cNvSpPr/>
          <p:nvPr/>
        </p:nvSpPr>
        <p:spPr>
          <a:xfrm>
            <a:off x="0" y="0"/>
            <a:ext cx="82605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让我们开始：</a:t>
            </a:r>
            <a:r>
              <a:rPr lang="en-US" altLang="zh-CN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Qemu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模拟器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D32375-54DB-47EF-4B80-C37678A8782A}"/>
              </a:ext>
            </a:extLst>
          </p:cNvPr>
          <p:cNvSpPr txBox="1"/>
          <p:nvPr/>
        </p:nvSpPr>
        <p:spPr>
          <a:xfrm>
            <a:off x="685513" y="1357163"/>
            <a:ext cx="96231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一个</a:t>
            </a:r>
            <a:r>
              <a:rPr lang="en-US" altLang="zh-CN" sz="2000" dirty="0"/>
              <a:t>elf</a:t>
            </a:r>
            <a:r>
              <a:rPr lang="zh-CN" altLang="en-US" sz="2000" dirty="0"/>
              <a:t>格式</a:t>
            </a:r>
            <a:r>
              <a:rPr lang="en-US" altLang="zh-CN" sz="2000" dirty="0"/>
              <a:t>app</a:t>
            </a:r>
            <a:r>
              <a:rPr lang="zh-CN" altLang="en-US" sz="2000" dirty="0"/>
              <a:t>到裸机程序的转变</a:t>
            </a:r>
            <a:endParaRPr lang="en-US" altLang="zh-CN" sz="2000" dirty="0"/>
          </a:p>
          <a:p>
            <a:r>
              <a:rPr lang="en-US" altLang="zh-CN" sz="2000" dirty="0" err="1"/>
              <a:t>objcopy</a:t>
            </a:r>
            <a:r>
              <a:rPr lang="zh-CN" altLang="en-US" sz="2000" dirty="0"/>
              <a:t>工具的使用。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其次，思考一下为什么？我们不是已经编译出了</a:t>
            </a:r>
            <a:r>
              <a:rPr lang="en-US" altLang="zh-CN" sz="2000" dirty="0"/>
              <a:t>elf</a:t>
            </a:r>
            <a:r>
              <a:rPr lang="zh-CN" altLang="en-US" sz="2000" dirty="0"/>
              <a:t>格式的文件吗？</a:t>
            </a:r>
            <a:r>
              <a:rPr lang="en-US" altLang="zh-CN" sz="2000" dirty="0"/>
              <a:t>Bin</a:t>
            </a:r>
            <a:r>
              <a:rPr lang="zh-CN" altLang="en-US" sz="2000" dirty="0"/>
              <a:t>文件格式又是什么？为什么要转换过去？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实际上，这取决于加载内核的</a:t>
            </a:r>
            <a:r>
              <a:rPr lang="en-US" altLang="zh-CN" sz="2000" dirty="0"/>
              <a:t>loader</a:t>
            </a:r>
            <a:r>
              <a:rPr lang="zh-CN" altLang="en-US" sz="2000" dirty="0"/>
              <a:t>。这个</a:t>
            </a:r>
            <a:r>
              <a:rPr lang="en-US" altLang="zh-CN" sz="2000" dirty="0"/>
              <a:t>loader</a:t>
            </a:r>
            <a:r>
              <a:rPr lang="zh-CN" altLang="en-US" sz="2000" dirty="0"/>
              <a:t>的作用其实就是把</a:t>
            </a:r>
            <a:r>
              <a:rPr lang="en-US" altLang="zh-CN" sz="2000" dirty="0" err="1"/>
              <a:t>cpu</a:t>
            </a:r>
            <a:r>
              <a:rPr lang="zh-CN" altLang="en-US" sz="2000" dirty="0"/>
              <a:t>变成某个状态，并把内核按照约定或者指定的参数，加载到某个具体的内存地址。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有的</a:t>
            </a:r>
            <a:r>
              <a:rPr lang="en-US" altLang="zh-CN" sz="2000" dirty="0"/>
              <a:t>loader</a:t>
            </a:r>
            <a:r>
              <a:rPr lang="zh-CN" altLang="en-US" sz="2000" dirty="0"/>
              <a:t>本身可以做</a:t>
            </a:r>
            <a:r>
              <a:rPr lang="en-US" altLang="zh-CN" sz="2000" dirty="0"/>
              <a:t>elf</a:t>
            </a:r>
            <a:r>
              <a:rPr lang="zh-CN" altLang="en-US" sz="2000" dirty="0"/>
              <a:t>格式的解析，那么他就可以直接使用</a:t>
            </a:r>
            <a:r>
              <a:rPr lang="en-US" altLang="zh-CN" sz="2000" dirty="0"/>
              <a:t>elf</a:t>
            </a:r>
            <a:r>
              <a:rPr lang="zh-CN" altLang="en-US" sz="2000" dirty="0"/>
              <a:t>格式的内核文件。而比如</a:t>
            </a:r>
            <a:r>
              <a:rPr lang="en-US" altLang="zh-CN" sz="2000" dirty="0"/>
              <a:t>Linux</a:t>
            </a:r>
            <a:r>
              <a:rPr lang="zh-CN" altLang="en-US" sz="2000" dirty="0"/>
              <a:t>的内核，甚至启动的时候有一个自解压的过程，在编译的时候会从</a:t>
            </a:r>
            <a:r>
              <a:rPr lang="en-US" altLang="zh-CN" sz="2000" dirty="0" err="1"/>
              <a:t>vmlinux</a:t>
            </a:r>
            <a:r>
              <a:rPr lang="zh-CN" altLang="en-US" sz="2000" dirty="0"/>
              <a:t>文件变成</a:t>
            </a:r>
            <a:r>
              <a:rPr lang="en-US" altLang="zh-CN" sz="2000" dirty="0" err="1"/>
              <a:t>zImage</a:t>
            </a:r>
            <a:r>
              <a:rPr lang="zh-CN" altLang="en-US" sz="2000" dirty="0"/>
              <a:t>，然后在启动的时候让他自解压这个文件。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但是如果</a:t>
            </a:r>
            <a:r>
              <a:rPr lang="en-US" altLang="zh-CN" sz="2000" dirty="0"/>
              <a:t>loader</a:t>
            </a:r>
            <a:r>
              <a:rPr lang="zh-CN" altLang="en-US" sz="2000" dirty="0"/>
              <a:t>不支持，我们就只能使用</a:t>
            </a:r>
            <a:r>
              <a:rPr lang="en-US" altLang="zh-CN" sz="2000" dirty="0"/>
              <a:t>bin</a:t>
            </a:r>
            <a:r>
              <a:rPr lang="zh-CN" altLang="en-US" sz="2000" dirty="0"/>
              <a:t>格式，一种只存储原始数据和程序的格式。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977392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4DEB06F-0DE6-9ABC-CF87-2F902A5E1AB1}"/>
              </a:ext>
            </a:extLst>
          </p:cNvPr>
          <p:cNvSpPr/>
          <p:nvPr/>
        </p:nvSpPr>
        <p:spPr>
          <a:xfrm>
            <a:off x="0" y="0"/>
            <a:ext cx="82605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让我们开始：</a:t>
            </a:r>
            <a:r>
              <a:rPr lang="en-US" altLang="zh-CN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Qemu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模拟器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889E5E-9D8D-454B-74E3-E1038FACAC60}"/>
              </a:ext>
            </a:extLst>
          </p:cNvPr>
          <p:cNvSpPr txBox="1"/>
          <p:nvPr/>
        </p:nvSpPr>
        <p:spPr>
          <a:xfrm>
            <a:off x="1051859" y="1243106"/>
            <a:ext cx="101958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Gdb</a:t>
            </a:r>
            <a:r>
              <a:rPr lang="zh-CN" altLang="en-US" sz="2400" dirty="0"/>
              <a:t>的使用</a:t>
            </a:r>
            <a:endParaRPr lang="en-US" altLang="zh-CN" sz="2400" dirty="0"/>
          </a:p>
          <a:p>
            <a:r>
              <a:rPr lang="en-US" altLang="zh-CN" sz="2400" dirty="0" err="1"/>
              <a:t>Gdb</a:t>
            </a:r>
            <a:r>
              <a:rPr lang="zh-CN" altLang="en-US" sz="2400" dirty="0"/>
              <a:t>是什么</a:t>
            </a:r>
            <a:r>
              <a:rPr lang="en-US" altLang="zh-CN" sz="2400" dirty="0" err="1"/>
              <a:t>gdb</a:t>
            </a:r>
            <a:r>
              <a:rPr lang="zh-CN" altLang="en-US" sz="2400" dirty="0"/>
              <a:t>是</a:t>
            </a:r>
            <a:r>
              <a:rPr lang="en-US" altLang="zh-CN" sz="2400" dirty="0"/>
              <a:t>gnu</a:t>
            </a:r>
            <a:r>
              <a:rPr lang="zh-CN" altLang="en-US" sz="2400" dirty="0"/>
              <a:t>调试器。</a:t>
            </a:r>
            <a:endParaRPr lang="en-US" altLang="zh-CN" sz="2400" dirty="0"/>
          </a:p>
          <a:p>
            <a:r>
              <a:rPr lang="zh-CN" altLang="en-US" sz="2400" dirty="0"/>
              <a:t>与用户程序不同的是，内核代码本身缺少足够的环境支持，很容易在各种奇奇怪怪的地方完蛋，而</a:t>
            </a:r>
            <a:r>
              <a:rPr lang="en-US" altLang="zh-CN" sz="2400" dirty="0"/>
              <a:t>print</a:t>
            </a:r>
            <a:r>
              <a:rPr lang="zh-CN" altLang="en-US" sz="2400" dirty="0"/>
              <a:t>并不能解决所有问题，此时，就是</a:t>
            </a:r>
            <a:r>
              <a:rPr lang="en-US" altLang="zh-CN" sz="2400" dirty="0" err="1"/>
              <a:t>gdb</a:t>
            </a:r>
            <a:r>
              <a:rPr lang="zh-CN" altLang="en-US" sz="2400" dirty="0"/>
              <a:t>大显身手的时候啦！</a:t>
            </a:r>
            <a:endParaRPr lang="en-US" altLang="zh-CN" sz="2400" dirty="0"/>
          </a:p>
          <a:p>
            <a:r>
              <a:rPr lang="zh-CN" altLang="en-US" sz="2400" dirty="0"/>
              <a:t>但是，为了能够使用</a:t>
            </a:r>
            <a:r>
              <a:rPr lang="en-US" altLang="zh-CN" sz="2400" dirty="0" err="1"/>
              <a:t>gdb</a:t>
            </a:r>
            <a:r>
              <a:rPr lang="zh-CN" altLang="en-US" sz="2400" dirty="0"/>
              <a:t>，在启动</a:t>
            </a:r>
            <a:r>
              <a:rPr lang="en-US" altLang="zh-CN" sz="2400" dirty="0" err="1"/>
              <a:t>qemu</a:t>
            </a:r>
            <a:r>
              <a:rPr lang="zh-CN" altLang="en-US" sz="2400" dirty="0"/>
              <a:t>的时候，需要添加参数</a:t>
            </a:r>
            <a:r>
              <a:rPr lang="en-US" altLang="zh-CN" sz="2400" dirty="0"/>
              <a:t>-s</a:t>
            </a:r>
            <a:r>
              <a:rPr lang="zh-CN" altLang="en-US" sz="2400" dirty="0"/>
              <a:t>和</a:t>
            </a:r>
            <a:r>
              <a:rPr lang="en-US" altLang="zh-CN" sz="2400" dirty="0"/>
              <a:t>-S</a:t>
            </a:r>
            <a:r>
              <a:rPr lang="zh-CN" altLang="en-US" sz="2400" dirty="0"/>
              <a:t>，小</a:t>
            </a:r>
            <a:r>
              <a:rPr lang="en-US" altLang="zh-CN" sz="2400" dirty="0"/>
              <a:t>s</a:t>
            </a:r>
            <a:r>
              <a:rPr lang="zh-CN" altLang="en-US" sz="2400" dirty="0"/>
              <a:t>是为了</a:t>
            </a:r>
            <a:r>
              <a:rPr lang="en-US" altLang="zh-CN" sz="2400" dirty="0" err="1"/>
              <a:t>qemu</a:t>
            </a:r>
            <a:r>
              <a:rPr lang="zh-CN" altLang="en-US" sz="2400" dirty="0"/>
              <a:t>启动的时候允许在</a:t>
            </a:r>
            <a:r>
              <a:rPr lang="en-US" altLang="zh-CN" sz="2400" dirty="0"/>
              <a:t>1234</a:t>
            </a:r>
            <a:r>
              <a:rPr lang="zh-CN" altLang="en-US" sz="2400" dirty="0"/>
              <a:t>端口使用</a:t>
            </a:r>
            <a:r>
              <a:rPr lang="en-US" altLang="zh-CN" sz="2400" dirty="0" err="1"/>
              <a:t>gdb</a:t>
            </a:r>
            <a:r>
              <a:rPr lang="zh-CN" altLang="en-US" sz="2400" dirty="0"/>
              <a:t>链接</a:t>
            </a:r>
            <a:endParaRPr lang="en-US" altLang="zh-CN" sz="2400" dirty="0"/>
          </a:p>
          <a:p>
            <a:r>
              <a:rPr lang="zh-CN" altLang="en-US" sz="2400" dirty="0"/>
              <a:t>然后大</a:t>
            </a:r>
            <a:r>
              <a:rPr lang="en-US" altLang="zh-CN" sz="2400" dirty="0"/>
              <a:t>S</a:t>
            </a:r>
            <a:r>
              <a:rPr lang="zh-CN" altLang="en-US" sz="2400" dirty="0"/>
              <a:t>是为了能够在启动的时候直接停下来。</a:t>
            </a: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1D13CCC-3E44-3A51-F92C-2A185794F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6" y="4691565"/>
            <a:ext cx="11683996" cy="5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0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E1A60F0-A6DB-3072-B797-15AA87B7A657}"/>
              </a:ext>
            </a:extLst>
          </p:cNvPr>
          <p:cNvSpPr/>
          <p:nvPr/>
        </p:nvSpPr>
        <p:spPr>
          <a:xfrm>
            <a:off x="0" y="0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环境安装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CB713D-6B6F-5B75-2A16-D632B10A1EEA}"/>
              </a:ext>
            </a:extLst>
          </p:cNvPr>
          <p:cNvSpPr txBox="1"/>
          <p:nvPr/>
        </p:nvSpPr>
        <p:spPr>
          <a:xfrm>
            <a:off x="613123" y="951511"/>
            <a:ext cx="113816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hlinkClick r:id="rId2"/>
              </a:rPr>
              <a:t>rCore-Camp-Guide-2025S </a:t>
            </a:r>
            <a:r>
              <a:rPr lang="zh-CN" altLang="en-US" sz="2800" dirty="0">
                <a:hlinkClick r:id="rId2"/>
              </a:rPr>
              <a:t>文档</a:t>
            </a:r>
            <a:endParaRPr lang="en-US" altLang="zh-CN" sz="2800" dirty="0">
              <a:solidFill>
                <a:prstClr val="black"/>
              </a:solidFill>
              <a:latin typeface="-apple-system"/>
              <a:ea typeface="等线" panose="02010600030101010101" pitchFamily="2" charset="-122"/>
            </a:endParaRPr>
          </a:p>
          <a:p>
            <a:r>
              <a:rPr lang="zh-CN" altLang="en-US" sz="2800" dirty="0">
                <a:hlinkClick r:id="rId3"/>
              </a:rPr>
              <a:t>专业阶段 </a:t>
            </a:r>
            <a:r>
              <a:rPr lang="en-US" altLang="zh-CN" sz="2800" dirty="0">
                <a:hlinkClick r:id="rId3"/>
              </a:rPr>
              <a:t>- OS</a:t>
            </a:r>
            <a:r>
              <a:rPr lang="zh-CN" altLang="en-US" sz="2800" dirty="0">
                <a:hlinkClick r:id="rId3"/>
              </a:rPr>
              <a:t>设计实现 </a:t>
            </a:r>
            <a:r>
              <a:rPr lang="en-US" altLang="zh-CN" sz="2800" dirty="0">
                <a:hlinkClick r:id="rId3"/>
              </a:rPr>
              <a:t>- 2025 </a:t>
            </a:r>
            <a:r>
              <a:rPr lang="zh-CN" altLang="en-US" sz="2800" dirty="0">
                <a:hlinkClick r:id="rId3"/>
              </a:rPr>
              <a:t>春夏季开源操作系统训练营 </a:t>
            </a:r>
            <a:r>
              <a:rPr lang="en-US" altLang="zh-CN" sz="2800" dirty="0">
                <a:hlinkClick r:id="rId3"/>
              </a:rPr>
              <a:t>- </a:t>
            </a:r>
            <a:r>
              <a:rPr lang="zh-CN" altLang="en-US" sz="2800" dirty="0">
                <a:hlinkClick r:id="rId3"/>
              </a:rPr>
              <a:t>开源操作系统社区 </a:t>
            </a:r>
            <a:r>
              <a:rPr lang="en-US" altLang="zh-CN" sz="2800" dirty="0">
                <a:hlinkClick r:id="rId3"/>
              </a:rPr>
              <a:t>- </a:t>
            </a:r>
            <a:r>
              <a:rPr lang="zh-CN" altLang="en-US" sz="2800" dirty="0">
                <a:hlinkClick r:id="rId3"/>
              </a:rPr>
              <a:t>训练营</a:t>
            </a:r>
            <a:endParaRPr lang="en-US" altLang="zh-CN" sz="2800" dirty="0">
              <a:solidFill>
                <a:prstClr val="black"/>
              </a:solidFill>
              <a:latin typeface="-apple-system"/>
              <a:ea typeface="等线" panose="02010600030101010101" pitchFamily="2" charset="-122"/>
            </a:endParaRPr>
          </a:p>
          <a:p>
            <a:endParaRPr lang="en-US" altLang="zh-CN" sz="2800" dirty="0">
              <a:solidFill>
                <a:prstClr val="black"/>
              </a:solidFill>
              <a:latin typeface="-apple-system"/>
              <a:ea typeface="等线" panose="02010600030101010101" pitchFamily="2" charset="-122"/>
            </a:endParaRPr>
          </a:p>
          <a:p>
            <a:r>
              <a:rPr lang="zh-CN" altLang="en-US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具体实验环境</a:t>
            </a:r>
            <a:endParaRPr lang="en-US" altLang="zh-CN" sz="2800" dirty="0">
              <a:solidFill>
                <a:prstClr val="black"/>
              </a:solidFill>
              <a:latin typeface="-apple-system"/>
              <a:ea typeface="等线" panose="02010600030101010101" pitchFamily="2" charset="-122"/>
            </a:endParaRPr>
          </a:p>
          <a:p>
            <a:r>
              <a:rPr lang="en-US" altLang="zh-CN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Windows</a:t>
            </a:r>
            <a:r>
              <a:rPr lang="zh-CN" altLang="en-US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：</a:t>
            </a:r>
            <a:endParaRPr lang="en-US" altLang="zh-CN" sz="2800" dirty="0">
              <a:solidFill>
                <a:prstClr val="black"/>
              </a:solidFill>
              <a:latin typeface="-apple-system"/>
              <a:ea typeface="等线" panose="02010600030101010101" pitchFamily="2" charset="-122"/>
            </a:endParaRPr>
          </a:p>
          <a:p>
            <a:r>
              <a:rPr lang="en-US" altLang="zh-CN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WSL2</a:t>
            </a:r>
          </a:p>
          <a:p>
            <a:r>
              <a:rPr lang="zh-CN" altLang="en-US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虚拟机</a:t>
            </a:r>
            <a:endParaRPr lang="en-US" altLang="zh-CN" sz="2800" dirty="0">
              <a:solidFill>
                <a:prstClr val="black"/>
              </a:solidFill>
              <a:latin typeface="-apple-system"/>
              <a:ea typeface="等线" panose="02010600030101010101" pitchFamily="2" charset="-122"/>
            </a:endParaRPr>
          </a:p>
          <a:p>
            <a:r>
              <a:rPr lang="en-US" altLang="zh-CN" sz="2800" dirty="0" err="1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DockerDesktop</a:t>
            </a:r>
            <a:endParaRPr lang="en-US" altLang="zh-CN" sz="2800" dirty="0">
              <a:solidFill>
                <a:prstClr val="black"/>
              </a:solidFill>
              <a:latin typeface="-apple-system"/>
              <a:ea typeface="等线" panose="02010600030101010101" pitchFamily="2" charset="-122"/>
            </a:endParaRPr>
          </a:p>
          <a:p>
            <a:endParaRPr lang="en-US" altLang="zh-CN" sz="2800" dirty="0">
              <a:solidFill>
                <a:prstClr val="black"/>
              </a:solidFill>
              <a:latin typeface="-apple-system"/>
              <a:ea typeface="等线" panose="02010600030101010101" pitchFamily="2" charset="-122"/>
            </a:endParaRPr>
          </a:p>
          <a:p>
            <a:r>
              <a:rPr lang="en-US" altLang="zh-CN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macOS</a:t>
            </a:r>
            <a:r>
              <a:rPr lang="zh-CN" altLang="en-US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（</a:t>
            </a:r>
            <a:r>
              <a:rPr lang="en-US" altLang="zh-CN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m</a:t>
            </a:r>
            <a:r>
              <a:rPr lang="zh-CN" altLang="en-US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系列芯片）：</a:t>
            </a:r>
            <a:endParaRPr lang="en-US" altLang="zh-CN" sz="2800" dirty="0">
              <a:solidFill>
                <a:prstClr val="black"/>
              </a:solidFill>
              <a:latin typeface="-apple-system"/>
              <a:ea typeface="等线" panose="02010600030101010101" pitchFamily="2" charset="-122"/>
            </a:endParaRPr>
          </a:p>
          <a:p>
            <a:r>
              <a:rPr lang="zh-CN" altLang="en-US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据说可以运行，但如果原生环境遇到难以解决的问题，请直接用虚拟机</a:t>
            </a:r>
            <a:endParaRPr lang="en-US" altLang="zh-CN" sz="2800" dirty="0">
              <a:solidFill>
                <a:prstClr val="black"/>
              </a:solidFill>
              <a:latin typeface="-apple-system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8987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4DEB06F-0DE6-9ABC-CF87-2F902A5E1AB1}"/>
              </a:ext>
            </a:extLst>
          </p:cNvPr>
          <p:cNvSpPr/>
          <p:nvPr/>
        </p:nvSpPr>
        <p:spPr>
          <a:xfrm>
            <a:off x="0" y="0"/>
            <a:ext cx="82605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让我们开始：</a:t>
            </a:r>
            <a:r>
              <a:rPr lang="en-US" altLang="zh-CN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Qemu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模拟器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889E5E-9D8D-454B-74E3-E1038FACAC60}"/>
              </a:ext>
            </a:extLst>
          </p:cNvPr>
          <p:cNvSpPr txBox="1"/>
          <p:nvPr/>
        </p:nvSpPr>
        <p:spPr>
          <a:xfrm>
            <a:off x="1051859" y="1243106"/>
            <a:ext cx="101958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Gdb</a:t>
            </a:r>
            <a:r>
              <a:rPr lang="zh-CN" altLang="en-US" sz="2400" dirty="0"/>
              <a:t>的使用</a:t>
            </a:r>
            <a:endParaRPr lang="en-US" altLang="zh-CN" sz="2400" dirty="0"/>
          </a:p>
          <a:p>
            <a:r>
              <a:rPr lang="zh-CN" altLang="en-US" sz="2400" dirty="0"/>
              <a:t>一些常用的命令</a:t>
            </a:r>
            <a:endParaRPr lang="en-US" altLang="zh-CN" sz="2400" dirty="0"/>
          </a:p>
          <a:p>
            <a:r>
              <a:rPr lang="en-US" altLang="zh-CN" sz="2400" dirty="0"/>
              <a:t>target  remote:1234</a:t>
            </a:r>
            <a:r>
              <a:rPr lang="zh-CN" altLang="en-US" sz="2400" dirty="0"/>
              <a:t>连接远程</a:t>
            </a:r>
            <a:r>
              <a:rPr lang="en-US" altLang="zh-CN" sz="2400" dirty="0" err="1"/>
              <a:t>qemu</a:t>
            </a:r>
            <a:endParaRPr lang="en-US" altLang="zh-CN" sz="2400" dirty="0"/>
          </a:p>
          <a:p>
            <a:r>
              <a:rPr lang="en-US" altLang="zh-CN" sz="2400" dirty="0"/>
              <a:t>file</a:t>
            </a:r>
            <a:r>
              <a:rPr lang="zh-CN" altLang="en-US" sz="2400" dirty="0"/>
              <a:t>选中某个具体的文件</a:t>
            </a:r>
            <a:endParaRPr lang="en-US" altLang="zh-CN" sz="2400" dirty="0"/>
          </a:p>
          <a:p>
            <a:r>
              <a:rPr lang="en-US" altLang="zh-CN" sz="2400" dirty="0"/>
              <a:t>b</a:t>
            </a:r>
            <a:r>
              <a:rPr lang="zh-CN" altLang="en-US" sz="2400" dirty="0"/>
              <a:t>（</a:t>
            </a:r>
            <a:r>
              <a:rPr lang="en-US" altLang="zh-CN" sz="2400" dirty="0"/>
              <a:t>break</a:t>
            </a:r>
            <a:r>
              <a:rPr lang="zh-CN" altLang="en-US" sz="2400" dirty="0"/>
              <a:t>）设定断点（指定地址的话需要加星号），这个在系统启动的时候比较有用，因为，我们并不需要关心</a:t>
            </a:r>
            <a:r>
              <a:rPr lang="en-US" altLang="zh-CN" sz="2400" dirty="0"/>
              <a:t>bootloader</a:t>
            </a:r>
            <a:r>
              <a:rPr lang="zh-CN" altLang="en-US" sz="2400" dirty="0"/>
              <a:t>的代码。</a:t>
            </a:r>
            <a:endParaRPr lang="en-US" altLang="zh-CN" sz="2400" dirty="0"/>
          </a:p>
          <a:p>
            <a:r>
              <a:rPr lang="en-US" altLang="zh-CN" sz="2400" dirty="0" err="1"/>
              <a:t>ni</a:t>
            </a:r>
            <a:r>
              <a:rPr lang="zh-CN" altLang="en-US" sz="2400" dirty="0"/>
              <a:t>，执行下一步</a:t>
            </a:r>
            <a:endParaRPr lang="en-US" altLang="zh-CN" sz="2400" dirty="0"/>
          </a:p>
          <a:p>
            <a:r>
              <a:rPr lang="en-US" altLang="zh-CN" sz="2400" dirty="0"/>
              <a:t>c</a:t>
            </a:r>
            <a:r>
              <a:rPr lang="zh-CN" altLang="en-US" sz="2400" dirty="0"/>
              <a:t>（</a:t>
            </a:r>
            <a:r>
              <a:rPr lang="en-US" altLang="zh-CN" sz="2400" dirty="0"/>
              <a:t>continue</a:t>
            </a:r>
            <a:r>
              <a:rPr lang="zh-CN" altLang="en-US" sz="2400" dirty="0"/>
              <a:t>）继续执行</a:t>
            </a:r>
            <a:endParaRPr lang="en-US" altLang="zh-CN" sz="2400" dirty="0"/>
          </a:p>
          <a:p>
            <a:r>
              <a:rPr lang="en-US" altLang="zh-CN" sz="2400" dirty="0"/>
              <a:t>s</a:t>
            </a:r>
            <a:r>
              <a:rPr lang="zh-CN" altLang="en-US" sz="2400" dirty="0"/>
              <a:t>（</a:t>
            </a:r>
            <a:r>
              <a:rPr lang="en-US" altLang="zh-CN" sz="2400" dirty="0"/>
              <a:t>step</a:t>
            </a:r>
            <a:r>
              <a:rPr lang="zh-CN" altLang="en-US" sz="2400" dirty="0"/>
              <a:t>）单步执行</a:t>
            </a:r>
            <a:endParaRPr lang="en-US" altLang="zh-CN" sz="2400" dirty="0"/>
          </a:p>
          <a:p>
            <a:r>
              <a:rPr lang="en-US" altLang="zh-CN" sz="2400" dirty="0"/>
              <a:t>backtrace</a:t>
            </a:r>
            <a:r>
              <a:rPr lang="zh-CN" altLang="en-US" sz="2400" dirty="0"/>
              <a:t>函数过程调用</a:t>
            </a:r>
            <a:endParaRPr lang="en-US" altLang="zh-CN" sz="2400" dirty="0"/>
          </a:p>
          <a:p>
            <a:r>
              <a:rPr lang="en-US" altLang="zh-CN" sz="2400" dirty="0"/>
              <a:t>info</a:t>
            </a:r>
            <a:r>
              <a:rPr lang="zh-CN" altLang="en-US" sz="2400" dirty="0"/>
              <a:t>系列，比如</a:t>
            </a:r>
            <a:r>
              <a:rPr lang="en-US" altLang="zh-CN" sz="2400" dirty="0"/>
              <a:t>info all-register</a:t>
            </a:r>
          </a:p>
          <a:p>
            <a:r>
              <a:rPr lang="en-US" altLang="zh-CN" sz="2400" dirty="0"/>
              <a:t>……</a:t>
            </a:r>
          </a:p>
          <a:p>
            <a:r>
              <a:rPr lang="zh-CN" altLang="en-US" sz="2400" dirty="0"/>
              <a:t>太多了，总而言之，如果有需要，请务必使用一下搜索引擎</a:t>
            </a:r>
            <a:endParaRPr lang="en-US" altLang="zh-CN" sz="2400" dirty="0"/>
          </a:p>
          <a:p>
            <a:r>
              <a:rPr lang="en-US" altLang="zh-CN" sz="2400" dirty="0">
                <a:hlinkClick r:id="rId2"/>
              </a:rPr>
              <a:t>GDB Documentation (sourceware.org)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55045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4DEB06F-0DE6-9ABC-CF87-2F902A5E1AB1}"/>
              </a:ext>
            </a:extLst>
          </p:cNvPr>
          <p:cNvSpPr/>
          <p:nvPr/>
        </p:nvSpPr>
        <p:spPr>
          <a:xfrm>
            <a:off x="0" y="0"/>
            <a:ext cx="82605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让我们开始：</a:t>
            </a:r>
            <a:r>
              <a:rPr lang="en-US" altLang="zh-CN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Qemu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模拟器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889E5E-9D8D-454B-74E3-E1038FACAC60}"/>
              </a:ext>
            </a:extLst>
          </p:cNvPr>
          <p:cNvSpPr txBox="1"/>
          <p:nvPr/>
        </p:nvSpPr>
        <p:spPr>
          <a:xfrm>
            <a:off x="466165" y="1195295"/>
            <a:ext cx="53728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另一种调试的方法是</a:t>
            </a:r>
            <a:r>
              <a:rPr lang="en-US" altLang="zh-CN" sz="2400" dirty="0" err="1"/>
              <a:t>qemu</a:t>
            </a:r>
            <a:r>
              <a:rPr lang="zh-CN" altLang="en-US" sz="2400" dirty="0"/>
              <a:t>的</a:t>
            </a:r>
            <a:r>
              <a:rPr lang="en-US" altLang="zh-CN" sz="2400" dirty="0"/>
              <a:t>log</a:t>
            </a:r>
          </a:p>
          <a:p>
            <a:r>
              <a:rPr lang="zh-CN" altLang="en-US" sz="2400" dirty="0"/>
              <a:t>需要在</a:t>
            </a:r>
            <a:r>
              <a:rPr lang="en-US" altLang="zh-CN" sz="2400" dirty="0" err="1"/>
              <a:t>qemu</a:t>
            </a:r>
            <a:r>
              <a:rPr lang="zh-CN" altLang="en-US" sz="2400" dirty="0"/>
              <a:t>指令中添加参数，比如</a:t>
            </a:r>
            <a:endParaRPr lang="en-US" altLang="zh-CN" sz="2400" dirty="0"/>
          </a:p>
          <a:p>
            <a:r>
              <a:rPr lang="en-US" altLang="zh-CN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-D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qemu.log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-d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in_asm,int,pcall,cpu_reset,guest_errors</a:t>
            </a:r>
            <a:endParaRPr lang="en-US" altLang="zh-CN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400" dirty="0"/>
              <a:t>等参数，将</a:t>
            </a:r>
            <a:r>
              <a:rPr lang="en-US" altLang="zh-CN" sz="2400" dirty="0"/>
              <a:t>log</a:t>
            </a:r>
            <a:r>
              <a:rPr lang="zh-CN" altLang="en-US" sz="2400" dirty="0"/>
              <a:t>信息输出到</a:t>
            </a:r>
            <a:r>
              <a:rPr lang="en-US" altLang="zh-CN" sz="2400" dirty="0"/>
              <a:t>qemu.log</a:t>
            </a:r>
            <a:r>
              <a:rPr lang="zh-CN" altLang="en-US" sz="2400" dirty="0"/>
              <a:t>文件中。</a:t>
            </a:r>
            <a:r>
              <a:rPr lang="en-US" altLang="zh-CN" sz="2400" dirty="0"/>
              <a:t>-d</a:t>
            </a:r>
            <a:r>
              <a:rPr lang="zh-CN" altLang="en-US" sz="2400" dirty="0"/>
              <a:t>后面可选的参数如右图所示</a:t>
            </a:r>
            <a:endParaRPr lang="en-US" altLang="zh-CN" sz="2400" dirty="0"/>
          </a:p>
          <a:p>
            <a:r>
              <a:rPr lang="en-US" altLang="zh-CN" sz="2400" dirty="0" err="1">
                <a:hlinkClick r:id="rId2"/>
              </a:rPr>
              <a:t>qemu</a:t>
            </a:r>
            <a:r>
              <a:rPr lang="en-US" altLang="zh-CN" sz="2400" dirty="0">
                <a:hlinkClick r:id="rId2"/>
              </a:rPr>
              <a:t>/</a:t>
            </a:r>
            <a:r>
              <a:rPr lang="en-US" altLang="zh-CN" sz="2400" dirty="0" err="1">
                <a:hlinkClick r:id="rId2"/>
              </a:rPr>
              <a:t>qemu-log.c</a:t>
            </a:r>
            <a:r>
              <a:rPr lang="en-US" altLang="zh-CN" sz="2400" dirty="0">
                <a:hlinkClick r:id="rId2"/>
              </a:rPr>
              <a:t> at master · </a:t>
            </a:r>
            <a:r>
              <a:rPr lang="en-US" altLang="zh-CN" sz="2400" dirty="0" err="1">
                <a:hlinkClick r:id="rId2"/>
              </a:rPr>
              <a:t>proxmox</a:t>
            </a:r>
            <a:r>
              <a:rPr lang="en-US" altLang="zh-CN" sz="2400" dirty="0">
                <a:hlinkClick r:id="rId2"/>
              </a:rPr>
              <a:t>/</a:t>
            </a:r>
            <a:r>
              <a:rPr lang="en-US" altLang="zh-CN" sz="2400" dirty="0" err="1">
                <a:hlinkClick r:id="rId2"/>
              </a:rPr>
              <a:t>qemu</a:t>
            </a:r>
            <a:r>
              <a:rPr lang="en-US" altLang="zh-CN" sz="2400" dirty="0">
                <a:hlinkClick r:id="rId2"/>
              </a:rPr>
              <a:t> (github.com)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但是慎用（在内核启动阶段崩溃了还可以考虑使用，否则</a:t>
            </a:r>
            <a:r>
              <a:rPr lang="en-US" altLang="zh-CN" sz="2400" dirty="0"/>
              <a:t>log</a:t>
            </a:r>
            <a:r>
              <a:rPr lang="zh-CN" altLang="en-US" sz="2400" dirty="0"/>
              <a:t>文件会非常，非常庞大）</a:t>
            </a:r>
            <a:endParaRPr lang="en-US" altLang="zh-CN" sz="2400" dirty="0"/>
          </a:p>
          <a:p>
            <a:r>
              <a:rPr lang="zh-CN" altLang="en-US" sz="2400" dirty="0"/>
              <a:t>注：最新的</a:t>
            </a:r>
            <a:r>
              <a:rPr lang="en-US" altLang="zh-CN" sz="2400" dirty="0" err="1"/>
              <a:t>qemu</a:t>
            </a:r>
            <a:r>
              <a:rPr lang="zh-CN" altLang="en-US" sz="2400" dirty="0"/>
              <a:t>可能需要编译时增加</a:t>
            </a:r>
            <a:r>
              <a:rPr lang="en-US" altLang="zh-CN" sz="2400" dirty="0"/>
              <a:t>capstone</a:t>
            </a:r>
            <a:r>
              <a:rPr lang="zh-CN" altLang="en-US" sz="2400" dirty="0"/>
              <a:t>的支持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B7B677-2661-3E51-7E78-E1CAF312D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027" y="923330"/>
            <a:ext cx="5642262" cy="584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01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AB43A67-B7CD-5EE4-BE68-E9E0D1727CBC}"/>
              </a:ext>
            </a:extLst>
          </p:cNvPr>
          <p:cNvSpPr/>
          <p:nvPr/>
        </p:nvSpPr>
        <p:spPr>
          <a:xfrm>
            <a:off x="0" y="0"/>
            <a:ext cx="8494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还要再等等，一些前置知识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03AD69-AD40-9046-929F-794FAAAF4775}"/>
              </a:ext>
            </a:extLst>
          </p:cNvPr>
          <p:cNvSpPr txBox="1"/>
          <p:nvPr/>
        </p:nvSpPr>
        <p:spPr>
          <a:xfrm>
            <a:off x="962211" y="2091764"/>
            <a:ext cx="85881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我</a:t>
            </a:r>
            <a:r>
              <a:rPr lang="zh-CN" altLang="en-US" sz="2400" dirty="0"/>
              <a:t>知道你很急，但是先别急，还有一些内容需要你掌握或者有个基本的了解。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Make</a:t>
            </a:r>
            <a:r>
              <a:rPr lang="zh-CN" altLang="en-US" sz="2400" dirty="0"/>
              <a:t>脚本</a:t>
            </a:r>
            <a:endParaRPr lang="en-US" altLang="zh-CN" sz="2400" dirty="0"/>
          </a:p>
          <a:p>
            <a:r>
              <a:rPr lang="zh-CN" altLang="en-US" sz="2400" dirty="0"/>
              <a:t>实际上，</a:t>
            </a:r>
            <a:r>
              <a:rPr lang="en-US" altLang="zh-CN" sz="2400" dirty="0"/>
              <a:t>cargo</a:t>
            </a:r>
            <a:r>
              <a:rPr lang="zh-CN" altLang="en-US" sz="2400" dirty="0"/>
              <a:t>提供的包管理工具已经很多了，其他常用的大型项目的构建工具包括</a:t>
            </a:r>
            <a:r>
              <a:rPr lang="en-US" altLang="zh-CN" sz="2400" dirty="0" err="1"/>
              <a:t>cmake</a:t>
            </a:r>
            <a:r>
              <a:rPr lang="zh-CN" altLang="en-US" sz="2400" dirty="0"/>
              <a:t>等等，但是既然</a:t>
            </a:r>
            <a:r>
              <a:rPr lang="en-US" altLang="zh-CN" sz="2400" dirty="0" err="1"/>
              <a:t>rcore</a:t>
            </a:r>
            <a:r>
              <a:rPr lang="zh-CN" altLang="en-US" sz="2400" dirty="0"/>
              <a:t>使用了</a:t>
            </a:r>
            <a:r>
              <a:rPr lang="en-US" altLang="zh-CN" sz="2400" dirty="0" err="1"/>
              <a:t>makefile</a:t>
            </a:r>
            <a:r>
              <a:rPr lang="zh-CN" altLang="en-US" sz="2400" dirty="0"/>
              <a:t>，还是必须了解一下的。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93016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4DEB06F-0DE6-9ABC-CF87-2F902A5E1AB1}"/>
              </a:ext>
            </a:extLst>
          </p:cNvPr>
          <p:cNvSpPr/>
          <p:nvPr/>
        </p:nvSpPr>
        <p:spPr>
          <a:xfrm>
            <a:off x="0" y="0"/>
            <a:ext cx="780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让我们开始：编译工具链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722828-3A15-BE99-C71F-AD738ABC1E2D}"/>
              </a:ext>
            </a:extLst>
          </p:cNvPr>
          <p:cNvSpPr txBox="1"/>
          <p:nvPr/>
        </p:nvSpPr>
        <p:spPr>
          <a:xfrm>
            <a:off x="436282" y="1751106"/>
            <a:ext cx="43807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链接器和链接脚本</a:t>
            </a:r>
            <a:endParaRPr lang="en-US" altLang="zh-CN" sz="2400" dirty="0"/>
          </a:p>
          <a:p>
            <a:r>
              <a:rPr lang="zh-CN" altLang="en-US" sz="2400" dirty="0"/>
              <a:t>链接脚本决定着最终生成的二进制代码的布局</a:t>
            </a:r>
            <a:endParaRPr lang="en-US" altLang="zh-CN" sz="2400" dirty="0"/>
          </a:p>
          <a:p>
            <a:r>
              <a:rPr lang="zh-CN" altLang="en-US" sz="2400" dirty="0"/>
              <a:t>使用</a:t>
            </a:r>
            <a:endParaRPr lang="en-US" altLang="zh-CN" sz="2400" dirty="0"/>
          </a:p>
          <a:p>
            <a:r>
              <a:rPr lang="en-US" altLang="zh-CN" sz="2400" dirty="0" err="1"/>
              <a:t>ld</a:t>
            </a:r>
            <a:r>
              <a:rPr lang="en-US" altLang="zh-CN" sz="2400" dirty="0"/>
              <a:t> –verbose</a:t>
            </a:r>
          </a:p>
          <a:p>
            <a:r>
              <a:rPr lang="zh-CN" altLang="en-US" sz="2400" dirty="0"/>
              <a:t>查看</a:t>
            </a:r>
            <a:r>
              <a:rPr lang="en-US" altLang="zh-CN" sz="2400" dirty="0" err="1"/>
              <a:t>gcc</a:t>
            </a:r>
            <a:r>
              <a:rPr lang="zh-CN" altLang="en-US" sz="2400" dirty="0"/>
              <a:t>默认的链接脚本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58B7A7-E858-7BF3-B0B1-AC7887EAB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035" y="1647176"/>
            <a:ext cx="7010054" cy="356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53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852E4FF-A257-9233-26D3-B637E500B172}"/>
              </a:ext>
            </a:extLst>
          </p:cNvPr>
          <p:cNvSpPr txBox="1"/>
          <p:nvPr/>
        </p:nvSpPr>
        <p:spPr>
          <a:xfrm>
            <a:off x="4923960" y="1521613"/>
            <a:ext cx="56782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修改编译目标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+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剥掉标准库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020034-5C66-0EFD-7C66-574B2F76E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42" y="1257259"/>
            <a:ext cx="3334215" cy="5906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C042F79-1A6E-01C7-787E-FB3189128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42" y="2362533"/>
            <a:ext cx="4791309" cy="1931381"/>
          </a:xfrm>
          <a:prstGeom prst="rect">
            <a:avLst/>
          </a:prstGeom>
        </p:spPr>
      </p:pic>
      <p:sp>
        <p:nvSpPr>
          <p:cNvPr id="12" name="箭头: 下 11">
            <a:extLst>
              <a:ext uri="{FF2B5EF4-FFF2-40B4-BE49-F238E27FC236}">
                <a16:creationId xmlns:a16="http://schemas.microsoft.com/office/drawing/2014/main" id="{A4B042A1-4BE5-31D5-61F5-6C47B15D5A4E}"/>
              </a:ext>
            </a:extLst>
          </p:cNvPr>
          <p:cNvSpPr/>
          <p:nvPr/>
        </p:nvSpPr>
        <p:spPr>
          <a:xfrm>
            <a:off x="1962150" y="1952625"/>
            <a:ext cx="142875" cy="305174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B7A1616-E660-3BFF-9238-90AC36041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042" y="4731249"/>
            <a:ext cx="3695933" cy="1878120"/>
          </a:xfrm>
          <a:prstGeom prst="rect">
            <a:avLst/>
          </a:prstGeom>
        </p:spPr>
      </p:pic>
      <p:sp>
        <p:nvSpPr>
          <p:cNvPr id="16" name="箭头: 下 15">
            <a:extLst>
              <a:ext uri="{FF2B5EF4-FFF2-40B4-BE49-F238E27FC236}">
                <a16:creationId xmlns:a16="http://schemas.microsoft.com/office/drawing/2014/main" id="{C71A30AB-AEFF-A170-7CA2-1B4D9A548FBC}"/>
              </a:ext>
            </a:extLst>
          </p:cNvPr>
          <p:cNvSpPr/>
          <p:nvPr/>
        </p:nvSpPr>
        <p:spPr>
          <a:xfrm>
            <a:off x="1962149" y="4398648"/>
            <a:ext cx="142875" cy="305174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6F54FA5-52E0-D6B6-EF54-17F4F3F73C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4635" y="5670309"/>
            <a:ext cx="5001323" cy="790685"/>
          </a:xfrm>
          <a:prstGeom prst="rect">
            <a:avLst/>
          </a:prstGeom>
        </p:spPr>
      </p:pic>
      <p:sp>
        <p:nvSpPr>
          <p:cNvPr id="19" name="箭头: 右 18">
            <a:extLst>
              <a:ext uri="{FF2B5EF4-FFF2-40B4-BE49-F238E27FC236}">
                <a16:creationId xmlns:a16="http://schemas.microsoft.com/office/drawing/2014/main" id="{56E2577F-3373-F93C-1C6E-F0816B4A04DB}"/>
              </a:ext>
            </a:extLst>
          </p:cNvPr>
          <p:cNvSpPr/>
          <p:nvPr/>
        </p:nvSpPr>
        <p:spPr>
          <a:xfrm>
            <a:off x="4923960" y="6029325"/>
            <a:ext cx="838200" cy="180975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4A42D0AB-DE57-2E30-6966-4396903196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1760" y="3100928"/>
            <a:ext cx="2924640" cy="192053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1B11FF5-C346-A7FC-E8E4-1B3049262A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6700" y="4058890"/>
            <a:ext cx="3928894" cy="470048"/>
          </a:xfrm>
          <a:prstGeom prst="rect">
            <a:avLst/>
          </a:prstGeom>
        </p:spPr>
      </p:pic>
      <p:sp>
        <p:nvSpPr>
          <p:cNvPr id="25" name="箭头: 上 24">
            <a:extLst>
              <a:ext uri="{FF2B5EF4-FFF2-40B4-BE49-F238E27FC236}">
                <a16:creationId xmlns:a16="http://schemas.microsoft.com/office/drawing/2014/main" id="{C658C551-216E-9AFF-CF26-47478FE14120}"/>
              </a:ext>
            </a:extLst>
          </p:cNvPr>
          <p:cNvSpPr/>
          <p:nvPr/>
        </p:nvSpPr>
        <p:spPr>
          <a:xfrm>
            <a:off x="9715500" y="4848225"/>
            <a:ext cx="190500" cy="561975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2D0BF93-F480-4983-893B-27F86A1C0DF7}"/>
              </a:ext>
            </a:extLst>
          </p:cNvPr>
          <p:cNvSpPr/>
          <p:nvPr/>
        </p:nvSpPr>
        <p:spPr>
          <a:xfrm>
            <a:off x="0" y="0"/>
            <a:ext cx="113543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现在，用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rust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生成一个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bare metal app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87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96349C7-7C60-6BAC-8DA2-9DE3737B4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45" y="1838325"/>
            <a:ext cx="4324442" cy="462007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EC705FF-6D64-5741-3D8E-EE2D20A2F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45" y="1096087"/>
            <a:ext cx="10861870" cy="56142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CB0913E-DA63-8905-C793-B8A436A814A3}"/>
              </a:ext>
            </a:extLst>
          </p:cNvPr>
          <p:cNvSpPr txBox="1"/>
          <p:nvPr/>
        </p:nvSpPr>
        <p:spPr>
          <a:xfrm>
            <a:off x="6159180" y="2967335"/>
            <a:ext cx="2319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不正确的入口地址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没有代码段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没有数据段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336233-12F2-6562-4A61-934B2B406BD9}"/>
              </a:ext>
            </a:extLst>
          </p:cNvPr>
          <p:cNvSpPr txBox="1"/>
          <p:nvPr/>
        </p:nvSpPr>
        <p:spPr>
          <a:xfrm>
            <a:off x="5340030" y="5812065"/>
            <a:ext cx="6577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readelf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-a target/riscv64gc-unknown-none-elf/debug/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| less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rust-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objdump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-S target/riscv64gc-unknown-none-elf/debug/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AF510F6-C505-CC98-3234-2D62CC198270}"/>
              </a:ext>
            </a:extLst>
          </p:cNvPr>
          <p:cNvCxnSpPr/>
          <p:nvPr/>
        </p:nvCxnSpPr>
        <p:spPr>
          <a:xfrm>
            <a:off x="2695575" y="2867025"/>
            <a:ext cx="3463605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5F3C079-76FF-6633-43F1-AD70E9524123}"/>
              </a:ext>
            </a:extLst>
          </p:cNvPr>
          <p:cNvCxnSpPr/>
          <p:nvPr/>
        </p:nvCxnSpPr>
        <p:spPr>
          <a:xfrm flipV="1">
            <a:off x="3181350" y="3638550"/>
            <a:ext cx="2914650" cy="1162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CB157DA-8956-6BBC-A8DF-4A552B9BC264}"/>
              </a:ext>
            </a:extLst>
          </p:cNvPr>
          <p:cNvSpPr/>
          <p:nvPr/>
        </p:nvSpPr>
        <p:spPr>
          <a:xfrm>
            <a:off x="0" y="0"/>
            <a:ext cx="113543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现在，用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rust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生成一个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bare metal app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973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4DEB06F-0DE6-9ABC-CF87-2F902A5E1AB1}"/>
              </a:ext>
            </a:extLst>
          </p:cNvPr>
          <p:cNvSpPr/>
          <p:nvPr/>
        </p:nvSpPr>
        <p:spPr>
          <a:xfrm>
            <a:off x="0" y="0"/>
            <a:ext cx="113543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现在，用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rust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生成一个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bare metal app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722828-3A15-BE99-C71F-AD738ABC1E2D}"/>
              </a:ext>
            </a:extLst>
          </p:cNvPr>
          <p:cNvSpPr txBox="1"/>
          <p:nvPr/>
        </p:nvSpPr>
        <p:spPr>
          <a:xfrm>
            <a:off x="1125201" y="1455725"/>
            <a:ext cx="8073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从一段汇编代码开始启动，</a:t>
            </a:r>
            <a:r>
              <a:rPr lang="en-US" altLang="zh-CN" dirty="0"/>
              <a:t>entry.asm</a:t>
            </a:r>
          </a:p>
          <a:p>
            <a:r>
              <a:rPr lang="zh-CN" altLang="en-US" dirty="0"/>
              <a:t>这段代码其实做了很简单一个事情</a:t>
            </a:r>
            <a:endParaRPr lang="en-US" altLang="zh-CN" dirty="0"/>
          </a:p>
          <a:p>
            <a:r>
              <a:rPr lang="zh-CN" altLang="en-US" dirty="0"/>
              <a:t>设置堆栈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同时我们给出一个</a:t>
            </a:r>
            <a:r>
              <a:rPr lang="en-US" altLang="zh-CN" dirty="0" err="1"/>
              <a:t>rust_main</a:t>
            </a:r>
            <a:r>
              <a:rPr lang="zh-CN" altLang="en-US" dirty="0"/>
              <a:t>，这个</a:t>
            </a:r>
            <a:r>
              <a:rPr lang="en-US" altLang="zh-CN" dirty="0"/>
              <a:t>main</a:t>
            </a:r>
            <a:r>
              <a:rPr lang="zh-CN" altLang="en-US" dirty="0"/>
              <a:t>函数实际上可以只有一个输出</a:t>
            </a:r>
            <a:r>
              <a:rPr lang="en-US" altLang="zh-CN" dirty="0" err="1"/>
              <a:t>helloworld</a:t>
            </a:r>
            <a:r>
              <a:rPr lang="zh-CN" altLang="en-US" dirty="0"/>
              <a:t>并关机的功能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919336-3979-1849-42A4-6D5959B2B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01" y="3429000"/>
            <a:ext cx="4219686" cy="305146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74F06BF-8243-F453-6F8C-B719A0890EB2}"/>
              </a:ext>
            </a:extLst>
          </p:cNvPr>
          <p:cNvSpPr/>
          <p:nvPr/>
        </p:nvSpPr>
        <p:spPr>
          <a:xfrm>
            <a:off x="1187726" y="3429000"/>
            <a:ext cx="3597965" cy="218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4D8D97-1E65-1049-7929-B3EB6EC0A821}"/>
              </a:ext>
            </a:extLst>
          </p:cNvPr>
          <p:cNvSpPr txBox="1"/>
          <p:nvPr/>
        </p:nvSpPr>
        <p:spPr>
          <a:xfrm>
            <a:off x="6338325" y="3429000"/>
            <a:ext cx="4543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这里的</a:t>
            </a:r>
            <a:r>
              <a:rPr lang="en-US" altLang="zh-CN" dirty="0"/>
              <a:t>section .</a:t>
            </a:r>
            <a:r>
              <a:rPr lang="en-US" altLang="zh-CN" dirty="0" err="1"/>
              <a:t>text.entry</a:t>
            </a:r>
            <a:r>
              <a:rPr lang="zh-CN" altLang="en-US"/>
              <a:t>，在链接脚本中的布局让他放在最开始被执行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1355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4DEB06F-0DE6-9ABC-CF87-2F902A5E1AB1}"/>
              </a:ext>
            </a:extLst>
          </p:cNvPr>
          <p:cNvSpPr/>
          <p:nvPr/>
        </p:nvSpPr>
        <p:spPr>
          <a:xfrm>
            <a:off x="0" y="0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添加更多的内容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722828-3A15-BE99-C71F-AD738ABC1E2D}"/>
              </a:ext>
            </a:extLst>
          </p:cNvPr>
          <p:cNvSpPr txBox="1"/>
          <p:nvPr/>
        </p:nvSpPr>
        <p:spPr>
          <a:xfrm>
            <a:off x="1065566" y="1341425"/>
            <a:ext cx="91270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打印输出以及</a:t>
            </a:r>
            <a:r>
              <a:rPr lang="en-US" altLang="zh-CN" dirty="0" err="1"/>
              <a:t>sbi</a:t>
            </a:r>
            <a:r>
              <a:rPr lang="zh-CN" altLang="en-US" dirty="0"/>
              <a:t>的使用，显然，他只是能启动</a:t>
            </a:r>
            <a:r>
              <a:rPr lang="en-US" altLang="zh-CN" dirty="0"/>
              <a:t>rust</a:t>
            </a:r>
            <a:r>
              <a:rPr lang="zh-CN" altLang="en-US" dirty="0"/>
              <a:t>的部分是远远不够的，最起码，总得有个输出。</a:t>
            </a:r>
            <a:endParaRPr lang="en-US" altLang="zh-CN" dirty="0"/>
          </a:p>
          <a:p>
            <a:r>
              <a:rPr lang="en-US" altLang="zh-CN" dirty="0" err="1">
                <a:hlinkClick r:id="rId2"/>
              </a:rPr>
              <a:t>riscv</a:t>
            </a:r>
            <a:r>
              <a:rPr lang="en-US" altLang="zh-CN" dirty="0">
                <a:hlinkClick r:id="rId2"/>
              </a:rPr>
              <a:t>-</a:t>
            </a:r>
            <a:r>
              <a:rPr lang="en-US" altLang="zh-CN" dirty="0" err="1">
                <a:hlinkClick r:id="rId2"/>
              </a:rPr>
              <a:t>sbi</a:t>
            </a:r>
            <a:r>
              <a:rPr lang="en-US" altLang="zh-CN" dirty="0">
                <a:hlinkClick r:id="rId2"/>
              </a:rPr>
              <a:t>-doc/</a:t>
            </a:r>
            <a:r>
              <a:rPr lang="en-US" altLang="zh-CN" dirty="0" err="1">
                <a:hlinkClick r:id="rId2"/>
              </a:rPr>
              <a:t>riscv-sbi.adoc</a:t>
            </a:r>
            <a:r>
              <a:rPr lang="en-US" altLang="zh-CN" dirty="0">
                <a:hlinkClick r:id="rId2"/>
              </a:rPr>
              <a:t> at master · </a:t>
            </a:r>
            <a:r>
              <a:rPr lang="en-US" altLang="zh-CN" dirty="0" err="1">
                <a:hlinkClick r:id="rId2"/>
              </a:rPr>
              <a:t>riscv</a:t>
            </a:r>
            <a:r>
              <a:rPr lang="en-US" altLang="zh-CN" dirty="0">
                <a:hlinkClick r:id="rId2"/>
              </a:rPr>
              <a:t>-non-isa/</a:t>
            </a:r>
            <a:r>
              <a:rPr lang="en-US" altLang="zh-CN" dirty="0" err="1">
                <a:hlinkClick r:id="rId2"/>
              </a:rPr>
              <a:t>riscv</a:t>
            </a:r>
            <a:r>
              <a:rPr lang="en-US" altLang="zh-CN" dirty="0">
                <a:hlinkClick r:id="rId2"/>
              </a:rPr>
              <a:t>-</a:t>
            </a:r>
            <a:r>
              <a:rPr lang="en-US" altLang="zh-CN" dirty="0" err="1">
                <a:hlinkClick r:id="rId2"/>
              </a:rPr>
              <a:t>sbi</a:t>
            </a:r>
            <a:r>
              <a:rPr lang="en-US" altLang="zh-CN" dirty="0">
                <a:hlinkClick r:id="rId2"/>
              </a:rPr>
              <a:t>-doc (github.com)</a:t>
            </a:r>
            <a:endParaRPr lang="en-US" altLang="zh-CN" dirty="0"/>
          </a:p>
          <a:p>
            <a:r>
              <a:rPr lang="zh-CN" altLang="en-US" dirty="0"/>
              <a:t>在这里可以查看到</a:t>
            </a:r>
            <a:r>
              <a:rPr lang="en-US" altLang="zh-CN" dirty="0" err="1"/>
              <a:t>sbi</a:t>
            </a:r>
            <a:r>
              <a:rPr lang="zh-CN" altLang="en-US" dirty="0"/>
              <a:t>的很多的定义和接口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ecall</a:t>
            </a:r>
            <a:r>
              <a:rPr lang="zh-CN" altLang="en-US" dirty="0"/>
              <a:t>指令调用系统的服务，并且使用</a:t>
            </a:r>
            <a:r>
              <a:rPr lang="en-US" altLang="zh-CN" dirty="0"/>
              <a:t>x10-x17</a:t>
            </a:r>
            <a:r>
              <a:rPr lang="zh-CN" altLang="en-US" dirty="0"/>
              <a:t>（</a:t>
            </a:r>
            <a:r>
              <a:rPr lang="en-US" altLang="zh-CN" dirty="0"/>
              <a:t>a0-a7</a:t>
            </a:r>
            <a:r>
              <a:rPr lang="zh-CN" altLang="en-US" dirty="0"/>
              <a:t>）作为传递参数的寄存器</a:t>
            </a:r>
            <a:endParaRPr lang="en-US" altLang="zh-CN" dirty="0"/>
          </a:p>
          <a:p>
            <a:r>
              <a:rPr lang="zh-CN" altLang="en-US" dirty="0"/>
              <a:t>约定使用</a:t>
            </a:r>
            <a:r>
              <a:rPr lang="en-US" altLang="zh-CN" dirty="0"/>
              <a:t>a7</a:t>
            </a:r>
            <a:r>
              <a:rPr lang="zh-CN" altLang="en-US" dirty="0"/>
              <a:t>传递</a:t>
            </a:r>
            <a:r>
              <a:rPr lang="en-US" altLang="zh-CN" dirty="0" err="1"/>
              <a:t>eid</a:t>
            </a:r>
            <a:r>
              <a:rPr lang="zh-CN" altLang="en-US" dirty="0"/>
              <a:t>，使用</a:t>
            </a:r>
            <a:r>
              <a:rPr lang="en-US" altLang="zh-CN" dirty="0"/>
              <a:t>a6</a:t>
            </a:r>
            <a:r>
              <a:rPr lang="zh-CN" altLang="en-US" dirty="0"/>
              <a:t>传递</a:t>
            </a:r>
            <a:r>
              <a:rPr lang="en-US" altLang="zh-CN" dirty="0"/>
              <a:t>fid</a:t>
            </a:r>
          </a:p>
          <a:p>
            <a:endParaRPr lang="en-US" altLang="zh-CN" dirty="0"/>
          </a:p>
          <a:p>
            <a:r>
              <a:rPr lang="zh-CN" altLang="en-US" dirty="0"/>
              <a:t>他的返回值包括一个</a:t>
            </a:r>
            <a:r>
              <a:rPr lang="en-US" altLang="zh-CN" dirty="0"/>
              <a:t>error</a:t>
            </a:r>
            <a:r>
              <a:rPr lang="zh-CN" altLang="en-US" dirty="0"/>
              <a:t>和一个</a:t>
            </a:r>
            <a:r>
              <a:rPr lang="en-US" altLang="zh-CN" dirty="0"/>
              <a:t>value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a0</a:t>
            </a:r>
            <a:r>
              <a:rPr lang="zh-CN" altLang="en-US" dirty="0"/>
              <a:t>传递</a:t>
            </a:r>
            <a:r>
              <a:rPr lang="en-US" altLang="zh-CN" dirty="0"/>
              <a:t>error</a:t>
            </a:r>
            <a:r>
              <a:rPr lang="zh-CN" altLang="en-US" dirty="0"/>
              <a:t>，使用</a:t>
            </a:r>
            <a:r>
              <a:rPr lang="en-US" altLang="zh-CN" dirty="0"/>
              <a:t>a1</a:t>
            </a:r>
            <a:r>
              <a:rPr lang="zh-CN" altLang="en-US" dirty="0"/>
              <a:t>传递</a:t>
            </a:r>
            <a:r>
              <a:rPr lang="en-US" altLang="zh-CN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582500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4DEB06F-0DE6-9ABC-CF87-2F902A5E1AB1}"/>
              </a:ext>
            </a:extLst>
          </p:cNvPr>
          <p:cNvSpPr/>
          <p:nvPr/>
        </p:nvSpPr>
        <p:spPr>
          <a:xfrm>
            <a:off x="0" y="0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添加更多的内容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722828-3A15-BE99-C71F-AD738ABC1E2D}"/>
              </a:ext>
            </a:extLst>
          </p:cNvPr>
          <p:cNvSpPr txBox="1"/>
          <p:nvPr/>
        </p:nvSpPr>
        <p:spPr>
          <a:xfrm>
            <a:off x="1065566" y="1341425"/>
            <a:ext cx="9127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rcore</a:t>
            </a:r>
            <a:r>
              <a:rPr lang="zh-CN" altLang="en-US" dirty="0"/>
              <a:t>中只涉及到简单的</a:t>
            </a:r>
            <a:r>
              <a:rPr lang="en-US" altLang="zh-CN" dirty="0"/>
              <a:t>legacy</a:t>
            </a:r>
            <a:r>
              <a:rPr lang="zh-CN" altLang="en-US" dirty="0"/>
              <a:t>版本的一些</a:t>
            </a:r>
            <a:r>
              <a:rPr lang="en-US" altLang="zh-CN" dirty="0" err="1"/>
              <a:t>sbi</a:t>
            </a:r>
            <a:r>
              <a:rPr lang="zh-CN" altLang="en-US" dirty="0"/>
              <a:t>调用，所以他简写为了左边的这种形式。但是实际上，真正版本的应该是参考</a:t>
            </a:r>
            <a:r>
              <a:rPr lang="en-US" altLang="zh-CN" dirty="0"/>
              <a:t>Linux</a:t>
            </a:r>
            <a:r>
              <a:rPr lang="zh-CN" altLang="en-US" dirty="0"/>
              <a:t>内核的实现，比如右边这样（虽然他是个</a:t>
            </a:r>
            <a:r>
              <a:rPr lang="en-US" altLang="zh-CN" dirty="0"/>
              <a:t>c</a:t>
            </a:r>
            <a:r>
              <a:rPr lang="zh-CN" altLang="en-US" dirty="0"/>
              <a:t>的）。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022DBE-4E3F-0A79-D734-876708BA8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468" y="3056283"/>
            <a:ext cx="4486470" cy="33037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10AA43C-1B64-2E6E-25D4-FBD6BCA7B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87" y="2771026"/>
            <a:ext cx="5498014" cy="274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38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3766A9B-DCEF-AF89-D556-E6F9C6ABE7C4}"/>
              </a:ext>
            </a:extLst>
          </p:cNvPr>
          <p:cNvSpPr/>
          <p:nvPr/>
        </p:nvSpPr>
        <p:spPr>
          <a:xfrm>
            <a:off x="0" y="0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添加更多的内容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28C0BA-A7FA-ED43-E9BE-0B6EF84A8C94}"/>
              </a:ext>
            </a:extLst>
          </p:cNvPr>
          <p:cNvSpPr txBox="1"/>
          <p:nvPr/>
        </p:nvSpPr>
        <p:spPr>
          <a:xfrm>
            <a:off x="1065566" y="1341425"/>
            <a:ext cx="91270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如果我们仔细看</a:t>
            </a:r>
            <a:r>
              <a:rPr lang="en-US" altLang="zh-CN" dirty="0" err="1"/>
              <a:t>os</a:t>
            </a:r>
            <a:r>
              <a:rPr lang="zh-CN" altLang="en-US" dirty="0"/>
              <a:t>下的</a:t>
            </a:r>
            <a:r>
              <a:rPr lang="en-US" altLang="zh-CN" dirty="0" err="1"/>
              <a:t>makefile</a:t>
            </a:r>
            <a:r>
              <a:rPr lang="zh-CN" altLang="en-US" dirty="0"/>
              <a:t>，应该可以看到下面指定</a:t>
            </a:r>
            <a:r>
              <a:rPr lang="en-US" altLang="zh-CN" dirty="0"/>
              <a:t>SBI</a:t>
            </a:r>
            <a:r>
              <a:rPr lang="zh-CN" altLang="en-US" dirty="0"/>
              <a:t>的内容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OpenSBI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RustSBI</a:t>
            </a:r>
            <a:endParaRPr lang="en-US" altLang="zh-CN" dirty="0"/>
          </a:p>
          <a:p>
            <a:r>
              <a:rPr lang="en-US" altLang="zh-CN" dirty="0" err="1"/>
              <a:t>RustSBI</a:t>
            </a:r>
            <a:r>
              <a:rPr lang="zh-CN" altLang="en-US" dirty="0"/>
              <a:t>项目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发起于鹏城实验室的“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-apple-system"/>
              </a:rPr>
              <a:t>rCore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代码之夏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-2020”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活动，它是完全由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语言开发的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SBI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实现。具体介绍见</a:t>
            </a:r>
            <a:r>
              <a:rPr lang="zh-CN" altLang="en-US" dirty="0">
                <a:hlinkClick r:id="rId2"/>
              </a:rPr>
              <a:t>附录 </a:t>
            </a:r>
            <a:r>
              <a:rPr lang="en-US" altLang="zh-CN" dirty="0">
                <a:hlinkClick r:id="rId2"/>
              </a:rPr>
              <a:t>C</a:t>
            </a:r>
            <a:r>
              <a:rPr lang="zh-CN" altLang="en-US" dirty="0">
                <a:hlinkClick r:id="rId2"/>
              </a:rPr>
              <a:t>：深入机器模式：</a:t>
            </a:r>
            <a:r>
              <a:rPr lang="en-US" altLang="zh-CN" dirty="0" err="1">
                <a:hlinkClick r:id="rId2"/>
              </a:rPr>
              <a:t>RustSBI</a:t>
            </a:r>
            <a:r>
              <a:rPr lang="en-US" altLang="zh-CN" dirty="0">
                <a:hlinkClick r:id="rId2"/>
              </a:rPr>
              <a:t> - rCore-Camp-Guide-2025S </a:t>
            </a:r>
            <a:r>
              <a:rPr lang="zh-CN" altLang="en-US" dirty="0">
                <a:hlinkClick r:id="rId2"/>
              </a:rPr>
              <a:t>文档</a:t>
            </a:r>
            <a:endParaRPr lang="en-US" altLang="zh-CN" dirty="0"/>
          </a:p>
          <a:p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3FAEC6-7CBD-EF4F-2089-3EAC9EA25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96" y="3675420"/>
            <a:ext cx="5081625" cy="6524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E3C7D5D-9A8A-9DF1-9188-447F4613F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782" y="4562424"/>
            <a:ext cx="6705600" cy="145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9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E1A60F0-A6DB-3072-B797-15AA87B7A657}"/>
              </a:ext>
            </a:extLst>
          </p:cNvPr>
          <p:cNvSpPr/>
          <p:nvPr/>
        </p:nvSpPr>
        <p:spPr>
          <a:xfrm>
            <a:off x="0" y="0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环境安装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CB713D-6B6F-5B75-2A16-D632B10A1EEA}"/>
              </a:ext>
            </a:extLst>
          </p:cNvPr>
          <p:cNvSpPr txBox="1"/>
          <p:nvPr/>
        </p:nvSpPr>
        <p:spPr>
          <a:xfrm>
            <a:off x="613123" y="951511"/>
            <a:ext cx="1117461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hlinkClick r:id="rId2"/>
              </a:rPr>
              <a:t>rCore-Camp-Guide-2025S </a:t>
            </a:r>
            <a:r>
              <a:rPr lang="zh-CN" altLang="en-US" sz="2800" dirty="0">
                <a:hlinkClick r:id="rId2"/>
              </a:rPr>
              <a:t>文档</a:t>
            </a:r>
            <a:endParaRPr lang="en-US" altLang="zh-CN" sz="2800" dirty="0">
              <a:solidFill>
                <a:prstClr val="black"/>
              </a:solidFill>
              <a:latin typeface="-apple-system"/>
              <a:ea typeface="等线" panose="02010600030101010101" pitchFamily="2" charset="-122"/>
            </a:endParaRPr>
          </a:p>
          <a:p>
            <a:endParaRPr lang="en-US" altLang="zh-CN" sz="2800" dirty="0">
              <a:solidFill>
                <a:prstClr val="black"/>
              </a:solidFill>
              <a:latin typeface="-apple-system"/>
              <a:ea typeface="等线" panose="02010600030101010101" pitchFamily="2" charset="-122"/>
            </a:endParaRPr>
          </a:p>
          <a:p>
            <a:r>
              <a:rPr lang="en-US" altLang="zh-CN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Docker</a:t>
            </a:r>
            <a:r>
              <a:rPr lang="zh-CN" altLang="en-US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的说明：</a:t>
            </a:r>
            <a:r>
              <a:rPr lang="zh-CN" altLang="en-US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为实验环境增加 </a:t>
            </a:r>
            <a:r>
              <a:rPr lang="en-US" altLang="zh-CN" sz="2800" dirty="0" err="1">
                <a:solidFill>
                  <a:prstClr val="black"/>
                </a:solidFill>
                <a:latin typeface="-apple-system"/>
                <a:ea typeface="等线" panose="0201060003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Dockerfile</a:t>
            </a:r>
            <a:r>
              <a:rPr lang="en-US" altLang="zh-CN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zh-CN" altLang="en-US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支持 </a:t>
            </a:r>
            <a:r>
              <a:rPr lang="en-US" altLang="zh-CN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by </a:t>
            </a:r>
            <a:r>
              <a:rPr lang="en-US" altLang="zh-CN" sz="2800" dirty="0" err="1">
                <a:solidFill>
                  <a:prstClr val="black"/>
                </a:solidFill>
                <a:latin typeface="-apple-system"/>
                <a:ea typeface="等线" panose="0201060003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ZhangHanDong</a:t>
            </a:r>
            <a:r>
              <a:rPr lang="en-US" altLang="zh-CN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· Pull Request #6 · </a:t>
            </a:r>
            <a:r>
              <a:rPr lang="en-US" altLang="zh-CN" sz="2800" dirty="0" err="1">
                <a:solidFill>
                  <a:prstClr val="black"/>
                </a:solidFill>
                <a:latin typeface="-apple-system"/>
                <a:ea typeface="等线" panose="0201060003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rcore-os</a:t>
            </a:r>
            <a:r>
              <a:rPr lang="en-US" altLang="zh-CN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/rCore-Tutorial-v3 (github.com)</a:t>
            </a:r>
            <a:endParaRPr lang="en-US" altLang="zh-CN" sz="2800" dirty="0">
              <a:solidFill>
                <a:prstClr val="black"/>
              </a:solidFill>
              <a:latin typeface="-apple-system"/>
              <a:ea typeface="等线" panose="02010600030101010101" pitchFamily="2" charset="-122"/>
            </a:endParaRPr>
          </a:p>
          <a:p>
            <a:endParaRPr lang="en-US" altLang="zh-CN" sz="2800" dirty="0">
              <a:solidFill>
                <a:prstClr val="black"/>
              </a:solidFill>
              <a:latin typeface="-apple-system"/>
              <a:ea typeface="等线" panose="02010600030101010101" pitchFamily="2" charset="-122"/>
            </a:endParaRPr>
          </a:p>
          <a:p>
            <a:r>
              <a:rPr lang="zh-CN" altLang="en-US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但是你也可以从头开始构建</a:t>
            </a:r>
            <a:endParaRPr lang="en-US" altLang="zh-CN" sz="2800" dirty="0">
              <a:solidFill>
                <a:prstClr val="black"/>
              </a:solidFill>
              <a:latin typeface="-apple-system"/>
              <a:ea typeface="等线" panose="02010600030101010101" pitchFamily="2" charset="-122"/>
            </a:endParaRPr>
          </a:p>
          <a:p>
            <a:r>
              <a:rPr lang="zh-CN" altLang="en-US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首先确认安装了</a:t>
            </a:r>
            <a:r>
              <a:rPr lang="en-US" altLang="zh-CN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Docker</a:t>
            </a:r>
            <a:r>
              <a:rPr lang="zh-CN" altLang="en-US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（例如</a:t>
            </a:r>
            <a:r>
              <a:rPr lang="en-US" altLang="zh-CN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apt-get install docker</a:t>
            </a:r>
            <a:r>
              <a:rPr lang="zh-CN" altLang="en-US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）</a:t>
            </a:r>
            <a:endParaRPr lang="en-US" altLang="zh-CN" sz="2800" dirty="0">
              <a:solidFill>
                <a:prstClr val="black"/>
              </a:solidFill>
              <a:latin typeface="-apple-system"/>
              <a:ea typeface="等线" panose="02010600030101010101" pitchFamily="2" charset="-122"/>
            </a:endParaRPr>
          </a:p>
          <a:p>
            <a:r>
              <a:rPr lang="zh-CN" altLang="en-US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然后</a:t>
            </a:r>
            <a:endParaRPr lang="en-US" altLang="zh-CN" sz="2800" dirty="0">
              <a:solidFill>
                <a:prstClr val="black"/>
              </a:solidFill>
              <a:latin typeface="-apple-system"/>
              <a:ea typeface="等线" panose="02010600030101010101" pitchFamily="2" charset="-122"/>
            </a:endParaRPr>
          </a:p>
          <a:p>
            <a:r>
              <a:rPr lang="en-US" altLang="zh-CN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docker pull ubuntu</a:t>
            </a:r>
            <a:r>
              <a:rPr lang="zh-CN" altLang="en-US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拉取一个</a:t>
            </a:r>
            <a:r>
              <a:rPr lang="en-US" altLang="zh-CN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ubuntu</a:t>
            </a:r>
            <a:r>
              <a:rPr lang="zh-CN" altLang="en-US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镜像</a:t>
            </a:r>
            <a:endParaRPr lang="en-US" altLang="zh-CN" sz="2800" dirty="0">
              <a:solidFill>
                <a:prstClr val="black"/>
              </a:solidFill>
              <a:latin typeface="-apple-system"/>
              <a:ea typeface="等线" panose="02010600030101010101" pitchFamily="2" charset="-122"/>
            </a:endParaRPr>
          </a:p>
          <a:p>
            <a:r>
              <a:rPr lang="en-US" altLang="zh-CN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docker run --name test -p 10086:80 -it ubuntu</a:t>
            </a:r>
          </a:p>
          <a:p>
            <a:r>
              <a:rPr lang="zh-CN" altLang="en-US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可以使用</a:t>
            </a:r>
            <a:r>
              <a:rPr lang="en-US" altLang="zh-CN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docker exec –it test /bin/bash</a:t>
            </a:r>
            <a:r>
              <a:rPr lang="zh-CN" altLang="en-US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和</a:t>
            </a:r>
            <a:r>
              <a:rPr lang="en-US" altLang="zh-CN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exit</a:t>
            </a:r>
            <a:r>
              <a:rPr lang="zh-CN" altLang="en-US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指令反复进出容器。</a:t>
            </a:r>
            <a:endParaRPr lang="en-US" altLang="zh-CN" sz="2800" dirty="0">
              <a:solidFill>
                <a:prstClr val="black"/>
              </a:solidFill>
              <a:latin typeface="-apple-system"/>
              <a:ea typeface="等线" panose="02010600030101010101" pitchFamily="2" charset="-122"/>
            </a:endParaRPr>
          </a:p>
          <a:p>
            <a:r>
              <a:rPr lang="zh-CN" altLang="en-US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注：</a:t>
            </a:r>
            <a:r>
              <a:rPr lang="en-US" altLang="zh-CN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test</a:t>
            </a:r>
            <a:r>
              <a:rPr lang="zh-CN" altLang="en-US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是容器的名称</a:t>
            </a:r>
            <a:endParaRPr lang="en-US" altLang="zh-CN" sz="2800" dirty="0">
              <a:solidFill>
                <a:prstClr val="black"/>
              </a:solidFill>
              <a:latin typeface="-apple-system"/>
              <a:ea typeface="等线" panose="02010600030101010101" pitchFamily="2" charset="-122"/>
            </a:endParaRPr>
          </a:p>
          <a:p>
            <a:r>
              <a:rPr lang="zh-CN" altLang="en-US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如果你想手动配置环境，可以参考去年上课的演示</a:t>
            </a:r>
            <a:endParaRPr lang="en-US" altLang="zh-CN" sz="2800" dirty="0">
              <a:solidFill>
                <a:prstClr val="black"/>
              </a:solidFill>
              <a:latin typeface="-apple-system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3382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384F1F3-05BA-AA74-2650-E4543D819255}"/>
              </a:ext>
            </a:extLst>
          </p:cNvPr>
          <p:cNvSpPr/>
          <p:nvPr/>
        </p:nvSpPr>
        <p:spPr>
          <a:xfrm>
            <a:off x="4618672" y="2967335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谢谢大家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144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42766-C199-7609-F1CB-C02DADB25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6757254-03CE-9C3E-D002-B5DD7452D90B}"/>
              </a:ext>
            </a:extLst>
          </p:cNvPr>
          <p:cNvSpPr/>
          <p:nvPr/>
        </p:nvSpPr>
        <p:spPr>
          <a:xfrm>
            <a:off x="0" y="0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环境安装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930FFA-B6EB-57C4-0774-C30937549C0F}"/>
              </a:ext>
            </a:extLst>
          </p:cNvPr>
          <p:cNvSpPr txBox="1"/>
          <p:nvPr/>
        </p:nvSpPr>
        <p:spPr>
          <a:xfrm>
            <a:off x="613123" y="951511"/>
            <a:ext cx="111746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hlinkClick r:id="rId2"/>
              </a:rPr>
              <a:t>rCore-Camp-Guide-2025S </a:t>
            </a:r>
            <a:r>
              <a:rPr lang="zh-CN" altLang="en-US" sz="2800" dirty="0">
                <a:hlinkClick r:id="rId2"/>
              </a:rPr>
              <a:t>文档</a:t>
            </a:r>
            <a:endParaRPr lang="en-US" altLang="zh-CN" sz="2800" dirty="0">
              <a:solidFill>
                <a:prstClr val="black"/>
              </a:solidFill>
              <a:latin typeface="-apple-system"/>
              <a:ea typeface="等线" panose="02010600030101010101" pitchFamily="2" charset="-122"/>
            </a:endParaRPr>
          </a:p>
          <a:p>
            <a:endParaRPr lang="en-US" altLang="zh-CN" sz="2800" dirty="0">
              <a:solidFill>
                <a:prstClr val="black"/>
              </a:solidFill>
              <a:latin typeface="-apple-system"/>
              <a:ea typeface="等线" panose="02010600030101010101" pitchFamily="2" charset="-122"/>
            </a:endParaRPr>
          </a:p>
          <a:p>
            <a:r>
              <a:rPr lang="zh-CN" altLang="en-US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当然在</a:t>
            </a:r>
            <a:r>
              <a:rPr lang="en-US" altLang="zh-CN" sz="2800" dirty="0" err="1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rcore</a:t>
            </a:r>
            <a:r>
              <a:rPr lang="en-US" altLang="zh-CN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 tutorial</a:t>
            </a:r>
            <a:r>
              <a:rPr lang="zh-CN" altLang="en-US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中，我们也考虑了使用</a:t>
            </a:r>
            <a:r>
              <a:rPr lang="en-US" altLang="zh-CN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docker</a:t>
            </a:r>
            <a:r>
              <a:rPr lang="zh-CN" altLang="en-US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的需求，因此在目录下其实有实现自动构建</a:t>
            </a:r>
            <a:r>
              <a:rPr lang="en-US" altLang="zh-CN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docker</a:t>
            </a:r>
            <a:r>
              <a:rPr lang="zh-CN" altLang="en-US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的环境的方法</a:t>
            </a:r>
            <a:endParaRPr lang="en-US" altLang="zh-CN" sz="2800" dirty="0">
              <a:solidFill>
                <a:prstClr val="black"/>
              </a:solidFill>
              <a:latin typeface="-apple-system"/>
              <a:ea typeface="等线" panose="02010600030101010101" pitchFamily="2" charset="-122"/>
            </a:endParaRPr>
          </a:p>
          <a:p>
            <a:endParaRPr lang="en-US" altLang="zh-CN" sz="2800" dirty="0">
              <a:solidFill>
                <a:prstClr val="black"/>
              </a:solidFill>
              <a:latin typeface="-apple-system"/>
              <a:ea typeface="等线" panose="02010600030101010101" pitchFamily="2" charset="-122"/>
            </a:endParaRPr>
          </a:p>
          <a:p>
            <a:r>
              <a:rPr lang="zh-CN" altLang="en-US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使用方法</a:t>
            </a:r>
            <a:endParaRPr lang="en-US" altLang="zh-CN" sz="2800" dirty="0">
              <a:solidFill>
                <a:prstClr val="black"/>
              </a:solidFill>
              <a:latin typeface="-apple-system"/>
              <a:ea typeface="等线" panose="02010600030101010101" pitchFamily="2" charset="-122"/>
            </a:endParaRPr>
          </a:p>
          <a:p>
            <a:r>
              <a:rPr lang="zh-CN" altLang="en-US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直接在根目录下执行</a:t>
            </a:r>
            <a:r>
              <a:rPr lang="en-US" altLang="zh-CN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make </a:t>
            </a:r>
            <a:r>
              <a:rPr lang="en-US" altLang="zh-CN" sz="2800" dirty="0" err="1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build_docker</a:t>
            </a:r>
            <a:r>
              <a:rPr lang="zh-CN" altLang="en-US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即可构建对应的环境</a:t>
            </a:r>
            <a:endParaRPr lang="en-US" altLang="zh-CN" sz="2800" dirty="0">
              <a:solidFill>
                <a:prstClr val="black"/>
              </a:solidFill>
              <a:latin typeface="-apple-system"/>
              <a:ea typeface="等线" panose="02010600030101010101" pitchFamily="2" charset="-122"/>
            </a:endParaRPr>
          </a:p>
          <a:p>
            <a:r>
              <a:rPr lang="zh-CN" altLang="en-US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（可能需要一些时间，以及也许需要一些科学上网并多试几次）</a:t>
            </a:r>
            <a:endParaRPr lang="en-US" altLang="zh-CN" sz="2800" dirty="0">
              <a:solidFill>
                <a:prstClr val="black"/>
              </a:solidFill>
              <a:latin typeface="-apple-system"/>
              <a:ea typeface="等线" panose="02010600030101010101" pitchFamily="2" charset="-122"/>
            </a:endParaRPr>
          </a:p>
          <a:p>
            <a:r>
              <a:rPr lang="zh-CN" altLang="en-US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然后之后只需要在这里执行</a:t>
            </a:r>
            <a:r>
              <a:rPr lang="en-US" altLang="zh-CN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make</a:t>
            </a:r>
            <a:r>
              <a:rPr lang="zh-CN" altLang="en-US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就可以进入对应的</a:t>
            </a:r>
            <a:r>
              <a:rPr lang="en-US" altLang="zh-CN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docker</a:t>
            </a:r>
            <a:r>
              <a:rPr lang="zh-CN" altLang="en-US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环境</a:t>
            </a:r>
            <a:endParaRPr lang="en-US" altLang="zh-CN" sz="2800" dirty="0">
              <a:solidFill>
                <a:prstClr val="black"/>
              </a:solidFill>
              <a:latin typeface="-apple-system"/>
              <a:ea typeface="等线" panose="02010600030101010101" pitchFamily="2" charset="-122"/>
            </a:endParaRPr>
          </a:p>
          <a:p>
            <a:r>
              <a:rPr lang="zh-CN" altLang="en-US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然后再到</a:t>
            </a:r>
            <a:r>
              <a:rPr lang="en-US" altLang="zh-CN" sz="2800" dirty="0" err="1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os</a:t>
            </a:r>
            <a:r>
              <a:rPr lang="zh-CN" altLang="en-US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文件夹下进行相应的操作</a:t>
            </a:r>
            <a:endParaRPr lang="en-US" altLang="zh-CN" sz="2800" dirty="0">
              <a:solidFill>
                <a:prstClr val="black"/>
              </a:solidFill>
              <a:latin typeface="-apple-system"/>
              <a:ea typeface="等线" panose="02010600030101010101" pitchFamily="2" charset="-122"/>
            </a:endParaRPr>
          </a:p>
          <a:p>
            <a:endParaRPr lang="en-US" altLang="zh-CN" sz="2800" dirty="0">
              <a:solidFill>
                <a:prstClr val="black"/>
              </a:solidFill>
              <a:latin typeface="-apple-system"/>
              <a:ea typeface="等线" panose="02010600030101010101" pitchFamily="2" charset="-122"/>
            </a:endParaRPr>
          </a:p>
          <a:p>
            <a:r>
              <a:rPr lang="zh-CN" altLang="en-US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注意：</a:t>
            </a:r>
            <a:r>
              <a:rPr lang="en-US" altLang="zh-CN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git</a:t>
            </a:r>
            <a:r>
              <a:rPr lang="zh-CN" altLang="en-US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提交</a:t>
            </a:r>
            <a:endParaRPr lang="en-US" altLang="zh-CN" sz="2800" dirty="0">
              <a:solidFill>
                <a:prstClr val="black"/>
              </a:solidFill>
              <a:latin typeface="-apple-system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2200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AB43A67-B7CD-5EE4-BE68-E9E0D1727CBC}"/>
              </a:ext>
            </a:extLst>
          </p:cNvPr>
          <p:cNvSpPr/>
          <p:nvPr/>
        </p:nvSpPr>
        <p:spPr>
          <a:xfrm>
            <a:off x="0" y="0"/>
            <a:ext cx="780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让我们开始：编译工具链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03AD69-AD40-9046-929F-794FAAAF4775}"/>
              </a:ext>
            </a:extLst>
          </p:cNvPr>
          <p:cNvSpPr txBox="1"/>
          <p:nvPr/>
        </p:nvSpPr>
        <p:spPr>
          <a:xfrm>
            <a:off x="1619624" y="1589741"/>
            <a:ext cx="924729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我们的目标是什么？</a:t>
            </a:r>
            <a:endParaRPr lang="en-US" altLang="zh-CN" sz="2800" dirty="0">
              <a:solidFill>
                <a:prstClr val="black"/>
              </a:solidFill>
              <a:latin typeface="-apple-system"/>
              <a:ea typeface="等线" panose="02010600030101010101" pitchFamily="2" charset="-122"/>
            </a:endParaRPr>
          </a:p>
          <a:p>
            <a:r>
              <a:rPr lang="zh-CN" altLang="en-US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构建并运行一个</a:t>
            </a:r>
            <a:r>
              <a:rPr lang="en-US" altLang="zh-CN" sz="2800" dirty="0" err="1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Riscv</a:t>
            </a:r>
            <a:r>
              <a:rPr lang="zh-CN" altLang="en-US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平台的</a:t>
            </a:r>
            <a:r>
              <a:rPr lang="en-US" altLang="zh-CN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rust</a:t>
            </a:r>
            <a:r>
              <a:rPr lang="zh-CN" altLang="en-US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内核并运行</a:t>
            </a:r>
            <a:endParaRPr lang="en-US" altLang="zh-CN" sz="2800" dirty="0">
              <a:solidFill>
                <a:prstClr val="black"/>
              </a:solidFill>
              <a:latin typeface="-apple-system"/>
              <a:ea typeface="等线" panose="02010600030101010101" pitchFamily="2" charset="-122"/>
            </a:endParaRPr>
          </a:p>
          <a:p>
            <a:endParaRPr lang="en-US" altLang="zh-CN" sz="2800" dirty="0">
              <a:solidFill>
                <a:prstClr val="black"/>
              </a:solidFill>
              <a:latin typeface="-apple-system"/>
              <a:ea typeface="等线" panose="02010600030101010101" pitchFamily="2" charset="-122"/>
            </a:endParaRPr>
          </a:p>
          <a:p>
            <a:endParaRPr lang="en-US" altLang="zh-CN" sz="2800" dirty="0">
              <a:solidFill>
                <a:prstClr val="black"/>
              </a:solidFill>
              <a:latin typeface="-apple-system"/>
              <a:ea typeface="等线" panose="02010600030101010101" pitchFamily="2" charset="-122"/>
            </a:endParaRPr>
          </a:p>
          <a:p>
            <a:r>
              <a:rPr lang="zh-CN" altLang="en-US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因此，在正式</a:t>
            </a:r>
            <a:r>
              <a:rPr lang="en-US" altLang="zh-CN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coding</a:t>
            </a:r>
            <a:r>
              <a:rPr lang="zh-CN" altLang="en-US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之前，需要回答这么几个问题</a:t>
            </a:r>
            <a:endParaRPr lang="en-US" altLang="zh-CN" sz="2800" dirty="0">
              <a:solidFill>
                <a:prstClr val="black"/>
              </a:solidFill>
              <a:latin typeface="-apple-system"/>
              <a:ea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需要搭建怎样的环境把内核构建起来</a:t>
            </a:r>
            <a:endParaRPr lang="en-US" altLang="zh-CN" sz="2800" dirty="0">
              <a:solidFill>
                <a:prstClr val="black"/>
              </a:solidFill>
              <a:latin typeface="-apple-system"/>
              <a:ea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需要怎么运行我们编写的内核</a:t>
            </a:r>
            <a:endParaRPr lang="en-US" altLang="zh-CN" sz="2800" dirty="0">
              <a:solidFill>
                <a:prstClr val="black"/>
              </a:solidFill>
              <a:latin typeface="-apple-system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614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AB43A67-B7CD-5EE4-BE68-E9E0D1727CBC}"/>
              </a:ext>
            </a:extLst>
          </p:cNvPr>
          <p:cNvSpPr/>
          <p:nvPr/>
        </p:nvSpPr>
        <p:spPr>
          <a:xfrm>
            <a:off x="0" y="0"/>
            <a:ext cx="780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让我们开始：编译工具链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03AD69-AD40-9046-929F-794FAAAF4775}"/>
              </a:ext>
            </a:extLst>
          </p:cNvPr>
          <p:cNvSpPr txBox="1"/>
          <p:nvPr/>
        </p:nvSpPr>
        <p:spPr>
          <a:xfrm>
            <a:off x="1132541" y="1010024"/>
            <a:ext cx="107642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现代编译器工具集（以</a:t>
            </a:r>
            <a:r>
              <a:rPr lang="en-US" altLang="zh-CN" sz="2400" dirty="0"/>
              <a:t>C</a:t>
            </a:r>
            <a:r>
              <a:rPr lang="zh-CN" altLang="en-US" sz="2400" dirty="0"/>
              <a:t>或</a:t>
            </a:r>
            <a:r>
              <a:rPr lang="en-US" altLang="zh-CN" sz="2400" dirty="0"/>
              <a:t>Rust</a:t>
            </a:r>
            <a:r>
              <a:rPr lang="zh-CN" altLang="en-US" sz="2400" dirty="0"/>
              <a:t>编译器为例）的主要工作流程如下：</a:t>
            </a:r>
          </a:p>
          <a:p>
            <a:pPr>
              <a:buFont typeface="+mj-lt"/>
              <a:buAutoNum type="arabicPeriod"/>
            </a:pPr>
            <a:r>
              <a:rPr lang="zh-CN" altLang="en-US" sz="2400" dirty="0"/>
              <a:t> 源代码（</a:t>
            </a:r>
            <a:r>
              <a:rPr lang="en-US" altLang="zh-CN" sz="2400" dirty="0"/>
              <a:t>source code</a:t>
            </a:r>
            <a:r>
              <a:rPr lang="zh-CN" altLang="en-US" sz="2400" dirty="0"/>
              <a:t>） </a:t>
            </a:r>
            <a:r>
              <a:rPr lang="en-US" altLang="zh-CN" sz="2400" dirty="0"/>
              <a:t>–&gt; </a:t>
            </a:r>
            <a:r>
              <a:rPr lang="zh-CN" altLang="en-US" sz="2400" dirty="0"/>
              <a:t>预处理器（</a:t>
            </a:r>
            <a:r>
              <a:rPr lang="en-US" altLang="zh-CN" sz="2400" dirty="0"/>
              <a:t>preprocessor</a:t>
            </a:r>
            <a:r>
              <a:rPr lang="zh-CN" altLang="en-US" sz="2400" dirty="0"/>
              <a:t>） </a:t>
            </a:r>
            <a:r>
              <a:rPr lang="en-US" altLang="zh-CN" sz="2400" dirty="0"/>
              <a:t>–&gt; </a:t>
            </a:r>
            <a:r>
              <a:rPr lang="zh-CN" altLang="en-US" sz="2400" dirty="0"/>
              <a:t>宏展开的源代码</a:t>
            </a:r>
          </a:p>
          <a:p>
            <a:pPr>
              <a:buFont typeface="+mj-lt"/>
              <a:buAutoNum type="arabicPeriod"/>
            </a:pPr>
            <a:r>
              <a:rPr lang="zh-CN" altLang="en-US" sz="2400" dirty="0"/>
              <a:t> 宏展开的源代码 </a:t>
            </a:r>
            <a:r>
              <a:rPr lang="en-US" altLang="zh-CN" sz="2400" dirty="0"/>
              <a:t>–&gt; </a:t>
            </a:r>
            <a:r>
              <a:rPr lang="zh-CN" altLang="en-US" sz="2400" dirty="0"/>
              <a:t>编译器（</a:t>
            </a:r>
            <a:r>
              <a:rPr lang="en-US" altLang="zh-CN" sz="2400" dirty="0"/>
              <a:t>compiler</a:t>
            </a:r>
            <a:r>
              <a:rPr lang="zh-CN" altLang="en-US" sz="2400" dirty="0"/>
              <a:t>） </a:t>
            </a:r>
            <a:r>
              <a:rPr lang="en-US" altLang="zh-CN" sz="2400" dirty="0"/>
              <a:t>–&gt; </a:t>
            </a:r>
            <a:r>
              <a:rPr lang="zh-CN" altLang="en-US" sz="2400" dirty="0"/>
              <a:t>汇编程序</a:t>
            </a:r>
          </a:p>
          <a:p>
            <a:pPr>
              <a:buFont typeface="+mj-lt"/>
              <a:buAutoNum type="arabicPeriod"/>
            </a:pPr>
            <a:r>
              <a:rPr lang="zh-CN" altLang="en-US" sz="2400" dirty="0"/>
              <a:t> 汇编程序 </a:t>
            </a:r>
            <a:r>
              <a:rPr lang="en-US" altLang="zh-CN" sz="2400" dirty="0"/>
              <a:t>–&gt; </a:t>
            </a:r>
            <a:r>
              <a:rPr lang="zh-CN" altLang="en-US" sz="2400" dirty="0"/>
              <a:t>汇编器（</a:t>
            </a:r>
            <a:r>
              <a:rPr lang="en-US" altLang="zh-CN" sz="2400" dirty="0"/>
              <a:t>assembler</a:t>
            </a:r>
            <a:r>
              <a:rPr lang="zh-CN" altLang="en-US" sz="2400" dirty="0"/>
              <a:t>）</a:t>
            </a:r>
            <a:r>
              <a:rPr lang="en-US" altLang="zh-CN" sz="2400" dirty="0"/>
              <a:t>–&gt; </a:t>
            </a:r>
            <a:r>
              <a:rPr lang="zh-CN" altLang="en-US" sz="2400" dirty="0"/>
              <a:t>目标代码（</a:t>
            </a:r>
            <a:r>
              <a:rPr lang="en-US" altLang="zh-CN" sz="2400" dirty="0"/>
              <a:t>object code</a:t>
            </a:r>
            <a:r>
              <a:rPr lang="zh-CN" altLang="en-US" sz="2400" dirty="0"/>
              <a:t>）</a:t>
            </a:r>
          </a:p>
          <a:p>
            <a:pPr>
              <a:buFont typeface="+mj-lt"/>
              <a:buAutoNum type="arabicPeriod"/>
            </a:pPr>
            <a:r>
              <a:rPr lang="zh-CN" altLang="en-US" sz="2400" dirty="0"/>
              <a:t> 目标代码 </a:t>
            </a:r>
            <a:r>
              <a:rPr lang="en-US" altLang="zh-CN" sz="2400" dirty="0"/>
              <a:t>–&gt; </a:t>
            </a:r>
            <a:r>
              <a:rPr lang="zh-CN" altLang="en-US" sz="2400" dirty="0"/>
              <a:t>链接器（</a:t>
            </a:r>
            <a:r>
              <a:rPr lang="en-US" altLang="zh-CN" sz="2400" dirty="0"/>
              <a:t>linker</a:t>
            </a:r>
            <a:r>
              <a:rPr lang="zh-CN" altLang="en-US" sz="2400" dirty="0"/>
              <a:t>） </a:t>
            </a:r>
            <a:r>
              <a:rPr lang="en-US" altLang="zh-CN" sz="2400" dirty="0"/>
              <a:t>–&gt; </a:t>
            </a:r>
            <a:r>
              <a:rPr lang="zh-CN" altLang="en-US" sz="2400" dirty="0"/>
              <a:t>可执行文件（</a:t>
            </a:r>
            <a:r>
              <a:rPr lang="en-US" altLang="zh-CN" sz="2400" dirty="0"/>
              <a:t>executables)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B3C567-F0CC-E676-B3CB-381702B88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0" y="3570242"/>
            <a:ext cx="3719540" cy="15097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AD3AAF1-C77A-7A7D-1248-44511AE6B9CA}"/>
              </a:ext>
            </a:extLst>
          </p:cNvPr>
          <p:cNvSpPr txBox="1"/>
          <p:nvPr/>
        </p:nvSpPr>
        <p:spPr>
          <a:xfrm>
            <a:off x="3901068" y="3743497"/>
            <a:ext cx="86849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（预处理阶段）</a:t>
            </a:r>
            <a:r>
              <a:rPr lang="en-US" altLang="zh-CN" sz="2800" dirty="0" err="1"/>
              <a:t>gcc</a:t>
            </a:r>
            <a:r>
              <a:rPr lang="en-US" altLang="zh-CN" sz="2800" dirty="0"/>
              <a:t> -E </a:t>
            </a:r>
            <a:r>
              <a:rPr lang="en-US" altLang="zh-CN" sz="2800" dirty="0" err="1"/>
              <a:t>hello_world.c</a:t>
            </a:r>
            <a:r>
              <a:rPr lang="en-US" altLang="zh-CN" sz="2800" dirty="0"/>
              <a:t> -o </a:t>
            </a:r>
            <a:r>
              <a:rPr lang="en-US" altLang="zh-CN" sz="2800" dirty="0" err="1"/>
              <a:t>hello_world.i</a:t>
            </a:r>
            <a:endParaRPr lang="en-US" altLang="zh-CN" sz="2800" dirty="0"/>
          </a:p>
          <a:p>
            <a:r>
              <a:rPr lang="zh-CN" altLang="en-US" sz="2800" dirty="0"/>
              <a:t>（编译阶段）</a:t>
            </a:r>
            <a:r>
              <a:rPr lang="en-US" altLang="zh-CN" sz="2800" dirty="0" err="1"/>
              <a:t>gcc</a:t>
            </a:r>
            <a:r>
              <a:rPr lang="en-US" altLang="zh-CN" sz="2800" dirty="0"/>
              <a:t> -S </a:t>
            </a:r>
            <a:r>
              <a:rPr lang="en-US" altLang="zh-CN" sz="2800" dirty="0" err="1"/>
              <a:t>hello_world.i</a:t>
            </a:r>
            <a:r>
              <a:rPr lang="en-US" altLang="zh-CN" sz="2800" dirty="0"/>
              <a:t> -o </a:t>
            </a:r>
            <a:r>
              <a:rPr lang="en-US" altLang="zh-CN" sz="2800" dirty="0" err="1"/>
              <a:t>hello_world.s</a:t>
            </a:r>
            <a:endParaRPr lang="en-US" altLang="zh-CN" sz="2800" dirty="0"/>
          </a:p>
          <a:p>
            <a:r>
              <a:rPr lang="zh-CN" altLang="en-US" sz="2800" dirty="0"/>
              <a:t>（汇编阶段）</a:t>
            </a:r>
            <a:r>
              <a:rPr lang="en-US" altLang="zh-CN" sz="2800" dirty="0" err="1"/>
              <a:t>gcc</a:t>
            </a:r>
            <a:r>
              <a:rPr lang="en-US" altLang="zh-CN" sz="2800" dirty="0"/>
              <a:t> -c </a:t>
            </a:r>
            <a:r>
              <a:rPr lang="en-US" altLang="zh-CN" sz="2800" dirty="0" err="1"/>
              <a:t>hello_world.s</a:t>
            </a:r>
            <a:r>
              <a:rPr lang="en-US" altLang="zh-CN" sz="2800" dirty="0"/>
              <a:t> -o </a:t>
            </a:r>
            <a:r>
              <a:rPr lang="en-US" altLang="zh-CN" sz="2800" dirty="0" err="1"/>
              <a:t>hello_world.o</a:t>
            </a:r>
            <a:endParaRPr lang="en-US" altLang="zh-CN" sz="2800" dirty="0"/>
          </a:p>
          <a:p>
            <a:r>
              <a:rPr lang="zh-CN" altLang="en-US" sz="2800" dirty="0"/>
              <a:t>（链接阶段）</a:t>
            </a:r>
            <a:r>
              <a:rPr lang="en-US" altLang="zh-CN" sz="2800" dirty="0" err="1"/>
              <a:t>gcc</a:t>
            </a:r>
            <a:r>
              <a:rPr lang="en-US" altLang="zh-CN" sz="2800" dirty="0"/>
              <a:t> </a:t>
            </a:r>
            <a:r>
              <a:rPr lang="en-US" altLang="zh-CN" sz="2800" dirty="0" err="1"/>
              <a:t>hello_world.o</a:t>
            </a:r>
            <a:r>
              <a:rPr lang="en-US" altLang="zh-CN" sz="2800" dirty="0"/>
              <a:t> -lc -o  </a:t>
            </a:r>
            <a:r>
              <a:rPr lang="en-US" altLang="zh-CN" sz="2800" dirty="0" err="1"/>
              <a:t>hello_world</a:t>
            </a:r>
            <a:endParaRPr lang="en-US" altLang="zh-CN" sz="2800" dirty="0"/>
          </a:p>
          <a:p>
            <a:r>
              <a:rPr lang="zh-CN" altLang="en-US" sz="2800" dirty="0"/>
              <a:t>这里面使用</a:t>
            </a:r>
            <a:r>
              <a:rPr lang="en-US" altLang="zh-CN" sz="2800" dirty="0"/>
              <a:t>-lc</a:t>
            </a:r>
            <a:r>
              <a:rPr lang="zh-CN" altLang="en-US" sz="2800" dirty="0"/>
              <a:t>链接</a:t>
            </a:r>
            <a:r>
              <a:rPr lang="en-US" altLang="zh-CN" sz="2800" dirty="0"/>
              <a:t>C</a:t>
            </a:r>
            <a:r>
              <a:rPr lang="zh-CN" altLang="en-US" sz="2800" dirty="0"/>
              <a:t>库</a:t>
            </a:r>
          </a:p>
        </p:txBody>
      </p:sp>
    </p:spTree>
    <p:extLst>
      <p:ext uri="{BB962C8B-B14F-4D97-AF65-F5344CB8AC3E}">
        <p14:creationId xmlns:p14="http://schemas.microsoft.com/office/powerpoint/2010/main" val="293881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AB43A67-B7CD-5EE4-BE68-E9E0D1727CBC}"/>
              </a:ext>
            </a:extLst>
          </p:cNvPr>
          <p:cNvSpPr/>
          <p:nvPr/>
        </p:nvSpPr>
        <p:spPr>
          <a:xfrm>
            <a:off x="0" y="0"/>
            <a:ext cx="780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让我们开始：编译工具链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图1-a 程序的生命周期">
            <a:extLst>
              <a:ext uri="{FF2B5EF4-FFF2-40B4-BE49-F238E27FC236}">
                <a16:creationId xmlns:a16="http://schemas.microsoft.com/office/drawing/2014/main" id="{67A18E74-58D4-23F3-6BF2-9E2387ABF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04" y="3248984"/>
            <a:ext cx="7802136" cy="277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26483CE-75D0-5A89-E0D5-70940BAE79FA}"/>
              </a:ext>
            </a:extLst>
          </p:cNvPr>
          <p:cNvSpPr txBox="1"/>
          <p:nvPr/>
        </p:nvSpPr>
        <p:spPr>
          <a:xfrm>
            <a:off x="852779" y="1174282"/>
            <a:ext cx="101585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Rust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gcc</a:t>
            </a:r>
            <a:r>
              <a:rPr lang="zh-CN" altLang="en-US" sz="2400" dirty="0"/>
              <a:t>编译器的工作流程并不一样，他用的是</a:t>
            </a:r>
            <a:r>
              <a:rPr lang="en-US" altLang="zh-CN" sz="2400" dirty="0"/>
              <a:t>LLVM</a:t>
            </a:r>
            <a:r>
              <a:rPr lang="zh-CN" altLang="en-US" sz="2400" dirty="0"/>
              <a:t>的框架。</a:t>
            </a:r>
            <a:endParaRPr lang="en-US" altLang="zh-CN" sz="2400" dirty="0"/>
          </a:p>
          <a:p>
            <a:r>
              <a:rPr lang="zh-CN" altLang="en-US" sz="2400" dirty="0"/>
              <a:t>整个编译过程分为前端，</a:t>
            </a:r>
            <a:r>
              <a:rPr lang="en-US" altLang="zh-CN" sz="2400" dirty="0"/>
              <a:t>IR</a:t>
            </a:r>
            <a:r>
              <a:rPr lang="zh-CN" altLang="en-US" sz="2400" dirty="0"/>
              <a:t>，后端三个部分。</a:t>
            </a:r>
            <a:endParaRPr lang="en-US" altLang="zh-CN" sz="2400" dirty="0"/>
          </a:p>
          <a:p>
            <a:r>
              <a:rPr lang="zh-CN" altLang="en-US" sz="2400" dirty="0"/>
              <a:t>这样做的好处是，解耦了源代码和目标平台。所以当前端使用</a:t>
            </a:r>
            <a:r>
              <a:rPr lang="en-US" altLang="zh-CN" sz="2400" dirty="0"/>
              <a:t>Rust</a:t>
            </a:r>
            <a:r>
              <a:rPr lang="zh-CN" altLang="en-US" sz="2400" dirty="0"/>
              <a:t>代码的时候，后端只需要使用</a:t>
            </a:r>
            <a:r>
              <a:rPr lang="en-US" altLang="zh-CN" sz="2400" dirty="0"/>
              <a:t>LLVM</a:t>
            </a:r>
            <a:r>
              <a:rPr lang="zh-CN" altLang="en-US" sz="2400" dirty="0"/>
              <a:t>现成的后端即可。大大降低了编译工具链的开发工作量。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83724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AB43A67-B7CD-5EE4-BE68-E9E0D1727CBC}"/>
              </a:ext>
            </a:extLst>
          </p:cNvPr>
          <p:cNvSpPr/>
          <p:nvPr/>
        </p:nvSpPr>
        <p:spPr>
          <a:xfrm>
            <a:off x="0" y="0"/>
            <a:ext cx="780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让我们开始：编译工具链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6A3D7EC-6D13-1E3D-F8CF-A92D8A9DBB18}"/>
              </a:ext>
            </a:extLst>
          </p:cNvPr>
          <p:cNvSpPr txBox="1"/>
          <p:nvPr/>
        </p:nvSpPr>
        <p:spPr>
          <a:xfrm>
            <a:off x="322446" y="1078030"/>
            <a:ext cx="102124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也可以试图通过</a:t>
            </a:r>
            <a:r>
              <a:rPr lang="en-US" altLang="zh-CN" sz="2400" dirty="0" err="1"/>
              <a:t>rustc</a:t>
            </a:r>
            <a:r>
              <a:rPr lang="zh-CN" altLang="en-US" sz="2400" dirty="0"/>
              <a:t>的一些选项来看到对应的</a:t>
            </a:r>
            <a:r>
              <a:rPr lang="en-US" altLang="zh-CN" sz="2400" dirty="0" err="1"/>
              <a:t>llvm</a:t>
            </a:r>
            <a:r>
              <a:rPr lang="zh-CN" altLang="en-US" sz="2400" dirty="0"/>
              <a:t>中间表示</a:t>
            </a:r>
            <a:endParaRPr lang="en-US" altLang="zh-CN" sz="2400" dirty="0"/>
          </a:p>
          <a:p>
            <a:r>
              <a:rPr lang="zh-CN" altLang="en-US" sz="2400" dirty="0"/>
              <a:t>例如：</a:t>
            </a:r>
            <a:endParaRPr lang="en-US" altLang="zh-CN" sz="2400" dirty="0"/>
          </a:p>
          <a:p>
            <a:r>
              <a:rPr lang="en-US" altLang="zh-CN" sz="2400" dirty="0"/>
              <a:t>Cargo new</a:t>
            </a:r>
            <a:r>
              <a:rPr lang="zh-CN" altLang="en-US" sz="2400" dirty="0"/>
              <a:t>一个新的仓库，里面有个简单的</a:t>
            </a:r>
            <a:r>
              <a:rPr lang="en-US" altLang="zh-CN" sz="2400" dirty="0" err="1"/>
              <a:t>helloworld</a:t>
            </a:r>
            <a:r>
              <a:rPr lang="zh-CN" altLang="en-US" sz="2400" dirty="0"/>
              <a:t>输出</a:t>
            </a:r>
            <a:endParaRPr lang="en-US" altLang="zh-CN" sz="2400" dirty="0"/>
          </a:p>
          <a:p>
            <a:r>
              <a:rPr lang="en-US" altLang="zh-CN" sz="2400" dirty="0" err="1"/>
              <a:t>rustc</a:t>
            </a:r>
            <a:r>
              <a:rPr lang="en-US" altLang="zh-CN" sz="2400" dirty="0"/>
              <a:t> -Z unstable-options --emit=</a:t>
            </a:r>
            <a:r>
              <a:rPr lang="en-US" altLang="zh-CN" sz="2400" dirty="0" err="1"/>
              <a:t>llvm-ir</a:t>
            </a:r>
            <a:r>
              <a:rPr lang="en-US" altLang="zh-CN" sz="2400" dirty="0"/>
              <a:t> -o </a:t>
            </a:r>
            <a:r>
              <a:rPr lang="en-US" altLang="zh-CN" sz="2400" dirty="0" err="1"/>
              <a:t>output.ll</a:t>
            </a:r>
            <a:r>
              <a:rPr lang="en-US" altLang="zh-CN" sz="2400" dirty="0"/>
              <a:t> main.rs</a:t>
            </a:r>
          </a:p>
          <a:p>
            <a:r>
              <a:rPr lang="zh-CN" altLang="en-US" sz="2400" dirty="0"/>
              <a:t>会生成</a:t>
            </a:r>
            <a:r>
              <a:rPr lang="en-US" altLang="zh-CN" sz="2400" dirty="0" err="1"/>
              <a:t>output.ll</a:t>
            </a:r>
            <a:r>
              <a:rPr lang="zh-CN" altLang="en-US" sz="2400" dirty="0"/>
              <a:t>的中间表示</a:t>
            </a:r>
            <a:endParaRPr lang="en-US" altLang="zh-CN" sz="2400" dirty="0"/>
          </a:p>
          <a:p>
            <a:r>
              <a:rPr lang="zh-CN" altLang="en-US" sz="2400" dirty="0"/>
              <a:t>（虽然绝大多数情况下用不到就是了）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66D1F7-5E36-830B-9FA2-D4AF1482D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93" y="3427814"/>
            <a:ext cx="5083855" cy="14753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B2E4914-0A04-4780-B07A-9C2B34263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651" y="2740708"/>
            <a:ext cx="6266045" cy="375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3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4DEB06F-0DE6-9ABC-CF87-2F902A5E1AB1}"/>
              </a:ext>
            </a:extLst>
          </p:cNvPr>
          <p:cNvSpPr/>
          <p:nvPr/>
        </p:nvSpPr>
        <p:spPr>
          <a:xfrm>
            <a:off x="0" y="0"/>
            <a:ext cx="780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让我们开始：编译工具链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722828-3A15-BE99-C71F-AD738ABC1E2D}"/>
              </a:ext>
            </a:extLst>
          </p:cNvPr>
          <p:cNvSpPr txBox="1"/>
          <p:nvPr/>
        </p:nvSpPr>
        <p:spPr>
          <a:xfrm>
            <a:off x="536435" y="1119929"/>
            <a:ext cx="108502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编译出来的结果：</a:t>
            </a:r>
            <a:r>
              <a:rPr lang="en-US" altLang="zh-CN" sz="2400" dirty="0"/>
              <a:t>ELF</a:t>
            </a:r>
            <a:r>
              <a:rPr lang="zh-CN" altLang="en-US" sz="2400" dirty="0"/>
              <a:t>文件，这相当于操作系统和用户程序的一个约定。</a:t>
            </a:r>
          </a:p>
          <a:p>
            <a:endParaRPr lang="en-US" altLang="zh-CN" sz="2400" dirty="0"/>
          </a:p>
          <a:p>
            <a:r>
              <a:rPr lang="en-US" altLang="zh-CN" sz="2400" dirty="0"/>
              <a:t>ELF</a:t>
            </a:r>
            <a:r>
              <a:rPr lang="zh-CN" altLang="en-US" sz="2400" dirty="0"/>
              <a:t>文件格式及相关介绍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可重定位文件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可执行文件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共享文件</a:t>
            </a:r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8FB18A69-82AD-123E-E392-2906473CB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766" y="1834766"/>
            <a:ext cx="3425701" cy="379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381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2624</Words>
  <Application>Microsoft Office PowerPoint</Application>
  <PresentationFormat>宽屏</PresentationFormat>
  <Paragraphs>233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-apple-system</vt:lpstr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Zhu Yi</dc:creator>
  <cp:lastModifiedBy>Zhu Yi</cp:lastModifiedBy>
  <cp:revision>137</cp:revision>
  <dcterms:created xsi:type="dcterms:W3CDTF">2024-10-20T02:37:06Z</dcterms:created>
  <dcterms:modified xsi:type="dcterms:W3CDTF">2025-04-14T12:54:44Z</dcterms:modified>
</cp:coreProperties>
</file>