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等线"/>
      </a:defRPr>
    </a:lvl1pPr>
    <a:lvl2pPr indent="228600" latinLnBrk="0">
      <a:defRPr sz="1200">
        <a:latin typeface="+mj-lt"/>
        <a:ea typeface="+mj-ea"/>
        <a:cs typeface="+mj-cs"/>
        <a:sym typeface="等线"/>
      </a:defRPr>
    </a:lvl2pPr>
    <a:lvl3pPr indent="457200" latinLnBrk="0">
      <a:defRPr sz="1200">
        <a:latin typeface="+mj-lt"/>
        <a:ea typeface="+mj-ea"/>
        <a:cs typeface="+mj-cs"/>
        <a:sym typeface="等线"/>
      </a:defRPr>
    </a:lvl3pPr>
    <a:lvl4pPr indent="685800" latinLnBrk="0">
      <a:defRPr sz="1200">
        <a:latin typeface="+mj-lt"/>
        <a:ea typeface="+mj-ea"/>
        <a:cs typeface="+mj-cs"/>
        <a:sym typeface="等线"/>
      </a:defRPr>
    </a:lvl4pPr>
    <a:lvl5pPr indent="914400" latinLnBrk="0">
      <a:defRPr sz="1200">
        <a:latin typeface="+mj-lt"/>
        <a:ea typeface="+mj-ea"/>
        <a:cs typeface="+mj-cs"/>
        <a:sym typeface="等线"/>
      </a:defRPr>
    </a:lvl5pPr>
    <a:lvl6pPr indent="1143000" latinLnBrk="0">
      <a:defRPr sz="1200">
        <a:latin typeface="+mj-lt"/>
        <a:ea typeface="+mj-ea"/>
        <a:cs typeface="+mj-cs"/>
        <a:sym typeface="等线"/>
      </a:defRPr>
    </a:lvl6pPr>
    <a:lvl7pPr indent="1371600" latinLnBrk="0">
      <a:defRPr sz="1200">
        <a:latin typeface="+mj-lt"/>
        <a:ea typeface="+mj-ea"/>
        <a:cs typeface="+mj-cs"/>
        <a:sym typeface="等线"/>
      </a:defRPr>
    </a:lvl7pPr>
    <a:lvl8pPr indent="1600200" latinLnBrk="0">
      <a:defRPr sz="1200">
        <a:latin typeface="+mj-lt"/>
        <a:ea typeface="+mj-ea"/>
        <a:cs typeface="+mj-cs"/>
        <a:sym typeface="等线"/>
      </a:defRPr>
    </a:lvl8pPr>
    <a:lvl9pPr indent="1828800" latinLnBrk="0">
      <a:defRPr sz="1200">
        <a:latin typeface="+mj-lt"/>
        <a:ea typeface="+mj-ea"/>
        <a:cs typeface="+mj-cs"/>
        <a:sym typeface="等线"/>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幻灯片">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标题">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两栏内容">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较">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文本占位符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内容与标题">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文本占位符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图片与标题">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图片占位符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等线"/>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等线"/>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等线"/>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等线"/>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等线"/>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等线"/>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等线"/>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标题 1"/>
          <p:cNvSpPr txBox="1"/>
          <p:nvPr>
            <p:ph type="ctrTitle"/>
          </p:nvPr>
        </p:nvSpPr>
        <p:spPr>
          <a:prstGeom prst="rect">
            <a:avLst/>
          </a:prstGeom>
        </p:spPr>
        <p:txBody>
          <a:bodyPr/>
          <a:lstStyle/>
          <a:p>
            <a:pPr>
              <a:defRPr sz="5400"/>
            </a:pPr>
            <a:r>
              <a:t>2025春夏</a:t>
            </a:r>
            <a:r>
              <a:t>季训练营</a:t>
            </a:r>
            <a:br/>
            <a:r>
              <a:t>rCore</a:t>
            </a:r>
            <a:r>
              <a:rPr b="1" sz="6000"/>
              <a:t>进程间通信</a:t>
            </a:r>
          </a:p>
        </p:txBody>
      </p:sp>
      <p:sp>
        <p:nvSpPr>
          <p:cNvPr id="95" name="副标题 2"/>
          <p:cNvSpPr txBox="1"/>
          <p:nvPr>
            <p:ph type="subTitle" sz="quarter" idx="1"/>
          </p:nvPr>
        </p:nvSpPr>
        <p:spPr>
          <a:xfrm>
            <a:off x="1524000" y="3602037"/>
            <a:ext cx="9144000" cy="1655762"/>
          </a:xfrm>
          <a:prstGeom prst="rect">
            <a:avLst/>
          </a:prstGeom>
        </p:spPr>
        <p:txBody>
          <a:bodyPr/>
          <a:lstStyle/>
          <a:p>
            <a:pPr/>
            <a:r>
              <a:t>2025-04-23</a:t>
            </a:r>
          </a:p>
          <a:p>
            <a:pPr/>
            <a:r>
              <a:t>丛洋洋</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标题 1"/>
          <p:cNvSpPr txBox="1"/>
          <p:nvPr>
            <p:ph type="title"/>
          </p:nvPr>
        </p:nvSpPr>
        <p:spPr>
          <a:prstGeom prst="rect">
            <a:avLst/>
          </a:prstGeom>
        </p:spPr>
        <p:txBody>
          <a:bodyPr/>
          <a:lstStyle/>
          <a:p>
            <a:pPr/>
            <a:r>
              <a:t>管道（</a:t>
            </a:r>
            <a:r>
              <a:t>Pipe</a:t>
            </a:r>
            <a:r>
              <a:t>）</a:t>
            </a:r>
          </a:p>
        </p:txBody>
      </p:sp>
      <p:pic>
        <p:nvPicPr>
          <p:cNvPr id="127" name="内容占位符 4" descr="内容占位符 4"/>
          <p:cNvPicPr>
            <a:picLocks noChangeAspect="1"/>
          </p:cNvPicPr>
          <p:nvPr/>
        </p:nvPicPr>
        <p:blipFill>
          <a:blip r:embed="rId2">
            <a:extLst/>
          </a:blip>
          <a:stretch>
            <a:fillRect/>
          </a:stretch>
        </p:blipFill>
        <p:spPr>
          <a:xfrm>
            <a:off x="6976058" y="785118"/>
            <a:ext cx="4808801" cy="4351338"/>
          </a:xfrm>
          <a:prstGeom prst="rect">
            <a:avLst/>
          </a:prstGeom>
          <a:ln w="12700">
            <a:miter lim="400000"/>
          </a:ln>
        </p:spPr>
      </p:pic>
      <p:pic>
        <p:nvPicPr>
          <p:cNvPr id="128" name="图片 6" descr="图片 6"/>
          <p:cNvPicPr>
            <a:picLocks noChangeAspect="1"/>
          </p:cNvPicPr>
          <p:nvPr/>
        </p:nvPicPr>
        <p:blipFill>
          <a:blip r:embed="rId3">
            <a:extLst/>
          </a:blip>
          <a:stretch>
            <a:fillRect/>
          </a:stretch>
        </p:blipFill>
        <p:spPr>
          <a:xfrm>
            <a:off x="6976058" y="5136455"/>
            <a:ext cx="4899051" cy="1040507"/>
          </a:xfrm>
          <a:prstGeom prst="rect">
            <a:avLst/>
          </a:prstGeom>
          <a:ln w="12700">
            <a:miter lim="400000"/>
          </a:ln>
        </p:spPr>
      </p:pic>
      <p:sp>
        <p:nvSpPr>
          <p:cNvPr id="129" name="内容占位符 2"/>
          <p:cNvSpPr txBox="1"/>
          <p:nvPr/>
        </p:nvSpPr>
        <p:spPr>
          <a:xfrm>
            <a:off x="883920" y="1955912"/>
            <a:ext cx="5549069" cy="422105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a:lnSpc>
                <a:spcPct val="90000"/>
              </a:lnSpc>
              <a:spcBef>
                <a:spcPts val="1000"/>
              </a:spcBef>
              <a:buSzPct val="100000"/>
              <a:buFont typeface="Arial"/>
              <a:buChar char="•"/>
              <a:defRPr b="1" sz="2800">
                <a:latin typeface="Lato"/>
                <a:ea typeface="Lato"/>
                <a:cs typeface="Lato"/>
                <a:sym typeface="Lato"/>
              </a:defRPr>
            </a:pPr>
            <a:r>
              <a:t>int pipe(int pipefd[2])</a:t>
            </a:r>
          </a:p>
          <a:p>
            <a:pPr marL="228600" indent="-228600">
              <a:lnSpc>
                <a:spcPct val="90000"/>
              </a:lnSpc>
              <a:spcBef>
                <a:spcPts val="1000"/>
              </a:spcBef>
              <a:buSzPct val="100000"/>
              <a:buFont typeface="Arial"/>
              <a:buChar char="•"/>
              <a:defRPr sz="2800">
                <a:latin typeface="Lato"/>
                <a:ea typeface="Lato"/>
                <a:cs typeface="Lato"/>
                <a:sym typeface="Lato"/>
              </a:defRPr>
            </a:pPr>
            <a:r>
              <a:t>思考：</a:t>
            </a:r>
          </a:p>
          <a:p>
            <a:pPr lvl="1" marL="685800" indent="-228600">
              <a:lnSpc>
                <a:spcPct val="90000"/>
              </a:lnSpc>
              <a:spcBef>
                <a:spcPts val="500"/>
              </a:spcBef>
              <a:buSzPct val="100000"/>
              <a:buFont typeface="Arial"/>
              <a:buChar char="•"/>
              <a:defRPr b="1" sz="2400">
                <a:latin typeface="Lato"/>
                <a:ea typeface="Lato"/>
                <a:cs typeface="Lato"/>
                <a:sym typeface="Lato"/>
              </a:defRPr>
            </a:pPr>
            <a:r>
              <a:t>int dup2(int oldfd, int newfd) </a:t>
            </a:r>
            <a:r>
              <a:rPr b="0"/>
              <a:t>可以让 </a:t>
            </a:r>
            <a:r>
              <a:rPr b="0"/>
              <a:t>newfd </a:t>
            </a:r>
            <a:r>
              <a:rPr b="0"/>
              <a:t>指向 </a:t>
            </a:r>
            <a:r>
              <a:rPr b="0"/>
              <a:t>oldfd </a:t>
            </a:r>
            <a:r>
              <a:rPr b="0"/>
              <a:t>所指的文件，即重定向</a:t>
            </a:r>
          </a:p>
          <a:p>
            <a:pPr lvl="1" marL="685800" indent="-228600">
              <a:lnSpc>
                <a:spcPct val="90000"/>
              </a:lnSpc>
              <a:spcBef>
                <a:spcPts val="500"/>
              </a:spcBef>
              <a:buSzPct val="100000"/>
              <a:buFont typeface="Arial"/>
              <a:buChar char="•"/>
              <a:defRPr sz="2400">
                <a:latin typeface="Lato"/>
                <a:ea typeface="Lato"/>
                <a:cs typeface="Lato"/>
                <a:sym typeface="Lato"/>
              </a:defRPr>
            </a:pPr>
            <a:r>
              <a:t>如何实现 </a:t>
            </a:r>
            <a:r>
              <a:rPr b="1"/>
              <a:t>shell </a:t>
            </a:r>
            <a:r>
              <a:t>中</a:t>
            </a:r>
            <a:r>
              <a:rPr b="1"/>
              <a:t> </a:t>
            </a:r>
            <a:r>
              <a:rPr b="1"/>
              <a:t>| </a:t>
            </a:r>
            <a:r>
              <a:t>符号的功能？</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标题 1"/>
          <p:cNvSpPr txBox="1"/>
          <p:nvPr>
            <p:ph type="title"/>
          </p:nvPr>
        </p:nvSpPr>
        <p:spPr>
          <a:prstGeom prst="rect">
            <a:avLst/>
          </a:prstGeom>
        </p:spPr>
        <p:txBody>
          <a:bodyPr/>
          <a:lstStyle/>
          <a:p>
            <a:pPr/>
            <a:r>
              <a:t>命名管道（</a:t>
            </a:r>
            <a:r>
              <a:rPr>
                <a:solidFill>
                  <a:srgbClr val="455A64"/>
                </a:solidFill>
                <a:latin typeface="Lato"/>
                <a:ea typeface="Lato"/>
                <a:cs typeface="Lato"/>
                <a:sym typeface="Lato"/>
              </a:rPr>
              <a:t>FIFO</a:t>
            </a:r>
            <a:r>
              <a:t>）</a:t>
            </a:r>
          </a:p>
        </p:txBody>
      </p:sp>
      <p:sp>
        <p:nvSpPr>
          <p:cNvPr id="132" name="内容占位符 2"/>
          <p:cNvSpPr txBox="1"/>
          <p:nvPr>
            <p:ph type="body" idx="1"/>
          </p:nvPr>
        </p:nvSpPr>
        <p:spPr>
          <a:prstGeom prst="rect">
            <a:avLst/>
          </a:prstGeom>
        </p:spPr>
        <p:txBody>
          <a:bodyPr/>
          <a:lstStyle/>
          <a:p>
            <a:pPr>
              <a:defRPr>
                <a:latin typeface="Lato"/>
                <a:ea typeface="Lato"/>
                <a:cs typeface="Lato"/>
                <a:sym typeface="Lato"/>
              </a:defRPr>
            </a:pPr>
            <a:r>
              <a:t>在</a:t>
            </a:r>
            <a:r>
              <a:t>shell</a:t>
            </a:r>
            <a:r>
              <a:t>中可用</a:t>
            </a:r>
            <a:r>
              <a:t>mkfifo</a:t>
            </a:r>
            <a:r>
              <a:t>命令创建命名管道，也称为匿名管道</a:t>
            </a:r>
          </a:p>
          <a:p>
            <a:pPr>
              <a:defRPr>
                <a:latin typeface="Lato"/>
                <a:ea typeface="Lato"/>
                <a:cs typeface="Lato"/>
                <a:sym typeface="Lato"/>
              </a:defRPr>
            </a:pPr>
            <a:r>
              <a:t>与命名管道都属于单向通信机制。两者的不同是：</a:t>
            </a:r>
          </a:p>
          <a:p>
            <a:pPr lvl="1" marL="685800" indent="-228600">
              <a:spcBef>
                <a:spcPts val="500"/>
              </a:spcBef>
              <a:defRPr sz="2400">
                <a:latin typeface="Lato"/>
                <a:ea typeface="Lato"/>
                <a:cs typeface="Lato"/>
                <a:sym typeface="Lato"/>
              </a:defRPr>
            </a:pPr>
            <a:r>
              <a:t>命名管道可以支持任意两个进程间的通信</a:t>
            </a:r>
          </a:p>
          <a:p>
            <a:pPr lvl="1" marL="685800" indent="-228600">
              <a:spcBef>
                <a:spcPts val="500"/>
              </a:spcBef>
              <a:defRPr sz="2400">
                <a:latin typeface="Lato"/>
                <a:ea typeface="Lato"/>
                <a:cs typeface="Lato"/>
                <a:sym typeface="Lato"/>
              </a:defRPr>
            </a:pPr>
            <a:r>
              <a:t>匿名管道只支持父子进程和兄弟进程间的通信</a:t>
            </a:r>
          </a:p>
          <a:p>
            <a:pPr>
              <a:defRPr>
                <a:latin typeface="Lato"/>
                <a:ea typeface="Lato"/>
                <a:cs typeface="Lato"/>
                <a:sym typeface="Lato"/>
              </a:defRPr>
            </a:pPr>
            <a:r>
              <a:t>命名管道是阻塞式的单向通信管道</a:t>
            </a:r>
          </a:p>
          <a:p>
            <a:pPr lvl="1" marL="685800" indent="-228600">
              <a:spcBef>
                <a:spcPts val="500"/>
              </a:spcBef>
              <a:defRPr sz="2400">
                <a:latin typeface="Lato"/>
                <a:ea typeface="Lato"/>
                <a:cs typeface="Lato"/>
                <a:sym typeface="Lato"/>
              </a:defRPr>
            </a:pPr>
            <a:r>
              <a:t>任意一方都可以读、写</a:t>
            </a:r>
          </a:p>
          <a:p>
            <a:pPr lvl="1" marL="685800" indent="-228600">
              <a:spcBef>
                <a:spcPts val="500"/>
              </a:spcBef>
              <a:defRPr sz="2400">
                <a:latin typeface="Lato"/>
                <a:ea typeface="Lato"/>
                <a:cs typeface="Lato"/>
                <a:sym typeface="Lato"/>
              </a:defRPr>
            </a:pPr>
            <a:r>
              <a:t>只有读、写端同时打开了命名管道时，数据才会写入并被读取</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标题 1"/>
          <p:cNvSpPr txBox="1"/>
          <p:nvPr>
            <p:ph type="title"/>
          </p:nvPr>
        </p:nvSpPr>
        <p:spPr>
          <a:prstGeom prst="rect">
            <a:avLst/>
          </a:prstGeom>
        </p:spPr>
        <p:txBody>
          <a:bodyPr/>
          <a:lstStyle/>
          <a:p>
            <a:pPr/>
            <a:r>
              <a:t>消息队列（</a:t>
            </a:r>
            <a:r>
              <a:t>Message Queue</a:t>
            </a:r>
            <a:r>
              <a:t>）</a:t>
            </a:r>
          </a:p>
        </p:txBody>
      </p:sp>
      <p:sp>
        <p:nvSpPr>
          <p:cNvPr id="135" name="内容占位符 2"/>
          <p:cNvSpPr txBox="1"/>
          <p:nvPr>
            <p:ph type="body" idx="1"/>
          </p:nvPr>
        </p:nvSpPr>
        <p:spPr>
          <a:prstGeom prst="rect">
            <a:avLst/>
          </a:prstGeom>
        </p:spPr>
        <p:txBody>
          <a:bodyPr/>
          <a:lstStyle/>
          <a:p>
            <a:pPr>
              <a:defRPr>
                <a:latin typeface="Lato"/>
                <a:ea typeface="Lato"/>
                <a:cs typeface="Lato"/>
                <a:sym typeface="Lato"/>
              </a:defRPr>
            </a:pPr>
            <a:r>
              <a:t>消息队列是由操作系统维护的以结构数据为基本单位的间接通信机制</a:t>
            </a:r>
          </a:p>
          <a:p>
            <a:pPr lvl="1" marL="685800" indent="-228600">
              <a:spcBef>
                <a:spcPts val="500"/>
              </a:spcBef>
              <a:defRPr sz="2400">
                <a:latin typeface="Lato"/>
                <a:ea typeface="Lato"/>
                <a:cs typeface="Lato"/>
                <a:sym typeface="Lato"/>
              </a:defRPr>
            </a:pPr>
            <a:r>
              <a:t>每个消息</a:t>
            </a:r>
            <a:r>
              <a:t>(Message)</a:t>
            </a:r>
            <a:r>
              <a:t>是一个字节序列，有自己的</a:t>
            </a:r>
            <a:r>
              <a:rPr b="1"/>
              <a:t>类型标识</a:t>
            </a:r>
          </a:p>
          <a:p>
            <a:pPr lvl="1" marL="685800" indent="-228600">
              <a:spcBef>
                <a:spcPts val="500"/>
              </a:spcBef>
              <a:defRPr sz="2400">
                <a:latin typeface="Lato"/>
                <a:ea typeface="Lato"/>
                <a:cs typeface="Lato"/>
                <a:sym typeface="Lato"/>
              </a:defRPr>
            </a:pPr>
            <a:r>
              <a:t>相同类型标识的消息组成按</a:t>
            </a:r>
            <a:r>
              <a:rPr b="1"/>
              <a:t>先进先出</a:t>
            </a:r>
            <a:r>
              <a:t>顺序组成一个消息队列</a:t>
            </a:r>
          </a:p>
        </p:txBody>
      </p:sp>
      <p:pic>
        <p:nvPicPr>
          <p:cNvPr id="136" name="图片 4" descr="图片 4"/>
          <p:cNvPicPr>
            <a:picLocks noChangeAspect="1"/>
          </p:cNvPicPr>
          <p:nvPr/>
        </p:nvPicPr>
        <p:blipFill>
          <a:blip r:embed="rId2">
            <a:extLst/>
          </a:blip>
          <a:stretch>
            <a:fillRect/>
          </a:stretch>
        </p:blipFill>
        <p:spPr>
          <a:xfrm>
            <a:off x="992059" y="4001294"/>
            <a:ext cx="9699426" cy="1845178"/>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标题 1"/>
          <p:cNvSpPr txBox="1"/>
          <p:nvPr>
            <p:ph type="title"/>
          </p:nvPr>
        </p:nvSpPr>
        <p:spPr>
          <a:prstGeom prst="rect">
            <a:avLst/>
          </a:prstGeom>
        </p:spPr>
        <p:txBody>
          <a:bodyPr/>
          <a:lstStyle/>
          <a:p>
            <a:pPr/>
            <a:r>
              <a:t>消息队列</a:t>
            </a:r>
          </a:p>
        </p:txBody>
      </p:sp>
      <p:sp>
        <p:nvSpPr>
          <p:cNvPr id="139" name="内容占位符 2"/>
          <p:cNvSpPr txBox="1"/>
          <p:nvPr>
            <p:ph type="body" sz="half" idx="1"/>
          </p:nvPr>
        </p:nvSpPr>
        <p:spPr>
          <a:xfrm>
            <a:off x="161625" y="1833826"/>
            <a:ext cx="6989558" cy="4351338"/>
          </a:xfrm>
          <a:prstGeom prst="rect">
            <a:avLst/>
          </a:prstGeom>
        </p:spPr>
        <p:txBody>
          <a:bodyPr/>
          <a:lstStyle/>
          <a:p>
            <a:pPr>
              <a:defRPr sz="2000">
                <a:latin typeface="Lato"/>
                <a:ea typeface="Lato"/>
                <a:cs typeface="Lato"/>
                <a:sym typeface="Lato"/>
              </a:defRPr>
            </a:pPr>
            <a:r>
              <a:t>消息队列的系统调用</a:t>
            </a:r>
          </a:p>
          <a:p>
            <a:pPr lvl="1" marL="742950" indent="-285750">
              <a:spcBef>
                <a:spcPts val="500"/>
              </a:spcBef>
              <a:defRPr sz="1800">
                <a:latin typeface="Lato"/>
                <a:ea typeface="Lato"/>
                <a:cs typeface="Lato"/>
                <a:sym typeface="Lato"/>
              </a:defRPr>
            </a:pPr>
            <a:r>
              <a:t>创建/获取消息队列 QID= msgget (key, flags)</a:t>
            </a:r>
          </a:p>
          <a:p>
            <a:pPr lvl="1" marL="742950" indent="-285750">
              <a:spcBef>
                <a:spcPts val="500"/>
              </a:spcBef>
              <a:defRPr sz="1800">
                <a:latin typeface="Lato"/>
                <a:ea typeface="Lato"/>
                <a:cs typeface="Lato"/>
                <a:sym typeface="Lato"/>
              </a:defRPr>
            </a:pPr>
            <a:r>
              <a:t>发送消息 msgsnd (QID, buf, size, flags)</a:t>
            </a:r>
            <a:endParaRPr sz="2400"/>
          </a:p>
          <a:p>
            <a:pPr lvl="1" marL="742950" indent="-285750">
              <a:spcBef>
                <a:spcPts val="500"/>
              </a:spcBef>
              <a:defRPr sz="1800">
                <a:latin typeface="Lato"/>
                <a:ea typeface="Lato"/>
                <a:cs typeface="Lato"/>
                <a:sym typeface="Lato"/>
              </a:defRPr>
            </a:pPr>
            <a:r>
              <a:t>接收消息 msgrcv (QID, buf, size, type, flags)</a:t>
            </a:r>
          </a:p>
          <a:p>
            <a:pPr lvl="1" marL="742950" indent="-285750">
              <a:spcBef>
                <a:spcPts val="500"/>
              </a:spcBef>
              <a:defRPr sz="1800">
                <a:latin typeface="Lato"/>
                <a:ea typeface="Lato"/>
                <a:cs typeface="Lato"/>
                <a:sym typeface="Lato"/>
              </a:defRPr>
            </a:pPr>
            <a:r>
              <a:t>msgctl( … </a:t>
            </a:r>
            <a:r>
              <a:t>） </a:t>
            </a:r>
            <a:r>
              <a:t>// </a:t>
            </a:r>
            <a:r>
              <a:t>消息队列控制</a:t>
            </a:r>
          </a:p>
          <a:p>
            <a:pPr lvl="2" marL="1200150" indent="-285750">
              <a:spcBef>
                <a:spcPts val="500"/>
              </a:spcBef>
              <a:defRPr sz="1800">
                <a:latin typeface="Lato"/>
                <a:ea typeface="Lato"/>
                <a:cs typeface="Lato"/>
                <a:sym typeface="Lato"/>
              </a:defRPr>
            </a:pPr>
            <a:r>
              <a:t>IPC_RMID</a:t>
            </a:r>
            <a:r>
              <a:rPr sz="1600"/>
              <a:t> 删除队列</a:t>
            </a:r>
            <a:endParaRPr sz="1600"/>
          </a:p>
          <a:p>
            <a:pPr lvl="2" marL="1200150" indent="-285750">
              <a:spcBef>
                <a:spcPts val="500"/>
              </a:spcBef>
              <a:defRPr sz="1800">
                <a:latin typeface="Lato"/>
                <a:ea typeface="Lato"/>
                <a:cs typeface="Lato"/>
                <a:sym typeface="Lato"/>
              </a:defRPr>
            </a:pPr>
            <a:r>
              <a:t>IPC_STAT</a:t>
            </a:r>
            <a:r>
              <a:rPr sz="1600"/>
              <a:t> 获取状态</a:t>
            </a:r>
            <a:endParaRPr sz="2400"/>
          </a:p>
          <a:p>
            <a:pPr>
              <a:defRPr sz="2000"/>
            </a:pPr>
            <a:r>
              <a:t>细节可查看文档</a:t>
            </a:r>
          </a:p>
        </p:txBody>
      </p:sp>
      <p:pic>
        <p:nvPicPr>
          <p:cNvPr id="140" name="图片 9" descr="图片 9"/>
          <p:cNvPicPr>
            <a:picLocks noChangeAspect="1"/>
          </p:cNvPicPr>
          <p:nvPr/>
        </p:nvPicPr>
        <p:blipFill>
          <a:blip r:embed="rId2">
            <a:extLst/>
          </a:blip>
          <a:stretch>
            <a:fillRect/>
          </a:stretch>
        </p:blipFill>
        <p:spPr>
          <a:xfrm>
            <a:off x="5215480" y="0"/>
            <a:ext cx="6976520" cy="6858000"/>
          </a:xfrm>
          <a:prstGeom prst="rect">
            <a:avLst/>
          </a:prstGeom>
          <a:ln w="12700">
            <a:miter lim="400000"/>
          </a:ln>
        </p:spPr>
      </p:pic>
      <p:pic>
        <p:nvPicPr>
          <p:cNvPr id="141" name="图片 11" descr="图片 11"/>
          <p:cNvPicPr>
            <a:picLocks noChangeAspect="1"/>
          </p:cNvPicPr>
          <p:nvPr/>
        </p:nvPicPr>
        <p:blipFill>
          <a:blip r:embed="rId3">
            <a:extLst/>
          </a:blip>
          <a:stretch>
            <a:fillRect/>
          </a:stretch>
        </p:blipFill>
        <p:spPr>
          <a:xfrm>
            <a:off x="435299" y="5117360"/>
            <a:ext cx="4356962" cy="1309073"/>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0"/>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1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1" grpId="2"/>
      <p:bldP build="whole" bldLvl="1" animBg="1" rev="0" advAuto="0" spid="140"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标题 1"/>
          <p:cNvSpPr txBox="1"/>
          <p:nvPr>
            <p:ph type="title"/>
          </p:nvPr>
        </p:nvSpPr>
        <p:spPr>
          <a:prstGeom prst="rect">
            <a:avLst/>
          </a:prstGeom>
        </p:spPr>
        <p:txBody>
          <a:bodyPr/>
          <a:lstStyle/>
          <a:p>
            <a:pPr/>
            <a:r>
              <a:t>共享内存（</a:t>
            </a:r>
            <a:r>
              <a:t>Shared Memory</a:t>
            </a:r>
            <a:r>
              <a:t>）</a:t>
            </a:r>
          </a:p>
        </p:txBody>
      </p:sp>
      <p:sp>
        <p:nvSpPr>
          <p:cNvPr id="144" name="内容占位符 2"/>
          <p:cNvSpPr txBox="1"/>
          <p:nvPr>
            <p:ph type="body" sz="half" idx="1"/>
          </p:nvPr>
        </p:nvSpPr>
        <p:spPr>
          <a:xfrm>
            <a:off x="677429" y="1380852"/>
            <a:ext cx="6140223" cy="4351339"/>
          </a:xfrm>
          <a:prstGeom prst="rect">
            <a:avLst/>
          </a:prstGeom>
        </p:spPr>
        <p:txBody>
          <a:bodyPr/>
          <a:lstStyle/>
          <a:p>
            <a:pPr>
              <a:defRPr sz="2400">
                <a:latin typeface="Lato"/>
                <a:ea typeface="Lato"/>
                <a:cs typeface="Lato"/>
                <a:sym typeface="Lato"/>
              </a:defRPr>
            </a:pPr>
            <a:r>
              <a:t>共享内存的系统调用</a:t>
            </a:r>
          </a:p>
          <a:p>
            <a:pPr lvl="1" marL="685800" indent="-228600">
              <a:spcBef>
                <a:spcPts val="500"/>
              </a:spcBef>
              <a:defRPr sz="1800">
                <a:latin typeface="Lato"/>
                <a:ea typeface="Lato"/>
                <a:cs typeface="Lato"/>
                <a:sym typeface="Lato"/>
              </a:defRPr>
            </a:pPr>
            <a:r>
              <a:t>创建共享内存段: shmid = shmget (key, size, flags)</a:t>
            </a:r>
            <a:r>
              <a:t> </a:t>
            </a:r>
          </a:p>
          <a:p>
            <a:pPr lvl="1" marL="685800" indent="-228600">
              <a:spcBef>
                <a:spcPts val="500"/>
              </a:spcBef>
              <a:defRPr sz="1800">
                <a:latin typeface="Lato"/>
                <a:ea typeface="Lato"/>
                <a:cs typeface="Lato"/>
                <a:sym typeface="Lato"/>
              </a:defRPr>
            </a:pPr>
            <a:r>
              <a:t>附加到进程地址空间: </a:t>
            </a:r>
            <a:r>
              <a:t>shmat (shmid, *shmaddr, flags)</a:t>
            </a:r>
          </a:p>
          <a:p>
            <a:pPr lvl="1" marL="685800" indent="-228600">
              <a:spcBef>
                <a:spcPts val="500"/>
              </a:spcBef>
              <a:defRPr sz="1800">
                <a:latin typeface="Lato"/>
                <a:ea typeface="Lato"/>
                <a:cs typeface="Lato"/>
                <a:sym typeface="Lato"/>
              </a:defRPr>
            </a:pPr>
            <a:r>
              <a:t>分离：</a:t>
            </a:r>
            <a:r>
              <a:t>shmdt (*shmaddr)</a:t>
            </a:r>
          </a:p>
          <a:p>
            <a:pPr lvl="1" marL="685800" indent="-228600">
              <a:spcBef>
                <a:spcPts val="500"/>
              </a:spcBef>
              <a:defRPr sz="1800">
                <a:latin typeface="Lato"/>
                <a:ea typeface="Lato"/>
                <a:cs typeface="Lato"/>
                <a:sym typeface="Lato"/>
              </a:defRPr>
            </a:pPr>
            <a:r>
              <a:t>删除：</a:t>
            </a:r>
            <a:r>
              <a:t>shmctl( …</a:t>
            </a:r>
            <a:r>
              <a:t>） </a:t>
            </a:r>
            <a:r>
              <a:t>//</a:t>
            </a:r>
            <a:r>
              <a:t>共享段控制</a:t>
            </a:r>
          </a:p>
          <a:p>
            <a:pPr>
              <a:defRPr sz="2400">
                <a:latin typeface="Lato"/>
                <a:ea typeface="Lato"/>
                <a:cs typeface="Lato"/>
                <a:sym typeface="Lato"/>
              </a:defRPr>
            </a:pPr>
            <a:r>
              <a:t>像一块“</a:t>
            </a:r>
            <a:r>
              <a:rPr b="1"/>
              <a:t>黑板”</a:t>
            </a:r>
            <a:r>
              <a:t>，多个进程都可以在上面写字，但需要协调谁在何时写</a:t>
            </a:r>
          </a:p>
        </p:txBody>
      </p:sp>
      <p:pic>
        <p:nvPicPr>
          <p:cNvPr id="145" name="图片 4" descr="图片 4"/>
          <p:cNvPicPr>
            <a:picLocks noChangeAspect="1"/>
          </p:cNvPicPr>
          <p:nvPr/>
        </p:nvPicPr>
        <p:blipFill>
          <a:blip r:embed="rId2">
            <a:extLst/>
          </a:blip>
          <a:stretch>
            <a:fillRect/>
          </a:stretch>
        </p:blipFill>
        <p:spPr>
          <a:xfrm>
            <a:off x="882359" y="4236761"/>
            <a:ext cx="4498195" cy="2030160"/>
          </a:xfrm>
          <a:prstGeom prst="rect">
            <a:avLst/>
          </a:prstGeom>
          <a:ln w="12700">
            <a:miter lim="400000"/>
          </a:ln>
        </p:spPr>
      </p:pic>
      <p:pic>
        <p:nvPicPr>
          <p:cNvPr id="146" name="图片 6" descr="图片 6"/>
          <p:cNvPicPr>
            <a:picLocks noChangeAspect="1"/>
          </p:cNvPicPr>
          <p:nvPr/>
        </p:nvPicPr>
        <p:blipFill>
          <a:blip r:embed="rId3">
            <a:extLst/>
          </a:blip>
          <a:stretch>
            <a:fillRect/>
          </a:stretch>
        </p:blipFill>
        <p:spPr>
          <a:xfrm>
            <a:off x="6458499" y="0"/>
            <a:ext cx="5733501" cy="68580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6"/>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1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6" grpId="1"/>
      <p:bldP build="whole" bldLvl="1" animBg="1" rev="0" advAuto="0" spid="145" grpId="2"/>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标题 1"/>
          <p:cNvSpPr txBox="1"/>
          <p:nvPr>
            <p:ph type="title"/>
          </p:nvPr>
        </p:nvSpPr>
        <p:spPr>
          <a:prstGeom prst="rect">
            <a:avLst/>
          </a:prstGeom>
        </p:spPr>
        <p:txBody>
          <a:bodyPr/>
          <a:lstStyle/>
          <a:p>
            <a:pPr/>
            <a:r>
              <a:t>进程间通信：异步通知机制</a:t>
            </a:r>
          </a:p>
        </p:txBody>
      </p:sp>
      <p:sp>
        <p:nvSpPr>
          <p:cNvPr id="149" name="内容占位符 2"/>
          <p:cNvSpPr txBox="1"/>
          <p:nvPr>
            <p:ph type="body" idx="1"/>
          </p:nvPr>
        </p:nvSpPr>
        <p:spPr>
          <a:prstGeom prst="rect">
            <a:avLst/>
          </a:prstGeom>
        </p:spPr>
        <p:txBody>
          <a:bodyPr/>
          <a:lstStyle/>
          <a:p>
            <a:pPr/>
            <a:r>
              <a:t>Signal</a:t>
            </a:r>
          </a:p>
          <a:p>
            <a:pPr/>
            <a:r>
              <a:t>用户态中断</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1" name="图片 4" descr="图片 4"/>
          <p:cNvPicPr>
            <a:picLocks noChangeAspect="1"/>
          </p:cNvPicPr>
          <p:nvPr/>
        </p:nvPicPr>
        <p:blipFill>
          <a:blip r:embed="rId2">
            <a:extLst/>
          </a:blip>
          <a:stretch>
            <a:fillRect/>
          </a:stretch>
        </p:blipFill>
        <p:spPr>
          <a:xfrm>
            <a:off x="4818026" y="1263164"/>
            <a:ext cx="7451881" cy="3880572"/>
          </a:xfrm>
          <a:prstGeom prst="rect">
            <a:avLst/>
          </a:prstGeom>
          <a:ln w="12700">
            <a:miter lim="400000"/>
          </a:ln>
        </p:spPr>
      </p:pic>
      <p:sp>
        <p:nvSpPr>
          <p:cNvPr id="152" name="标题 1"/>
          <p:cNvSpPr txBox="1"/>
          <p:nvPr>
            <p:ph type="title"/>
          </p:nvPr>
        </p:nvSpPr>
        <p:spPr>
          <a:prstGeom prst="rect">
            <a:avLst/>
          </a:prstGeom>
        </p:spPr>
        <p:txBody>
          <a:bodyPr/>
          <a:lstStyle/>
          <a:p>
            <a:pPr/>
            <a:r>
              <a:t>信号（</a:t>
            </a:r>
            <a:r>
              <a:t>Signal</a:t>
            </a:r>
            <a:r>
              <a:t>）</a:t>
            </a:r>
          </a:p>
        </p:txBody>
      </p:sp>
      <p:sp>
        <p:nvSpPr>
          <p:cNvPr id="153" name="内容占位符 2"/>
          <p:cNvSpPr txBox="1"/>
          <p:nvPr>
            <p:ph type="body" sz="half" idx="1"/>
          </p:nvPr>
        </p:nvSpPr>
        <p:spPr>
          <a:xfrm>
            <a:off x="399452" y="1796920"/>
            <a:ext cx="5205861" cy="4628482"/>
          </a:xfrm>
          <a:prstGeom prst="rect">
            <a:avLst/>
          </a:prstGeom>
        </p:spPr>
        <p:txBody>
          <a:bodyPr/>
          <a:lstStyle/>
          <a:p>
            <a:pPr>
              <a:defRPr b="1" sz="2000">
                <a:latin typeface="Lato"/>
                <a:ea typeface="Lato"/>
                <a:cs typeface="Lato"/>
                <a:sym typeface="Lato"/>
              </a:defRPr>
            </a:pPr>
            <a:r>
              <a:t>信号</a:t>
            </a:r>
            <a:r>
              <a:rPr b="0"/>
              <a:t>是中断正在运行的进程的异步消息或事件</a:t>
            </a:r>
            <a:endParaRPr b="0"/>
          </a:p>
          <a:p>
            <a:pPr>
              <a:defRPr sz="2000">
                <a:latin typeface="Lato"/>
                <a:ea typeface="Lato"/>
                <a:cs typeface="Lato"/>
                <a:sym typeface="Lato"/>
              </a:defRPr>
            </a:pPr>
            <a:r>
              <a:t>进程通过内核发出信号</a:t>
            </a:r>
          </a:p>
          <a:p>
            <a:pPr lvl="1" marL="742950" indent="-285750">
              <a:spcBef>
                <a:spcPts val="500"/>
              </a:spcBef>
              <a:defRPr sz="1800">
                <a:latin typeface="Lato"/>
                <a:ea typeface="Lato"/>
                <a:cs typeface="Lato"/>
                <a:sym typeface="Lato"/>
              </a:defRPr>
            </a:pPr>
            <a:r>
              <a:t>shell </a:t>
            </a:r>
            <a:r>
              <a:t>通过 </a:t>
            </a:r>
            <a:r>
              <a:t>kill </a:t>
            </a:r>
            <a:r>
              <a:t>命令向某个进程发送一个信号将其终止</a:t>
            </a:r>
            <a:endParaRPr sz="2400"/>
          </a:p>
          <a:p>
            <a:pPr>
              <a:defRPr sz="2000">
                <a:latin typeface="Lato"/>
                <a:ea typeface="Lato"/>
                <a:cs typeface="Lato"/>
                <a:sym typeface="Lato"/>
              </a:defRPr>
            </a:pPr>
            <a:r>
              <a:t>内核直接发出信号</a:t>
            </a:r>
          </a:p>
          <a:p>
            <a:pPr lvl="1" marL="742950" indent="-285750">
              <a:spcBef>
                <a:spcPts val="500"/>
              </a:spcBef>
              <a:defRPr sz="1800">
                <a:latin typeface="Lato"/>
                <a:ea typeface="Lato"/>
                <a:cs typeface="Lato"/>
                <a:sym typeface="Lato"/>
              </a:defRPr>
            </a:pPr>
            <a:r>
              <a:t>某进程从管道读取数据，但是管道的读权限被关闭了，内核会给进程发送一个</a:t>
            </a:r>
            <a:r>
              <a:t>SIGPIPE</a:t>
            </a:r>
            <a:r>
              <a:t>信号，提示读管道出错</a:t>
            </a:r>
            <a:endParaRPr b="1"/>
          </a:p>
          <a:p>
            <a:pPr>
              <a:defRPr sz="2000">
                <a:latin typeface="Lato"/>
                <a:ea typeface="Lato"/>
                <a:cs typeface="Lato"/>
                <a:sym typeface="Lato"/>
              </a:defRPr>
            </a:pPr>
            <a:r>
              <a:t>外设通过内核发出</a:t>
            </a:r>
          </a:p>
          <a:p>
            <a:pPr lvl="1" marL="742950" indent="-285750">
              <a:spcBef>
                <a:spcPts val="500"/>
              </a:spcBef>
              <a:defRPr sz="1800">
                <a:latin typeface="Lato"/>
                <a:ea typeface="Lato"/>
                <a:cs typeface="Lato"/>
                <a:sym typeface="Lato"/>
              </a:defRPr>
            </a:pPr>
            <a:r>
              <a:t>比如按下 </a:t>
            </a:r>
            <a:r>
              <a:t>Ctrl+C </a:t>
            </a:r>
            <a:r>
              <a:t>按键时，内核收到包含 </a:t>
            </a:r>
            <a:r>
              <a:t>Ctrl+C </a:t>
            </a:r>
            <a:r>
              <a:t>按键的外设中断，会向正在运行的进程发送 </a:t>
            </a:r>
            <a:r>
              <a:t>SIGINT </a:t>
            </a:r>
            <a:r>
              <a:t>信号，将其异常终止</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5" name="图片 4" descr="图片 4"/>
          <p:cNvPicPr>
            <a:picLocks noChangeAspect="1"/>
          </p:cNvPicPr>
          <p:nvPr/>
        </p:nvPicPr>
        <p:blipFill>
          <a:blip r:embed="rId2">
            <a:extLst/>
          </a:blip>
          <a:stretch>
            <a:fillRect/>
          </a:stretch>
        </p:blipFill>
        <p:spPr>
          <a:xfrm>
            <a:off x="4863131" y="1295967"/>
            <a:ext cx="7451881" cy="3880572"/>
          </a:xfrm>
          <a:prstGeom prst="rect">
            <a:avLst/>
          </a:prstGeom>
          <a:ln w="12700">
            <a:miter lim="400000"/>
          </a:ln>
        </p:spPr>
      </p:pic>
      <p:sp>
        <p:nvSpPr>
          <p:cNvPr id="156" name="标题 1"/>
          <p:cNvSpPr txBox="1"/>
          <p:nvPr>
            <p:ph type="title"/>
          </p:nvPr>
        </p:nvSpPr>
        <p:spPr>
          <a:prstGeom prst="rect">
            <a:avLst/>
          </a:prstGeom>
        </p:spPr>
        <p:txBody>
          <a:bodyPr/>
          <a:lstStyle/>
          <a:p>
            <a:pPr/>
            <a:r>
              <a:t>信号（</a:t>
            </a:r>
            <a:r>
              <a:t>Signal</a:t>
            </a:r>
            <a:r>
              <a:t>）</a:t>
            </a:r>
          </a:p>
        </p:txBody>
      </p:sp>
      <p:sp>
        <p:nvSpPr>
          <p:cNvPr id="157" name="内容占位符 2"/>
          <p:cNvSpPr txBox="1"/>
          <p:nvPr>
            <p:ph type="body" sz="half" idx="1"/>
          </p:nvPr>
        </p:nvSpPr>
        <p:spPr>
          <a:xfrm>
            <a:off x="399452" y="1796920"/>
            <a:ext cx="5205861" cy="4628482"/>
          </a:xfrm>
          <a:prstGeom prst="rect">
            <a:avLst/>
          </a:prstGeom>
        </p:spPr>
        <p:txBody>
          <a:bodyPr/>
          <a:lstStyle/>
          <a:p>
            <a:pPr>
              <a:defRPr b="1">
                <a:latin typeface="Lato"/>
                <a:ea typeface="Lato"/>
                <a:cs typeface="Lato"/>
                <a:sym typeface="Lato"/>
              </a:defRPr>
            </a:pPr>
            <a:r>
              <a:t>忽略</a:t>
            </a:r>
            <a:r>
              <a:rPr b="0"/>
              <a:t>：信号没有发生过</a:t>
            </a:r>
            <a:endParaRPr b="0"/>
          </a:p>
          <a:p>
            <a:pPr>
              <a:defRPr b="1">
                <a:latin typeface="Lato"/>
                <a:ea typeface="Lato"/>
                <a:cs typeface="Lato"/>
                <a:sym typeface="Lato"/>
              </a:defRPr>
            </a:pPr>
            <a:r>
              <a:t>捕获</a:t>
            </a:r>
            <a:r>
              <a:rPr b="0"/>
              <a:t>：进程会调用相应的处理函数进行处理</a:t>
            </a:r>
            <a:endParaRPr b="0"/>
          </a:p>
          <a:p>
            <a:pPr>
              <a:defRPr b="1">
                <a:latin typeface="Lato"/>
                <a:ea typeface="Lato"/>
                <a:cs typeface="Lato"/>
                <a:sym typeface="Lato"/>
              </a:defRPr>
            </a:pPr>
            <a:r>
              <a:t>默认</a:t>
            </a:r>
            <a:r>
              <a:rPr b="0"/>
              <a:t>：如果不忽略也不捕获，此时进程会使用内核默认的处理方式来处理信号</a:t>
            </a:r>
            <a:endParaRPr b="0"/>
          </a:p>
          <a:p>
            <a:pPr lvl="1" marL="742950" indent="-285750">
              <a:spcBef>
                <a:spcPts val="500"/>
              </a:spcBef>
              <a:defRPr sz="2400">
                <a:latin typeface="Lato"/>
                <a:ea typeface="Lato"/>
                <a:cs typeface="Lato"/>
                <a:sym typeface="Lato"/>
              </a:defRPr>
            </a:pPr>
            <a:r>
              <a:t>内核默认的信号处理：在大多情况下就是杀死进程或者直接忽略信号</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标题 1"/>
          <p:cNvSpPr txBox="1"/>
          <p:nvPr>
            <p:ph type="title"/>
          </p:nvPr>
        </p:nvSpPr>
        <p:spPr>
          <a:prstGeom prst="rect">
            <a:avLst/>
          </a:prstGeom>
        </p:spPr>
        <p:txBody>
          <a:bodyPr/>
          <a:lstStyle/>
          <a:p>
            <a:pPr/>
            <a:r>
              <a:t>特殊信号（</a:t>
            </a:r>
            <a:r>
              <a:t>Signal 9</a:t>
            </a:r>
            <a:r>
              <a:t>）</a:t>
            </a:r>
          </a:p>
        </p:txBody>
      </p:sp>
      <p:sp>
        <p:nvSpPr>
          <p:cNvPr id="160" name="内容占位符 2"/>
          <p:cNvSpPr txBox="1"/>
          <p:nvPr>
            <p:ph type="body" sz="half" idx="1"/>
          </p:nvPr>
        </p:nvSpPr>
        <p:spPr>
          <a:xfrm>
            <a:off x="399452" y="1796920"/>
            <a:ext cx="5205861" cy="4628482"/>
          </a:xfrm>
          <a:prstGeom prst="rect">
            <a:avLst/>
          </a:prstGeom>
        </p:spPr>
        <p:txBody>
          <a:bodyPr/>
          <a:lstStyle/>
          <a:p>
            <a:pPr>
              <a:defRPr b="1">
                <a:latin typeface="Lato"/>
                <a:ea typeface="Lato"/>
                <a:cs typeface="Lato"/>
                <a:sym typeface="Lato"/>
              </a:defRPr>
            </a:pPr>
            <a:r>
              <a:t>SIGKILL 、SIGSTOP</a:t>
            </a:r>
          </a:p>
          <a:p>
            <a:pPr>
              <a:defRPr>
                <a:latin typeface="Lato"/>
                <a:ea typeface="Lato"/>
                <a:cs typeface="Lato"/>
                <a:sym typeface="Lato"/>
              </a:defRPr>
            </a:pPr>
            <a:r>
              <a:t>不能被捕获或忽略</a:t>
            </a:r>
          </a:p>
          <a:p>
            <a:pPr>
              <a:defRPr>
                <a:latin typeface="Lato"/>
                <a:ea typeface="Lato"/>
                <a:cs typeface="Lato"/>
                <a:sym typeface="Lato"/>
              </a:defRPr>
            </a:pPr>
            <a:r>
              <a:t>对1号进程（init）无效</a:t>
            </a:r>
          </a:p>
          <a:p>
            <a:pPr>
              <a:defRPr>
                <a:latin typeface="Lato"/>
                <a:ea typeface="Lato"/>
                <a:cs typeface="Lato"/>
                <a:sym typeface="Lato"/>
              </a:defRPr>
            </a:pPr>
            <a:r>
              <a:t>弊端：立即退出，可能丢失数据，造成僵死进程</a:t>
            </a:r>
          </a:p>
          <a:p>
            <a:pPr>
              <a:defRPr>
                <a:latin typeface="Lato"/>
                <a:ea typeface="Lato"/>
                <a:cs typeface="Lato"/>
                <a:sym typeface="Lato"/>
              </a:defRPr>
            </a:pPr>
            <a:r>
              <a:t>使用</a:t>
            </a:r>
            <a:r>
              <a:rPr b="1"/>
              <a:t>SIGTERM（</a:t>
            </a:r>
            <a:r>
              <a:t>默认行为）优雅杀死</a:t>
            </a:r>
          </a:p>
        </p:txBody>
      </p:sp>
      <p:pic>
        <p:nvPicPr>
          <p:cNvPr id="161" name="Screenshot 2025-04-23 at 17.32.27.png" descr="Screenshot 2025-04-23 at 17.32.27.png"/>
          <p:cNvPicPr>
            <a:picLocks noChangeAspect="1"/>
          </p:cNvPicPr>
          <p:nvPr/>
        </p:nvPicPr>
        <p:blipFill>
          <a:blip r:embed="rId2">
            <a:extLst/>
          </a:blip>
          <a:stretch>
            <a:fillRect/>
          </a:stretch>
        </p:blipFill>
        <p:spPr>
          <a:xfrm>
            <a:off x="4277811" y="69850"/>
            <a:ext cx="8293101" cy="67183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161"/>
                                        </p:tgtEl>
                                        <p:attrNameLst>
                                          <p:attrName>style.visibility</p:attrName>
                                        </p:attrNameLst>
                                      </p:cBhvr>
                                      <p:to>
                                        <p:strVal val="visible"/>
                                      </p:to>
                                    </p:set>
                                    <p:animEffect filter="box(out)" transition="in">
                                      <p:cBhvr>
                                        <p:cTn id="7"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1"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3" name="图片 4" descr="图片 4"/>
          <p:cNvPicPr>
            <a:picLocks noChangeAspect="1"/>
          </p:cNvPicPr>
          <p:nvPr/>
        </p:nvPicPr>
        <p:blipFill>
          <a:blip r:embed="rId2">
            <a:extLst/>
          </a:blip>
          <a:stretch>
            <a:fillRect/>
          </a:stretch>
        </p:blipFill>
        <p:spPr>
          <a:xfrm>
            <a:off x="6329340" y="1730388"/>
            <a:ext cx="5862660" cy="3397224"/>
          </a:xfrm>
          <a:prstGeom prst="rect">
            <a:avLst/>
          </a:prstGeom>
          <a:ln w="12700">
            <a:miter lim="400000"/>
          </a:ln>
        </p:spPr>
      </p:pic>
      <p:sp>
        <p:nvSpPr>
          <p:cNvPr id="164" name="标题 1"/>
          <p:cNvSpPr txBox="1"/>
          <p:nvPr>
            <p:ph type="title"/>
          </p:nvPr>
        </p:nvSpPr>
        <p:spPr>
          <a:prstGeom prst="rect">
            <a:avLst/>
          </a:prstGeom>
        </p:spPr>
        <p:txBody>
          <a:bodyPr/>
          <a:lstStyle/>
          <a:p>
            <a:pPr/>
            <a:r>
              <a:t>信号（</a:t>
            </a:r>
            <a:r>
              <a:t>Signal</a:t>
            </a:r>
            <a:r>
              <a:t>）</a:t>
            </a:r>
          </a:p>
        </p:txBody>
      </p:sp>
      <p:sp>
        <p:nvSpPr>
          <p:cNvPr id="165" name="内容占位符 2"/>
          <p:cNvSpPr txBox="1"/>
          <p:nvPr>
            <p:ph type="body" sz="half" idx="1"/>
          </p:nvPr>
        </p:nvSpPr>
        <p:spPr>
          <a:xfrm>
            <a:off x="838199" y="1825625"/>
            <a:ext cx="5861935" cy="4351338"/>
          </a:xfrm>
          <a:prstGeom prst="rect">
            <a:avLst/>
          </a:prstGeom>
        </p:spPr>
        <p:txBody>
          <a:bodyPr/>
          <a:lstStyle/>
          <a:p>
            <a:pPr>
              <a:defRPr sz="2200">
                <a:latin typeface="Lato"/>
                <a:ea typeface="Lato"/>
                <a:cs typeface="Lato"/>
                <a:sym typeface="Lato"/>
              </a:defRPr>
            </a:pPr>
            <a:r>
              <a:t>注册用户态信号处理函数</a:t>
            </a:r>
            <a:r>
              <a:t>sig_handler</a:t>
            </a:r>
            <a:r>
              <a:t>；</a:t>
            </a:r>
            <a:endParaRPr sz="2500"/>
          </a:p>
          <a:p>
            <a:pPr>
              <a:defRPr sz="2200">
                <a:latin typeface="Lato"/>
                <a:ea typeface="Lato"/>
                <a:cs typeface="Lato"/>
                <a:sym typeface="Lato"/>
              </a:defRPr>
            </a:pPr>
            <a:r>
              <a:t>内核在返回用户态前，发现有信号要处理；</a:t>
            </a:r>
            <a:endParaRPr sz="2500"/>
          </a:p>
          <a:p>
            <a:pPr>
              <a:defRPr sz="2200">
                <a:latin typeface="Lato"/>
                <a:ea typeface="Lato"/>
                <a:cs typeface="Lato"/>
                <a:sym typeface="Lato"/>
              </a:defRPr>
            </a:pPr>
            <a:r>
              <a:t>内核在用户栈压入</a:t>
            </a:r>
            <a:r>
              <a:t>sig_handler</a:t>
            </a:r>
            <a:r>
              <a:t>函数栈信息；</a:t>
            </a:r>
            <a:endParaRPr sz="2500"/>
          </a:p>
          <a:p>
            <a:pPr lvl="1" marL="742950" indent="-285750">
              <a:spcBef>
                <a:spcPts val="500"/>
              </a:spcBef>
              <a:defRPr sz="1800">
                <a:latin typeface="Lato"/>
                <a:ea typeface="Lato"/>
                <a:cs typeface="Lato"/>
                <a:sym typeface="Lato"/>
              </a:defRPr>
            </a:pPr>
            <a:r>
              <a:t>模拟用户代码调用</a:t>
            </a:r>
            <a:r>
              <a:t>sig_handler</a:t>
            </a:r>
            <a:r>
              <a:t>函数</a:t>
            </a:r>
            <a:endParaRPr sz="2200"/>
          </a:p>
          <a:p>
            <a:pPr>
              <a:defRPr sz="2200">
                <a:latin typeface="Lato"/>
                <a:ea typeface="Lato"/>
                <a:cs typeface="Lato"/>
                <a:sym typeface="Lato"/>
              </a:defRPr>
            </a:pPr>
            <a:r>
              <a:t>内核在陷入上下文中修改用户态返回地址；</a:t>
            </a:r>
            <a:endParaRPr sz="2500"/>
          </a:p>
          <a:p>
            <a:pPr>
              <a:defRPr sz="2200">
                <a:latin typeface="Lato"/>
                <a:ea typeface="Lato"/>
                <a:cs typeface="Lato"/>
                <a:sym typeface="Lato"/>
              </a:defRPr>
            </a:pPr>
            <a:r>
              <a:t>内核返回用户态，直接跳到</a:t>
            </a:r>
            <a:r>
              <a:t>sig_handler;</a:t>
            </a:r>
            <a:endParaRPr sz="2500"/>
          </a:p>
          <a:p>
            <a:pPr>
              <a:defRPr sz="2200">
                <a:latin typeface="Lato"/>
                <a:ea typeface="Lato"/>
                <a:cs typeface="Lato"/>
                <a:sym typeface="Lato"/>
              </a:defRPr>
            </a:pPr>
            <a:r>
              <a:t>执行</a:t>
            </a:r>
            <a:r>
              <a:t>sig_handler</a:t>
            </a:r>
            <a:r>
              <a:t>函数结束后，自动通过系统调用</a:t>
            </a:r>
            <a:r>
              <a:t>sigreturn</a:t>
            </a:r>
            <a:r>
              <a:t>陷入内核态</a:t>
            </a:r>
            <a:endParaRPr sz="2500"/>
          </a:p>
          <a:p>
            <a:pPr>
              <a:defRPr sz="2200">
                <a:latin typeface="Lato"/>
                <a:ea typeface="Lato"/>
                <a:cs typeface="Lato"/>
                <a:sym typeface="Lato"/>
              </a:defRPr>
            </a:pPr>
            <a:r>
              <a:t>sigreturn</a:t>
            </a:r>
            <a:r>
              <a:t>恢复进程正常执行的上下文，返回用户态继续执行</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标题 1"/>
          <p:cNvSpPr txBox="1"/>
          <p:nvPr>
            <p:ph type="title"/>
          </p:nvPr>
        </p:nvSpPr>
        <p:spPr>
          <a:prstGeom prst="rect">
            <a:avLst/>
          </a:prstGeom>
        </p:spPr>
        <p:txBody>
          <a:bodyPr/>
          <a:lstStyle/>
          <a:p>
            <a:pPr defTabSz="841247">
              <a:defRPr sz="4048"/>
            </a:pPr>
            <a:r>
              <a:t>进程间通信（</a:t>
            </a:r>
            <a:r>
              <a:t>Inter-Process Communication</a:t>
            </a:r>
            <a:r>
              <a:t>）</a:t>
            </a:r>
          </a:p>
        </p:txBody>
      </p:sp>
      <p:sp>
        <p:nvSpPr>
          <p:cNvPr id="98" name="内容占位符 2"/>
          <p:cNvSpPr txBox="1"/>
          <p:nvPr>
            <p:ph type="body" idx="1"/>
          </p:nvPr>
        </p:nvSpPr>
        <p:spPr>
          <a:xfrm>
            <a:off x="838199" y="1825625"/>
            <a:ext cx="9950082" cy="4351338"/>
          </a:xfrm>
          <a:prstGeom prst="rect">
            <a:avLst/>
          </a:prstGeom>
        </p:spPr>
        <p:txBody>
          <a:bodyPr/>
          <a:lstStyle/>
          <a:p>
            <a:pPr>
              <a:defRPr>
                <a:latin typeface="Lato"/>
                <a:ea typeface="Lato"/>
                <a:cs typeface="Lato"/>
                <a:sym typeface="Lato"/>
              </a:defRPr>
            </a:pPr>
            <a:r>
              <a:t>挑战：单个程序的功能有限</a:t>
            </a:r>
          </a:p>
          <a:p>
            <a:pPr>
              <a:defRPr>
                <a:latin typeface="Lato"/>
                <a:ea typeface="Lato"/>
                <a:cs typeface="Lato"/>
                <a:sym typeface="Lato"/>
              </a:defRPr>
            </a:pPr>
            <a:r>
              <a:t>IPC </a:t>
            </a:r>
            <a:r>
              <a:t>的目标：多进程协作完成复杂应用需求</a:t>
            </a:r>
          </a:p>
          <a:p>
            <a:pPr lvl="1" marL="742950" indent="-285750">
              <a:spcBef>
                <a:spcPts val="500"/>
              </a:spcBef>
              <a:defRPr sz="2400">
                <a:latin typeface="Lato"/>
                <a:ea typeface="Lato"/>
                <a:cs typeface="Lato"/>
                <a:sym typeface="Lato"/>
              </a:defRPr>
            </a:pPr>
            <a:r>
              <a:t>功能模块化</a:t>
            </a:r>
          </a:p>
          <a:p>
            <a:pPr lvl="1" marL="742950" indent="-285750">
              <a:spcBef>
                <a:spcPts val="500"/>
              </a:spcBef>
              <a:defRPr sz="2400">
                <a:latin typeface="Lato"/>
                <a:ea typeface="Lato"/>
                <a:cs typeface="Lato"/>
                <a:sym typeface="Lato"/>
              </a:defRPr>
            </a:pPr>
            <a:r>
              <a:t>程序之间相对隔离</a:t>
            </a:r>
          </a:p>
          <a:p>
            <a:pPr lvl="1" marL="742950" indent="-285750">
              <a:spcBef>
                <a:spcPts val="500"/>
              </a:spcBef>
              <a:defRPr sz="2400">
                <a:latin typeface="Lato"/>
                <a:ea typeface="Lato"/>
                <a:cs typeface="Lato"/>
                <a:sym typeface="Lato"/>
              </a:defRPr>
            </a:pPr>
            <a:r>
              <a:t>多个程序合作可完成复杂任务</a:t>
            </a:r>
          </a:p>
          <a:p>
            <a:pPr>
              <a:defRPr b="1">
                <a:latin typeface="Lato"/>
                <a:ea typeface="Lato"/>
                <a:cs typeface="Lato"/>
                <a:sym typeface="Lato"/>
              </a:defRPr>
            </a:pPr>
            <a:r>
              <a:t>进程间通信的定义</a:t>
            </a:r>
            <a:r>
              <a:rPr b="0"/>
              <a:t>：进程间通过数据交换（共享或传递）进行</a:t>
            </a:r>
            <a:r>
              <a:t>交互</a:t>
            </a:r>
            <a:r>
              <a:rPr b="0"/>
              <a:t>的行为</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标题 1"/>
          <p:cNvSpPr txBox="1"/>
          <p:nvPr>
            <p:ph type="title"/>
          </p:nvPr>
        </p:nvSpPr>
        <p:spPr>
          <a:prstGeom prst="rect">
            <a:avLst/>
          </a:prstGeom>
        </p:spPr>
        <p:txBody>
          <a:bodyPr/>
          <a:lstStyle/>
          <a:p>
            <a:pPr/>
            <a:r>
              <a:t>信号（</a:t>
            </a:r>
            <a:r>
              <a:t>Signal</a:t>
            </a:r>
            <a:r>
              <a:t>）</a:t>
            </a:r>
          </a:p>
        </p:txBody>
      </p:sp>
      <p:sp>
        <p:nvSpPr>
          <p:cNvPr id="168" name="内容占位符 6"/>
          <p:cNvSpPr txBox="1"/>
          <p:nvPr>
            <p:ph type="body" idx="1"/>
          </p:nvPr>
        </p:nvSpPr>
        <p:spPr>
          <a:prstGeom prst="rect">
            <a:avLst/>
          </a:prstGeom>
        </p:spPr>
        <p:txBody>
          <a:bodyPr/>
          <a:lstStyle/>
          <a:p>
            <a:pPr/>
            <a:r>
              <a:t>signal (signum, handler)</a:t>
            </a:r>
          </a:p>
        </p:txBody>
      </p:sp>
      <p:pic>
        <p:nvPicPr>
          <p:cNvPr id="169" name="图片 8" descr="图片 8"/>
          <p:cNvPicPr>
            <a:picLocks noChangeAspect="1"/>
          </p:cNvPicPr>
          <p:nvPr/>
        </p:nvPicPr>
        <p:blipFill>
          <a:blip r:embed="rId2">
            <a:extLst/>
          </a:blip>
          <a:stretch>
            <a:fillRect/>
          </a:stretch>
        </p:blipFill>
        <p:spPr>
          <a:xfrm>
            <a:off x="535614" y="3549274"/>
            <a:ext cx="4570819" cy="1949428"/>
          </a:xfrm>
          <a:prstGeom prst="rect">
            <a:avLst/>
          </a:prstGeom>
          <a:ln w="12700">
            <a:miter lim="400000"/>
          </a:ln>
        </p:spPr>
      </p:pic>
      <p:pic>
        <p:nvPicPr>
          <p:cNvPr id="170" name="图片 10" descr="图片 10"/>
          <p:cNvPicPr>
            <a:picLocks noChangeAspect="1"/>
          </p:cNvPicPr>
          <p:nvPr/>
        </p:nvPicPr>
        <p:blipFill>
          <a:blip r:embed="rId3">
            <a:extLst/>
          </a:blip>
          <a:stretch>
            <a:fillRect/>
          </a:stretch>
        </p:blipFill>
        <p:spPr>
          <a:xfrm>
            <a:off x="5001464" y="1254736"/>
            <a:ext cx="7152945" cy="5405305"/>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标题 1"/>
          <p:cNvSpPr txBox="1"/>
          <p:nvPr>
            <p:ph type="title"/>
          </p:nvPr>
        </p:nvSpPr>
        <p:spPr>
          <a:prstGeom prst="rect">
            <a:avLst/>
          </a:prstGeom>
        </p:spPr>
        <p:txBody>
          <a:bodyPr/>
          <a:lstStyle/>
          <a:p>
            <a:pPr/>
            <a:r>
              <a:t>rCore Signal </a:t>
            </a:r>
            <a:r>
              <a:t>实现</a:t>
            </a:r>
          </a:p>
        </p:txBody>
      </p:sp>
      <p:pic>
        <p:nvPicPr>
          <p:cNvPr id="173" name="图片 4" descr="图片 4"/>
          <p:cNvPicPr>
            <a:picLocks noChangeAspect="1"/>
          </p:cNvPicPr>
          <p:nvPr/>
        </p:nvPicPr>
        <p:blipFill>
          <a:blip r:embed="rId2">
            <a:extLst/>
          </a:blip>
          <a:stretch>
            <a:fillRect/>
          </a:stretch>
        </p:blipFill>
        <p:spPr>
          <a:xfrm>
            <a:off x="750382" y="1452861"/>
            <a:ext cx="4661648" cy="1675354"/>
          </a:xfrm>
          <a:prstGeom prst="rect">
            <a:avLst/>
          </a:prstGeom>
          <a:ln w="12700">
            <a:miter lim="400000"/>
          </a:ln>
        </p:spPr>
      </p:pic>
      <p:sp>
        <p:nvSpPr>
          <p:cNvPr id="174" name="内容占位符 2"/>
          <p:cNvSpPr txBox="1"/>
          <p:nvPr>
            <p:ph type="body" sz="half" idx="1"/>
          </p:nvPr>
        </p:nvSpPr>
        <p:spPr>
          <a:xfrm>
            <a:off x="6033468" y="1620602"/>
            <a:ext cx="4976237" cy="4351338"/>
          </a:xfrm>
          <a:prstGeom prst="rect">
            <a:avLst/>
          </a:prstGeom>
        </p:spPr>
        <p:txBody>
          <a:bodyPr/>
          <a:lstStyle/>
          <a:p>
            <a:pPr/>
            <a:r>
              <a:t>trap </a:t>
            </a:r>
            <a:r>
              <a:t>返回用户态之前检查并处理 </a:t>
            </a:r>
            <a:r>
              <a:t>signal</a:t>
            </a:r>
          </a:p>
          <a:p>
            <a:pPr/>
            <a:r>
              <a:t>根据用户是否注册了 </a:t>
            </a:r>
            <a:r>
              <a:t>signal handler </a:t>
            </a:r>
            <a:r>
              <a:t>来决定是否要修改 </a:t>
            </a:r>
            <a:r>
              <a:t>trap context</a:t>
            </a:r>
          </a:p>
        </p:txBody>
      </p:sp>
      <p:pic>
        <p:nvPicPr>
          <p:cNvPr id="175" name="图片 7" descr="图片 7"/>
          <p:cNvPicPr>
            <a:picLocks noChangeAspect="1"/>
          </p:cNvPicPr>
          <p:nvPr/>
        </p:nvPicPr>
        <p:blipFill>
          <a:blip r:embed="rId3">
            <a:extLst/>
          </a:blip>
          <a:stretch>
            <a:fillRect/>
          </a:stretch>
        </p:blipFill>
        <p:spPr>
          <a:xfrm>
            <a:off x="744230" y="3050306"/>
            <a:ext cx="4424385" cy="2484996"/>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标题 1"/>
          <p:cNvSpPr txBox="1"/>
          <p:nvPr>
            <p:ph type="title"/>
          </p:nvPr>
        </p:nvSpPr>
        <p:spPr>
          <a:prstGeom prst="rect">
            <a:avLst/>
          </a:prstGeom>
        </p:spPr>
        <p:txBody>
          <a:bodyPr/>
          <a:lstStyle/>
          <a:p>
            <a:pPr/>
            <a:r>
              <a:t>rCore Signal </a:t>
            </a:r>
            <a:r>
              <a:t>实现</a:t>
            </a:r>
          </a:p>
        </p:txBody>
      </p:sp>
      <p:pic>
        <p:nvPicPr>
          <p:cNvPr id="178" name="图片 3" descr="图片 3"/>
          <p:cNvPicPr>
            <a:picLocks noChangeAspect="1"/>
          </p:cNvPicPr>
          <p:nvPr/>
        </p:nvPicPr>
        <p:blipFill>
          <a:blip r:embed="rId2">
            <a:extLst/>
          </a:blip>
          <a:stretch>
            <a:fillRect/>
          </a:stretch>
        </p:blipFill>
        <p:spPr>
          <a:xfrm>
            <a:off x="5425545" y="690925"/>
            <a:ext cx="6685537" cy="5476149"/>
          </a:xfrm>
          <a:prstGeom prst="rect">
            <a:avLst/>
          </a:prstGeom>
          <a:ln w="12700">
            <a:miter lim="400000"/>
          </a:ln>
        </p:spPr>
      </p:pic>
      <p:pic>
        <p:nvPicPr>
          <p:cNvPr id="179" name="图片 10" descr="图片 10"/>
          <p:cNvPicPr>
            <a:picLocks noChangeAspect="1"/>
          </p:cNvPicPr>
          <p:nvPr/>
        </p:nvPicPr>
        <p:blipFill>
          <a:blip r:embed="rId3">
            <a:extLst/>
          </a:blip>
          <a:stretch>
            <a:fillRect/>
          </a:stretch>
        </p:blipFill>
        <p:spPr>
          <a:xfrm>
            <a:off x="270629" y="1403575"/>
            <a:ext cx="5199078" cy="5249217"/>
          </a:xfrm>
          <a:prstGeom prst="rect">
            <a:avLst/>
          </a:prstGeom>
          <a:ln w="12700">
            <a:miter lim="400000"/>
          </a:ln>
        </p:spPr>
      </p:pic>
      <p:sp>
        <p:nvSpPr>
          <p:cNvPr id="180" name="椭圆 12"/>
          <p:cNvSpPr/>
          <p:nvPr/>
        </p:nvSpPr>
        <p:spPr>
          <a:xfrm>
            <a:off x="5859541" y="3173746"/>
            <a:ext cx="4297271" cy="1135825"/>
          </a:xfrm>
          <a:prstGeom prst="ellipse">
            <a:avLst/>
          </a:prstGeom>
          <a:ln w="12700">
            <a:solidFill>
              <a:srgbClr val="FF0000"/>
            </a:solidFill>
            <a:miter/>
          </a:ln>
        </p:spPr>
        <p:txBody>
          <a:bodyPr lIns="45719" rIns="45719" anchor="ctr"/>
          <a:lstStyle/>
          <a:p>
            <a:pPr algn="ctr">
              <a:defRPr>
                <a:solidFill>
                  <a:srgbClr val="FFFFFF"/>
                </a:solidFill>
              </a:defRPr>
            </a:pPr>
          </a:p>
        </p:txBody>
      </p:sp>
      <p:sp>
        <p:nvSpPr>
          <p:cNvPr id="181" name="椭圆 14"/>
          <p:cNvSpPr/>
          <p:nvPr/>
        </p:nvSpPr>
        <p:spPr>
          <a:xfrm>
            <a:off x="5573191" y="1403575"/>
            <a:ext cx="5309400" cy="1135825"/>
          </a:xfrm>
          <a:prstGeom prst="ellipse">
            <a:avLst/>
          </a:prstGeom>
          <a:ln w="12700">
            <a:solidFill>
              <a:srgbClr val="FF0000"/>
            </a:solidFill>
            <a:miter/>
          </a:ln>
        </p:spPr>
        <p:txBody>
          <a:bodyPr lIns="45719" rIns="45719" anchor="ctr"/>
          <a:lstStyle/>
          <a:p>
            <a:pPr algn="ctr">
              <a:defRPr>
                <a:solidFill>
                  <a:srgbClr val="FFFFFF"/>
                </a:solidFill>
              </a:defRPr>
            </a:pPr>
          </a:p>
        </p:txBody>
      </p:sp>
      <p:sp>
        <p:nvSpPr>
          <p:cNvPr id="182" name="椭圆 15"/>
          <p:cNvSpPr/>
          <p:nvPr/>
        </p:nvSpPr>
        <p:spPr>
          <a:xfrm>
            <a:off x="1094819" y="5454422"/>
            <a:ext cx="2628390" cy="659347"/>
          </a:xfrm>
          <a:prstGeom prst="ellipse">
            <a:avLst/>
          </a:prstGeom>
          <a:ln w="12700">
            <a:solidFill>
              <a:srgbClr val="FF0000"/>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4" name="图片 10" descr="图片 10"/>
          <p:cNvPicPr>
            <a:picLocks noChangeAspect="1"/>
          </p:cNvPicPr>
          <p:nvPr/>
        </p:nvPicPr>
        <p:blipFill>
          <a:blip r:embed="rId2">
            <a:extLst/>
          </a:blip>
          <a:stretch>
            <a:fillRect/>
          </a:stretch>
        </p:blipFill>
        <p:spPr>
          <a:xfrm>
            <a:off x="6212178" y="103966"/>
            <a:ext cx="5452954" cy="2738637"/>
          </a:xfrm>
          <a:prstGeom prst="rect">
            <a:avLst/>
          </a:prstGeom>
          <a:ln w="12700">
            <a:miter lim="400000"/>
          </a:ln>
        </p:spPr>
      </p:pic>
      <p:sp>
        <p:nvSpPr>
          <p:cNvPr id="185" name="标题 1"/>
          <p:cNvSpPr txBox="1"/>
          <p:nvPr>
            <p:ph type="title"/>
          </p:nvPr>
        </p:nvSpPr>
        <p:spPr>
          <a:prstGeom prst="rect">
            <a:avLst/>
          </a:prstGeom>
        </p:spPr>
        <p:txBody>
          <a:bodyPr/>
          <a:lstStyle/>
          <a:p>
            <a:pPr/>
            <a:r>
              <a:t>rCore Signal </a:t>
            </a:r>
            <a:r>
              <a:t>实现</a:t>
            </a:r>
          </a:p>
        </p:txBody>
      </p:sp>
      <p:pic>
        <p:nvPicPr>
          <p:cNvPr id="186" name="图片 8" descr="图片 8"/>
          <p:cNvPicPr>
            <a:picLocks noChangeAspect="1"/>
          </p:cNvPicPr>
          <p:nvPr/>
        </p:nvPicPr>
        <p:blipFill>
          <a:blip r:embed="rId3">
            <a:extLst/>
          </a:blip>
          <a:stretch>
            <a:fillRect/>
          </a:stretch>
        </p:blipFill>
        <p:spPr>
          <a:xfrm>
            <a:off x="6054647" y="2763702"/>
            <a:ext cx="5983447" cy="4129152"/>
          </a:xfrm>
          <a:prstGeom prst="rect">
            <a:avLst/>
          </a:prstGeom>
          <a:ln w="12700">
            <a:miter lim="400000"/>
          </a:ln>
        </p:spPr>
      </p:pic>
      <p:sp>
        <p:nvSpPr>
          <p:cNvPr id="187" name="内容占位符 2"/>
          <p:cNvSpPr txBox="1"/>
          <p:nvPr>
            <p:ph type="body" sz="half" idx="1"/>
          </p:nvPr>
        </p:nvSpPr>
        <p:spPr>
          <a:xfrm>
            <a:off x="592172" y="1690688"/>
            <a:ext cx="4976238" cy="4351338"/>
          </a:xfrm>
          <a:prstGeom prst="rect">
            <a:avLst/>
          </a:prstGeom>
        </p:spPr>
        <p:txBody>
          <a:bodyPr/>
          <a:lstStyle/>
          <a:p>
            <a:pPr/>
            <a:r>
              <a:t>sigaction </a:t>
            </a:r>
            <a:r>
              <a:t>注册用户态的 </a:t>
            </a:r>
            <a:r>
              <a:t>handler</a:t>
            </a:r>
          </a:p>
          <a:p>
            <a:pPr/>
            <a:r>
              <a:t>sigreturn </a:t>
            </a:r>
            <a:r>
              <a:t>恢复上下文和执行流</a:t>
            </a:r>
          </a:p>
        </p:txBody>
      </p:sp>
      <p:sp>
        <p:nvSpPr>
          <p:cNvPr id="188" name="椭圆 12"/>
          <p:cNvSpPr/>
          <p:nvPr/>
        </p:nvSpPr>
        <p:spPr>
          <a:xfrm>
            <a:off x="6499209" y="758583"/>
            <a:ext cx="4141456" cy="1727282"/>
          </a:xfrm>
          <a:prstGeom prst="ellipse">
            <a:avLst/>
          </a:prstGeom>
          <a:ln w="12700">
            <a:solidFill>
              <a:srgbClr val="FF0000"/>
            </a:solidFill>
            <a:miter/>
          </a:ln>
        </p:spPr>
        <p:txBody>
          <a:bodyPr lIns="45719" rIns="45719" anchor="ctr"/>
          <a:lstStyle/>
          <a:p>
            <a:pPr algn="ctr">
              <a:defRPr>
                <a:solidFill>
                  <a:srgbClr val="FFFFFF"/>
                </a:solidFill>
              </a:defRPr>
            </a:pPr>
          </a:p>
        </p:txBody>
      </p:sp>
      <p:sp>
        <p:nvSpPr>
          <p:cNvPr id="189" name="椭圆 13"/>
          <p:cNvSpPr/>
          <p:nvPr/>
        </p:nvSpPr>
        <p:spPr>
          <a:xfrm>
            <a:off x="6442486" y="4970426"/>
            <a:ext cx="5698944" cy="1727283"/>
          </a:xfrm>
          <a:prstGeom prst="ellipse">
            <a:avLst/>
          </a:prstGeom>
          <a:ln w="12700">
            <a:solidFill>
              <a:srgbClr val="FF0000"/>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标题 1"/>
          <p:cNvSpPr txBox="1"/>
          <p:nvPr>
            <p:ph type="title"/>
          </p:nvPr>
        </p:nvSpPr>
        <p:spPr>
          <a:prstGeom prst="rect">
            <a:avLst/>
          </a:prstGeom>
        </p:spPr>
        <p:txBody>
          <a:bodyPr/>
          <a:lstStyle/>
          <a:p>
            <a:pPr/>
            <a:r>
              <a:t>用户态中断（</a:t>
            </a:r>
            <a:r>
              <a:t>User Interrupts</a:t>
            </a:r>
            <a:r>
              <a:t>）</a:t>
            </a:r>
          </a:p>
        </p:txBody>
      </p:sp>
      <p:sp>
        <p:nvSpPr>
          <p:cNvPr id="192" name="内容占位符 2"/>
          <p:cNvSpPr txBox="1"/>
          <p:nvPr>
            <p:ph type="body" sz="half" idx="1"/>
          </p:nvPr>
        </p:nvSpPr>
        <p:spPr>
          <a:xfrm>
            <a:off x="582956" y="1825625"/>
            <a:ext cx="5231481" cy="4351338"/>
          </a:xfrm>
          <a:prstGeom prst="rect">
            <a:avLst/>
          </a:prstGeom>
        </p:spPr>
        <p:txBody>
          <a:bodyPr/>
          <a:lstStyle/>
          <a:p>
            <a:pPr/>
            <a:r>
              <a:t>Intel </a:t>
            </a:r>
            <a:r>
              <a:t>处理器已支持用户态中断</a:t>
            </a:r>
          </a:p>
          <a:p>
            <a:pPr/>
            <a:r>
              <a:t>用户程序可以发送和处理跨核中断</a:t>
            </a:r>
          </a:p>
          <a:p>
            <a:pPr/>
            <a:r>
              <a:t>目前还在研究阶段，未来可能会得到广泛应用</a:t>
            </a:r>
          </a:p>
        </p:txBody>
      </p:sp>
      <p:pic>
        <p:nvPicPr>
          <p:cNvPr id="193" name="图片 8" descr="图片 8"/>
          <p:cNvPicPr>
            <a:picLocks noChangeAspect="1"/>
          </p:cNvPicPr>
          <p:nvPr/>
        </p:nvPicPr>
        <p:blipFill>
          <a:blip r:embed="rId2">
            <a:extLst/>
          </a:blip>
          <a:stretch>
            <a:fillRect/>
          </a:stretch>
        </p:blipFill>
        <p:spPr>
          <a:xfrm>
            <a:off x="6644591" y="1768249"/>
            <a:ext cx="4364847" cy="4408714"/>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标题 1"/>
          <p:cNvSpPr txBox="1"/>
          <p:nvPr>
            <p:ph type="title"/>
          </p:nvPr>
        </p:nvSpPr>
        <p:spPr>
          <a:prstGeom prst="rect">
            <a:avLst/>
          </a:prstGeom>
        </p:spPr>
        <p:txBody>
          <a:bodyPr/>
          <a:lstStyle/>
          <a:p>
            <a:pPr/>
            <a:r>
              <a:t>几种IPC对比分析</a:t>
            </a:r>
          </a:p>
        </p:txBody>
      </p:sp>
      <p:pic>
        <p:nvPicPr>
          <p:cNvPr id="196" name="Screenshot 2025-04-23 at 18.09.58.png" descr="Screenshot 2025-04-23 at 18.09.58.png"/>
          <p:cNvPicPr>
            <a:picLocks noChangeAspect="1"/>
          </p:cNvPicPr>
          <p:nvPr/>
        </p:nvPicPr>
        <p:blipFill>
          <a:blip r:embed="rId2">
            <a:extLst/>
          </a:blip>
          <a:stretch>
            <a:fillRect/>
          </a:stretch>
        </p:blipFill>
        <p:spPr>
          <a:xfrm>
            <a:off x="702213" y="1494736"/>
            <a:ext cx="9715501" cy="46990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标题 1"/>
          <p:cNvSpPr txBox="1"/>
          <p:nvPr>
            <p:ph type="title"/>
          </p:nvPr>
        </p:nvSpPr>
        <p:spPr>
          <a:prstGeom prst="rect">
            <a:avLst/>
          </a:prstGeom>
        </p:spPr>
        <p:txBody>
          <a:bodyPr/>
          <a:lstStyle/>
          <a:p>
            <a:pPr/>
            <a:r>
              <a:t>进程通信方式</a:t>
            </a:r>
          </a:p>
        </p:txBody>
      </p:sp>
      <p:sp>
        <p:nvSpPr>
          <p:cNvPr id="101" name="内容占位符 2"/>
          <p:cNvSpPr txBox="1"/>
          <p:nvPr>
            <p:ph type="body" sz="half" idx="1"/>
          </p:nvPr>
        </p:nvSpPr>
        <p:spPr>
          <a:xfrm>
            <a:off x="838199" y="1825625"/>
            <a:ext cx="5136155" cy="4351338"/>
          </a:xfrm>
          <a:prstGeom prst="rect">
            <a:avLst/>
          </a:prstGeom>
        </p:spPr>
        <p:txBody>
          <a:bodyPr/>
          <a:lstStyle/>
          <a:p>
            <a:pPr>
              <a:defRPr b="1">
                <a:latin typeface="Lato"/>
                <a:ea typeface="Lato"/>
                <a:cs typeface="Lato"/>
                <a:sym typeface="Lato"/>
              </a:defRPr>
            </a:pPr>
            <a:r>
              <a:t>直接通信</a:t>
            </a:r>
            <a:r>
              <a:rPr b="0"/>
              <a:t>：两个进程间不需要通过内核的中转，就可以相互传递信息</a:t>
            </a:r>
            <a:endParaRPr b="0"/>
          </a:p>
          <a:p>
            <a:pPr>
              <a:defRPr b="1">
                <a:latin typeface="Lato"/>
                <a:ea typeface="Lato"/>
                <a:cs typeface="Lato"/>
                <a:sym typeface="Lato"/>
              </a:defRPr>
            </a:pPr>
            <a:r>
              <a:t>间接通信</a:t>
            </a:r>
            <a:r>
              <a:rPr b="0"/>
              <a:t>：两个进程间通过系统调用和内核的中转，来相互传递消息</a:t>
            </a:r>
          </a:p>
        </p:txBody>
      </p:sp>
      <p:pic>
        <p:nvPicPr>
          <p:cNvPr id="102" name="图片 3" descr="图片 3"/>
          <p:cNvPicPr>
            <a:picLocks noChangeAspect="1"/>
          </p:cNvPicPr>
          <p:nvPr/>
        </p:nvPicPr>
        <p:blipFill>
          <a:blip r:embed="rId2">
            <a:extLst/>
          </a:blip>
          <a:stretch>
            <a:fillRect/>
          </a:stretch>
        </p:blipFill>
        <p:spPr>
          <a:xfrm>
            <a:off x="6217649" y="1135571"/>
            <a:ext cx="5573633" cy="433263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标题 1"/>
          <p:cNvSpPr txBox="1"/>
          <p:nvPr>
            <p:ph type="title"/>
          </p:nvPr>
        </p:nvSpPr>
        <p:spPr>
          <a:prstGeom prst="rect">
            <a:avLst/>
          </a:prstGeom>
        </p:spPr>
        <p:txBody>
          <a:bodyPr/>
          <a:lstStyle/>
          <a:p>
            <a:pPr/>
            <a:r>
              <a:t>进程通信方式</a:t>
            </a:r>
          </a:p>
        </p:txBody>
      </p:sp>
      <p:sp>
        <p:nvSpPr>
          <p:cNvPr id="105" name="内容占位符 2"/>
          <p:cNvSpPr txBox="1"/>
          <p:nvPr>
            <p:ph type="body" sz="half" idx="1"/>
          </p:nvPr>
        </p:nvSpPr>
        <p:spPr>
          <a:xfrm>
            <a:off x="838199" y="1825625"/>
            <a:ext cx="5136155" cy="4351338"/>
          </a:xfrm>
          <a:prstGeom prst="rect">
            <a:avLst/>
          </a:prstGeom>
        </p:spPr>
        <p:txBody>
          <a:bodyPr/>
          <a:lstStyle/>
          <a:p>
            <a:pPr>
              <a:defRPr b="1">
                <a:latin typeface="Lato"/>
                <a:ea typeface="Lato"/>
                <a:cs typeface="Lato"/>
                <a:sym typeface="Lato"/>
              </a:defRPr>
            </a:pPr>
            <a:r>
              <a:t>阻塞式通信</a:t>
            </a:r>
            <a:r>
              <a:rPr b="0"/>
              <a:t>：发送方等待消息完成发送、接收方等待有消息到来</a:t>
            </a:r>
          </a:p>
          <a:p>
            <a:pPr>
              <a:defRPr b="1">
                <a:latin typeface="Lato"/>
                <a:ea typeface="Lato"/>
                <a:cs typeface="Lato"/>
                <a:sym typeface="Lato"/>
              </a:defRPr>
            </a:pPr>
            <a:r>
              <a:t>非阻塞式通信</a:t>
            </a:r>
            <a:r>
              <a:rPr b="0"/>
              <a:t>：发送方</a:t>
            </a:r>
            <a:r>
              <a:rPr b="0"/>
              <a:t>/</a:t>
            </a:r>
            <a:r>
              <a:rPr b="0"/>
              <a:t>接收方在数据完成发送</a:t>
            </a:r>
            <a:r>
              <a:rPr b="0"/>
              <a:t>/</a:t>
            </a:r>
            <a:r>
              <a:rPr b="0"/>
              <a:t>接收时通知对方</a:t>
            </a:r>
          </a:p>
        </p:txBody>
      </p:sp>
      <p:pic>
        <p:nvPicPr>
          <p:cNvPr id="106" name="图片 5" descr="图片 5"/>
          <p:cNvPicPr>
            <a:picLocks noChangeAspect="1"/>
          </p:cNvPicPr>
          <p:nvPr/>
        </p:nvPicPr>
        <p:blipFill>
          <a:blip r:embed="rId2">
            <a:extLst/>
          </a:blip>
          <a:stretch>
            <a:fillRect/>
          </a:stretch>
        </p:blipFill>
        <p:spPr>
          <a:xfrm>
            <a:off x="6622216" y="495607"/>
            <a:ext cx="4334356" cy="5997269"/>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标题 1"/>
          <p:cNvSpPr txBox="1"/>
          <p:nvPr>
            <p:ph type="title"/>
          </p:nvPr>
        </p:nvSpPr>
        <p:spPr>
          <a:prstGeom prst="rect">
            <a:avLst/>
          </a:prstGeom>
        </p:spPr>
        <p:txBody>
          <a:bodyPr/>
          <a:lstStyle/>
          <a:p>
            <a:pPr/>
            <a:r>
              <a:t>进程通信方式</a:t>
            </a:r>
          </a:p>
        </p:txBody>
      </p:sp>
      <p:sp>
        <p:nvSpPr>
          <p:cNvPr id="109" name="内容占位符 2"/>
          <p:cNvSpPr txBox="1"/>
          <p:nvPr>
            <p:ph type="body" sz="half" idx="1"/>
          </p:nvPr>
        </p:nvSpPr>
        <p:spPr>
          <a:xfrm>
            <a:off x="838199" y="1825625"/>
            <a:ext cx="5484693" cy="4351338"/>
          </a:xfrm>
          <a:prstGeom prst="rect">
            <a:avLst/>
          </a:prstGeom>
        </p:spPr>
        <p:txBody>
          <a:bodyPr/>
          <a:lstStyle/>
          <a:p>
            <a:pPr>
              <a:defRPr b="1">
                <a:latin typeface="Lato"/>
                <a:ea typeface="Lato"/>
                <a:cs typeface="Lato"/>
                <a:sym typeface="Lato"/>
              </a:defRPr>
            </a:pPr>
            <a:r>
              <a:t>无限容量</a:t>
            </a:r>
            <a:r>
              <a:rPr b="0"/>
              <a:t>：发送方不需要等待</a:t>
            </a:r>
            <a:endParaRPr b="0"/>
          </a:p>
          <a:p>
            <a:pPr>
              <a:defRPr b="1">
                <a:latin typeface="Lato"/>
                <a:ea typeface="Lato"/>
                <a:cs typeface="Lato"/>
                <a:sym typeface="Lato"/>
              </a:defRPr>
            </a:pPr>
            <a:r>
              <a:t>有限容量</a:t>
            </a:r>
            <a:r>
              <a:rPr b="0"/>
              <a:t>：通信链路缓冲队列满时，发送方必须等待</a:t>
            </a:r>
            <a:endParaRPr b="0"/>
          </a:p>
          <a:p>
            <a:pPr>
              <a:defRPr b="1">
                <a:latin typeface="Lato"/>
                <a:ea typeface="Lato"/>
                <a:cs typeface="Lato"/>
                <a:sym typeface="Lato"/>
              </a:defRPr>
            </a:pPr>
            <a:r>
              <a:t>0</a:t>
            </a:r>
            <a:r>
              <a:t>容量</a:t>
            </a:r>
            <a:r>
              <a:rPr b="0"/>
              <a:t>: </a:t>
            </a:r>
            <a:r>
              <a:rPr b="0"/>
              <a:t>发送方必须等待接收方</a:t>
            </a:r>
          </a:p>
        </p:txBody>
      </p:sp>
      <p:pic>
        <p:nvPicPr>
          <p:cNvPr id="110" name="图片 4" descr="图片 4"/>
          <p:cNvPicPr>
            <a:picLocks noChangeAspect="1"/>
          </p:cNvPicPr>
          <p:nvPr/>
        </p:nvPicPr>
        <p:blipFill>
          <a:blip r:embed="rId2">
            <a:extLst/>
          </a:blip>
          <a:stretch>
            <a:fillRect/>
          </a:stretch>
        </p:blipFill>
        <p:spPr>
          <a:xfrm>
            <a:off x="6351901" y="996409"/>
            <a:ext cx="5840099" cy="4721667"/>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标题 1"/>
          <p:cNvSpPr txBox="1"/>
          <p:nvPr>
            <p:ph type="title"/>
          </p:nvPr>
        </p:nvSpPr>
        <p:spPr>
          <a:prstGeom prst="rect">
            <a:avLst/>
          </a:prstGeom>
        </p:spPr>
        <p:txBody>
          <a:bodyPr/>
          <a:lstStyle/>
          <a:p>
            <a:pPr/>
            <a:r>
              <a:t>UNIX </a:t>
            </a:r>
            <a:r>
              <a:t>进程间通信</a:t>
            </a:r>
          </a:p>
        </p:txBody>
      </p:sp>
      <p:pic>
        <p:nvPicPr>
          <p:cNvPr id="113" name="图片 4" descr="图片 4"/>
          <p:cNvPicPr>
            <a:picLocks noChangeAspect="1"/>
          </p:cNvPicPr>
          <p:nvPr/>
        </p:nvPicPr>
        <p:blipFill>
          <a:blip r:embed="rId2">
            <a:extLst/>
          </a:blip>
          <a:stretch>
            <a:fillRect/>
          </a:stretch>
        </p:blipFill>
        <p:spPr>
          <a:xfrm>
            <a:off x="508455" y="1392319"/>
            <a:ext cx="11330906" cy="4706925"/>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标题 1"/>
          <p:cNvSpPr txBox="1"/>
          <p:nvPr>
            <p:ph type="title"/>
          </p:nvPr>
        </p:nvSpPr>
        <p:spPr>
          <a:prstGeom prst="rect">
            <a:avLst/>
          </a:prstGeom>
        </p:spPr>
        <p:txBody>
          <a:bodyPr/>
          <a:lstStyle/>
          <a:p>
            <a:pPr/>
            <a:r>
              <a:t>进程间通信：数据传递机制</a:t>
            </a:r>
          </a:p>
        </p:txBody>
      </p:sp>
      <p:sp>
        <p:nvSpPr>
          <p:cNvPr id="116" name="内容占位符 2"/>
          <p:cNvSpPr txBox="1"/>
          <p:nvPr>
            <p:ph type="body" idx="1"/>
          </p:nvPr>
        </p:nvSpPr>
        <p:spPr>
          <a:prstGeom prst="rect">
            <a:avLst/>
          </a:prstGeom>
        </p:spPr>
        <p:txBody>
          <a:bodyPr/>
          <a:lstStyle/>
          <a:p>
            <a:pPr/>
            <a:r>
              <a:t>管道（</a:t>
            </a:r>
            <a:r>
              <a:t>Pipe</a:t>
            </a:r>
            <a:r>
              <a:t>）</a:t>
            </a:r>
          </a:p>
          <a:p>
            <a:pPr/>
            <a:r>
              <a:t>消息队列（</a:t>
            </a:r>
            <a:r>
              <a:t>Message Queue</a:t>
            </a:r>
            <a:r>
              <a:t>）</a:t>
            </a:r>
          </a:p>
          <a:p>
            <a:pPr/>
            <a:r>
              <a:t>共享内存（</a:t>
            </a:r>
            <a:r>
              <a:t>Shared Memory</a:t>
            </a:r>
            <a:r>
              <a: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标题 1"/>
          <p:cNvSpPr txBox="1"/>
          <p:nvPr>
            <p:ph type="title"/>
          </p:nvPr>
        </p:nvSpPr>
        <p:spPr>
          <a:prstGeom prst="rect">
            <a:avLst/>
          </a:prstGeom>
        </p:spPr>
        <p:txBody>
          <a:bodyPr/>
          <a:lstStyle/>
          <a:p>
            <a:pPr/>
            <a:r>
              <a:t>管道（</a:t>
            </a:r>
            <a:r>
              <a:t>Pipe</a:t>
            </a:r>
            <a:r>
              <a:t>）</a:t>
            </a:r>
          </a:p>
        </p:txBody>
      </p:sp>
      <p:sp>
        <p:nvSpPr>
          <p:cNvPr id="119" name="内容占位符 2"/>
          <p:cNvSpPr txBox="1"/>
          <p:nvPr>
            <p:ph type="body" idx="1"/>
          </p:nvPr>
        </p:nvSpPr>
        <p:spPr>
          <a:xfrm>
            <a:off x="838200" y="1955912"/>
            <a:ext cx="10597951" cy="4221050"/>
          </a:xfrm>
          <a:prstGeom prst="rect">
            <a:avLst/>
          </a:prstGeom>
        </p:spPr>
        <p:txBody>
          <a:bodyPr/>
          <a:lstStyle/>
          <a:p>
            <a:pPr>
              <a:defRPr>
                <a:latin typeface="Lato"/>
                <a:ea typeface="Lato"/>
                <a:cs typeface="Lato"/>
                <a:sym typeface="Lato"/>
              </a:defRPr>
            </a:pPr>
            <a:r>
              <a:t>管道是一种进程间通信机制， 也称为匿名管道</a:t>
            </a:r>
            <a:r>
              <a:t>(anonymous pipe)</a:t>
            </a:r>
          </a:p>
          <a:p>
            <a:pPr lvl="1" marL="685800" indent="-228600">
              <a:spcBef>
                <a:spcPts val="500"/>
              </a:spcBef>
              <a:defRPr sz="2400">
                <a:latin typeface="Lato"/>
                <a:ea typeface="Lato"/>
                <a:cs typeface="Lato"/>
                <a:sym typeface="Lato"/>
              </a:defRPr>
            </a:pPr>
            <a:r>
              <a:t>有读写端的一定大小的</a:t>
            </a:r>
            <a:r>
              <a:rPr b="1"/>
              <a:t>字节队列</a:t>
            </a:r>
          </a:p>
          <a:p>
            <a:pPr lvl="1" marL="685800" indent="-228600">
              <a:spcBef>
                <a:spcPts val="500"/>
              </a:spcBef>
              <a:defRPr b="1" sz="2400">
                <a:latin typeface="Lato"/>
                <a:ea typeface="Lato"/>
                <a:cs typeface="Lato"/>
                <a:sym typeface="Lato"/>
              </a:defRPr>
            </a:pPr>
            <a:r>
              <a:t>读端</a:t>
            </a:r>
            <a:r>
              <a:rPr b="0"/>
              <a:t>只能用来从管道中读取</a:t>
            </a:r>
          </a:p>
          <a:p>
            <a:pPr lvl="1" marL="685800" indent="-228600">
              <a:spcBef>
                <a:spcPts val="500"/>
              </a:spcBef>
              <a:defRPr b="1" sz="2400">
                <a:latin typeface="Lato"/>
                <a:ea typeface="Lato"/>
                <a:cs typeface="Lato"/>
                <a:sym typeface="Lato"/>
              </a:defRPr>
            </a:pPr>
            <a:r>
              <a:t>写端</a:t>
            </a:r>
            <a:r>
              <a:rPr b="0"/>
              <a:t>只能用来将数据写入管道</a:t>
            </a:r>
          </a:p>
          <a:p>
            <a:pPr lvl="1" marL="685800" indent="-228600">
              <a:spcBef>
                <a:spcPts val="500"/>
              </a:spcBef>
              <a:defRPr sz="2400">
                <a:latin typeface="Lato"/>
                <a:ea typeface="Lato"/>
                <a:cs typeface="Lato"/>
                <a:sym typeface="Lato"/>
              </a:defRPr>
            </a:pPr>
            <a:r>
              <a:t>读</a:t>
            </a:r>
            <a:r>
              <a:t>/</a:t>
            </a:r>
            <a:r>
              <a:t>写端通过</a:t>
            </a:r>
            <a:r>
              <a:rPr b="1"/>
              <a:t>不同文件描述符</a:t>
            </a:r>
            <a:r>
              <a:t>表示</a:t>
            </a:r>
          </a:p>
          <a:p>
            <a:pPr>
              <a:spcBef>
                <a:spcPts val="500"/>
              </a:spcBef>
              <a:defRPr sz="2400">
                <a:latin typeface="Lato"/>
                <a:ea typeface="Lato"/>
                <a:cs typeface="Lato"/>
                <a:sym typeface="Lato"/>
              </a:defRPr>
            </a:pPr>
            <a:r>
              <a:t>类似“</a:t>
            </a:r>
            <a:r>
              <a:rPr b="1"/>
              <a:t>水管</a:t>
            </a:r>
            <a:r>
              <a:t>”，数据像水流一样单向流动</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标题 1"/>
          <p:cNvSpPr txBox="1"/>
          <p:nvPr>
            <p:ph type="title"/>
          </p:nvPr>
        </p:nvSpPr>
        <p:spPr>
          <a:prstGeom prst="rect">
            <a:avLst/>
          </a:prstGeom>
        </p:spPr>
        <p:txBody>
          <a:bodyPr/>
          <a:lstStyle/>
          <a:p>
            <a:pPr/>
            <a:r>
              <a:t>管道（</a:t>
            </a:r>
            <a:r>
              <a:t>Pipe</a:t>
            </a:r>
            <a:r>
              <a:t>）</a:t>
            </a:r>
          </a:p>
        </p:txBody>
      </p:sp>
      <p:sp>
        <p:nvSpPr>
          <p:cNvPr id="122" name="内容占位符 2"/>
          <p:cNvSpPr txBox="1"/>
          <p:nvPr>
            <p:ph type="body" sz="half" idx="1"/>
          </p:nvPr>
        </p:nvSpPr>
        <p:spPr>
          <a:xfrm>
            <a:off x="838200" y="1955912"/>
            <a:ext cx="5640509" cy="4221050"/>
          </a:xfrm>
          <a:prstGeom prst="rect">
            <a:avLst/>
          </a:prstGeom>
        </p:spPr>
        <p:txBody>
          <a:bodyPr/>
          <a:lstStyle/>
          <a:p>
            <a:pPr>
              <a:defRPr>
                <a:latin typeface="Lato"/>
                <a:ea typeface="Lato"/>
                <a:cs typeface="Lato"/>
                <a:sym typeface="Lato"/>
              </a:defRPr>
            </a:pPr>
            <a:r>
              <a:t>管道可表示为两个文件描述符加一段内核空间中的内存</a:t>
            </a:r>
          </a:p>
          <a:p>
            <a:pPr>
              <a:defRPr>
                <a:latin typeface="Lato"/>
                <a:ea typeface="Lato"/>
                <a:cs typeface="Lato"/>
                <a:sym typeface="Lato"/>
              </a:defRPr>
            </a:pPr>
            <a:r>
              <a:t>创建管道时，返回两个文件描述符</a:t>
            </a:r>
          </a:p>
          <a:p>
            <a:pPr lvl="1" marL="742950" indent="-285750">
              <a:spcBef>
                <a:spcPts val="500"/>
              </a:spcBef>
              <a:defRPr sz="2400">
                <a:latin typeface="Lato"/>
                <a:ea typeface="Lato"/>
                <a:cs typeface="Lato"/>
                <a:sym typeface="Lato"/>
              </a:defRPr>
            </a:pPr>
            <a:r>
              <a:t>读管道</a:t>
            </a:r>
          </a:p>
          <a:p>
            <a:pPr lvl="1" marL="742950" indent="-285750">
              <a:spcBef>
                <a:spcPts val="500"/>
              </a:spcBef>
              <a:defRPr sz="2400">
                <a:latin typeface="Lato"/>
                <a:ea typeface="Lato"/>
                <a:cs typeface="Lato"/>
                <a:sym typeface="Lato"/>
              </a:defRPr>
            </a:pPr>
            <a:r>
              <a:t>写管道</a:t>
            </a:r>
          </a:p>
          <a:p>
            <a:pPr marL="285750" indent="-285750">
              <a:defRPr>
                <a:latin typeface="Lato"/>
                <a:ea typeface="Lato"/>
                <a:cs typeface="Lato"/>
                <a:sym typeface="Lato"/>
              </a:defRPr>
            </a:pPr>
            <a:r>
              <a:t>通常管道两端的进程会各自关闭管道的一个文件描述符</a:t>
            </a:r>
          </a:p>
        </p:txBody>
      </p:sp>
      <p:pic>
        <p:nvPicPr>
          <p:cNvPr id="123" name="图片 7" descr="图片 7"/>
          <p:cNvPicPr>
            <a:picLocks noChangeAspect="1"/>
          </p:cNvPicPr>
          <p:nvPr/>
        </p:nvPicPr>
        <p:blipFill>
          <a:blip r:embed="rId2">
            <a:extLst/>
          </a:blip>
          <a:stretch>
            <a:fillRect/>
          </a:stretch>
        </p:blipFill>
        <p:spPr>
          <a:xfrm>
            <a:off x="6519805" y="3600193"/>
            <a:ext cx="5102232" cy="2395856"/>
          </a:xfrm>
          <a:prstGeom prst="rect">
            <a:avLst/>
          </a:prstGeom>
          <a:ln w="12700">
            <a:miter lim="400000"/>
          </a:ln>
        </p:spPr>
      </p:pic>
      <p:pic>
        <p:nvPicPr>
          <p:cNvPr id="124" name="图片 9" descr="图片 9"/>
          <p:cNvPicPr>
            <a:picLocks noChangeAspect="1"/>
          </p:cNvPicPr>
          <p:nvPr/>
        </p:nvPicPr>
        <p:blipFill>
          <a:blip r:embed="rId3">
            <a:extLst/>
          </a:blip>
          <a:stretch>
            <a:fillRect/>
          </a:stretch>
        </p:blipFill>
        <p:spPr>
          <a:xfrm>
            <a:off x="6413098" y="1904150"/>
            <a:ext cx="5422162" cy="114614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