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0"/>
  </p:notesMasterIdLst>
  <p:sldIdLst>
    <p:sldId id="257" r:id="rId2"/>
    <p:sldId id="261" r:id="rId3"/>
    <p:sldId id="259" r:id="rId4"/>
    <p:sldId id="262" r:id="rId5"/>
    <p:sldId id="260" r:id="rId6"/>
    <p:sldId id="264" r:id="rId7"/>
    <p:sldId id="265" r:id="rId8"/>
    <p:sldId id="274" r:id="rId9"/>
    <p:sldId id="275" r:id="rId10"/>
    <p:sldId id="266" r:id="rId11"/>
    <p:sldId id="267" r:id="rId12"/>
    <p:sldId id="268" r:id="rId13"/>
    <p:sldId id="269" r:id="rId14"/>
    <p:sldId id="270" r:id="rId15"/>
    <p:sldId id="276" r:id="rId16"/>
    <p:sldId id="277" r:id="rId17"/>
    <p:sldId id="279" r:id="rId18"/>
    <p:sldId id="278" r:id="rId19"/>
    <p:sldId id="281" r:id="rId20"/>
    <p:sldId id="282" r:id="rId21"/>
    <p:sldId id="283" r:id="rId22"/>
    <p:sldId id="284" r:id="rId23"/>
    <p:sldId id="285" r:id="rId24"/>
    <p:sldId id="286" r:id="rId25"/>
    <p:sldId id="287" r:id="rId26"/>
    <p:sldId id="288" r:id="rId27"/>
    <p:sldId id="289" r:id="rId28"/>
    <p:sldId id="359" r:id="rId2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48"/>
    <p:restoredTop sz="94719"/>
  </p:normalViewPr>
  <p:slideViewPr>
    <p:cSldViewPr snapToGrid="0">
      <p:cViewPr varScale="1">
        <p:scale>
          <a:sx n="152" d="100"/>
          <a:sy n="152" d="100"/>
        </p:scale>
        <p:origin x="109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EAEA8B-E819-AD46-88BE-97EF551DCA1D}" type="datetimeFigureOut">
              <a:rPr kumimoji="1" lang="zh-CN" altLang="en-US" smtClean="0"/>
              <a:t>2024/11/21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798811-D945-C845-954A-FF5D6AC3F5F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541828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798811-D945-C845-954A-FF5D6AC3F5F6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656144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798811-D945-C845-954A-FF5D6AC3F5F6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115982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798811-D945-C845-954A-FF5D6AC3F5F6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198254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798811-D945-C845-954A-FF5D6AC3F5F6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061440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798811-D945-C845-954A-FF5D6AC3F5F6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790646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798811-D945-C845-954A-FF5D6AC3F5F6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073571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798811-D945-C845-954A-FF5D6AC3F5F6}" type="slidenum">
              <a:rPr kumimoji="1" lang="zh-CN" altLang="en-US" smtClean="0"/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626146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798811-D945-C845-954A-FF5D6AC3F5F6}" type="slidenum">
              <a:rPr kumimoji="1" lang="zh-CN" altLang="en-US" smtClean="0"/>
              <a:t>20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36758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798811-D945-C845-954A-FF5D6AC3F5F6}" type="slidenum">
              <a:rPr kumimoji="1" lang="zh-CN" altLang="en-US" smtClean="0"/>
              <a:t>21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676508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798811-D945-C845-954A-FF5D6AC3F5F6}" type="slidenum">
              <a:rPr kumimoji="1" lang="zh-CN" altLang="en-US" smtClean="0"/>
              <a:t>22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020871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798811-D945-C845-954A-FF5D6AC3F5F6}" type="slidenum">
              <a:rPr kumimoji="1" lang="zh-CN" altLang="en-US" smtClean="0"/>
              <a:t>23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46309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798811-D945-C845-954A-FF5D6AC3F5F6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057843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798811-D945-C845-954A-FF5D6AC3F5F6}" type="slidenum">
              <a:rPr kumimoji="1" lang="zh-CN" altLang="en-US" smtClean="0"/>
              <a:t>24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1293004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798811-D945-C845-954A-FF5D6AC3F5F6}" type="slidenum">
              <a:rPr kumimoji="1" lang="zh-CN" altLang="en-US" smtClean="0"/>
              <a:t>25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7421573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798811-D945-C845-954A-FF5D6AC3F5F6}" type="slidenum">
              <a:rPr kumimoji="1" lang="zh-CN" altLang="en-US" smtClean="0"/>
              <a:t>26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5721324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798811-D945-C845-954A-FF5D6AC3F5F6}" type="slidenum">
              <a:rPr kumimoji="1" lang="zh-CN" altLang="en-US" smtClean="0"/>
              <a:t>27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892439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798811-D945-C845-954A-FF5D6AC3F5F6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009146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798811-D945-C845-954A-FF5D6AC3F5F6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897162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798811-D945-C845-954A-FF5D6AC3F5F6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873247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798811-D945-C845-954A-FF5D6AC3F5F6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007951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798811-D945-C845-954A-FF5D6AC3F5F6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333701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798811-D945-C845-954A-FF5D6AC3F5F6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318619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798811-D945-C845-954A-FF5D6AC3F5F6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798037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>
            <a:extLst>
              <a:ext uri="{FF2B5EF4-FFF2-40B4-BE49-F238E27FC236}">
                <a16:creationId xmlns:a16="http://schemas.microsoft.com/office/drawing/2014/main" id="{7801A0AD-A4D9-2B48-AB5E-2388481E37AE}"/>
              </a:ext>
            </a:extLst>
          </p:cNvPr>
          <p:cNvGrpSpPr/>
          <p:nvPr/>
        </p:nvGrpSpPr>
        <p:grpSpPr>
          <a:xfrm>
            <a:off x="599225" y="1736370"/>
            <a:ext cx="10993549" cy="1903301"/>
            <a:chOff x="599225" y="1921565"/>
            <a:chExt cx="10993549" cy="1903301"/>
          </a:xfrm>
        </p:grpSpPr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47A9D506-C91D-DF44-8641-48F37CD3C15A}"/>
                </a:ext>
              </a:extLst>
            </p:cNvPr>
            <p:cNvSpPr/>
            <p:nvPr/>
          </p:nvSpPr>
          <p:spPr>
            <a:xfrm>
              <a:off x="599225" y="1921565"/>
              <a:ext cx="10993549" cy="19033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8" name="半闭框 17">
              <a:extLst>
                <a:ext uri="{FF2B5EF4-FFF2-40B4-BE49-F238E27FC236}">
                  <a16:creationId xmlns:a16="http://schemas.microsoft.com/office/drawing/2014/main" id="{A1E2328B-A4C4-764E-ACC8-998B2E63C537}"/>
                </a:ext>
              </a:extLst>
            </p:cNvPr>
            <p:cNvSpPr/>
            <p:nvPr/>
          </p:nvSpPr>
          <p:spPr>
            <a:xfrm>
              <a:off x="599225" y="1921565"/>
              <a:ext cx="821803" cy="867934"/>
            </a:xfrm>
            <a:prstGeom prst="halfFrame">
              <a:avLst>
                <a:gd name="adj1" fmla="val 23474"/>
                <a:gd name="adj2" fmla="val 23475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0533506A-6FCC-464D-8406-9673E74408CF}"/>
                </a:ext>
              </a:extLst>
            </p:cNvPr>
            <p:cNvSpPr/>
            <p:nvPr/>
          </p:nvSpPr>
          <p:spPr>
            <a:xfrm>
              <a:off x="10161778" y="3614195"/>
              <a:ext cx="1430996" cy="21067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pic>
        <p:nvPicPr>
          <p:cNvPr id="8" name="图片 7">
            <a:extLst>
              <a:ext uri="{FF2B5EF4-FFF2-40B4-BE49-F238E27FC236}">
                <a16:creationId xmlns:a16="http://schemas.microsoft.com/office/drawing/2014/main" id="{194A483F-9AA2-A24C-BA23-AD5256267A4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8351" y="399605"/>
            <a:ext cx="2538904" cy="1074418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43FE9298-60C2-9548-BC1E-E8694904B3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3169" y="2028084"/>
            <a:ext cx="10265664" cy="1356406"/>
          </a:xfrm>
          <a:prstGeom prst="rect">
            <a:avLst/>
          </a:prstGeom>
          <a:effectLst/>
        </p:spPr>
        <p:txBody>
          <a:bodyPr anchor="b">
            <a:normAutofit/>
          </a:bodyPr>
          <a:lstStyle>
            <a:lvl1pPr algn="l">
              <a:defRPr lang="en-US" altLang="en-US" sz="3600" b="0" kern="1200" cap="all" dirty="0">
                <a:solidFill>
                  <a:srgbClr val="5C307D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103A73B5-4CCB-264A-803E-B46FEDFF96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3169" y="3819054"/>
            <a:ext cx="10265664" cy="1340999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EFB8BDD-FC0A-384D-B32A-D2CC0933A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74499-10F3-43A6-A70A-01D7A10A05BA}" type="datetimeFigureOut">
              <a:rPr lang="zh-CN" altLang="en-US" smtClean="0"/>
              <a:t>2024/11/21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4A11234-2E12-B147-A4FF-3B4989798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EFFF194-7BE9-7440-90F5-0BA3D1B44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F77A8-EA0A-481C-B2AA-3D0BC839C8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6106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395677"/>
            <a:ext cx="11029616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189" indent="0">
              <a:buNone/>
              <a:defRPr sz="1600"/>
            </a:lvl2pPr>
            <a:lvl3pPr marL="914377" indent="0">
              <a:buNone/>
              <a:defRPr sz="1600"/>
            </a:lvl3pPr>
            <a:lvl4pPr marL="1371566" indent="0">
              <a:buNone/>
              <a:defRPr sz="1600"/>
            </a:lvl4pPr>
            <a:lvl5pPr marL="1828754" indent="0">
              <a:buNone/>
              <a:defRPr sz="1600"/>
            </a:lvl5pPr>
            <a:lvl6pPr marL="2285943" indent="0">
              <a:buNone/>
              <a:defRPr sz="1600"/>
            </a:lvl6pPr>
            <a:lvl7pPr marL="2743131" indent="0">
              <a:buNone/>
              <a:defRPr sz="1600"/>
            </a:lvl7pPr>
            <a:lvl8pPr marL="3200320" indent="0">
              <a:buNone/>
              <a:defRPr sz="1600"/>
            </a:lvl8pPr>
            <a:lvl9pPr marL="3657509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3" y="496241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74499-10F3-43A6-A70A-01D7A10A05BA}" type="datetimeFigureOut">
              <a:rPr lang="zh-CN" altLang="en-US" smtClean="0"/>
              <a:t>2024/11/21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F77A8-EA0A-481C-B2AA-3D0BC839C84C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BC31443F-5E2C-E54C-9450-204B550B7026}"/>
              </a:ext>
            </a:extLst>
          </p:cNvPr>
          <p:cNvPicPr/>
          <p:nvPr/>
        </p:nvPicPr>
        <p:blipFill rotWithShape="1">
          <a:blip r:embed="rId2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18876" y="6054012"/>
            <a:ext cx="4191931" cy="475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066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74499-10F3-43A6-A70A-01D7A10A05BA}" type="datetimeFigureOut">
              <a:rPr lang="zh-CN" altLang="en-US" smtClean="0"/>
              <a:t>2024/11/21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F77A8-EA0A-481C-B2AA-3D0BC839C84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FD92ADC6-CE60-BE46-B46D-E72C08A66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6792404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6">
            <a:extLst>
              <a:ext uri="{FF2B5EF4-FFF2-40B4-BE49-F238E27FC236}">
                <a16:creationId xmlns:a16="http://schemas.microsoft.com/office/drawing/2014/main" id="{5BC0A53C-150C-A541-93A8-A5B4C7EFDD96}"/>
              </a:ext>
            </a:extLst>
          </p:cNvPr>
          <p:cNvSpPr>
            <a:spLocks noChangeAspect="1"/>
          </p:cNvSpPr>
          <p:nvPr/>
        </p:nvSpPr>
        <p:spPr>
          <a:xfrm>
            <a:off x="8884030" y="675726"/>
            <a:ext cx="88976" cy="79183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Vertical Title 1">
            <a:extLst>
              <a:ext uri="{FF2B5EF4-FFF2-40B4-BE49-F238E27FC236}">
                <a16:creationId xmlns:a16="http://schemas.microsoft.com/office/drawing/2014/main" id="{9D3F700B-2D07-A448-9622-360F28D96C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69649" y="675726"/>
            <a:ext cx="1899496" cy="5183073"/>
          </a:xfrm>
          <a:prstGeom prst="rect">
            <a:avLst/>
          </a:prstGeom>
        </p:spPr>
        <p:txBody>
          <a:bodyPr vert="eaVert" anchor="b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Vertical Text Placeholder 2">
            <a:extLst>
              <a:ext uri="{FF2B5EF4-FFF2-40B4-BE49-F238E27FC236}">
                <a16:creationId xmlns:a16="http://schemas.microsoft.com/office/drawing/2014/main" id="{5F0B6C42-B8E7-1C45-A053-18F7FE5B2B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791611" cy="5183073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EC89D33-28DC-B746-AE7D-E6085CC30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74499-10F3-43A6-A70A-01D7A10A05BA}" type="datetimeFigureOut">
              <a:rPr lang="zh-CN" altLang="en-US" smtClean="0"/>
              <a:t>2024/11/21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EE1EF53-0E9B-E243-B4F1-B1C7F0BD2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03DA247-823F-034B-AEC0-494674B60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F77A8-EA0A-481C-B2AA-3D0BC839C84C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0564E91E-AD25-E84D-B251-2B169689F71C}"/>
              </a:ext>
            </a:extLst>
          </p:cNvPr>
          <p:cNvPicPr/>
          <p:nvPr/>
        </p:nvPicPr>
        <p:blipFill rotWithShape="1">
          <a:blip r:embed="rId2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18876" y="6054012"/>
            <a:ext cx="4191931" cy="475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578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377" y="2180498"/>
            <a:ext cx="10521387" cy="367830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400"/>
            </a:lvl4pPr>
            <a:lvl5pPr>
              <a:defRPr sz="10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10" name="标题 9">
            <a:extLst>
              <a:ext uri="{FF2B5EF4-FFF2-40B4-BE49-F238E27FC236}">
                <a16:creationId xmlns:a16="http://schemas.microsoft.com/office/drawing/2014/main" id="{B3414000-0475-7845-9508-337FFFC1B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11" name="日期占位符 10">
            <a:extLst>
              <a:ext uri="{FF2B5EF4-FFF2-40B4-BE49-F238E27FC236}">
                <a16:creationId xmlns:a16="http://schemas.microsoft.com/office/drawing/2014/main" id="{2265DA69-D9B6-384B-91FC-5C225D983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74499-10F3-43A6-A70A-01D7A10A05BA}" type="datetimeFigureOut">
              <a:rPr lang="zh-CN" altLang="en-US" smtClean="0"/>
              <a:t>2024/11/21</a:t>
            </a:fld>
            <a:endParaRPr lang="zh-CN" altLang="en-US"/>
          </a:p>
        </p:txBody>
      </p:sp>
      <p:sp>
        <p:nvSpPr>
          <p:cNvPr id="12" name="页脚占位符 11">
            <a:extLst>
              <a:ext uri="{FF2B5EF4-FFF2-40B4-BE49-F238E27FC236}">
                <a16:creationId xmlns:a16="http://schemas.microsoft.com/office/drawing/2014/main" id="{198CD9FF-6143-0B4F-B35B-FC5B48F32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3" name="灯片编号占位符 12">
            <a:extLst>
              <a:ext uri="{FF2B5EF4-FFF2-40B4-BE49-F238E27FC236}">
                <a16:creationId xmlns:a16="http://schemas.microsoft.com/office/drawing/2014/main" id="{B99E00C6-785E-8740-9B07-6D282AB53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F77A8-EA0A-481C-B2AA-3D0BC839C8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0265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6727754-C851-C341-8EC8-C90F9BC75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1883" y="2118167"/>
            <a:ext cx="10178926" cy="3602477"/>
          </a:xfrm>
        </p:spPr>
        <p:txBody>
          <a:bodyPr anchor="ctr">
            <a:normAutofit/>
          </a:bodyPr>
          <a:lstStyle>
            <a:lvl1pPr algn="l">
              <a:defRPr sz="3200"/>
            </a:lvl1pPr>
            <a:lvl2pPr algn="l">
              <a:defRPr sz="2800"/>
            </a:lvl2pPr>
            <a:lvl3pPr algn="l">
              <a:defRPr sz="2400"/>
            </a:lvl3pPr>
            <a:lvl4pPr algn="l">
              <a:defRPr sz="2000"/>
            </a:lvl4pPr>
            <a:lvl5pPr algn="l">
              <a:defRPr sz="20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83F81271-2815-9B4A-9DE1-54434A60C9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5597317"/>
            <a:ext cx="2844799" cy="365125"/>
          </a:xfrm>
        </p:spPr>
        <p:txBody>
          <a:bodyPr/>
          <a:lstStyle/>
          <a:p>
            <a:fld id="{F4374499-10F3-43A6-A70A-01D7A10A05BA}" type="datetimeFigureOut">
              <a:rPr lang="zh-CN" altLang="en-US" smtClean="0"/>
              <a:t>2024/11/21</a:t>
            </a:fld>
            <a:endParaRPr lang="zh-CN" altLang="en-US"/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A57A6457-265E-454A-8DEA-AC0A1AAC3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31882" y="5592991"/>
            <a:ext cx="6066519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17055F7E-60B7-6A43-A3E4-C6F9DC89F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5597317"/>
            <a:ext cx="1052508" cy="365125"/>
          </a:xfrm>
        </p:spPr>
        <p:txBody>
          <a:bodyPr/>
          <a:lstStyle/>
          <a:p>
            <a:fld id="{B71F77A8-EA0A-481C-B2AA-3D0BC839C84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4D989D6D-F1B5-F54E-813A-CCB6A463D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1882" y="490438"/>
            <a:ext cx="10178925" cy="135145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Rectangle 8">
            <a:extLst>
              <a:ext uri="{FF2B5EF4-FFF2-40B4-BE49-F238E27FC236}">
                <a16:creationId xmlns:a16="http://schemas.microsoft.com/office/drawing/2014/main" id="{23D49990-DD79-AF4A-809C-C7A68D94B066}"/>
              </a:ext>
            </a:extLst>
          </p:cNvPr>
          <p:cNvSpPr/>
          <p:nvPr/>
        </p:nvSpPr>
        <p:spPr>
          <a:xfrm rot="5400000">
            <a:off x="-2692137" y="3263038"/>
            <a:ext cx="6858000" cy="33192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5486C05D-29C6-DD43-A707-AAD5F66C1615}"/>
              </a:ext>
            </a:extLst>
          </p:cNvPr>
          <p:cNvPicPr/>
          <p:nvPr/>
        </p:nvPicPr>
        <p:blipFill rotWithShape="1">
          <a:blip r:embed="rId2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18876" y="6054012"/>
            <a:ext cx="4191931" cy="475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800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EA6CC6FD-0536-1042-94FB-7B29BCD323E4}"/>
              </a:ext>
            </a:extLst>
          </p:cNvPr>
          <p:cNvGrpSpPr/>
          <p:nvPr/>
        </p:nvGrpSpPr>
        <p:grpSpPr>
          <a:xfrm>
            <a:off x="599225" y="1736370"/>
            <a:ext cx="10993549" cy="1903301"/>
            <a:chOff x="599225" y="1921565"/>
            <a:chExt cx="10993549" cy="1903301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4BB59113-F03A-6147-A467-92DB82160BCD}"/>
                </a:ext>
              </a:extLst>
            </p:cNvPr>
            <p:cNvSpPr/>
            <p:nvPr/>
          </p:nvSpPr>
          <p:spPr>
            <a:xfrm>
              <a:off x="599225" y="1921565"/>
              <a:ext cx="10993549" cy="19033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7C3E5866-268A-1A4A-BD63-7247C0C32E7C}"/>
                </a:ext>
              </a:extLst>
            </p:cNvPr>
            <p:cNvSpPr/>
            <p:nvPr/>
          </p:nvSpPr>
          <p:spPr>
            <a:xfrm>
              <a:off x="599227" y="1921566"/>
              <a:ext cx="192900" cy="19033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4" name="Title 1">
            <a:extLst>
              <a:ext uri="{FF2B5EF4-FFF2-40B4-BE49-F238E27FC236}">
                <a16:creationId xmlns:a16="http://schemas.microsoft.com/office/drawing/2014/main" id="{B3AEDE27-05BC-DA44-AA23-81C54830A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3169" y="2028083"/>
            <a:ext cx="10265664" cy="1376851"/>
          </a:xfrm>
          <a:prstGeom prst="rect">
            <a:avLst/>
          </a:prstGeom>
          <a:effectLst/>
        </p:spPr>
        <p:txBody>
          <a:bodyPr anchor="ctr">
            <a:normAutofit/>
          </a:bodyPr>
          <a:lstStyle>
            <a:lvl1pPr algn="l">
              <a:defRPr lang="en-US" altLang="en-US" sz="3600" b="0" kern="1200" cap="all" dirty="0">
                <a:solidFill>
                  <a:srgbClr val="5C307D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5" name="Subtitle 2">
            <a:extLst>
              <a:ext uri="{FF2B5EF4-FFF2-40B4-BE49-F238E27FC236}">
                <a16:creationId xmlns:a16="http://schemas.microsoft.com/office/drawing/2014/main" id="{8DDB4CB7-B75A-CF44-8C12-E3DE32CE31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3169" y="3830629"/>
            <a:ext cx="10265664" cy="1340999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27" name="日期占位符 10">
            <a:extLst>
              <a:ext uri="{FF2B5EF4-FFF2-40B4-BE49-F238E27FC236}">
                <a16:creationId xmlns:a16="http://schemas.microsoft.com/office/drawing/2014/main" id="{2D4038F2-9086-4849-856C-3F44B96DA1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23545" y="5597323"/>
            <a:ext cx="2523280" cy="365125"/>
          </a:xfrm>
        </p:spPr>
        <p:txBody>
          <a:bodyPr/>
          <a:lstStyle/>
          <a:p>
            <a:fld id="{F4374499-10F3-43A6-A70A-01D7A10A05BA}" type="datetimeFigureOut">
              <a:rPr lang="zh-CN" altLang="en-US" smtClean="0"/>
              <a:t>2024/11/21</a:t>
            </a:fld>
            <a:endParaRPr lang="zh-CN" altLang="en-US"/>
          </a:p>
        </p:txBody>
      </p:sp>
      <p:sp>
        <p:nvSpPr>
          <p:cNvPr id="28" name="页脚占位符 11">
            <a:extLst>
              <a:ext uri="{FF2B5EF4-FFF2-40B4-BE49-F238E27FC236}">
                <a16:creationId xmlns:a16="http://schemas.microsoft.com/office/drawing/2014/main" id="{0ED79189-463D-A34A-93FE-02DAF3CA4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3377" y="5592997"/>
            <a:ext cx="65855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29" name="灯片编号占位符 12">
            <a:extLst>
              <a:ext uri="{FF2B5EF4-FFF2-40B4-BE49-F238E27FC236}">
                <a16:creationId xmlns:a16="http://schemas.microsoft.com/office/drawing/2014/main" id="{81D88334-B4F7-F340-8AA4-0865A0C0C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51493" y="5597323"/>
            <a:ext cx="1203271" cy="365125"/>
          </a:xfrm>
        </p:spPr>
        <p:txBody>
          <a:bodyPr/>
          <a:lstStyle/>
          <a:p>
            <a:fld id="{B71F77A8-EA0A-481C-B2AA-3D0BC839C84C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0B9F3DE6-D971-6546-AD7E-4FD54F33CDE7}"/>
              </a:ext>
            </a:extLst>
          </p:cNvPr>
          <p:cNvPicPr/>
          <p:nvPr/>
        </p:nvPicPr>
        <p:blipFill rotWithShape="1">
          <a:blip r:embed="rId2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18876" y="6054012"/>
            <a:ext cx="4191931" cy="475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829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4" y="2228004"/>
            <a:ext cx="5422391" cy="363304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4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74499-10F3-43A6-A70A-01D7A10A05BA}" type="datetimeFigureOut">
              <a:rPr lang="zh-CN" altLang="en-US" smtClean="0"/>
              <a:t>2024/11/21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F77A8-EA0A-481C-B2AA-3D0BC839C84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590C7D26-A2BB-CE43-BB2A-2808F22C4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365040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20" y="2250894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5" y="2926054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7" y="2250894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10" y="2926054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74499-10F3-43A6-A70A-01D7A10A05BA}" type="datetimeFigureOut">
              <a:rPr lang="zh-CN" altLang="en-US" smtClean="0"/>
              <a:t>2024/11/21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F77A8-EA0A-481C-B2AA-3D0BC839C84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395155F9-0BCA-F049-9D40-4CF28F90A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251669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74499-10F3-43A6-A70A-01D7A10A05BA}" type="datetimeFigureOut">
              <a:rPr lang="zh-CN" altLang="en-US" smtClean="0"/>
              <a:t>2024/11/21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F77A8-EA0A-481C-B2AA-3D0BC839C84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C31502A-7294-9848-AFF1-6116ACE14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806535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74499-10F3-43A6-A70A-01D7A10A05BA}" type="datetimeFigureOut">
              <a:rPr lang="zh-CN" altLang="en-US" smtClean="0"/>
              <a:t>2024/11/21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F77A8-EA0A-481C-B2AA-3D0BC839C84C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D9AF46F-872C-C04A-AF83-BC1E8674B16A}"/>
              </a:ext>
            </a:extLst>
          </p:cNvPr>
          <p:cNvPicPr/>
          <p:nvPr/>
        </p:nvPicPr>
        <p:blipFill rotWithShape="1">
          <a:blip r:embed="rId2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18876" y="6054012"/>
            <a:ext cx="4191931" cy="475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780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7">
            <a:extLst>
              <a:ext uri="{FF2B5EF4-FFF2-40B4-BE49-F238E27FC236}">
                <a16:creationId xmlns:a16="http://schemas.microsoft.com/office/drawing/2014/main" id="{DD0108F8-765A-DF43-9CAF-934132882EE3}"/>
              </a:ext>
            </a:extLst>
          </p:cNvPr>
          <p:cNvSpPr>
            <a:spLocks noChangeAspect="1"/>
          </p:cNvSpPr>
          <p:nvPr/>
        </p:nvSpPr>
        <p:spPr>
          <a:xfrm>
            <a:off x="447816" y="4914808"/>
            <a:ext cx="385561" cy="10322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1463" y="4928762"/>
            <a:ext cx="10333301" cy="6531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2400" b="0">
                <a:solidFill>
                  <a:srgbClr val="5C307D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1463" y="5581910"/>
            <a:ext cx="10333301" cy="365126"/>
          </a:xfrm>
        </p:spPr>
        <p:txBody>
          <a:bodyPr anchor="ctr">
            <a:normAutofit/>
          </a:bodyPr>
          <a:lstStyle>
            <a:lvl1pPr marL="0" indent="0" algn="l">
              <a:buNone/>
              <a:defRPr sz="1600">
                <a:solidFill>
                  <a:srgbClr val="5C307D"/>
                </a:solidFill>
              </a:defRPr>
            </a:lvl1pPr>
            <a:lvl2pPr marL="457189" indent="0">
              <a:buNone/>
              <a:defRPr sz="11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523545" y="6060170"/>
            <a:ext cx="252328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4374499-10F3-43A6-A70A-01D7A10A05BA}" type="datetimeFigureOut">
              <a:rPr lang="zh-CN" altLang="en-US" smtClean="0"/>
              <a:t>2024/11/21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33377" y="6055844"/>
            <a:ext cx="65855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151493" y="6060170"/>
            <a:ext cx="120327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71F77A8-EA0A-481C-B2AA-3D0BC839C84C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F025F6F4-386D-EB45-974E-2539ED6C5D65}"/>
              </a:ext>
            </a:extLst>
          </p:cNvPr>
          <p:cNvPicPr/>
          <p:nvPr/>
        </p:nvPicPr>
        <p:blipFill rotWithShape="1">
          <a:blip r:embed="rId2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18876" y="6054012"/>
            <a:ext cx="4191931" cy="475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882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占位符 6">
            <a:extLst>
              <a:ext uri="{FF2B5EF4-FFF2-40B4-BE49-F238E27FC236}">
                <a16:creationId xmlns:a16="http://schemas.microsoft.com/office/drawing/2014/main" id="{386CB2C2-B0CA-6B4C-9D67-BC3A516A2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306" y="593424"/>
            <a:ext cx="10521388" cy="1015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376" y="2336003"/>
            <a:ext cx="10521388" cy="315489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23545" y="5597323"/>
            <a:ext cx="25232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F4374499-10F3-43A6-A70A-01D7A10A05BA}" type="datetimeFigureOut">
              <a:rPr lang="zh-CN" altLang="en-US" smtClean="0"/>
              <a:t>2024/11/21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3377" y="5592997"/>
            <a:ext cx="6585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51493" y="5597323"/>
            <a:ext cx="1203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71F77A8-EA0A-481C-B2AA-3D0BC839C84C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5305D68B-2B7C-394A-9C3F-F982EDB21D95}"/>
              </a:ext>
            </a:extLst>
          </p:cNvPr>
          <p:cNvPicPr/>
          <p:nvPr/>
        </p:nvPicPr>
        <p:blipFill rotWithShape="1">
          <a:blip r:embed="rId14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18876" y="6054012"/>
            <a:ext cx="4191931" cy="475343"/>
          </a:xfrm>
          <a:prstGeom prst="rect">
            <a:avLst/>
          </a:prstGeom>
        </p:spPr>
      </p:pic>
      <p:sp>
        <p:nvSpPr>
          <p:cNvPr id="2" name="圆角矩形 1">
            <a:extLst>
              <a:ext uri="{FF2B5EF4-FFF2-40B4-BE49-F238E27FC236}">
                <a16:creationId xmlns:a16="http://schemas.microsoft.com/office/drawing/2014/main" id="{281EDAD2-3671-BF43-AEFB-C5625113F562}"/>
              </a:ext>
            </a:extLst>
          </p:cNvPr>
          <p:cNvSpPr/>
          <p:nvPr/>
        </p:nvSpPr>
        <p:spPr>
          <a:xfrm>
            <a:off x="586670" y="651024"/>
            <a:ext cx="80595" cy="900000"/>
          </a:xfrm>
          <a:prstGeom prst="roundRect">
            <a:avLst>
              <a:gd name="adj" fmla="val 0"/>
            </a:avLst>
          </a:prstGeom>
          <a:solidFill>
            <a:srgbClr val="5C307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71456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457189" rtl="0" eaLnBrk="1" latinLnBrk="0" hangingPunct="1">
        <a:spcBef>
          <a:spcPct val="0"/>
        </a:spcBef>
        <a:buNone/>
        <a:defRPr sz="2800" b="0" kern="1200" cap="all">
          <a:solidFill>
            <a:srgbClr val="5C307D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5992" indent="-305992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29984" indent="-305992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899978" indent="-269993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1969" indent="-2339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1960" indent="-2339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899953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199945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499938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799930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arceos-hypervisor/arceos-umhv" TargetMode="External"/><Relationship Id="rId5" Type="http://schemas.openxmlformats.org/officeDocument/2006/relationships/hyperlink" Target="https://github.com/arceos-org/starry-next" TargetMode="Externa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844799-A4A9-48F1-83F9-530F45A76E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cap="none" dirty="0">
                <a:latin typeface="华文中宋" panose="02010600040101010101" pitchFamily="2" charset="-122"/>
                <a:ea typeface="华文中宋" panose="02010600040101010101" pitchFamily="2" charset="-122"/>
              </a:rPr>
              <a:t>组件化内核的异构扩展实现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A3E7454-035F-4827-8283-93D9E9FC8E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3169" y="3819054"/>
            <a:ext cx="10265664" cy="2105091"/>
          </a:xfrm>
        </p:spPr>
        <p:txBody>
          <a:bodyPr>
            <a:normAutofit/>
          </a:bodyPr>
          <a:lstStyle/>
          <a:p>
            <a:r>
              <a:rPr lang="en-US" altLang="zh-CN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2024</a:t>
            </a: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年秋冬季开源操作系统训练营</a:t>
            </a:r>
            <a:endParaRPr lang="en-US" altLang="zh-CN" sz="24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560209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51048E-5D27-43CA-A101-0FA60698A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4221" y="491599"/>
            <a:ext cx="10521388" cy="1015200"/>
          </a:xfrm>
        </p:spPr>
        <p:txBody>
          <a:bodyPr/>
          <a:lstStyle/>
          <a:p>
            <a:r>
              <a:rPr lang="en-US" altLang="zh-CN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Arceos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 接入异构内核细节：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Backbone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 兼容</a:t>
            </a:r>
          </a:p>
        </p:txBody>
      </p:sp>
      <p:sp>
        <p:nvSpPr>
          <p:cNvPr id="45" name="内容占位符 2">
            <a:extLst>
              <a:ext uri="{FF2B5EF4-FFF2-40B4-BE49-F238E27FC236}">
                <a16:creationId xmlns:a16="http://schemas.microsoft.com/office/drawing/2014/main" id="{9D792645-66BE-2ABF-6C24-1B40ADB8BAEC}"/>
              </a:ext>
            </a:extLst>
          </p:cNvPr>
          <p:cNvSpPr txBox="1">
            <a:spLocks/>
          </p:cNvSpPr>
          <p:nvPr/>
        </p:nvSpPr>
        <p:spPr>
          <a:xfrm>
            <a:off x="281632" y="1572373"/>
            <a:ext cx="10521387" cy="49794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5992" indent="-305992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29984" indent="-305992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2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99978" indent="-269993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1969" indent="-2339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1960" indent="-2339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99953" indent="-2285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99945" indent="-2285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99938" indent="-2285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99930" indent="-2285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altLang="zh-CN" b="1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31B5BAD1-D692-834D-A294-8E9D6F2D61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254" y="1637414"/>
            <a:ext cx="10521387" cy="497942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什么内容需要放在 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Backbone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？</a:t>
            </a:r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与 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Backbone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 功能相关，如调度、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trap</a:t>
            </a: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放在上层会导致模块关系混乱或打破依赖</a:t>
            </a:r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可为其他架构所或其他内核所复用</a:t>
            </a:r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实例：地址空间管理 </a:t>
            </a:r>
            <a:r>
              <a:rPr lang="en-US" altLang="zh-CN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axmm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 模块</a:t>
            </a:r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异构内核的核心：不同架构的</a:t>
            </a:r>
            <a:r>
              <a:rPr lang="zh-CN" altLang="en-US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资源管理兼容</a:t>
            </a:r>
            <a:endParaRPr lang="en-US" altLang="zh-CN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如何做到兼容、可扩展、高性能兼顾？</a:t>
            </a:r>
            <a:endParaRPr lang="en-US" altLang="zh-CN" dirty="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629985" lvl="2" indent="0">
              <a:lnSpc>
                <a:spcPct val="150000"/>
              </a:lnSpc>
              <a:buNone/>
            </a:pPr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1">
              <a:lnSpc>
                <a:spcPct val="150000"/>
              </a:lnSpc>
            </a:pPr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9FF89AC-A7CF-4FD6-CD25-EB8E47FDFA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7282" y="1424628"/>
            <a:ext cx="3380497" cy="3712569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EC750217-0708-793F-EA43-2D648026E8F2}"/>
              </a:ext>
            </a:extLst>
          </p:cNvPr>
          <p:cNvSpPr txBox="1"/>
          <p:nvPr/>
        </p:nvSpPr>
        <p:spPr>
          <a:xfrm>
            <a:off x="8295529" y="5137197"/>
            <a:ext cx="26720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600" dirty="0">
                <a:solidFill>
                  <a:schemeClr val="bg1">
                    <a:lumMod val="50000"/>
                  </a:schemeClr>
                </a:solidFill>
              </a:rPr>
              <a:t>为了适配宏内核，需为任务上下文维护页表信息</a:t>
            </a:r>
          </a:p>
        </p:txBody>
      </p:sp>
    </p:spTree>
    <p:extLst>
      <p:ext uri="{BB962C8B-B14F-4D97-AF65-F5344CB8AC3E}">
        <p14:creationId xmlns:p14="http://schemas.microsoft.com/office/powerpoint/2010/main" val="11884169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51048E-5D27-43CA-A101-0FA60698A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4221" y="491599"/>
            <a:ext cx="10521388" cy="1015200"/>
          </a:xfrm>
        </p:spPr>
        <p:txBody>
          <a:bodyPr/>
          <a:lstStyle/>
          <a:p>
            <a:r>
              <a:rPr lang="en-US" altLang="zh-CN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Arceos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 接入异构内核细节：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task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 扩展</a:t>
            </a:r>
          </a:p>
        </p:txBody>
      </p:sp>
      <p:sp>
        <p:nvSpPr>
          <p:cNvPr id="45" name="内容占位符 2">
            <a:extLst>
              <a:ext uri="{FF2B5EF4-FFF2-40B4-BE49-F238E27FC236}">
                <a16:creationId xmlns:a16="http://schemas.microsoft.com/office/drawing/2014/main" id="{9D792645-66BE-2ABF-6C24-1B40ADB8BAEC}"/>
              </a:ext>
            </a:extLst>
          </p:cNvPr>
          <p:cNvSpPr txBox="1">
            <a:spLocks/>
          </p:cNvSpPr>
          <p:nvPr/>
        </p:nvSpPr>
        <p:spPr>
          <a:xfrm>
            <a:off x="281632" y="1572373"/>
            <a:ext cx="10521387" cy="49794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5992" indent="-305992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29984" indent="-305992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2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99978" indent="-269993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1969" indent="-2339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1960" indent="-2339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99953" indent="-2285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99945" indent="-2285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99938" indent="-2285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99930" indent="-2285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altLang="zh-CN" b="1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31B5BAD1-D692-834D-A294-8E9D6F2D61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4032" y="1572372"/>
            <a:ext cx="10521387" cy="4979429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内核资源的核心：任务单元设计</a:t>
            </a:r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可以将任务视为</a:t>
            </a:r>
            <a:r>
              <a:rPr lang="zh-CN" altLang="en-US" b="1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内核资源的集合</a:t>
            </a:r>
            <a:endParaRPr lang="en-US" altLang="zh-CN" b="1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Unikernel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：单个任务运行的必要信息，如上下文</a:t>
            </a:r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宏内核：页表信息、文件描述符等</a:t>
            </a:r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Hypervisor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：</a:t>
            </a:r>
            <a:r>
              <a:rPr lang="en-US" altLang="zh-CN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vcpu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 状态等</a:t>
            </a:r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如何实现异构任务的扩展，达到如下要求：</a:t>
            </a:r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扩展性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：尽可能减少对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backbone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的修改，易于复用</a:t>
            </a:r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高性能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：不应当为了兼容而让性能有较高损耗</a:t>
            </a:r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B9097BE-7A1C-4884-1802-B1BC0EFBE2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9663" y="491599"/>
            <a:ext cx="3384956" cy="5231869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C1426F2-9BB0-242A-DBF8-9CF94A2FBF34}"/>
              </a:ext>
            </a:extLst>
          </p:cNvPr>
          <p:cNvSpPr txBox="1"/>
          <p:nvPr/>
        </p:nvSpPr>
        <p:spPr>
          <a:xfrm>
            <a:off x="9032331" y="5723467"/>
            <a:ext cx="16596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600" dirty="0" err="1">
                <a:solidFill>
                  <a:schemeClr val="bg1">
                    <a:lumMod val="50000"/>
                  </a:schemeClr>
                </a:solidFill>
              </a:rPr>
              <a:t>ArceOS</a:t>
            </a:r>
            <a:r>
              <a:rPr kumimoji="1" lang="zh-CN" altLang="en-US" sz="1600" dirty="0">
                <a:solidFill>
                  <a:schemeClr val="bg1">
                    <a:lumMod val="50000"/>
                  </a:schemeClr>
                </a:solidFill>
              </a:rPr>
              <a:t> 任务信息</a:t>
            </a:r>
          </a:p>
        </p:txBody>
      </p:sp>
    </p:spTree>
    <p:extLst>
      <p:ext uri="{BB962C8B-B14F-4D97-AF65-F5344CB8AC3E}">
        <p14:creationId xmlns:p14="http://schemas.microsoft.com/office/powerpoint/2010/main" val="9603974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51048E-5D27-43CA-A101-0FA60698A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4221" y="491599"/>
            <a:ext cx="10521388" cy="1015200"/>
          </a:xfrm>
        </p:spPr>
        <p:txBody>
          <a:bodyPr/>
          <a:lstStyle/>
          <a:p>
            <a:r>
              <a:rPr lang="en-US" altLang="zh-CN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Arceos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 接入异构内核细节：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task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 扩展</a:t>
            </a:r>
          </a:p>
        </p:txBody>
      </p:sp>
      <p:sp>
        <p:nvSpPr>
          <p:cNvPr id="45" name="内容占位符 2">
            <a:extLst>
              <a:ext uri="{FF2B5EF4-FFF2-40B4-BE49-F238E27FC236}">
                <a16:creationId xmlns:a16="http://schemas.microsoft.com/office/drawing/2014/main" id="{9D792645-66BE-2ABF-6C24-1B40ADB8BAEC}"/>
              </a:ext>
            </a:extLst>
          </p:cNvPr>
          <p:cNvSpPr txBox="1">
            <a:spLocks/>
          </p:cNvSpPr>
          <p:nvPr/>
        </p:nvSpPr>
        <p:spPr>
          <a:xfrm>
            <a:off x="281632" y="1572373"/>
            <a:ext cx="10521387" cy="49794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5992" indent="-305992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29984" indent="-305992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2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99978" indent="-269993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1969" indent="-2339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1960" indent="-2339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99953" indent="-2285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99945" indent="-2285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99938" indent="-2285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99930" indent="-2285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altLang="zh-CN" b="1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31B5BAD1-D692-834D-A294-8E9D6F2D61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4032" y="1572372"/>
            <a:ext cx="10521387" cy="497942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方案一：在 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task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 中直接添加字段 </a:t>
            </a:r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利用 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feature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 添加字段</a:t>
            </a:r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用编译选项控制启动哪个架构</a:t>
            </a:r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不会有性能影响（编译期决定）</a:t>
            </a:r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不利于</a:t>
            </a:r>
            <a:r>
              <a:rPr lang="zh-CN" altLang="en-US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可读性和异构扩展性</a:t>
            </a:r>
            <a:endParaRPr lang="en-US" altLang="zh-CN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591F58E-34D4-7955-82DF-AB7F4FE256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6733" y="1446263"/>
            <a:ext cx="4332877" cy="4283639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9481AE71-BDFE-1DBA-E4FF-1AC2EAB2747C}"/>
              </a:ext>
            </a:extLst>
          </p:cNvPr>
          <p:cNvSpPr txBox="1"/>
          <p:nvPr/>
        </p:nvSpPr>
        <p:spPr>
          <a:xfrm>
            <a:off x="7644371" y="5729903"/>
            <a:ext cx="3657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旧版 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Starry 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的 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Task</a:t>
            </a:r>
            <a:endParaRPr kumimoji="1" lang="zh-CN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59174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51048E-5D27-43CA-A101-0FA60698A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4221" y="491599"/>
            <a:ext cx="10521388" cy="1015200"/>
          </a:xfrm>
        </p:spPr>
        <p:txBody>
          <a:bodyPr/>
          <a:lstStyle/>
          <a:p>
            <a:r>
              <a:rPr lang="en-US" altLang="zh-CN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Arceos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 接入异构内核细节：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task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 扩展</a:t>
            </a:r>
          </a:p>
        </p:txBody>
      </p:sp>
      <p:sp>
        <p:nvSpPr>
          <p:cNvPr id="45" name="内容占位符 2">
            <a:extLst>
              <a:ext uri="{FF2B5EF4-FFF2-40B4-BE49-F238E27FC236}">
                <a16:creationId xmlns:a16="http://schemas.microsoft.com/office/drawing/2014/main" id="{9D792645-66BE-2ABF-6C24-1B40ADB8BAEC}"/>
              </a:ext>
            </a:extLst>
          </p:cNvPr>
          <p:cNvSpPr txBox="1">
            <a:spLocks/>
          </p:cNvSpPr>
          <p:nvPr/>
        </p:nvSpPr>
        <p:spPr>
          <a:xfrm>
            <a:off x="281632" y="1572373"/>
            <a:ext cx="10521387" cy="49794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5992" indent="-305992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29984" indent="-305992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2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99978" indent="-269993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1969" indent="-2339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1960" indent="-2339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99953" indent="-2285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99945" indent="-2285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99938" indent="-2285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99930" indent="-2285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altLang="zh-CN" b="1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31B5BAD1-D692-834D-A294-8E9D6F2D61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4032" y="1572372"/>
            <a:ext cx="10521387" cy="497942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方案二：利用</a:t>
            </a:r>
            <a:r>
              <a:rPr lang="zh-CN" altLang="en-US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索引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指向完整扩展实现</a:t>
            </a:r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仍然保留 </a:t>
            </a:r>
            <a:r>
              <a:rPr lang="en-US" altLang="zh-CN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Task</a:t>
            </a:r>
            <a:r>
              <a:rPr lang="zh-CN" altLang="en-US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的机制</a:t>
            </a:r>
            <a:endParaRPr lang="en-US" altLang="zh-CN" dirty="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将扩展内容额外实现在新的结构中</a:t>
            </a:r>
            <a:endParaRPr lang="en-US" altLang="zh-CN" dirty="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两者通过某一个共通字段关联</a:t>
            </a:r>
            <a:endParaRPr lang="en-US" altLang="zh-CN" dirty="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2">
              <a:lnSpc>
                <a:spcPct val="150000"/>
              </a:lnSpc>
            </a:pPr>
            <a:r>
              <a:rPr lang="zh-CN" altLang="en-US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常用 </a:t>
            </a:r>
            <a:r>
              <a:rPr lang="en-US" altLang="zh-CN" dirty="0" err="1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TaskID</a:t>
            </a:r>
            <a:r>
              <a:rPr lang="zh-CN" altLang="en-US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进行联系</a:t>
            </a:r>
            <a:endParaRPr lang="en-US" altLang="zh-CN" dirty="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2">
              <a:lnSpc>
                <a:spcPct val="150000"/>
              </a:lnSpc>
            </a:pPr>
            <a:r>
              <a:rPr lang="zh-CN" altLang="en-US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由于 </a:t>
            </a:r>
            <a:r>
              <a:rPr lang="en-US" altLang="zh-CN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Rust</a:t>
            </a:r>
            <a:r>
              <a:rPr lang="zh-CN" altLang="en-US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限制，关联方式可选用 </a:t>
            </a:r>
            <a:r>
              <a:rPr lang="en-US" altLang="zh-CN" dirty="0" err="1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BTreeMap</a:t>
            </a:r>
            <a:r>
              <a:rPr lang="zh-CN" altLang="en-US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等形式</a:t>
            </a:r>
            <a:endParaRPr lang="en-US" altLang="zh-CN" dirty="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保留了一定的可扩展性</a:t>
            </a:r>
            <a:endParaRPr lang="en-US" altLang="zh-CN" dirty="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但在查询索引的过程会带来</a:t>
            </a:r>
            <a:r>
              <a:rPr lang="zh-CN" altLang="en-US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性能开销</a:t>
            </a:r>
            <a:endParaRPr lang="en-US" altLang="zh-CN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481AE71-BDFE-1DBA-E4FF-1AC2EAB2747C}"/>
              </a:ext>
            </a:extLst>
          </p:cNvPr>
          <p:cNvSpPr txBox="1"/>
          <p:nvPr/>
        </p:nvSpPr>
        <p:spPr>
          <a:xfrm>
            <a:off x="7728009" y="5515519"/>
            <a:ext cx="3657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旧版 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Starry 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对进程控制块的实现</a:t>
            </a:r>
            <a:endParaRPr kumimoji="1" lang="zh-CN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C1839C0-C875-24C5-401C-2509187124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8637" y="1379989"/>
            <a:ext cx="4116344" cy="4098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6331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51048E-5D27-43CA-A101-0FA60698A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4221" y="491599"/>
            <a:ext cx="10521388" cy="1015200"/>
          </a:xfrm>
        </p:spPr>
        <p:txBody>
          <a:bodyPr/>
          <a:lstStyle/>
          <a:p>
            <a:r>
              <a:rPr lang="en-US" altLang="zh-CN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Arceos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 接入异构内核细节：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task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 扩展</a:t>
            </a:r>
          </a:p>
        </p:txBody>
      </p:sp>
      <p:sp>
        <p:nvSpPr>
          <p:cNvPr id="45" name="内容占位符 2">
            <a:extLst>
              <a:ext uri="{FF2B5EF4-FFF2-40B4-BE49-F238E27FC236}">
                <a16:creationId xmlns:a16="http://schemas.microsoft.com/office/drawing/2014/main" id="{9D792645-66BE-2ABF-6C24-1B40ADB8BAEC}"/>
              </a:ext>
            </a:extLst>
          </p:cNvPr>
          <p:cNvSpPr txBox="1">
            <a:spLocks/>
          </p:cNvSpPr>
          <p:nvPr/>
        </p:nvSpPr>
        <p:spPr>
          <a:xfrm>
            <a:off x="281632" y="1572373"/>
            <a:ext cx="10521387" cy="49794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5992" indent="-305992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29984" indent="-305992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2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99978" indent="-269993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1969" indent="-2339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1960" indent="-2339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99953" indent="-2285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99945" indent="-2285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99938" indent="-2285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99930" indent="-2285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altLang="zh-CN" b="1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31B5BAD1-D692-834D-A294-8E9D6F2D61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4032" y="1572372"/>
            <a:ext cx="10521387" cy="497942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方案三：简化版 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TLS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 机制 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——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 引入 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extension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 扩展机制</a:t>
            </a:r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为 </a:t>
            </a:r>
            <a:r>
              <a:rPr lang="en-US" altLang="zh-CN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Task</a:t>
            </a:r>
            <a:r>
              <a:rPr lang="zh-CN" altLang="en-US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引入一个 </a:t>
            </a:r>
            <a:r>
              <a:rPr lang="en-US" altLang="zh-CN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extension</a:t>
            </a:r>
            <a:r>
              <a:rPr lang="zh-CN" altLang="en-US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域</a:t>
            </a:r>
            <a:endParaRPr lang="en-US" altLang="zh-CN" dirty="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当外部实现了扩展内容，可初始化 </a:t>
            </a:r>
            <a:r>
              <a:rPr lang="en-US" altLang="zh-CN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extension</a:t>
            </a:r>
            <a:r>
              <a:rPr lang="zh-CN" altLang="en-US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域</a:t>
            </a:r>
            <a:endParaRPr lang="en-US" altLang="zh-CN" dirty="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使用</a:t>
            </a:r>
            <a:r>
              <a:rPr lang="zh-CN" altLang="en-US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指针</a:t>
            </a:r>
            <a:r>
              <a:rPr lang="zh-CN" altLang="en-US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进行调用，和传统结构体的访存开销近似</a:t>
            </a:r>
            <a:endParaRPr lang="en-US" altLang="zh-CN" dirty="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在保证扩展性的同时不影响性能开销</a:t>
            </a:r>
            <a:endParaRPr lang="en-US" altLang="zh-CN" dirty="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4357F8B-B929-5394-5C3C-6D61B36659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1368" y="2296583"/>
            <a:ext cx="4699000" cy="184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9612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51048E-5D27-43CA-A101-0FA60698A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4221" y="491599"/>
            <a:ext cx="10521388" cy="1015200"/>
          </a:xfrm>
        </p:spPr>
        <p:txBody>
          <a:bodyPr/>
          <a:lstStyle/>
          <a:p>
            <a:r>
              <a:rPr lang="en-US" altLang="zh-CN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Arceos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 接入异构内核细节：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task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 扩展</a:t>
            </a:r>
          </a:p>
        </p:txBody>
      </p:sp>
      <p:sp>
        <p:nvSpPr>
          <p:cNvPr id="45" name="内容占位符 2">
            <a:extLst>
              <a:ext uri="{FF2B5EF4-FFF2-40B4-BE49-F238E27FC236}">
                <a16:creationId xmlns:a16="http://schemas.microsoft.com/office/drawing/2014/main" id="{9D792645-66BE-2ABF-6C24-1B40ADB8BAEC}"/>
              </a:ext>
            </a:extLst>
          </p:cNvPr>
          <p:cNvSpPr txBox="1">
            <a:spLocks/>
          </p:cNvSpPr>
          <p:nvPr/>
        </p:nvSpPr>
        <p:spPr>
          <a:xfrm>
            <a:off x="281632" y="1572373"/>
            <a:ext cx="10521387" cy="49794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5992" indent="-305992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29984" indent="-305992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2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99978" indent="-269993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1969" indent="-2339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1960" indent="-2339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99953" indent="-2285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99945" indent="-2285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99938" indent="-2285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99930" indent="-2285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altLang="zh-CN" b="1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31B5BAD1-D692-834D-A294-8E9D6F2D61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4032" y="1572372"/>
            <a:ext cx="10521387" cy="497942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宏内核的扩展</a:t>
            </a:r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预先定义好扩展对象</a:t>
            </a:r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调用相关宏来初始化扩展域</a:t>
            </a:r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之后便可像正常域使用</a:t>
            </a:r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1">
              <a:lnSpc>
                <a:spcPct val="150000"/>
              </a:lnSpc>
            </a:pPr>
            <a:endParaRPr lang="en-US" altLang="zh-CN" dirty="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F1A9CD5-B12B-9DC2-61AD-E83441D9B0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3020" y="1809438"/>
            <a:ext cx="6764246" cy="4085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5827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51048E-5D27-43CA-A101-0FA60698A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4221" y="491599"/>
            <a:ext cx="10521388" cy="1015200"/>
          </a:xfrm>
        </p:spPr>
        <p:txBody>
          <a:bodyPr/>
          <a:lstStyle/>
          <a:p>
            <a:r>
              <a:rPr lang="en-US" altLang="zh-CN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Arceos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 接入异构内核细节：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task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 扩展</a:t>
            </a:r>
          </a:p>
        </p:txBody>
      </p:sp>
      <p:sp>
        <p:nvSpPr>
          <p:cNvPr id="45" name="内容占位符 2">
            <a:extLst>
              <a:ext uri="{FF2B5EF4-FFF2-40B4-BE49-F238E27FC236}">
                <a16:creationId xmlns:a16="http://schemas.microsoft.com/office/drawing/2014/main" id="{9D792645-66BE-2ABF-6C24-1B40ADB8BAEC}"/>
              </a:ext>
            </a:extLst>
          </p:cNvPr>
          <p:cNvSpPr txBox="1">
            <a:spLocks/>
          </p:cNvSpPr>
          <p:nvPr/>
        </p:nvSpPr>
        <p:spPr>
          <a:xfrm>
            <a:off x="281632" y="1572373"/>
            <a:ext cx="10521387" cy="49794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5992" indent="-305992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29984" indent="-305992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2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99978" indent="-269993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1969" indent="-2339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1960" indent="-2339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99953" indent="-2285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99945" indent="-2285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99938" indent="-2285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99930" indent="-2285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altLang="zh-CN" b="1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31B5BAD1-D692-834D-A294-8E9D6F2D61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4032" y="1572372"/>
            <a:ext cx="10521387" cy="4979429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实现原理</a:t>
            </a:r>
            <a:endParaRPr lang="en-US" altLang="zh-CN" dirty="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编译期确定扩展域大小</a:t>
            </a:r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在堆上申请内存</a:t>
            </a:r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将扩展域指针指向该内存</a:t>
            </a:r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对外提供相关的引用接口</a:t>
            </a:r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优势</a:t>
            </a:r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较低性能开销</a:t>
            </a:r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自由扩展性（自由定义 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extension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）</a:t>
            </a:r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F8AEB0A-F86C-07C7-05B8-E42D73E813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9667" y="1572371"/>
            <a:ext cx="6206068" cy="4431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6584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51048E-5D27-43CA-A101-0FA60698A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4221" y="491599"/>
            <a:ext cx="10521388" cy="1015200"/>
          </a:xfrm>
        </p:spPr>
        <p:txBody>
          <a:bodyPr/>
          <a:lstStyle/>
          <a:p>
            <a:r>
              <a:rPr lang="en-US" altLang="zh-CN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Arceos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 接入异构内核细节：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task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 扩展</a:t>
            </a:r>
          </a:p>
        </p:txBody>
      </p:sp>
      <p:sp>
        <p:nvSpPr>
          <p:cNvPr id="45" name="内容占位符 2">
            <a:extLst>
              <a:ext uri="{FF2B5EF4-FFF2-40B4-BE49-F238E27FC236}">
                <a16:creationId xmlns:a16="http://schemas.microsoft.com/office/drawing/2014/main" id="{9D792645-66BE-2ABF-6C24-1B40ADB8BAEC}"/>
              </a:ext>
            </a:extLst>
          </p:cNvPr>
          <p:cNvSpPr txBox="1">
            <a:spLocks/>
          </p:cNvSpPr>
          <p:nvPr/>
        </p:nvSpPr>
        <p:spPr>
          <a:xfrm>
            <a:off x="281632" y="1572373"/>
            <a:ext cx="10521387" cy="49794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5992" indent="-305992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29984" indent="-305992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2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99978" indent="-269993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1969" indent="-2339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1960" indent="-2339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99953" indent="-2285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99945" indent="-2285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99938" indent="-2285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99930" indent="-2285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altLang="zh-CN" b="1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31B5BAD1-D692-834D-A294-8E9D6F2D61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432" y="1572372"/>
            <a:ext cx="10521387" cy="497942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未来工作：扩展泛型化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——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同时引入</a:t>
            </a:r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不同类型扩展</a:t>
            </a:r>
            <a:endParaRPr lang="en-US" altLang="zh-CN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不同任务携带不同扩展（</a:t>
            </a:r>
            <a:r>
              <a:rPr lang="en-US" altLang="zh-CN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Unikernel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or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 宏内核 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or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 自定义）</a:t>
            </a:r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运行在同一套框架：调度、文件系统、网络</a:t>
            </a:r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通过内存等途径实现资源的</a:t>
            </a:r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共享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和</a:t>
            </a:r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隔离</a:t>
            </a:r>
            <a:endParaRPr lang="en-US" altLang="zh-CN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可能应用场景</a:t>
            </a:r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2">
              <a:lnSpc>
                <a:spcPct val="150000"/>
              </a:lnSpc>
            </a:pP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结合众核技术</a:t>
            </a:r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2">
              <a:lnSpc>
                <a:spcPct val="150000"/>
              </a:lnSpc>
            </a:pP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任务在用户态或内核态切换运行</a:t>
            </a:r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2">
              <a:lnSpc>
                <a:spcPct val="150000"/>
              </a:lnSpc>
            </a:pP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欢迎想象</a:t>
            </a:r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908551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51048E-5D27-43CA-A101-0FA60698A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4221" y="491599"/>
            <a:ext cx="10521388" cy="1015200"/>
          </a:xfrm>
        </p:spPr>
        <p:txBody>
          <a:bodyPr/>
          <a:lstStyle/>
          <a:p>
            <a:r>
              <a:rPr lang="en-US" altLang="zh-CN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Arceos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 接入异构内核：系统服务复用</a:t>
            </a:r>
          </a:p>
        </p:txBody>
      </p:sp>
      <p:sp>
        <p:nvSpPr>
          <p:cNvPr id="45" name="内容占位符 2">
            <a:extLst>
              <a:ext uri="{FF2B5EF4-FFF2-40B4-BE49-F238E27FC236}">
                <a16:creationId xmlns:a16="http://schemas.microsoft.com/office/drawing/2014/main" id="{9D792645-66BE-2ABF-6C24-1B40ADB8BAEC}"/>
              </a:ext>
            </a:extLst>
          </p:cNvPr>
          <p:cNvSpPr txBox="1">
            <a:spLocks/>
          </p:cNvSpPr>
          <p:nvPr/>
        </p:nvSpPr>
        <p:spPr>
          <a:xfrm>
            <a:off x="281632" y="1572373"/>
            <a:ext cx="10521387" cy="49794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5992" indent="-305992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29984" indent="-305992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2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99978" indent="-269993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1969" indent="-2339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1960" indent="-2339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99953" indent="-2285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99945" indent="-2285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99938" indent="-2285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99930" indent="-2285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altLang="zh-CN" b="1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31B5BAD1-D692-834D-A294-8E9D6F2D61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254" y="1506799"/>
            <a:ext cx="10521387" cy="4979429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zh-CN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Unikernel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 已经提供的系统服务，如何方便被其他架构复用？</a:t>
            </a:r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挑战：资源</a:t>
            </a:r>
            <a:r>
              <a:rPr lang="zh-CN" altLang="en-US" b="1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隔离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与</a:t>
            </a:r>
            <a:r>
              <a:rPr lang="zh-CN" altLang="en-US" b="1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共享</a:t>
            </a:r>
            <a:endParaRPr lang="en-US" altLang="zh-CN" b="1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已有资源举例</a:t>
            </a:r>
            <a:endParaRPr lang="en-US" altLang="zh-CN" dirty="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dirty="0" err="1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Fd_table</a:t>
            </a:r>
            <a:endParaRPr lang="en-US" altLang="zh-CN" dirty="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Virtual memory management</a:t>
            </a:r>
          </a:p>
          <a:p>
            <a:pPr lvl="1">
              <a:lnSpc>
                <a:spcPct val="150000"/>
              </a:lnSpc>
            </a:pPr>
            <a:r>
              <a:rPr lang="en-US" altLang="zh-CN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API handler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资源的隔离与共享</a:t>
            </a:r>
            <a:endParaRPr lang="en-US" altLang="zh-CN" dirty="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dirty="0" err="1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Unikernel</a:t>
            </a:r>
            <a:r>
              <a:rPr lang="zh-CN" altLang="en-US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：全局唯一</a:t>
            </a:r>
            <a:endParaRPr lang="en-US" altLang="zh-CN" dirty="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宏内核：进程拥有资源，通过 </a:t>
            </a:r>
            <a:r>
              <a:rPr lang="en-US" altLang="zh-CN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clone</a:t>
            </a:r>
            <a:r>
              <a:rPr lang="zh-CN" altLang="en-US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控制共享</a:t>
            </a:r>
            <a:endParaRPr lang="en-US" altLang="zh-CN" dirty="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1">
              <a:lnSpc>
                <a:spcPct val="150000"/>
              </a:lnSpc>
            </a:pPr>
            <a:endParaRPr lang="en-US" altLang="zh-CN" dirty="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4772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51048E-5D27-43CA-A101-0FA60698A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4221" y="491599"/>
            <a:ext cx="10521388" cy="1015200"/>
          </a:xfrm>
        </p:spPr>
        <p:txBody>
          <a:bodyPr/>
          <a:lstStyle/>
          <a:p>
            <a:r>
              <a:rPr lang="en-US" altLang="zh-CN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Arceos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 接入异构内核：系统服务复用</a:t>
            </a:r>
          </a:p>
        </p:txBody>
      </p:sp>
      <p:sp>
        <p:nvSpPr>
          <p:cNvPr id="45" name="内容占位符 2">
            <a:extLst>
              <a:ext uri="{FF2B5EF4-FFF2-40B4-BE49-F238E27FC236}">
                <a16:creationId xmlns:a16="http://schemas.microsoft.com/office/drawing/2014/main" id="{9D792645-66BE-2ABF-6C24-1B40ADB8BAEC}"/>
              </a:ext>
            </a:extLst>
          </p:cNvPr>
          <p:cNvSpPr txBox="1">
            <a:spLocks/>
          </p:cNvSpPr>
          <p:nvPr/>
        </p:nvSpPr>
        <p:spPr>
          <a:xfrm>
            <a:off x="281632" y="1572373"/>
            <a:ext cx="10521387" cy="49794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5992" indent="-305992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29984" indent="-305992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2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99978" indent="-269993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1969" indent="-2339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1960" indent="-2339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99953" indent="-2285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99945" indent="-2285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99938" indent="-2285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99930" indent="-2285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altLang="zh-CN" b="1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31B5BAD1-D692-834D-A294-8E9D6F2D61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254" y="1560765"/>
            <a:ext cx="10521387" cy="497942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一个复用的目标：</a:t>
            </a:r>
            <a:r>
              <a:rPr lang="en-US" altLang="zh-CN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api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/</a:t>
            </a:r>
            <a:r>
              <a:rPr lang="en-US" altLang="zh-CN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arceos_posix_api</a:t>
            </a:r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原目标：为 </a:t>
            </a:r>
            <a:r>
              <a:rPr lang="en-US" altLang="zh-CN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Unikernel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 提供对 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POSIX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 接口的适配</a:t>
            </a:r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异构化场景需求：宏内核 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SYSCALL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 层</a:t>
            </a:r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2">
              <a:lnSpc>
                <a:spcPct val="150000"/>
              </a:lnSpc>
            </a:pP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POSIX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 接口语义检查细节繁多，容易出现问题</a:t>
            </a:r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2">
              <a:lnSpc>
                <a:spcPct val="150000"/>
              </a:lnSpc>
            </a:pP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为了宏内核额外实现一个 </a:t>
            </a:r>
            <a:r>
              <a:rPr lang="en-US" altLang="zh-CN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syscall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 层冗余且耗费精力</a:t>
            </a:r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2">
              <a:lnSpc>
                <a:spcPct val="150000"/>
              </a:lnSpc>
            </a:pP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异构资源归属不同，但语义检查</a:t>
            </a:r>
            <a:r>
              <a:rPr lang="zh-CN" altLang="en-US" b="1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可以复用</a:t>
            </a:r>
            <a:endParaRPr lang="en-US" altLang="zh-CN" b="1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2">
              <a:lnSpc>
                <a:spcPct val="150000"/>
              </a:lnSpc>
            </a:pPr>
            <a:r>
              <a:rPr lang="zh-CN" altLang="en-US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通过</a:t>
            </a:r>
            <a:r>
              <a:rPr lang="zh-CN" altLang="en-US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配置</a:t>
            </a:r>
            <a:r>
              <a:rPr lang="zh-CN" altLang="en-US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，控制资源为 </a:t>
            </a:r>
            <a:r>
              <a:rPr lang="en-US" altLang="zh-CN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global</a:t>
            </a:r>
            <a:r>
              <a:rPr lang="zh-CN" altLang="en-US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或者 </a:t>
            </a:r>
            <a:r>
              <a:rPr lang="en-US" altLang="zh-CN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per-process</a:t>
            </a:r>
            <a:r>
              <a:rPr lang="zh-CN" altLang="en-US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资源</a:t>
            </a:r>
            <a:endParaRPr lang="en-US" altLang="zh-CN" dirty="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6932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51048E-5D27-43CA-A101-0FA60698A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4221" y="491599"/>
            <a:ext cx="10521388" cy="1015200"/>
          </a:xfrm>
        </p:spPr>
        <p:txBody>
          <a:bodyPr/>
          <a:lstStyle/>
          <a:p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异构内核简介</a:t>
            </a:r>
          </a:p>
        </p:txBody>
      </p:sp>
      <p:sp>
        <p:nvSpPr>
          <p:cNvPr id="39" name="内容占位符 2">
            <a:extLst>
              <a:ext uri="{FF2B5EF4-FFF2-40B4-BE49-F238E27FC236}">
                <a16:creationId xmlns:a16="http://schemas.microsoft.com/office/drawing/2014/main" id="{6171ADB5-EF64-8F1B-E922-B0F1B9B32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5306" y="1731764"/>
            <a:ext cx="10521387" cy="4634637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应用场景多样化推进多种内核架构形式出现</a:t>
            </a:r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Unikernel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：定制化高效内核，适合于嵌入式场景，如 </a:t>
            </a:r>
            <a:r>
              <a:rPr lang="en-US" altLang="zh-CN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Unikraft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 和 </a:t>
            </a:r>
            <a:r>
              <a:rPr lang="en-US" altLang="zh-CN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ArceOS</a:t>
            </a:r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宏内核：通用化内核场景，利用特权级完成部分安全需求，如 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Linux</a:t>
            </a: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微内核：安全内核场景，将服务放在用户态，利用 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IPC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 完成不同服务的通信，如 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seL4</a:t>
            </a: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虚拟机管理程序：又称 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hypervisor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，适用于虚拟化场景，如 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KVM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、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Xen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每种架构有其重点解决的问题与局限性</a:t>
            </a:r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未来应用场景势必更加</a:t>
            </a:r>
            <a:r>
              <a:rPr lang="zh-CN" altLang="en-US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复杂多样</a:t>
            </a:r>
            <a:endParaRPr lang="en-US" altLang="zh-CN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智能汽车驾驶</a:t>
            </a:r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智能家居等等</a:t>
            </a:r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1">
              <a:lnSpc>
                <a:spcPct val="150000"/>
              </a:lnSpc>
            </a:pPr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575375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51048E-5D27-43CA-A101-0FA60698A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4221" y="491599"/>
            <a:ext cx="10521388" cy="1015200"/>
          </a:xfrm>
        </p:spPr>
        <p:txBody>
          <a:bodyPr/>
          <a:lstStyle/>
          <a:p>
            <a:r>
              <a:rPr lang="en-US" altLang="zh-CN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Arceos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 接入异构内核：系统服务复用</a:t>
            </a:r>
          </a:p>
        </p:txBody>
      </p:sp>
      <p:sp>
        <p:nvSpPr>
          <p:cNvPr id="45" name="内容占位符 2">
            <a:extLst>
              <a:ext uri="{FF2B5EF4-FFF2-40B4-BE49-F238E27FC236}">
                <a16:creationId xmlns:a16="http://schemas.microsoft.com/office/drawing/2014/main" id="{9D792645-66BE-2ABF-6C24-1B40ADB8BAEC}"/>
              </a:ext>
            </a:extLst>
          </p:cNvPr>
          <p:cNvSpPr txBox="1">
            <a:spLocks/>
          </p:cNvSpPr>
          <p:nvPr/>
        </p:nvSpPr>
        <p:spPr>
          <a:xfrm>
            <a:off x="281632" y="1572373"/>
            <a:ext cx="10521387" cy="49794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5992" indent="-305992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29984" indent="-305992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2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99978" indent="-269993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1969" indent="-2339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1960" indent="-2339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99953" indent="-2285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99945" indent="-2285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99938" indent="-2285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99930" indent="-2285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altLang="zh-CN" b="1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31B5BAD1-D692-834D-A294-8E9D6F2D61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254" y="1560765"/>
            <a:ext cx="10521387" cy="497942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引入新数据结构</a:t>
            </a:r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Resource</a:t>
            </a:r>
          </a:p>
          <a:p>
            <a:pPr lvl="2">
              <a:lnSpc>
                <a:spcPct val="150000"/>
              </a:lnSpc>
            </a:pPr>
            <a:r>
              <a:rPr lang="zh-CN" altLang="en-US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定义“资源”</a:t>
            </a:r>
            <a:endParaRPr lang="en-US" altLang="zh-CN" dirty="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2">
              <a:lnSpc>
                <a:spcPct val="150000"/>
              </a:lnSpc>
            </a:pPr>
            <a:r>
              <a:rPr lang="zh-CN" altLang="en-US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利用 </a:t>
            </a:r>
            <a:r>
              <a:rPr lang="en-US" altLang="zh-CN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Arc</a:t>
            </a:r>
            <a:r>
              <a:rPr lang="zh-CN" altLang="en-US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指针进行管理，可以在不同任务共享</a:t>
            </a:r>
            <a:endParaRPr lang="en-US" altLang="zh-CN" dirty="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dirty="0" err="1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NameSpace</a:t>
            </a:r>
            <a:endParaRPr lang="en-US" altLang="zh-CN" dirty="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2">
              <a:lnSpc>
                <a:spcPct val="150000"/>
              </a:lnSpc>
            </a:pPr>
            <a:r>
              <a:rPr lang="zh-CN" altLang="en-US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保存所有的 </a:t>
            </a:r>
            <a:r>
              <a:rPr lang="en-US" altLang="zh-CN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Resource</a:t>
            </a:r>
          </a:p>
          <a:p>
            <a:pPr lvl="2">
              <a:lnSpc>
                <a:spcPct val="150000"/>
              </a:lnSpc>
            </a:pPr>
            <a:r>
              <a:rPr lang="en-US" altLang="zh-CN" dirty="0" err="1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Unikernel</a:t>
            </a:r>
            <a:r>
              <a:rPr lang="zh-CN" altLang="en-US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：全局唯一</a:t>
            </a:r>
            <a:endParaRPr lang="en-US" altLang="zh-CN" dirty="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2">
              <a:lnSpc>
                <a:spcPct val="150000"/>
              </a:lnSpc>
            </a:pPr>
            <a:r>
              <a:rPr lang="zh-CN" altLang="en-US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宏内核：类比控制块，每个任务一份，动态分配</a:t>
            </a:r>
            <a:endParaRPr lang="en-US" altLang="zh-CN" dirty="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629985" lvl="2" indent="0">
              <a:lnSpc>
                <a:spcPct val="150000"/>
              </a:lnSpc>
              <a:buNone/>
            </a:pPr>
            <a:endParaRPr lang="en-US" altLang="zh-CN" dirty="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389687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51048E-5D27-43CA-A101-0FA60698A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4221" y="491599"/>
            <a:ext cx="10521388" cy="1015200"/>
          </a:xfrm>
        </p:spPr>
        <p:txBody>
          <a:bodyPr/>
          <a:lstStyle/>
          <a:p>
            <a:r>
              <a:rPr lang="en-US" altLang="zh-CN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Arceos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 接入异构内核：系统服务复用</a:t>
            </a:r>
          </a:p>
        </p:txBody>
      </p:sp>
      <p:sp>
        <p:nvSpPr>
          <p:cNvPr id="45" name="内容占位符 2">
            <a:extLst>
              <a:ext uri="{FF2B5EF4-FFF2-40B4-BE49-F238E27FC236}">
                <a16:creationId xmlns:a16="http://schemas.microsoft.com/office/drawing/2014/main" id="{9D792645-66BE-2ABF-6C24-1B40ADB8BAEC}"/>
              </a:ext>
            </a:extLst>
          </p:cNvPr>
          <p:cNvSpPr txBox="1">
            <a:spLocks/>
          </p:cNvSpPr>
          <p:nvPr/>
        </p:nvSpPr>
        <p:spPr>
          <a:xfrm>
            <a:off x="281632" y="1572373"/>
            <a:ext cx="10521387" cy="49794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5992" indent="-305992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29984" indent="-305992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2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99978" indent="-269993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1969" indent="-2339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1960" indent="-2339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99953" indent="-2285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99945" indent="-2285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99938" indent="-2285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99930" indent="-2285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altLang="zh-CN" b="1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31B5BAD1-D692-834D-A294-8E9D6F2D61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254" y="1560765"/>
            <a:ext cx="10521387" cy="497942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Namespace</a:t>
            </a:r>
            <a:r>
              <a:rPr lang="zh-CN" altLang="en-US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要求</a:t>
            </a:r>
            <a:endParaRPr lang="en-US" altLang="zh-CN" dirty="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dirty="0" err="1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Unikernel</a:t>
            </a:r>
            <a:r>
              <a:rPr lang="zh-CN" altLang="en-US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：全局唯一</a:t>
            </a:r>
            <a:endParaRPr lang="en-US" altLang="zh-CN" dirty="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宏内核：</a:t>
            </a:r>
            <a:endParaRPr lang="en-US" altLang="zh-CN" dirty="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2">
              <a:lnSpc>
                <a:spcPct val="150000"/>
              </a:lnSpc>
            </a:pPr>
            <a:r>
              <a:rPr lang="zh-CN" altLang="en-US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支持独有或共享</a:t>
            </a:r>
            <a:endParaRPr lang="en-US" altLang="zh-CN" dirty="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2">
              <a:lnSpc>
                <a:spcPct val="150000"/>
              </a:lnSpc>
            </a:pPr>
            <a:r>
              <a:rPr lang="zh-CN" altLang="en-US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共享时不应当产生额外开销</a:t>
            </a:r>
            <a:endParaRPr lang="en-US" altLang="zh-CN" dirty="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AAA56F6-51B5-D710-53B3-05D0D83946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9600" y="1588414"/>
            <a:ext cx="7772400" cy="3708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9072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51048E-5D27-43CA-A101-0FA60698A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4221" y="491599"/>
            <a:ext cx="10521388" cy="1015200"/>
          </a:xfrm>
        </p:spPr>
        <p:txBody>
          <a:bodyPr/>
          <a:lstStyle/>
          <a:p>
            <a:r>
              <a:rPr lang="en-US" altLang="zh-CN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Arceos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 接入异构内核：系统服务复用</a:t>
            </a:r>
          </a:p>
        </p:txBody>
      </p:sp>
      <p:sp>
        <p:nvSpPr>
          <p:cNvPr id="45" name="内容占位符 2">
            <a:extLst>
              <a:ext uri="{FF2B5EF4-FFF2-40B4-BE49-F238E27FC236}">
                <a16:creationId xmlns:a16="http://schemas.microsoft.com/office/drawing/2014/main" id="{9D792645-66BE-2ABF-6C24-1B40ADB8BAEC}"/>
              </a:ext>
            </a:extLst>
          </p:cNvPr>
          <p:cNvSpPr txBox="1">
            <a:spLocks/>
          </p:cNvSpPr>
          <p:nvPr/>
        </p:nvSpPr>
        <p:spPr>
          <a:xfrm>
            <a:off x="281632" y="1572373"/>
            <a:ext cx="10521387" cy="49794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5992" indent="-305992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29984" indent="-305992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2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99978" indent="-269993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1969" indent="-2339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1960" indent="-2339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99953" indent="-2285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99945" indent="-2285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99938" indent="-2285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99930" indent="-2285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altLang="zh-CN" b="1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31B5BAD1-D692-834D-A294-8E9D6F2D61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254" y="1560765"/>
            <a:ext cx="10521387" cy="497942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Namespace</a:t>
            </a:r>
            <a:r>
              <a:rPr lang="zh-CN" altLang="en-US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要求</a:t>
            </a:r>
            <a:endParaRPr lang="en-US" altLang="zh-CN" dirty="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dirty="0" err="1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Unikernel</a:t>
            </a:r>
            <a:r>
              <a:rPr lang="zh-CN" altLang="en-US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：全局唯一</a:t>
            </a:r>
            <a:endParaRPr lang="en-US" altLang="zh-CN" dirty="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宏内核：</a:t>
            </a:r>
            <a:endParaRPr lang="en-US" altLang="zh-CN" dirty="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2">
              <a:lnSpc>
                <a:spcPct val="150000"/>
              </a:lnSpc>
            </a:pPr>
            <a:r>
              <a:rPr lang="zh-CN" altLang="en-US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支持独有或共享</a:t>
            </a:r>
            <a:endParaRPr lang="en-US" altLang="zh-CN" dirty="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2">
              <a:lnSpc>
                <a:spcPct val="150000"/>
              </a:lnSpc>
            </a:pPr>
            <a:r>
              <a:rPr lang="zh-CN" altLang="en-US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共享时不应当产生额外开销</a:t>
            </a:r>
            <a:endParaRPr lang="en-US" altLang="zh-CN" dirty="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AAA56F6-51B5-D710-53B3-05D0D83946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9600" y="1588414"/>
            <a:ext cx="7772400" cy="3708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6700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51048E-5D27-43CA-A101-0FA60698A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4221" y="491599"/>
            <a:ext cx="10521388" cy="1015200"/>
          </a:xfrm>
        </p:spPr>
        <p:txBody>
          <a:bodyPr/>
          <a:lstStyle/>
          <a:p>
            <a:r>
              <a:rPr lang="en-US" altLang="zh-CN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Arceos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 接入异构内核：系统服务复用</a:t>
            </a:r>
          </a:p>
        </p:txBody>
      </p:sp>
      <p:sp>
        <p:nvSpPr>
          <p:cNvPr id="45" name="内容占位符 2">
            <a:extLst>
              <a:ext uri="{FF2B5EF4-FFF2-40B4-BE49-F238E27FC236}">
                <a16:creationId xmlns:a16="http://schemas.microsoft.com/office/drawing/2014/main" id="{9D792645-66BE-2ABF-6C24-1B40ADB8BAEC}"/>
              </a:ext>
            </a:extLst>
          </p:cNvPr>
          <p:cNvSpPr txBox="1">
            <a:spLocks/>
          </p:cNvSpPr>
          <p:nvPr/>
        </p:nvSpPr>
        <p:spPr>
          <a:xfrm>
            <a:off x="281632" y="1572373"/>
            <a:ext cx="10521387" cy="49794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5992" indent="-305992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29984" indent="-305992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2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99978" indent="-269993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1969" indent="-2339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1960" indent="-2339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99953" indent="-2285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99945" indent="-2285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99938" indent="-2285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99930" indent="-2285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altLang="zh-CN" b="1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31B5BAD1-D692-834D-A294-8E9D6F2D61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254" y="1560765"/>
            <a:ext cx="10521387" cy="4979429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实现方式</a:t>
            </a:r>
            <a:endParaRPr lang="en-US" altLang="zh-CN" dirty="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通过 </a:t>
            </a:r>
            <a:r>
              <a:rPr lang="en-US" altLang="zh-CN" dirty="0" err="1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link_section</a:t>
            </a:r>
            <a:r>
              <a:rPr lang="zh-CN" altLang="en-US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确定 </a:t>
            </a:r>
            <a:r>
              <a:rPr lang="en-US" altLang="zh-CN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Resource</a:t>
            </a:r>
            <a:r>
              <a:rPr lang="zh-CN" altLang="en-US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地址</a:t>
            </a:r>
            <a:endParaRPr lang="en-US" altLang="zh-CN" dirty="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编译期确定 </a:t>
            </a:r>
            <a:r>
              <a:rPr lang="en-US" altLang="zh-CN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global</a:t>
            </a:r>
            <a:r>
              <a:rPr lang="zh-CN" altLang="en-US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namespace</a:t>
            </a:r>
            <a:r>
              <a:rPr lang="zh-CN" altLang="en-US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布局</a:t>
            </a:r>
            <a:endParaRPr lang="en-US" altLang="zh-CN" dirty="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2">
              <a:lnSpc>
                <a:spcPct val="150000"/>
              </a:lnSpc>
            </a:pPr>
            <a:r>
              <a:rPr lang="zh-CN" altLang="en-US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所有 </a:t>
            </a:r>
            <a:r>
              <a:rPr lang="en-US" altLang="zh-CN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resource</a:t>
            </a:r>
            <a:r>
              <a:rPr lang="zh-CN" altLang="en-US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集中在 </a:t>
            </a:r>
            <a:r>
              <a:rPr lang="en-US" altLang="zh-CN" dirty="0" err="1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axns_resource</a:t>
            </a:r>
            <a:r>
              <a:rPr lang="zh-CN" altLang="en-US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段</a:t>
            </a:r>
            <a:endParaRPr lang="en-US" altLang="zh-CN" dirty="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2">
              <a:lnSpc>
                <a:spcPct val="150000"/>
              </a:lnSpc>
            </a:pPr>
            <a:r>
              <a:rPr lang="zh-CN" altLang="en-US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构成了 </a:t>
            </a:r>
            <a:r>
              <a:rPr lang="en-US" altLang="zh-CN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global namespace</a:t>
            </a:r>
          </a:p>
          <a:p>
            <a:pPr lvl="1">
              <a:lnSpc>
                <a:spcPct val="150000"/>
              </a:lnSpc>
            </a:pPr>
            <a:r>
              <a:rPr lang="zh-CN" altLang="en-US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对于每一个</a:t>
            </a:r>
            <a:r>
              <a:rPr lang="zh-CN" altLang="en-US" b="1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独有</a:t>
            </a:r>
            <a:r>
              <a:rPr lang="zh-CN" altLang="en-US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的 </a:t>
            </a:r>
            <a:r>
              <a:rPr lang="en-US" altLang="zh-CN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namespace</a:t>
            </a:r>
          </a:p>
          <a:p>
            <a:pPr lvl="2">
              <a:lnSpc>
                <a:spcPct val="150000"/>
              </a:lnSpc>
            </a:pPr>
            <a:r>
              <a:rPr lang="zh-CN" altLang="en-US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在堆上分配一段空间</a:t>
            </a:r>
            <a:endParaRPr lang="en-US" altLang="zh-CN" dirty="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2">
              <a:lnSpc>
                <a:spcPct val="150000"/>
              </a:lnSpc>
            </a:pPr>
            <a:r>
              <a:rPr lang="zh-CN" altLang="en-US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将 </a:t>
            </a:r>
            <a:r>
              <a:rPr lang="en-US" altLang="zh-CN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global</a:t>
            </a:r>
            <a:r>
              <a:rPr lang="zh-CN" altLang="en-US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namespace</a:t>
            </a:r>
            <a:r>
              <a:rPr lang="zh-CN" altLang="en-US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拷贝过去</a:t>
            </a:r>
            <a:endParaRPr lang="en-US" altLang="zh-CN" dirty="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对每一个共享的 </a:t>
            </a:r>
            <a:r>
              <a:rPr lang="en-US" altLang="zh-CN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namespace</a:t>
            </a:r>
          </a:p>
          <a:p>
            <a:pPr lvl="2">
              <a:lnSpc>
                <a:spcPct val="150000"/>
              </a:lnSpc>
            </a:pPr>
            <a:r>
              <a:rPr lang="zh-CN" altLang="en-US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利用 </a:t>
            </a:r>
            <a:r>
              <a:rPr lang="en-US" altLang="zh-CN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Arc</a:t>
            </a:r>
            <a:r>
              <a:rPr lang="zh-CN" altLang="en-US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指针进行共享</a:t>
            </a:r>
            <a:endParaRPr lang="en-US" altLang="zh-CN" dirty="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EAB7FC5-395E-980B-FBC5-61C1BBA28F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3079" y="1824042"/>
            <a:ext cx="5698921" cy="3584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7599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51048E-5D27-43CA-A101-0FA60698A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4221" y="491599"/>
            <a:ext cx="10521388" cy="1015200"/>
          </a:xfrm>
        </p:spPr>
        <p:txBody>
          <a:bodyPr/>
          <a:lstStyle/>
          <a:p>
            <a:r>
              <a:rPr lang="en-US" altLang="zh-CN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Arceos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 接入异构内核：系统服务复用</a:t>
            </a:r>
          </a:p>
        </p:txBody>
      </p:sp>
      <p:sp>
        <p:nvSpPr>
          <p:cNvPr id="45" name="内容占位符 2">
            <a:extLst>
              <a:ext uri="{FF2B5EF4-FFF2-40B4-BE49-F238E27FC236}">
                <a16:creationId xmlns:a16="http://schemas.microsoft.com/office/drawing/2014/main" id="{9D792645-66BE-2ABF-6C24-1B40ADB8BAEC}"/>
              </a:ext>
            </a:extLst>
          </p:cNvPr>
          <p:cNvSpPr txBox="1">
            <a:spLocks/>
          </p:cNvSpPr>
          <p:nvPr/>
        </p:nvSpPr>
        <p:spPr>
          <a:xfrm>
            <a:off x="281632" y="1572373"/>
            <a:ext cx="10521387" cy="49794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5992" indent="-305992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29984" indent="-305992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2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99978" indent="-269993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1969" indent="-2339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1960" indent="-2339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99953" indent="-2285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99945" indent="-2285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99938" indent="-2285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99930" indent="-2285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altLang="zh-CN" b="1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31B5BAD1-D692-834D-A294-8E9D6F2D61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254" y="1560765"/>
            <a:ext cx="10521387" cy="4979429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实现方式</a:t>
            </a:r>
            <a:endParaRPr lang="en-US" altLang="zh-CN" dirty="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通过 </a:t>
            </a:r>
            <a:r>
              <a:rPr lang="en-US" altLang="zh-CN" dirty="0" err="1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link_section</a:t>
            </a:r>
            <a:r>
              <a:rPr lang="zh-CN" altLang="en-US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确定 </a:t>
            </a:r>
            <a:r>
              <a:rPr lang="en-US" altLang="zh-CN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Resource</a:t>
            </a:r>
            <a:r>
              <a:rPr lang="zh-CN" altLang="en-US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地址</a:t>
            </a:r>
            <a:endParaRPr lang="en-US" altLang="zh-CN" dirty="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编译期确定 </a:t>
            </a:r>
            <a:r>
              <a:rPr lang="en-US" altLang="zh-CN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global</a:t>
            </a:r>
            <a:r>
              <a:rPr lang="zh-CN" altLang="en-US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namespace</a:t>
            </a:r>
            <a:r>
              <a:rPr lang="zh-CN" altLang="en-US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布局</a:t>
            </a:r>
            <a:endParaRPr lang="en-US" altLang="zh-CN" dirty="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2">
              <a:lnSpc>
                <a:spcPct val="150000"/>
              </a:lnSpc>
            </a:pPr>
            <a:r>
              <a:rPr lang="zh-CN" altLang="en-US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所有 </a:t>
            </a:r>
            <a:r>
              <a:rPr lang="en-US" altLang="zh-CN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resource</a:t>
            </a:r>
            <a:r>
              <a:rPr lang="zh-CN" altLang="en-US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集中在 </a:t>
            </a:r>
            <a:r>
              <a:rPr lang="en-US" altLang="zh-CN" dirty="0" err="1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axns_resource</a:t>
            </a:r>
            <a:r>
              <a:rPr lang="zh-CN" altLang="en-US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段</a:t>
            </a:r>
            <a:endParaRPr lang="en-US" altLang="zh-CN" dirty="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2">
              <a:lnSpc>
                <a:spcPct val="150000"/>
              </a:lnSpc>
            </a:pPr>
            <a:r>
              <a:rPr lang="zh-CN" altLang="en-US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构成了 </a:t>
            </a:r>
            <a:r>
              <a:rPr lang="en-US" altLang="zh-CN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global namespace</a:t>
            </a:r>
          </a:p>
          <a:p>
            <a:pPr lvl="1">
              <a:lnSpc>
                <a:spcPct val="150000"/>
              </a:lnSpc>
            </a:pPr>
            <a:r>
              <a:rPr lang="zh-CN" altLang="en-US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对于每一个</a:t>
            </a:r>
            <a:r>
              <a:rPr lang="zh-CN" altLang="en-US" b="1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独有</a:t>
            </a:r>
            <a:r>
              <a:rPr lang="zh-CN" altLang="en-US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的 </a:t>
            </a:r>
            <a:r>
              <a:rPr lang="en-US" altLang="zh-CN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namespace</a:t>
            </a:r>
          </a:p>
          <a:p>
            <a:pPr lvl="2">
              <a:lnSpc>
                <a:spcPct val="150000"/>
              </a:lnSpc>
            </a:pPr>
            <a:r>
              <a:rPr lang="zh-CN" altLang="en-US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在堆上分配一段空间</a:t>
            </a:r>
            <a:endParaRPr lang="en-US" altLang="zh-CN" dirty="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2">
              <a:lnSpc>
                <a:spcPct val="150000"/>
              </a:lnSpc>
            </a:pPr>
            <a:r>
              <a:rPr lang="zh-CN" altLang="en-US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将 </a:t>
            </a:r>
            <a:r>
              <a:rPr lang="en-US" altLang="zh-CN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global</a:t>
            </a:r>
            <a:r>
              <a:rPr lang="zh-CN" altLang="en-US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namespace</a:t>
            </a:r>
            <a:r>
              <a:rPr lang="zh-CN" altLang="en-US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拷贝过去</a:t>
            </a:r>
            <a:endParaRPr lang="en-US" altLang="zh-CN" dirty="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对每一个共享的 </a:t>
            </a:r>
            <a:r>
              <a:rPr lang="en-US" altLang="zh-CN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namespace</a:t>
            </a:r>
          </a:p>
          <a:p>
            <a:pPr lvl="2">
              <a:lnSpc>
                <a:spcPct val="150000"/>
              </a:lnSpc>
            </a:pPr>
            <a:r>
              <a:rPr lang="zh-CN" altLang="en-US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利用 </a:t>
            </a:r>
            <a:r>
              <a:rPr lang="en-US" altLang="zh-CN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Arc</a:t>
            </a:r>
            <a:r>
              <a:rPr lang="zh-CN" altLang="en-US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指针进行共享</a:t>
            </a:r>
            <a:endParaRPr lang="en-US" altLang="zh-CN" dirty="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EAB7FC5-395E-980B-FBC5-61C1BBA28F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3079" y="1824042"/>
            <a:ext cx="5698921" cy="3584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9755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51048E-5D27-43CA-A101-0FA60698A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4221" y="491599"/>
            <a:ext cx="10521388" cy="1015200"/>
          </a:xfrm>
        </p:spPr>
        <p:txBody>
          <a:bodyPr/>
          <a:lstStyle/>
          <a:p>
            <a:r>
              <a:rPr lang="en-US" altLang="zh-CN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Arceos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 接入异构内核：系统服务复用</a:t>
            </a:r>
          </a:p>
        </p:txBody>
      </p:sp>
      <p:sp>
        <p:nvSpPr>
          <p:cNvPr id="45" name="内容占位符 2">
            <a:extLst>
              <a:ext uri="{FF2B5EF4-FFF2-40B4-BE49-F238E27FC236}">
                <a16:creationId xmlns:a16="http://schemas.microsoft.com/office/drawing/2014/main" id="{9D792645-66BE-2ABF-6C24-1B40ADB8BAEC}"/>
              </a:ext>
            </a:extLst>
          </p:cNvPr>
          <p:cNvSpPr txBox="1">
            <a:spLocks/>
          </p:cNvSpPr>
          <p:nvPr/>
        </p:nvSpPr>
        <p:spPr>
          <a:xfrm>
            <a:off x="281632" y="1572373"/>
            <a:ext cx="10521387" cy="49794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5992" indent="-305992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29984" indent="-305992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2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99978" indent="-269993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1969" indent="-2339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1960" indent="-2339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99953" indent="-2285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99945" indent="-2285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99938" indent="-2285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99930" indent="-2285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altLang="zh-CN" b="1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31B5BAD1-D692-834D-A294-8E9D6F2D61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254" y="1560765"/>
            <a:ext cx="10521387" cy="497942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实现方式</a:t>
            </a:r>
            <a:endParaRPr lang="en-US" altLang="zh-CN" dirty="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对于每一个</a:t>
            </a:r>
            <a:r>
              <a:rPr lang="zh-CN" altLang="en-US" b="1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独有</a:t>
            </a:r>
            <a:r>
              <a:rPr lang="zh-CN" altLang="en-US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的 </a:t>
            </a:r>
            <a:r>
              <a:rPr lang="en-US" altLang="zh-CN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namespace</a:t>
            </a:r>
          </a:p>
          <a:p>
            <a:pPr lvl="2">
              <a:lnSpc>
                <a:spcPct val="150000"/>
              </a:lnSpc>
            </a:pPr>
            <a:r>
              <a:rPr lang="zh-CN" altLang="en-US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在堆上分配一段空间</a:t>
            </a:r>
            <a:endParaRPr lang="en-US" altLang="zh-CN" dirty="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2">
              <a:lnSpc>
                <a:spcPct val="150000"/>
              </a:lnSpc>
            </a:pPr>
            <a:r>
              <a:rPr lang="zh-CN" altLang="en-US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将 </a:t>
            </a:r>
            <a:r>
              <a:rPr lang="en-US" altLang="zh-CN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global</a:t>
            </a:r>
            <a:r>
              <a:rPr lang="zh-CN" altLang="en-US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namespace</a:t>
            </a:r>
            <a:r>
              <a:rPr lang="zh-CN" altLang="en-US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lang="zh-CN" altLang="en-US" b="1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拷贝</a:t>
            </a:r>
            <a:r>
              <a:rPr lang="zh-CN" altLang="en-US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过去</a:t>
            </a:r>
            <a:endParaRPr lang="en-US" altLang="zh-CN" dirty="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对每一个共享的 </a:t>
            </a:r>
            <a:r>
              <a:rPr lang="en-US" altLang="zh-CN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namespace</a:t>
            </a:r>
          </a:p>
          <a:p>
            <a:pPr lvl="2">
              <a:lnSpc>
                <a:spcPct val="150000"/>
              </a:lnSpc>
            </a:pPr>
            <a:r>
              <a:rPr lang="zh-CN" altLang="en-US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利用 </a:t>
            </a:r>
            <a:r>
              <a:rPr lang="en-US" altLang="zh-CN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Arc</a:t>
            </a:r>
            <a:r>
              <a:rPr lang="zh-CN" altLang="en-US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指针进行共享</a:t>
            </a:r>
            <a:endParaRPr lang="en-US" altLang="zh-CN" dirty="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2">
              <a:lnSpc>
                <a:spcPct val="150000"/>
              </a:lnSpc>
            </a:pPr>
            <a:r>
              <a:rPr lang="zh-CN" altLang="en-US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修改在共享的线程间可见</a:t>
            </a:r>
            <a:endParaRPr lang="en-US" altLang="zh-CN" dirty="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dirty="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E5C9A4D-00A2-DC09-A2B6-1771A7DBA9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4969" y="2082317"/>
            <a:ext cx="6095399" cy="3214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3676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51048E-5D27-43CA-A101-0FA60698A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4221" y="491599"/>
            <a:ext cx="10521388" cy="1015200"/>
          </a:xfrm>
        </p:spPr>
        <p:txBody>
          <a:bodyPr/>
          <a:lstStyle/>
          <a:p>
            <a:r>
              <a:rPr lang="en-US" altLang="zh-CN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Arceos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 接入异构内核：系统服务复用</a:t>
            </a:r>
          </a:p>
        </p:txBody>
      </p:sp>
      <p:sp>
        <p:nvSpPr>
          <p:cNvPr id="45" name="内容占位符 2">
            <a:extLst>
              <a:ext uri="{FF2B5EF4-FFF2-40B4-BE49-F238E27FC236}">
                <a16:creationId xmlns:a16="http://schemas.microsoft.com/office/drawing/2014/main" id="{9D792645-66BE-2ABF-6C24-1B40ADB8BAEC}"/>
              </a:ext>
            </a:extLst>
          </p:cNvPr>
          <p:cNvSpPr txBox="1">
            <a:spLocks/>
          </p:cNvSpPr>
          <p:nvPr/>
        </p:nvSpPr>
        <p:spPr>
          <a:xfrm>
            <a:off x="281632" y="1572373"/>
            <a:ext cx="10521387" cy="49794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5992" indent="-305992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29984" indent="-305992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2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99978" indent="-269993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1969" indent="-2339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1960" indent="-2339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99953" indent="-2285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99945" indent="-2285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99938" indent="-2285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99930" indent="-2285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altLang="zh-CN" b="1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31B5BAD1-D692-834D-A294-8E9D6F2D61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254" y="1560765"/>
            <a:ext cx="10521387" cy="497942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Namespace</a:t>
            </a:r>
            <a:r>
              <a:rPr lang="zh-CN" altLang="en-US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总结</a:t>
            </a:r>
            <a:endParaRPr lang="en-US" altLang="zh-CN" dirty="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资源控制块的拆分</a:t>
            </a:r>
            <a:endParaRPr lang="en-US" altLang="zh-CN" dirty="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支持方便地定义新资源，并通过配置修改其属性</a:t>
            </a:r>
            <a:endParaRPr lang="en-US" altLang="zh-CN" dirty="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联动组件化的思想，让新功能更易接入</a:t>
            </a:r>
            <a:endParaRPr lang="en-US" altLang="zh-CN" dirty="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复用已有的 </a:t>
            </a:r>
            <a:r>
              <a:rPr lang="en-US" altLang="zh-CN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POSIX</a:t>
            </a:r>
            <a:r>
              <a:rPr lang="zh-CN" altLang="en-US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接口实现并且进一步扩展，降低工作量</a:t>
            </a:r>
            <a:endParaRPr lang="en-US" altLang="zh-CN" dirty="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039655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51048E-5D27-43CA-A101-0FA60698A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4221" y="491599"/>
            <a:ext cx="10521388" cy="1015200"/>
          </a:xfrm>
        </p:spPr>
        <p:txBody>
          <a:bodyPr/>
          <a:lstStyle/>
          <a:p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总结</a:t>
            </a:r>
          </a:p>
        </p:txBody>
      </p:sp>
      <p:sp>
        <p:nvSpPr>
          <p:cNvPr id="45" name="内容占位符 2">
            <a:extLst>
              <a:ext uri="{FF2B5EF4-FFF2-40B4-BE49-F238E27FC236}">
                <a16:creationId xmlns:a16="http://schemas.microsoft.com/office/drawing/2014/main" id="{9D792645-66BE-2ABF-6C24-1B40ADB8BAEC}"/>
              </a:ext>
            </a:extLst>
          </p:cNvPr>
          <p:cNvSpPr txBox="1">
            <a:spLocks/>
          </p:cNvSpPr>
          <p:nvPr/>
        </p:nvSpPr>
        <p:spPr>
          <a:xfrm>
            <a:off x="281632" y="1572373"/>
            <a:ext cx="10521387" cy="49794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5992" indent="-305992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29984" indent="-305992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2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99978" indent="-269993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1969" indent="-2339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1960" indent="-2339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99953" indent="-2285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99945" indent="-2285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99938" indent="-2285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99930" indent="-2285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altLang="zh-CN" b="1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31B5BAD1-D692-834D-A294-8E9D6F2D61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645" y="1572373"/>
            <a:ext cx="10521387" cy="4979429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异构内核是未来场景的必要需求</a:t>
            </a:r>
            <a:endParaRPr lang="en-US" altLang="zh-CN" dirty="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组件化为异构内核降低了工作量，提高了扩展性</a:t>
            </a:r>
            <a:endParaRPr lang="en-US" altLang="zh-CN" dirty="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同一套底层组件框架</a:t>
            </a:r>
            <a:endParaRPr lang="en-US" altLang="zh-CN" dirty="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最大化组件重用</a:t>
            </a:r>
            <a:endParaRPr lang="en-US" altLang="zh-CN" dirty="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最大化灵活性</a:t>
            </a:r>
            <a:endParaRPr lang="en-US" altLang="zh-CN" dirty="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求同</a:t>
            </a:r>
            <a:endParaRPr lang="en-US" altLang="zh-CN" dirty="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dirty="0" err="1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Unikernel</a:t>
            </a:r>
            <a:r>
              <a:rPr lang="zh-CN" altLang="en-US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基座</a:t>
            </a:r>
            <a:endParaRPr lang="en-US" altLang="zh-CN" dirty="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组件的划分与复用（同一框架与不同框架）</a:t>
            </a:r>
            <a:endParaRPr lang="en-US" altLang="zh-CN" dirty="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存异</a:t>
            </a:r>
            <a:endParaRPr lang="en-US" altLang="zh-CN" dirty="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上层定制应用</a:t>
            </a:r>
            <a:endParaRPr lang="en-US" altLang="zh-CN" dirty="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Task</a:t>
            </a:r>
            <a:r>
              <a:rPr lang="zh-CN" altLang="en-US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extension</a:t>
            </a:r>
            <a:r>
              <a:rPr lang="zh-CN" altLang="en-US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机制和 </a:t>
            </a:r>
            <a:r>
              <a:rPr lang="en-US" altLang="zh-CN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Namespace</a:t>
            </a:r>
            <a:r>
              <a:rPr lang="zh-CN" altLang="en-US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机制</a:t>
            </a:r>
            <a:endParaRPr lang="en-US" altLang="zh-CN" dirty="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1">
              <a:lnSpc>
                <a:spcPct val="150000"/>
              </a:lnSpc>
            </a:pPr>
            <a:endParaRPr lang="en-US" altLang="zh-CN" dirty="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38102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844799-A4A9-48F1-83F9-530F45A76E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3168" y="2353146"/>
            <a:ext cx="10265664" cy="685800"/>
          </a:xfrm>
        </p:spPr>
        <p:txBody>
          <a:bodyPr>
            <a:normAutofit/>
          </a:bodyPr>
          <a:lstStyle/>
          <a:p>
            <a:r>
              <a:rPr lang="zh-CN" altLang="en-US" cap="none" dirty="0">
                <a:latin typeface="华文中宋" panose="02010600040101010101" pitchFamily="2" charset="-122"/>
                <a:ea typeface="华文中宋" panose="02010600040101010101" pitchFamily="2" charset="-122"/>
              </a:rPr>
              <a:t>谢谢！</a:t>
            </a:r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83BFC588-349C-5EE7-7E15-F00915731D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4217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51048E-5D27-43CA-A101-0FA60698A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4221" y="491599"/>
            <a:ext cx="10521388" cy="1015200"/>
          </a:xfrm>
        </p:spPr>
        <p:txBody>
          <a:bodyPr/>
          <a:lstStyle/>
          <a:p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授课目标</a:t>
            </a:r>
          </a:p>
        </p:txBody>
      </p:sp>
      <p:sp>
        <p:nvSpPr>
          <p:cNvPr id="39" name="内容占位符 2">
            <a:extLst>
              <a:ext uri="{FF2B5EF4-FFF2-40B4-BE49-F238E27FC236}">
                <a16:creationId xmlns:a16="http://schemas.microsoft.com/office/drawing/2014/main" id="{6171ADB5-EF64-8F1B-E922-B0F1B9B32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3377" y="2180498"/>
            <a:ext cx="10521387" cy="3678303"/>
          </a:xfrm>
        </p:spPr>
        <p:txBody>
          <a:bodyPr/>
          <a:lstStyle/>
          <a:p>
            <a:r>
              <a:rPr lang="zh-CN" altLang="en-US" b="1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并非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讲授具体某一个内核架构的实现方式</a:t>
            </a:r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关注组件化场景下的异构内核的</a:t>
            </a:r>
            <a:r>
              <a:rPr lang="zh-CN" altLang="en-US" b="1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快速实现</a:t>
            </a:r>
            <a:endParaRPr lang="en-US" altLang="zh-CN" b="1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帮助深入理解组件化内核的概念和优势</a:t>
            </a:r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041981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51048E-5D27-43CA-A101-0FA60698A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4221" y="491599"/>
            <a:ext cx="10521388" cy="1015200"/>
          </a:xfrm>
        </p:spPr>
        <p:txBody>
          <a:bodyPr/>
          <a:lstStyle/>
          <a:p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异构内核的需求和困境</a:t>
            </a:r>
          </a:p>
        </p:txBody>
      </p:sp>
      <p:sp>
        <p:nvSpPr>
          <p:cNvPr id="39" name="内容占位符 2">
            <a:extLst>
              <a:ext uri="{FF2B5EF4-FFF2-40B4-BE49-F238E27FC236}">
                <a16:creationId xmlns:a16="http://schemas.microsoft.com/office/drawing/2014/main" id="{6171ADB5-EF64-8F1B-E922-B0F1B9B32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1632" y="1572373"/>
            <a:ext cx="10521387" cy="4979429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需求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---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场景多样化：以智能家居为例</a:t>
            </a:r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控制中枢：收集指令并进行控制，有安全性要求 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——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 微内核或宏内核等</a:t>
            </a:r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边缘节点：完成特定明确任务，重视性能 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——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lang="en-US" altLang="zh-CN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Unikernel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 等</a:t>
            </a:r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困境</a:t>
            </a:r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从零开发新内核？工作量较大</a:t>
            </a:r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迁移原有内核适配新架构？</a:t>
            </a:r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2">
              <a:lnSpc>
                <a:spcPct val="150000"/>
              </a:lnSpc>
            </a:pP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仍需花费部分工作量</a:t>
            </a:r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2">
              <a:lnSpc>
                <a:spcPct val="150000"/>
              </a:lnSpc>
            </a:pP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性能不如原生内核突出（如 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seL4+hypervisor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）</a:t>
            </a:r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1">
              <a:lnSpc>
                <a:spcPct val="150000"/>
              </a:lnSpc>
            </a:pPr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1485205-DBFC-419F-11D0-D2746C4025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4730" y="3661300"/>
            <a:ext cx="6957270" cy="1911976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E6A106EB-72D1-F8E5-26AD-A2B33729A77F}"/>
              </a:ext>
            </a:extLst>
          </p:cNvPr>
          <p:cNvSpPr txBox="1"/>
          <p:nvPr/>
        </p:nvSpPr>
        <p:spPr>
          <a:xfrm>
            <a:off x="6976844" y="5573276"/>
            <a:ext cx="34730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600" dirty="0">
                <a:solidFill>
                  <a:schemeClr val="bg1">
                    <a:lumMod val="50000"/>
                  </a:schemeClr>
                </a:solidFill>
              </a:rPr>
              <a:t>不同 </a:t>
            </a: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</a:rPr>
              <a:t>hypervisor</a:t>
            </a:r>
            <a:r>
              <a:rPr kumimoji="1" lang="zh-CN" altLang="en-US" sz="1600" dirty="0">
                <a:solidFill>
                  <a:schemeClr val="bg1">
                    <a:lumMod val="50000"/>
                  </a:schemeClr>
                </a:solidFill>
              </a:rPr>
              <a:t> 性能比较图</a:t>
            </a:r>
            <a:r>
              <a:rPr kumimoji="1" lang="en-US" altLang="zh-CN" sz="1600" baseline="30000" dirty="0">
                <a:solidFill>
                  <a:schemeClr val="bg1">
                    <a:lumMod val="50000"/>
                  </a:schemeClr>
                </a:solidFill>
              </a:rPr>
              <a:t>1</a:t>
            </a:r>
            <a:endParaRPr kumimoji="1" lang="zh-CN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2E6EDC6-4379-2CA6-7474-8941B16204B4}"/>
              </a:ext>
            </a:extLst>
          </p:cNvPr>
          <p:cNvSpPr txBox="1"/>
          <p:nvPr/>
        </p:nvSpPr>
        <p:spPr>
          <a:xfrm>
            <a:off x="0" y="6394733"/>
            <a:ext cx="76825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/>
              <a:t>1. J. Martins and S. Pinto, "Shedding Light on Static Partitioning Hypervisors for Arm-based Mixed-Criticality Systems," 2023 IEEE 29th Real-Time and Embedded Technology and Applications Symposium (RTAS), San Antonio, TX, USA, 2023,pp </a:t>
            </a:r>
          </a:p>
          <a:p>
            <a:endParaRPr kumimoji="1"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083579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51048E-5D27-43CA-A101-0FA60698A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4221" y="491599"/>
            <a:ext cx="10521388" cy="1015200"/>
          </a:xfrm>
        </p:spPr>
        <p:txBody>
          <a:bodyPr/>
          <a:lstStyle/>
          <a:p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快速构建异构内核的设想</a:t>
            </a:r>
          </a:p>
        </p:txBody>
      </p:sp>
      <p:sp>
        <p:nvSpPr>
          <p:cNvPr id="39" name="内容占位符 2">
            <a:extLst>
              <a:ext uri="{FF2B5EF4-FFF2-40B4-BE49-F238E27FC236}">
                <a16:creationId xmlns:a16="http://schemas.microsoft.com/office/drawing/2014/main" id="{6171ADB5-EF64-8F1B-E922-B0F1B9B32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248" y="1694271"/>
            <a:ext cx="5376484" cy="4072484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总结共性：</a:t>
            </a:r>
            <a:r>
              <a:rPr lang="en-US" altLang="zh-CN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Unikernel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 基座</a:t>
            </a:r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区分特性：</a:t>
            </a:r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宏内核：进程、地址空间等</a:t>
            </a:r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虚拟机管理程序：模拟 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CPU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 状态、虚拟机抽象与接口管理</a:t>
            </a:r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微内核：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IPC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 机制实现</a:t>
            </a:r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构建</a:t>
            </a:r>
            <a:r>
              <a:rPr lang="zh-CN" altLang="en-US" b="1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共通基座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，利用组件化获取定制性</a:t>
            </a:r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4" name="流程图: 过程 11">
            <a:extLst>
              <a:ext uri="{FF2B5EF4-FFF2-40B4-BE49-F238E27FC236}">
                <a16:creationId xmlns:a16="http://schemas.microsoft.com/office/drawing/2014/main" id="{725B3B5E-91AA-461D-1AA6-480685552B73}"/>
              </a:ext>
            </a:extLst>
          </p:cNvPr>
          <p:cNvSpPr/>
          <p:nvPr/>
        </p:nvSpPr>
        <p:spPr>
          <a:xfrm>
            <a:off x="6805621" y="3539507"/>
            <a:ext cx="4661942" cy="827070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5" name="矩形: 圆角 12">
            <a:extLst>
              <a:ext uri="{FF2B5EF4-FFF2-40B4-BE49-F238E27FC236}">
                <a16:creationId xmlns:a16="http://schemas.microsoft.com/office/drawing/2014/main" id="{15164576-93C5-EB93-08F1-54E4AF10B45F}"/>
              </a:ext>
            </a:extLst>
          </p:cNvPr>
          <p:cNvSpPr/>
          <p:nvPr/>
        </p:nvSpPr>
        <p:spPr>
          <a:xfrm>
            <a:off x="6993166" y="3988396"/>
            <a:ext cx="1152883" cy="29690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rgbClr val="7030A0"/>
                </a:solidFill>
              </a:rPr>
              <a:t>外设驱动</a:t>
            </a:r>
          </a:p>
        </p:txBody>
      </p:sp>
      <p:sp>
        <p:nvSpPr>
          <p:cNvPr id="6" name="矩形: 圆角 13">
            <a:extLst>
              <a:ext uri="{FF2B5EF4-FFF2-40B4-BE49-F238E27FC236}">
                <a16:creationId xmlns:a16="http://schemas.microsoft.com/office/drawing/2014/main" id="{AC69F73B-1513-D18E-CA89-DB4AB791F08E}"/>
              </a:ext>
            </a:extLst>
          </p:cNvPr>
          <p:cNvSpPr/>
          <p:nvPr/>
        </p:nvSpPr>
        <p:spPr>
          <a:xfrm>
            <a:off x="8420924" y="3988396"/>
            <a:ext cx="1152883" cy="29690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rgbClr val="7030A0"/>
                </a:solidFill>
              </a:rPr>
              <a:t>文件系统</a:t>
            </a:r>
          </a:p>
        </p:txBody>
      </p:sp>
      <p:sp>
        <p:nvSpPr>
          <p:cNvPr id="7" name="矩形: 圆角 14">
            <a:extLst>
              <a:ext uri="{FF2B5EF4-FFF2-40B4-BE49-F238E27FC236}">
                <a16:creationId xmlns:a16="http://schemas.microsoft.com/office/drawing/2014/main" id="{1E5134B7-FC6C-2BD4-935F-BF30996426E6}"/>
              </a:ext>
            </a:extLst>
          </p:cNvPr>
          <p:cNvSpPr/>
          <p:nvPr/>
        </p:nvSpPr>
        <p:spPr>
          <a:xfrm>
            <a:off x="9780536" y="3988396"/>
            <a:ext cx="1496953" cy="29690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rgbClr val="7030A0"/>
                </a:solidFill>
              </a:rPr>
              <a:t>网络协议栈</a:t>
            </a:r>
          </a:p>
        </p:txBody>
      </p:sp>
      <p:sp>
        <p:nvSpPr>
          <p:cNvPr id="8" name="矩形: 圆角 15">
            <a:extLst>
              <a:ext uri="{FF2B5EF4-FFF2-40B4-BE49-F238E27FC236}">
                <a16:creationId xmlns:a16="http://schemas.microsoft.com/office/drawing/2014/main" id="{AE8F04AB-5551-EDCB-52BF-2667DAB08562}"/>
              </a:ext>
            </a:extLst>
          </p:cNvPr>
          <p:cNvSpPr/>
          <p:nvPr/>
        </p:nvSpPr>
        <p:spPr>
          <a:xfrm>
            <a:off x="6979931" y="3616562"/>
            <a:ext cx="1816350" cy="29690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rgbClr val="7030A0"/>
                </a:solidFill>
              </a:rPr>
              <a:t>调度器</a:t>
            </a:r>
            <a:r>
              <a:rPr lang="en-US" altLang="zh-CN" sz="1600" dirty="0">
                <a:solidFill>
                  <a:srgbClr val="7030A0"/>
                </a:solidFill>
              </a:rPr>
              <a:t>/</a:t>
            </a:r>
            <a:r>
              <a:rPr lang="zh-CN" altLang="en-US" sz="1600" dirty="0">
                <a:solidFill>
                  <a:srgbClr val="7030A0"/>
                </a:solidFill>
              </a:rPr>
              <a:t>调度算法</a:t>
            </a:r>
          </a:p>
        </p:txBody>
      </p:sp>
      <p:sp>
        <p:nvSpPr>
          <p:cNvPr id="9" name="矩形: 圆角 16">
            <a:extLst>
              <a:ext uri="{FF2B5EF4-FFF2-40B4-BE49-F238E27FC236}">
                <a16:creationId xmlns:a16="http://schemas.microsoft.com/office/drawing/2014/main" id="{981B6435-3D49-3B28-BEE7-BE59AF31DFD2}"/>
              </a:ext>
            </a:extLst>
          </p:cNvPr>
          <p:cNvSpPr/>
          <p:nvPr/>
        </p:nvSpPr>
        <p:spPr>
          <a:xfrm>
            <a:off x="9059536" y="3613293"/>
            <a:ext cx="2217954" cy="29690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rgbClr val="7030A0"/>
                </a:solidFill>
              </a:rPr>
              <a:t>内存</a:t>
            </a:r>
            <a:r>
              <a:rPr lang="en-US" altLang="zh-CN" sz="1600" dirty="0" err="1">
                <a:solidFill>
                  <a:srgbClr val="7030A0"/>
                </a:solidFill>
              </a:rPr>
              <a:t>axmem</a:t>
            </a:r>
            <a:endParaRPr lang="zh-CN" altLang="en-US" sz="1600" dirty="0">
              <a:solidFill>
                <a:srgbClr val="7030A0"/>
              </a:solidFill>
            </a:endParaRPr>
          </a:p>
        </p:txBody>
      </p:sp>
      <p:sp>
        <p:nvSpPr>
          <p:cNvPr id="10" name="流程图: 过程 17">
            <a:extLst>
              <a:ext uri="{FF2B5EF4-FFF2-40B4-BE49-F238E27FC236}">
                <a16:creationId xmlns:a16="http://schemas.microsoft.com/office/drawing/2014/main" id="{336A0B16-39B8-1B05-74F8-72A640C049B5}"/>
              </a:ext>
            </a:extLst>
          </p:cNvPr>
          <p:cNvSpPr/>
          <p:nvPr/>
        </p:nvSpPr>
        <p:spPr>
          <a:xfrm>
            <a:off x="6900920" y="5157001"/>
            <a:ext cx="4661942" cy="827070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5651722-E448-37C4-AFE9-74C1AF222CD0}"/>
              </a:ext>
            </a:extLst>
          </p:cNvPr>
          <p:cNvSpPr/>
          <p:nvPr/>
        </p:nvSpPr>
        <p:spPr>
          <a:xfrm>
            <a:off x="7006107" y="5196890"/>
            <a:ext cx="2239069" cy="7534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core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0F47760-0D85-6BCE-01B0-5AE9BBA4F449}"/>
              </a:ext>
            </a:extLst>
          </p:cNvPr>
          <p:cNvSpPr/>
          <p:nvPr/>
        </p:nvSpPr>
        <p:spPr>
          <a:xfrm>
            <a:off x="9375001" y="5215563"/>
            <a:ext cx="2109244" cy="7347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alloc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A893247-CE18-B624-7C95-F3E159F43EE4}"/>
              </a:ext>
            </a:extLst>
          </p:cNvPr>
          <p:cNvSpPr txBox="1"/>
          <p:nvPr/>
        </p:nvSpPr>
        <p:spPr>
          <a:xfrm>
            <a:off x="5383369" y="5397423"/>
            <a:ext cx="1387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Rust</a:t>
            </a:r>
            <a:r>
              <a:rPr lang="zh-CN" altLang="en-US" b="1" dirty="0"/>
              <a:t>核心库</a:t>
            </a:r>
          </a:p>
        </p:txBody>
      </p:sp>
      <p:sp>
        <p:nvSpPr>
          <p:cNvPr id="14" name="矩形: 圆角 21">
            <a:extLst>
              <a:ext uri="{FF2B5EF4-FFF2-40B4-BE49-F238E27FC236}">
                <a16:creationId xmlns:a16="http://schemas.microsoft.com/office/drawing/2014/main" id="{55816D24-0966-82CD-C5E7-98218E208193}"/>
              </a:ext>
            </a:extLst>
          </p:cNvPr>
          <p:cNvSpPr/>
          <p:nvPr/>
        </p:nvSpPr>
        <p:spPr>
          <a:xfrm>
            <a:off x="7075230" y="5582089"/>
            <a:ext cx="1034196" cy="29690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基础类型</a:t>
            </a:r>
          </a:p>
        </p:txBody>
      </p:sp>
      <p:sp>
        <p:nvSpPr>
          <p:cNvPr id="15" name="矩形: 圆角 22">
            <a:extLst>
              <a:ext uri="{FF2B5EF4-FFF2-40B4-BE49-F238E27FC236}">
                <a16:creationId xmlns:a16="http://schemas.microsoft.com/office/drawing/2014/main" id="{FC75BF66-E384-CB27-A57A-E2F860AD48A9}"/>
              </a:ext>
            </a:extLst>
          </p:cNvPr>
          <p:cNvSpPr/>
          <p:nvPr/>
        </p:nvSpPr>
        <p:spPr>
          <a:xfrm>
            <a:off x="8164299" y="5582089"/>
            <a:ext cx="990536" cy="29690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安全机制</a:t>
            </a:r>
          </a:p>
        </p:txBody>
      </p:sp>
      <p:sp>
        <p:nvSpPr>
          <p:cNvPr id="16" name="矩形: 圆角 23">
            <a:extLst>
              <a:ext uri="{FF2B5EF4-FFF2-40B4-BE49-F238E27FC236}">
                <a16:creationId xmlns:a16="http://schemas.microsoft.com/office/drawing/2014/main" id="{FB8B91AA-D06F-FE70-B5C4-9EA155146F5A}"/>
              </a:ext>
            </a:extLst>
          </p:cNvPr>
          <p:cNvSpPr/>
          <p:nvPr/>
        </p:nvSpPr>
        <p:spPr>
          <a:xfrm>
            <a:off x="9439936" y="5582089"/>
            <a:ext cx="1883706" cy="29690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动态内存分配与管理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FC0912C-96B8-428B-6460-6B7C990C90AF}"/>
              </a:ext>
            </a:extLst>
          </p:cNvPr>
          <p:cNvSpPr txBox="1"/>
          <p:nvPr/>
        </p:nvSpPr>
        <p:spPr>
          <a:xfrm>
            <a:off x="5654565" y="3491377"/>
            <a:ext cx="11087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7030A0"/>
                </a:solidFill>
              </a:rPr>
              <a:t>独立</a:t>
            </a:r>
            <a:r>
              <a:rPr lang="en-US" altLang="zh-CN" b="1" dirty="0">
                <a:solidFill>
                  <a:srgbClr val="7030A0"/>
                </a:solidFill>
              </a:rPr>
              <a:t>OS kernel</a:t>
            </a:r>
            <a:r>
              <a:rPr lang="zh-CN" altLang="en-US" b="1" dirty="0">
                <a:solidFill>
                  <a:srgbClr val="7030A0"/>
                </a:solidFill>
              </a:rPr>
              <a:t>的组件库</a:t>
            </a:r>
          </a:p>
        </p:txBody>
      </p:sp>
      <p:sp>
        <p:nvSpPr>
          <p:cNvPr id="18" name="流程图: 过程 25">
            <a:extLst>
              <a:ext uri="{FF2B5EF4-FFF2-40B4-BE49-F238E27FC236}">
                <a16:creationId xmlns:a16="http://schemas.microsoft.com/office/drawing/2014/main" id="{B87C20B9-AB0B-0A89-1921-CAD526C76CE5}"/>
              </a:ext>
            </a:extLst>
          </p:cNvPr>
          <p:cNvSpPr/>
          <p:nvPr/>
        </p:nvSpPr>
        <p:spPr>
          <a:xfrm>
            <a:off x="6791950" y="2555192"/>
            <a:ext cx="4661942" cy="827070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b="1" dirty="0">
              <a:solidFill>
                <a:srgbClr val="002060"/>
              </a:solidFill>
            </a:endParaRPr>
          </a:p>
        </p:txBody>
      </p:sp>
      <p:sp>
        <p:nvSpPr>
          <p:cNvPr id="19" name="矩形: 圆角 26">
            <a:extLst>
              <a:ext uri="{FF2B5EF4-FFF2-40B4-BE49-F238E27FC236}">
                <a16:creationId xmlns:a16="http://schemas.microsoft.com/office/drawing/2014/main" id="{2223A46A-7EDB-FF2A-BD4F-CE10F9BCBAF3}"/>
              </a:ext>
            </a:extLst>
          </p:cNvPr>
          <p:cNvSpPr/>
          <p:nvPr/>
        </p:nvSpPr>
        <p:spPr>
          <a:xfrm>
            <a:off x="6979495" y="3004081"/>
            <a:ext cx="1152883" cy="29690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rgbClr val="002060"/>
                </a:solidFill>
              </a:rPr>
              <a:t>进程</a:t>
            </a:r>
            <a:r>
              <a:rPr lang="en-US" altLang="zh-CN" sz="1200" b="1" dirty="0" err="1">
                <a:solidFill>
                  <a:srgbClr val="002060"/>
                </a:solidFill>
              </a:rPr>
              <a:t>axproces</a:t>
            </a:r>
            <a:endParaRPr lang="zh-CN" altLang="en-US" sz="1200" b="1" dirty="0">
              <a:solidFill>
                <a:srgbClr val="002060"/>
              </a:solidFill>
            </a:endParaRPr>
          </a:p>
        </p:txBody>
      </p:sp>
      <p:sp>
        <p:nvSpPr>
          <p:cNvPr id="20" name="矩形: 圆角 27">
            <a:extLst>
              <a:ext uri="{FF2B5EF4-FFF2-40B4-BE49-F238E27FC236}">
                <a16:creationId xmlns:a16="http://schemas.microsoft.com/office/drawing/2014/main" id="{BA903838-5DBD-1249-8339-712C64967DAB}"/>
              </a:ext>
            </a:extLst>
          </p:cNvPr>
          <p:cNvSpPr/>
          <p:nvPr/>
        </p:nvSpPr>
        <p:spPr>
          <a:xfrm>
            <a:off x="9282645" y="2624760"/>
            <a:ext cx="1595370" cy="29690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err="1">
                <a:solidFill>
                  <a:srgbClr val="002060"/>
                </a:solidFill>
              </a:rPr>
              <a:t>linux_syscall_api</a:t>
            </a:r>
            <a:endParaRPr lang="zh-CN" altLang="en-US" sz="1200" b="1" dirty="0">
              <a:solidFill>
                <a:srgbClr val="002060"/>
              </a:solidFill>
            </a:endParaRPr>
          </a:p>
        </p:txBody>
      </p:sp>
      <p:sp>
        <p:nvSpPr>
          <p:cNvPr id="21" name="矩形: 圆角 28">
            <a:extLst>
              <a:ext uri="{FF2B5EF4-FFF2-40B4-BE49-F238E27FC236}">
                <a16:creationId xmlns:a16="http://schemas.microsoft.com/office/drawing/2014/main" id="{AE0FAFE6-8D4E-7E26-80FF-811CB4989F64}"/>
              </a:ext>
            </a:extLst>
          </p:cNvPr>
          <p:cNvSpPr/>
          <p:nvPr/>
        </p:nvSpPr>
        <p:spPr>
          <a:xfrm>
            <a:off x="10286490" y="3004081"/>
            <a:ext cx="977328" cy="29690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rgbClr val="002060"/>
                </a:solidFill>
              </a:rPr>
              <a:t>同步互斥</a:t>
            </a:r>
          </a:p>
        </p:txBody>
      </p:sp>
      <p:sp>
        <p:nvSpPr>
          <p:cNvPr id="22" name="矩形: 圆角 29">
            <a:extLst>
              <a:ext uri="{FF2B5EF4-FFF2-40B4-BE49-F238E27FC236}">
                <a16:creationId xmlns:a16="http://schemas.microsoft.com/office/drawing/2014/main" id="{3C9859DD-15C9-4323-C513-CC472579268C}"/>
              </a:ext>
            </a:extLst>
          </p:cNvPr>
          <p:cNvSpPr/>
          <p:nvPr/>
        </p:nvSpPr>
        <p:spPr>
          <a:xfrm>
            <a:off x="6966260" y="2632247"/>
            <a:ext cx="1816350" cy="29690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rgbClr val="002060"/>
                </a:solidFill>
              </a:rPr>
              <a:t>Runtime</a:t>
            </a:r>
            <a:r>
              <a:rPr lang="zh-CN" altLang="en-US" sz="1200" b="1" dirty="0">
                <a:solidFill>
                  <a:srgbClr val="002060"/>
                </a:solidFill>
              </a:rPr>
              <a:t>支持</a:t>
            </a:r>
          </a:p>
        </p:txBody>
      </p:sp>
      <p:sp>
        <p:nvSpPr>
          <p:cNvPr id="23" name="矩形: 圆角 30">
            <a:extLst>
              <a:ext uri="{FF2B5EF4-FFF2-40B4-BE49-F238E27FC236}">
                <a16:creationId xmlns:a16="http://schemas.microsoft.com/office/drawing/2014/main" id="{A03BA13E-BD92-2D22-EF06-F177ECC4A93C}"/>
              </a:ext>
            </a:extLst>
          </p:cNvPr>
          <p:cNvSpPr/>
          <p:nvPr/>
        </p:nvSpPr>
        <p:spPr>
          <a:xfrm>
            <a:off x="8272290" y="3002941"/>
            <a:ext cx="1874288" cy="29690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rgbClr val="002060"/>
                </a:solidFill>
              </a:rPr>
              <a:t>中断</a:t>
            </a:r>
            <a:r>
              <a:rPr lang="en-US" altLang="zh-CN" sz="1200" b="1" dirty="0">
                <a:solidFill>
                  <a:srgbClr val="002060"/>
                </a:solidFill>
              </a:rPr>
              <a:t>/</a:t>
            </a:r>
            <a:r>
              <a:rPr lang="zh-CN" altLang="en-US" sz="1200" b="1" dirty="0">
                <a:solidFill>
                  <a:srgbClr val="002060"/>
                </a:solidFill>
              </a:rPr>
              <a:t>异常</a:t>
            </a:r>
            <a:r>
              <a:rPr lang="en-US" altLang="zh-CN" sz="1200" b="1" dirty="0">
                <a:solidFill>
                  <a:srgbClr val="002060"/>
                </a:solidFill>
              </a:rPr>
              <a:t>/</a:t>
            </a:r>
            <a:r>
              <a:rPr lang="zh-CN" altLang="en-US" sz="1200" b="1" dirty="0">
                <a:solidFill>
                  <a:srgbClr val="002060"/>
                </a:solidFill>
              </a:rPr>
              <a:t>系统调用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333AC9EE-BE5F-E65D-0FD7-8B25B9DB8BE8}"/>
              </a:ext>
            </a:extLst>
          </p:cNvPr>
          <p:cNvSpPr txBox="1"/>
          <p:nvPr/>
        </p:nvSpPr>
        <p:spPr>
          <a:xfrm>
            <a:off x="5648117" y="2507062"/>
            <a:ext cx="11087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002060"/>
                </a:solidFill>
              </a:rPr>
              <a:t>耦合</a:t>
            </a:r>
            <a:r>
              <a:rPr lang="en-US" altLang="zh-CN" b="1" dirty="0">
                <a:solidFill>
                  <a:srgbClr val="002060"/>
                </a:solidFill>
              </a:rPr>
              <a:t>OS kernel</a:t>
            </a:r>
            <a:r>
              <a:rPr lang="zh-CN" altLang="en-US" b="1" dirty="0">
                <a:solidFill>
                  <a:srgbClr val="002060"/>
                </a:solidFill>
              </a:rPr>
              <a:t>的组件库</a:t>
            </a:r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38F55839-A35F-6F54-FECB-95A36C29F7A1}"/>
              </a:ext>
            </a:extLst>
          </p:cNvPr>
          <p:cNvSpPr/>
          <p:nvPr/>
        </p:nvSpPr>
        <p:spPr>
          <a:xfrm>
            <a:off x="5313177" y="1312834"/>
            <a:ext cx="1597631" cy="54356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</a:rPr>
              <a:t>宏内核</a:t>
            </a:r>
            <a:r>
              <a:rPr lang="en-US" altLang="zh-CN" sz="1400" b="1" dirty="0">
                <a:solidFill>
                  <a:schemeClr val="tx1"/>
                </a:solidFill>
              </a:rPr>
              <a:t>kernel</a:t>
            </a:r>
            <a:r>
              <a:rPr lang="zh-CN" altLang="en-US" sz="1400" b="1" dirty="0">
                <a:solidFill>
                  <a:schemeClr val="tx1"/>
                </a:solidFill>
              </a:rPr>
              <a:t>主干</a:t>
            </a:r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C2F364FB-A139-98AE-14D0-94706A4CBAD1}"/>
              </a:ext>
            </a:extLst>
          </p:cNvPr>
          <p:cNvSpPr/>
          <p:nvPr/>
        </p:nvSpPr>
        <p:spPr>
          <a:xfrm>
            <a:off x="6966637" y="1339466"/>
            <a:ext cx="1597631" cy="51991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</a:rPr>
              <a:t>微内核</a:t>
            </a:r>
            <a:r>
              <a:rPr lang="en-US" altLang="zh-CN" sz="1400" b="1" dirty="0">
                <a:solidFill>
                  <a:schemeClr val="tx1"/>
                </a:solidFill>
              </a:rPr>
              <a:t>kernel</a:t>
            </a:r>
            <a:r>
              <a:rPr lang="zh-CN" altLang="en-US" sz="1400" b="1" dirty="0">
                <a:solidFill>
                  <a:schemeClr val="tx1"/>
                </a:solidFill>
              </a:rPr>
              <a:t>主干</a:t>
            </a:r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C61B15C1-8884-4DEE-4F9F-9C3131FB86EC}"/>
              </a:ext>
            </a:extLst>
          </p:cNvPr>
          <p:cNvSpPr/>
          <p:nvPr/>
        </p:nvSpPr>
        <p:spPr>
          <a:xfrm>
            <a:off x="8688859" y="1319530"/>
            <a:ext cx="1597631" cy="54357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</a:rPr>
              <a:t>单核</a:t>
            </a:r>
            <a:r>
              <a:rPr lang="en-US" altLang="zh-CN" sz="1400" b="1" dirty="0">
                <a:solidFill>
                  <a:schemeClr val="tx1"/>
                </a:solidFill>
              </a:rPr>
              <a:t>kernel</a:t>
            </a:r>
            <a:r>
              <a:rPr lang="zh-CN" altLang="en-US" sz="1400" b="1" dirty="0">
                <a:solidFill>
                  <a:schemeClr val="tx1"/>
                </a:solidFill>
              </a:rPr>
              <a:t>主干</a:t>
            </a:r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6DEAC9FA-72BD-067A-5B62-414A1FDC9AC7}"/>
              </a:ext>
            </a:extLst>
          </p:cNvPr>
          <p:cNvSpPr/>
          <p:nvPr/>
        </p:nvSpPr>
        <p:spPr>
          <a:xfrm>
            <a:off x="10342319" y="1303722"/>
            <a:ext cx="1597631" cy="54357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</a:rPr>
              <a:t>VMM</a:t>
            </a:r>
            <a:r>
              <a:rPr lang="zh-CN" altLang="en-US" sz="1600" b="1" dirty="0">
                <a:solidFill>
                  <a:schemeClr val="tx1"/>
                </a:solidFill>
              </a:rPr>
              <a:t>主干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416CCC05-C34D-0F0D-EA22-C248CC65B283}"/>
              </a:ext>
            </a:extLst>
          </p:cNvPr>
          <p:cNvSpPr/>
          <p:nvPr/>
        </p:nvSpPr>
        <p:spPr>
          <a:xfrm>
            <a:off x="5494499" y="2193655"/>
            <a:ext cx="6237591" cy="709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箭头: 上 37">
            <a:extLst>
              <a:ext uri="{FF2B5EF4-FFF2-40B4-BE49-F238E27FC236}">
                <a16:creationId xmlns:a16="http://schemas.microsoft.com/office/drawing/2014/main" id="{2D95A3FD-7CB0-4767-60E0-8B11686BDAC6}"/>
              </a:ext>
            </a:extLst>
          </p:cNvPr>
          <p:cNvSpPr/>
          <p:nvPr/>
        </p:nvSpPr>
        <p:spPr>
          <a:xfrm>
            <a:off x="7753443" y="1873644"/>
            <a:ext cx="119507" cy="30688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箭头: 上 38">
            <a:extLst>
              <a:ext uri="{FF2B5EF4-FFF2-40B4-BE49-F238E27FC236}">
                <a16:creationId xmlns:a16="http://schemas.microsoft.com/office/drawing/2014/main" id="{28E7FF5A-494F-2928-3A40-61D64234FDB7}"/>
              </a:ext>
            </a:extLst>
          </p:cNvPr>
          <p:cNvSpPr/>
          <p:nvPr/>
        </p:nvSpPr>
        <p:spPr>
          <a:xfrm>
            <a:off x="6068104" y="1880902"/>
            <a:ext cx="119507" cy="30688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箭头: 上 39">
            <a:extLst>
              <a:ext uri="{FF2B5EF4-FFF2-40B4-BE49-F238E27FC236}">
                <a16:creationId xmlns:a16="http://schemas.microsoft.com/office/drawing/2014/main" id="{E158B8DF-8289-C137-2E4E-8D4438A41AC5}"/>
              </a:ext>
            </a:extLst>
          </p:cNvPr>
          <p:cNvSpPr/>
          <p:nvPr/>
        </p:nvSpPr>
        <p:spPr>
          <a:xfrm>
            <a:off x="8796281" y="2239766"/>
            <a:ext cx="119507" cy="30688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箭头: 上 40">
            <a:extLst>
              <a:ext uri="{FF2B5EF4-FFF2-40B4-BE49-F238E27FC236}">
                <a16:creationId xmlns:a16="http://schemas.microsoft.com/office/drawing/2014/main" id="{3556A71D-9FA1-2B3D-98D1-DBA7DB2C1591}"/>
              </a:ext>
            </a:extLst>
          </p:cNvPr>
          <p:cNvSpPr/>
          <p:nvPr/>
        </p:nvSpPr>
        <p:spPr>
          <a:xfrm>
            <a:off x="9487674" y="1894577"/>
            <a:ext cx="119507" cy="30688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箭头: 上 41">
            <a:extLst>
              <a:ext uri="{FF2B5EF4-FFF2-40B4-BE49-F238E27FC236}">
                <a16:creationId xmlns:a16="http://schemas.microsoft.com/office/drawing/2014/main" id="{D28E0F0A-1812-0B90-A731-5D1CC895537A}"/>
              </a:ext>
            </a:extLst>
          </p:cNvPr>
          <p:cNvSpPr/>
          <p:nvPr/>
        </p:nvSpPr>
        <p:spPr>
          <a:xfrm>
            <a:off x="11141134" y="1887557"/>
            <a:ext cx="119507" cy="30688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5" name="直接连接符 42">
            <a:extLst>
              <a:ext uri="{FF2B5EF4-FFF2-40B4-BE49-F238E27FC236}">
                <a16:creationId xmlns:a16="http://schemas.microsoft.com/office/drawing/2014/main" id="{58DCED81-C0EB-B353-BA1E-7A118EB6D94F}"/>
              </a:ext>
            </a:extLst>
          </p:cNvPr>
          <p:cNvCxnSpPr/>
          <p:nvPr/>
        </p:nvCxnSpPr>
        <p:spPr>
          <a:xfrm>
            <a:off x="5432854" y="3461214"/>
            <a:ext cx="65030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43">
            <a:extLst>
              <a:ext uri="{FF2B5EF4-FFF2-40B4-BE49-F238E27FC236}">
                <a16:creationId xmlns:a16="http://schemas.microsoft.com/office/drawing/2014/main" id="{131CE633-7E1A-705D-A83C-466B19FDEECC}"/>
              </a:ext>
            </a:extLst>
          </p:cNvPr>
          <p:cNvCxnSpPr>
            <a:cxnSpLocks/>
          </p:cNvCxnSpPr>
          <p:nvPr/>
        </p:nvCxnSpPr>
        <p:spPr>
          <a:xfrm>
            <a:off x="5494499" y="4414707"/>
            <a:ext cx="64047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流程图: 过程 44">
            <a:extLst>
              <a:ext uri="{FF2B5EF4-FFF2-40B4-BE49-F238E27FC236}">
                <a16:creationId xmlns:a16="http://schemas.microsoft.com/office/drawing/2014/main" id="{B1955126-4E7C-3737-0E2C-61347B99E220}"/>
              </a:ext>
            </a:extLst>
          </p:cNvPr>
          <p:cNvSpPr/>
          <p:nvPr/>
        </p:nvSpPr>
        <p:spPr>
          <a:xfrm>
            <a:off x="5744947" y="4580885"/>
            <a:ext cx="5742410" cy="375285"/>
          </a:xfrm>
          <a:prstGeom prst="flowChartProcess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rgbClr val="FF0000"/>
                </a:solidFill>
              </a:rPr>
              <a:t>基于</a:t>
            </a:r>
            <a:r>
              <a:rPr lang="en-US" altLang="zh-CN" sz="2000" b="1" dirty="0">
                <a:solidFill>
                  <a:srgbClr val="FF0000"/>
                </a:solidFill>
              </a:rPr>
              <a:t>Affine Type</a:t>
            </a:r>
            <a:r>
              <a:rPr lang="zh-CN" altLang="en-US" sz="2000" b="1" dirty="0">
                <a:solidFill>
                  <a:srgbClr val="FF0000"/>
                </a:solidFill>
              </a:rPr>
              <a:t>的</a:t>
            </a:r>
            <a:r>
              <a:rPr lang="en-US" altLang="zh-CN" sz="2000" b="1" dirty="0">
                <a:solidFill>
                  <a:srgbClr val="FF0000"/>
                </a:solidFill>
              </a:rPr>
              <a:t>Ownership</a:t>
            </a:r>
            <a:r>
              <a:rPr lang="zh-CN" altLang="en-US" sz="2000" b="1" dirty="0">
                <a:solidFill>
                  <a:srgbClr val="FF0000"/>
                </a:solidFill>
              </a:rPr>
              <a:t>安全机制</a:t>
            </a:r>
          </a:p>
        </p:txBody>
      </p:sp>
      <p:cxnSp>
        <p:nvCxnSpPr>
          <p:cNvPr id="38" name="直接连接符 45">
            <a:extLst>
              <a:ext uri="{FF2B5EF4-FFF2-40B4-BE49-F238E27FC236}">
                <a16:creationId xmlns:a16="http://schemas.microsoft.com/office/drawing/2014/main" id="{CF99A707-E1D6-05FF-1A1F-F36A4736F24C}"/>
              </a:ext>
            </a:extLst>
          </p:cNvPr>
          <p:cNvCxnSpPr>
            <a:cxnSpLocks/>
          </p:cNvCxnSpPr>
          <p:nvPr/>
        </p:nvCxnSpPr>
        <p:spPr>
          <a:xfrm>
            <a:off x="5590149" y="5113475"/>
            <a:ext cx="64047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77374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51048E-5D27-43CA-A101-0FA60698A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4221" y="491599"/>
            <a:ext cx="10521388" cy="1015200"/>
          </a:xfrm>
        </p:spPr>
        <p:txBody>
          <a:bodyPr/>
          <a:lstStyle/>
          <a:p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组件化异构内核的实践：</a:t>
            </a:r>
            <a:r>
              <a:rPr lang="en-US" altLang="zh-CN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Arceos</a:t>
            </a:r>
            <a:endParaRPr lang="zh-CN" altLang="en-US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pic>
        <p:nvPicPr>
          <p:cNvPr id="41" name="图片 40">
            <a:extLst>
              <a:ext uri="{FF2B5EF4-FFF2-40B4-BE49-F238E27FC236}">
                <a16:creationId xmlns:a16="http://schemas.microsoft.com/office/drawing/2014/main" id="{DC2A17E9-0357-582B-3C3D-02B6A83617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4080" y="671118"/>
            <a:ext cx="4291529" cy="4987255"/>
          </a:xfrm>
          <a:prstGeom prst="rect">
            <a:avLst/>
          </a:prstGeom>
        </p:spPr>
      </p:pic>
      <p:sp>
        <p:nvSpPr>
          <p:cNvPr id="42" name="文本框 41">
            <a:extLst>
              <a:ext uri="{FF2B5EF4-FFF2-40B4-BE49-F238E27FC236}">
                <a16:creationId xmlns:a16="http://schemas.microsoft.com/office/drawing/2014/main" id="{CA5AF6CA-5B63-72F4-964C-E450AAF41D3B}"/>
              </a:ext>
            </a:extLst>
          </p:cNvPr>
          <p:cNvSpPr txBox="1"/>
          <p:nvPr/>
        </p:nvSpPr>
        <p:spPr>
          <a:xfrm>
            <a:off x="8512626" y="5595457"/>
            <a:ext cx="14544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600" dirty="0" err="1">
                <a:solidFill>
                  <a:schemeClr val="bg1">
                    <a:lumMod val="50000"/>
                  </a:schemeClr>
                </a:solidFill>
              </a:rPr>
              <a:t>ArceOS</a:t>
            </a:r>
            <a:r>
              <a:rPr kumimoji="1" lang="zh-CN" altLang="en-US" sz="1600" dirty="0">
                <a:solidFill>
                  <a:schemeClr val="bg1">
                    <a:lumMod val="50000"/>
                  </a:schemeClr>
                </a:solidFill>
              </a:rPr>
              <a:t> 架构图</a:t>
            </a:r>
          </a:p>
        </p:txBody>
      </p:sp>
      <p:sp>
        <p:nvSpPr>
          <p:cNvPr id="45" name="内容占位符 2">
            <a:extLst>
              <a:ext uri="{FF2B5EF4-FFF2-40B4-BE49-F238E27FC236}">
                <a16:creationId xmlns:a16="http://schemas.microsoft.com/office/drawing/2014/main" id="{9D792645-66BE-2ABF-6C24-1B40ADB8BAEC}"/>
              </a:ext>
            </a:extLst>
          </p:cNvPr>
          <p:cNvSpPr txBox="1">
            <a:spLocks/>
          </p:cNvSpPr>
          <p:nvPr/>
        </p:nvSpPr>
        <p:spPr>
          <a:xfrm>
            <a:off x="281632" y="1572373"/>
            <a:ext cx="10521387" cy="4979429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305992" indent="-305992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29984" indent="-305992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2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99978" indent="-269993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1969" indent="-2339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1960" indent="-2339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99953" indent="-2285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99945" indent="-2285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99938" indent="-2285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99930" indent="-2285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基础架构：</a:t>
            </a:r>
            <a:r>
              <a:rPr lang="en-US" altLang="zh-CN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Unikernel</a:t>
            </a:r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提供各类组件</a:t>
            </a:r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内核无关组件：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buddy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、</a:t>
            </a:r>
            <a:r>
              <a:rPr lang="en-US" altLang="zh-CN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pagetable</a:t>
            </a:r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内核相关组件：任务调度、驱动接口适配</a:t>
            </a:r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提供对外接口，运行上层应用（称为内核应用）</a:t>
            </a:r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区别于用户态应用</a:t>
            </a:r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内核应用仍然运行在内核态</a:t>
            </a:r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如何接入异构发展：</a:t>
            </a:r>
            <a:r>
              <a:rPr lang="zh-CN" altLang="en-US" b="1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对内核应用进行扩展</a:t>
            </a:r>
            <a:endParaRPr lang="en-US" altLang="zh-CN" b="1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078018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51048E-5D27-43CA-A101-0FA60698A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4221" y="491599"/>
            <a:ext cx="10521388" cy="1015200"/>
          </a:xfrm>
        </p:spPr>
        <p:txBody>
          <a:bodyPr/>
          <a:lstStyle/>
          <a:p>
            <a:r>
              <a:rPr lang="en-US" altLang="zh-CN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Arceos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 接入异构内核</a:t>
            </a:r>
          </a:p>
        </p:txBody>
      </p:sp>
      <p:sp>
        <p:nvSpPr>
          <p:cNvPr id="45" name="内容占位符 2">
            <a:extLst>
              <a:ext uri="{FF2B5EF4-FFF2-40B4-BE49-F238E27FC236}">
                <a16:creationId xmlns:a16="http://schemas.microsoft.com/office/drawing/2014/main" id="{9D792645-66BE-2ABF-6C24-1B40ADB8BAEC}"/>
              </a:ext>
            </a:extLst>
          </p:cNvPr>
          <p:cNvSpPr txBox="1">
            <a:spLocks/>
          </p:cNvSpPr>
          <p:nvPr/>
        </p:nvSpPr>
        <p:spPr>
          <a:xfrm>
            <a:off x="281632" y="1572373"/>
            <a:ext cx="10521387" cy="49794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5992" indent="-305992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29984" indent="-305992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2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99978" indent="-269993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1969" indent="-2339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1960" indent="-2339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99953" indent="-2285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99945" indent="-2285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99938" indent="-2285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99930" indent="-2285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altLang="zh-CN" b="1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0FB3C77-60E9-B743-4A85-79C95214FF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5137" y="2946446"/>
            <a:ext cx="5260976" cy="2468612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ACEF68C1-3A4F-E90D-C5AA-5B56A7EB48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5136" y="375381"/>
            <a:ext cx="5260977" cy="2170556"/>
          </a:xfrm>
          <a:prstGeom prst="rect">
            <a:avLst/>
          </a:prstGeom>
        </p:spPr>
      </p:pic>
      <p:sp>
        <p:nvSpPr>
          <p:cNvPr id="5" name="内容占位符 2">
            <a:extLst>
              <a:ext uri="{FF2B5EF4-FFF2-40B4-BE49-F238E27FC236}">
                <a16:creationId xmlns:a16="http://schemas.microsoft.com/office/drawing/2014/main" id="{31B5BAD1-D692-834D-A294-8E9D6F2D61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254" y="1637414"/>
            <a:ext cx="10521387" cy="4979429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Backbone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：</a:t>
            </a:r>
            <a:r>
              <a:rPr lang="en-US" altLang="zh-CN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Unikernel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 本体</a:t>
            </a:r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宏内核扩展：</a:t>
            </a:r>
            <a:r>
              <a:rPr lang="en" altLang="zh-CN" dirty="0">
                <a:latin typeface="华文中宋" panose="02010600040101010101" pitchFamily="2" charset="-122"/>
                <a:ea typeface="华文中宋" panose="02010600040101010101" pitchFamily="2" charset="-122"/>
                <a:hlinkClick r:id="rId5"/>
              </a:rPr>
              <a:t>starry-next</a:t>
            </a:r>
            <a:endParaRPr lang="en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地址空间管理</a:t>
            </a:r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以进程为单位管理、隔离资源</a:t>
            </a:r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引入 </a:t>
            </a:r>
            <a:r>
              <a:rPr lang="en-US" altLang="zh-CN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syscall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 支持</a:t>
            </a:r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Hypervisor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：</a:t>
            </a:r>
            <a:r>
              <a:rPr lang="en" altLang="zh-CN" dirty="0">
                <a:latin typeface="华文中宋" panose="02010600040101010101" pitchFamily="2" charset="-122"/>
                <a:ea typeface="华文中宋" panose="02010600040101010101" pitchFamily="2" charset="-122"/>
                <a:hlinkClick r:id="rId6"/>
              </a:rPr>
              <a:t>arceos-umhv</a:t>
            </a:r>
            <a:endParaRPr lang="en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en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Guest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OS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 调度与地址空间等管理</a:t>
            </a:r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设备虚拟化（中断、串口等）</a:t>
            </a:r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VM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exit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 接口支持</a:t>
            </a:r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299463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51048E-5D27-43CA-A101-0FA60698A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4221" y="491599"/>
            <a:ext cx="10521388" cy="1015200"/>
          </a:xfrm>
        </p:spPr>
        <p:txBody>
          <a:bodyPr/>
          <a:lstStyle/>
          <a:p>
            <a:r>
              <a:rPr lang="en-US" altLang="zh-CN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Arceos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 接入异构内核 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——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 宏内核</a:t>
            </a:r>
          </a:p>
        </p:txBody>
      </p:sp>
      <p:sp>
        <p:nvSpPr>
          <p:cNvPr id="45" name="内容占位符 2">
            <a:extLst>
              <a:ext uri="{FF2B5EF4-FFF2-40B4-BE49-F238E27FC236}">
                <a16:creationId xmlns:a16="http://schemas.microsoft.com/office/drawing/2014/main" id="{9D792645-66BE-2ABF-6C24-1B40ADB8BAEC}"/>
              </a:ext>
            </a:extLst>
          </p:cNvPr>
          <p:cNvSpPr txBox="1">
            <a:spLocks/>
          </p:cNvSpPr>
          <p:nvPr/>
        </p:nvSpPr>
        <p:spPr>
          <a:xfrm>
            <a:off x="281632" y="1572373"/>
            <a:ext cx="10521387" cy="49794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5992" indent="-305992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29984" indent="-305992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2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99978" indent="-269993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1969" indent="-2339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1960" indent="-2339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99953" indent="-2285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99945" indent="-2285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99938" indent="-2285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99930" indent="-2285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altLang="zh-CN" b="1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16F16FE-B956-F299-55FB-154ADE389A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525" y="1572374"/>
            <a:ext cx="8151342" cy="4537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3321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51048E-5D27-43CA-A101-0FA60698A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4221" y="491599"/>
            <a:ext cx="10521388" cy="1015200"/>
          </a:xfrm>
        </p:spPr>
        <p:txBody>
          <a:bodyPr/>
          <a:lstStyle/>
          <a:p>
            <a:r>
              <a:rPr lang="en-US" altLang="zh-CN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Arceos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 接入异构内核 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——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 虚拟机管理系统</a:t>
            </a:r>
          </a:p>
        </p:txBody>
      </p:sp>
      <p:sp>
        <p:nvSpPr>
          <p:cNvPr id="45" name="内容占位符 2">
            <a:extLst>
              <a:ext uri="{FF2B5EF4-FFF2-40B4-BE49-F238E27FC236}">
                <a16:creationId xmlns:a16="http://schemas.microsoft.com/office/drawing/2014/main" id="{9D792645-66BE-2ABF-6C24-1B40ADB8BAEC}"/>
              </a:ext>
            </a:extLst>
          </p:cNvPr>
          <p:cNvSpPr txBox="1">
            <a:spLocks/>
          </p:cNvSpPr>
          <p:nvPr/>
        </p:nvSpPr>
        <p:spPr>
          <a:xfrm>
            <a:off x="281632" y="1572373"/>
            <a:ext cx="10521387" cy="49794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5992" indent="-305992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29984" indent="-305992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2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99978" indent="-269993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1969" indent="-2339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1960" indent="-2339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99953" indent="-2285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99945" indent="-2285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99938" indent="-2285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99930" indent="-2285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altLang="zh-CN" b="1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D58CF5D-7B87-B2CC-E068-12E972004E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1" y="1572373"/>
            <a:ext cx="7904736" cy="4549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889671"/>
      </p:ext>
    </p:extLst>
  </p:cSld>
  <p:clrMapOvr>
    <a:masterClrMapping/>
  </p:clrMapOvr>
</p:sld>
</file>

<file path=ppt/theme/theme1.xml><?xml version="1.0" encoding="utf-8"?>
<a:theme xmlns:a="http://schemas.openxmlformats.org/drawingml/2006/main" name="清华简约主题-扁平-16-9">
  <a:themeElements>
    <a:clrScheme name="自定义 6">
      <a:dk1>
        <a:srgbClr val="000000"/>
      </a:dk1>
      <a:lt1>
        <a:srgbClr val="FFFFFF"/>
      </a:lt1>
      <a:dk2>
        <a:srgbClr val="3D3D3D"/>
      </a:dk2>
      <a:lt2>
        <a:srgbClr val="EBEBEB"/>
      </a:lt2>
      <a:accent1>
        <a:srgbClr val="5B2F7C"/>
      </a:accent1>
      <a:accent2>
        <a:srgbClr val="5C2F7D"/>
      </a:accent2>
      <a:accent3>
        <a:srgbClr val="E6C46D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自定义 2">
      <a:majorFont>
        <a:latin typeface="Source Sans 3 Semibold"/>
        <a:ea typeface="黑体"/>
        <a:cs typeface=""/>
      </a:majorFont>
      <a:minorFont>
        <a:latin typeface="Source Sans 3"/>
        <a:ea typeface="黑体"/>
        <a:cs typeface=""/>
      </a:minorFont>
    </a:fontScheme>
    <a:fmtScheme name="红利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清华简约主题-扁平-16-9" id="{E20B78BF-F016-4DA7-8B92-252F894E31F1}" vid="{4081D2DA-7F99-47D4-9C3B-A13C90D06D7D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370</TotalTime>
  <Words>1677</Words>
  <Application>Microsoft Macintosh PowerPoint</Application>
  <PresentationFormat>宽屏</PresentationFormat>
  <Paragraphs>257</Paragraphs>
  <Slides>28</Slides>
  <Notes>23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4" baseType="lpstr">
      <vt:lpstr>等线</vt:lpstr>
      <vt:lpstr>华文中宋</vt:lpstr>
      <vt:lpstr>Source Sans 3</vt:lpstr>
      <vt:lpstr>Source Sans 3 Semibold</vt:lpstr>
      <vt:lpstr>Wingdings 2</vt:lpstr>
      <vt:lpstr>清华简约主题-扁平-16-9</vt:lpstr>
      <vt:lpstr>组件化内核的异构扩展实现</vt:lpstr>
      <vt:lpstr>异构内核简介</vt:lpstr>
      <vt:lpstr>授课目标</vt:lpstr>
      <vt:lpstr>异构内核的需求和困境</vt:lpstr>
      <vt:lpstr>快速构建异构内核的设想</vt:lpstr>
      <vt:lpstr>组件化异构内核的实践：Arceos</vt:lpstr>
      <vt:lpstr>Arceos 接入异构内核</vt:lpstr>
      <vt:lpstr>Arceos 接入异构内核 —— 宏内核</vt:lpstr>
      <vt:lpstr>Arceos 接入异构内核 —— 虚拟机管理系统</vt:lpstr>
      <vt:lpstr>Arceos 接入异构内核细节：Backbone 兼容</vt:lpstr>
      <vt:lpstr>Arceos 接入异构内核细节：task 扩展</vt:lpstr>
      <vt:lpstr>Arceos 接入异构内核细节：task 扩展</vt:lpstr>
      <vt:lpstr>Arceos 接入异构内核细节：task 扩展</vt:lpstr>
      <vt:lpstr>Arceos 接入异构内核细节：task 扩展</vt:lpstr>
      <vt:lpstr>Arceos 接入异构内核细节：task 扩展</vt:lpstr>
      <vt:lpstr>Arceos 接入异构内核细节：task 扩展</vt:lpstr>
      <vt:lpstr>Arceos 接入异构内核细节：task 扩展</vt:lpstr>
      <vt:lpstr>Arceos 接入异构内核：系统服务复用</vt:lpstr>
      <vt:lpstr>Arceos 接入异构内核：系统服务复用</vt:lpstr>
      <vt:lpstr>Arceos 接入异构内核：系统服务复用</vt:lpstr>
      <vt:lpstr>Arceos 接入异构内核：系统服务复用</vt:lpstr>
      <vt:lpstr>Arceos 接入异构内核：系统服务复用</vt:lpstr>
      <vt:lpstr>Arceos 接入异构内核：系统服务复用</vt:lpstr>
      <vt:lpstr>Arceos 接入异构内核：系统服务复用</vt:lpstr>
      <vt:lpstr>Arceos 接入异构内核：系统服务复用</vt:lpstr>
      <vt:lpstr>Arceos 接入异构内核：系统服务复用</vt:lpstr>
      <vt:lpstr>总结</vt:lpstr>
      <vt:lpstr>谢谢！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组件化内核的异构扩展实现</dc:title>
  <dc:creator>友捷 郑</dc:creator>
  <cp:lastModifiedBy>友捷 郑</cp:lastModifiedBy>
  <cp:revision>138</cp:revision>
  <dcterms:created xsi:type="dcterms:W3CDTF">2024-11-18T13:01:22Z</dcterms:created>
  <dcterms:modified xsi:type="dcterms:W3CDTF">2024-11-21T08:04:50Z</dcterms:modified>
</cp:coreProperties>
</file>