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2025春夏</a:t>
            </a:r>
            <a:r>
              <a:t>季训练营</a:t>
            </a:r>
            <a:br/>
            <a:r>
              <a:rPr b="1" sz="6000"/>
              <a:t>rCore线程管理</a:t>
            </a:r>
          </a:p>
        </p:txBody>
      </p:sp>
      <p:sp>
        <p:nvSpPr>
          <p:cNvPr id="95" name="副标题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2025-04-25</a:t>
            </a:r>
          </a:p>
          <a:p>
            <a:pPr/>
            <a:r>
              <a:t>丛洋洋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fork </a:t>
            </a:r>
            <a:r>
              <a:t>是好的设计吗？</a:t>
            </a:r>
          </a:p>
        </p:txBody>
      </p:sp>
      <p:sp>
        <p:nvSpPr>
          <p:cNvPr id="124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为子进程分配内存，并复制父进程的寄存器和内存</a:t>
            </a:r>
          </a:p>
          <a:p>
            <a:pPr/>
            <a:r>
              <a:t>大多数情况下，子进程会执行 </a:t>
            </a:r>
            <a:r>
              <a:t>exec </a:t>
            </a:r>
            <a:r>
              <a:t>覆盖原来的内容</a:t>
            </a:r>
          </a:p>
          <a:p>
            <a:pPr/>
            <a:r>
              <a:t>fork </a:t>
            </a:r>
            <a:r>
              <a:t>复制的内容并没有用到，但是带来很大的性能开销！</a:t>
            </a:r>
          </a:p>
          <a:p>
            <a:pPr/>
            <a:r>
              <a:t>COW</a:t>
            </a:r>
            <a:r>
              <a:t>（</a:t>
            </a:r>
            <a:r>
              <a:t>Copy-On-Write</a:t>
            </a:r>
            <a:r>
              <a:t>，写时复制）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新页表只建立只读映射（</a:t>
            </a:r>
            <a:r>
              <a:t>Read-Only</a:t>
            </a:r>
            <a:r>
              <a:t>）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写入时触发异常，陷入内核完成内存分配</a:t>
            </a:r>
          </a:p>
          <a:p>
            <a:pPr/>
            <a:r>
              <a:t>fork + exec = spawn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COW</a:t>
            </a:r>
          </a:p>
        </p:txBody>
      </p:sp>
      <p:pic>
        <p:nvPicPr>
          <p:cNvPr id="127" name="内容占位符 4" descr="内容占位符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8600" y="986046"/>
            <a:ext cx="7306555" cy="5165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进程的生命周期</a:t>
            </a:r>
          </a:p>
        </p:txBody>
      </p:sp>
      <p:pic>
        <p:nvPicPr>
          <p:cNvPr id="130" name="内容占位符 6" descr="内容占位符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0129" y="1755775"/>
            <a:ext cx="6942142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rCore </a:t>
            </a:r>
            <a:r>
              <a:t>进程实现</a:t>
            </a:r>
          </a:p>
        </p:txBody>
      </p:sp>
      <p:pic>
        <p:nvPicPr>
          <p:cNvPr id="13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1700" y="876446"/>
            <a:ext cx="7597766" cy="5616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17467" y="1505021"/>
            <a:ext cx="4930056" cy="2403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图片 10" descr="图片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9449" y="3861167"/>
            <a:ext cx="2714888" cy="2983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rCore fork </a:t>
            </a:r>
            <a:r>
              <a:t>实现</a:t>
            </a:r>
          </a:p>
        </p:txBody>
      </p:sp>
      <p:pic>
        <p:nvPicPr>
          <p:cNvPr id="138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6800" y="0"/>
            <a:ext cx="63452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750" y="2865178"/>
            <a:ext cx="6319570" cy="2424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rCore exec </a:t>
            </a:r>
            <a:r>
              <a:t>实现</a:t>
            </a:r>
          </a:p>
        </p:txBody>
      </p:sp>
      <p:sp>
        <p:nvSpPr>
          <p:cNvPr id="142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2pPr marL="685800" indent="-228600">
              <a:spcBef>
                <a:spcPts val="500"/>
              </a:spcBef>
              <a:defRPr sz="2400"/>
            </a:lvl2pPr>
          </a:lstStyle>
          <a:p>
            <a:pPr/>
            <a:r>
              <a:t>思考：</a:t>
            </a:r>
          </a:p>
          <a:p>
            <a:pPr lvl="1"/>
            <a:r>
              <a:t>spawn = fork + exec ?</a:t>
            </a:r>
          </a:p>
        </p:txBody>
      </p:sp>
      <p:pic>
        <p:nvPicPr>
          <p:cNvPr id="143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648" y="882650"/>
            <a:ext cx="6858352" cy="546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352222"/>
            <a:ext cx="5761545" cy="2464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rCore waitpid </a:t>
            </a:r>
            <a:r>
              <a:t>实现</a:t>
            </a:r>
          </a:p>
        </p:txBody>
      </p:sp>
      <p:pic>
        <p:nvPicPr>
          <p:cNvPr id="14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7006" y="98425"/>
            <a:ext cx="7315050" cy="66611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什么是线程？</a:t>
            </a:r>
          </a:p>
        </p:txBody>
      </p:sp>
      <p:sp>
        <p:nvSpPr>
          <p:cNvPr id="150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b="1" sz="2772">
                <a:latin typeface="Lato"/>
                <a:ea typeface="Lato"/>
                <a:cs typeface="Lato"/>
                <a:sym typeface="Lato"/>
              </a:defRPr>
            </a:pPr>
            <a:r>
              <a:t>调度的最小单位</a:t>
            </a:r>
          </a:p>
          <a:p>
            <a:pPr marL="226313" indent="-226313" defTabSz="905255">
              <a:spcBef>
                <a:spcPts val="900"/>
              </a:spcBef>
              <a:defRPr sz="2772">
                <a:latin typeface="Lato"/>
                <a:ea typeface="Lato"/>
                <a:cs typeface="Lato"/>
                <a:sym typeface="Lato"/>
              </a:defRPr>
            </a:pPr>
            <a:r>
              <a:t>进程通过</a:t>
            </a:r>
            <a:r>
              <a:rPr b="1"/>
              <a:t>地址空间</a:t>
            </a:r>
            <a:r>
              <a:t>进行隔离</a:t>
            </a:r>
          </a:p>
          <a:p>
            <a:pPr marL="226313" indent="-226313" defTabSz="905255">
              <a:spcBef>
                <a:spcPts val="900"/>
              </a:spcBef>
              <a:defRPr sz="2772">
                <a:latin typeface="Lato"/>
                <a:ea typeface="Lato"/>
                <a:cs typeface="Lato"/>
                <a:sym typeface="Lato"/>
              </a:defRPr>
            </a:pPr>
            <a:r>
              <a:t>同一个进程可以有</a:t>
            </a:r>
            <a:r>
              <a:rPr b="1"/>
              <a:t>多个</a:t>
            </a:r>
            <a:r>
              <a:t>线程</a:t>
            </a:r>
            <a:r>
              <a:rPr b="1" u="sng"/>
              <a:t>共享地址空间</a:t>
            </a:r>
            <a:r>
              <a:rPr b="1"/>
              <a:t>等资源</a:t>
            </a:r>
            <a:endParaRPr b="1"/>
          </a:p>
          <a:p>
            <a:pPr marL="226313" indent="-226313" defTabSz="905255">
              <a:spcBef>
                <a:spcPts val="900"/>
              </a:spcBef>
              <a:defRPr sz="2772">
                <a:latin typeface="Lato"/>
                <a:ea typeface="Lato"/>
                <a:cs typeface="Lato"/>
                <a:sym typeface="Lato"/>
              </a:defRPr>
            </a:pPr>
            <a:r>
              <a:t>线程有</a:t>
            </a:r>
            <a:r>
              <a:rPr b="1"/>
              <a:t>独立的运行栈</a:t>
            </a:r>
            <a:endParaRPr b="1"/>
          </a:p>
          <a:p>
            <a:pPr marL="226313" indent="-226313" defTabSz="905255">
              <a:spcBef>
                <a:spcPts val="900"/>
              </a:spcBef>
              <a:defRPr sz="2772">
                <a:latin typeface="Lato"/>
                <a:ea typeface="Lato"/>
                <a:cs typeface="Lato"/>
                <a:sym typeface="Lato"/>
              </a:defRPr>
            </a:pPr>
            <a:r>
              <a:t>用户态线程 </a:t>
            </a:r>
            <a:r>
              <a:t>v.s. </a:t>
            </a:r>
            <a:r>
              <a:t>内核态线程</a:t>
            </a:r>
          </a:p>
          <a:p>
            <a:pPr marL="226313" indent="-226313" defTabSz="905255">
              <a:spcBef>
                <a:spcPts val="900"/>
              </a:spcBef>
              <a:defRPr sz="2772">
                <a:latin typeface="Lato"/>
                <a:ea typeface="Lato"/>
                <a:cs typeface="Lato"/>
                <a:sym typeface="Lato"/>
              </a:defRPr>
            </a:pPr>
            <a:r>
              <a:t>思考：</a:t>
            </a:r>
          </a:p>
          <a:p>
            <a:pPr lvl="1" marL="678941" indent="-226313" defTabSz="905255">
              <a:spcBef>
                <a:spcPts val="400"/>
              </a:spcBef>
              <a:defRPr sz="2376">
                <a:latin typeface="Lato"/>
                <a:ea typeface="Lato"/>
                <a:cs typeface="Lato"/>
                <a:sym typeface="Lato"/>
              </a:defRPr>
            </a:pPr>
            <a:r>
              <a:t>主动让权与被动让权（响应中断）的切换有什么区别？</a:t>
            </a:r>
          </a:p>
          <a:p>
            <a:pPr lvl="1" marL="678941" indent="-226313" defTabSz="905255">
              <a:spcBef>
                <a:spcPts val="400"/>
              </a:spcBef>
              <a:defRPr sz="2376">
                <a:latin typeface="Lato"/>
                <a:ea typeface="Lato"/>
                <a:cs typeface="Lato"/>
                <a:sym typeface="Lato"/>
              </a:defRPr>
            </a:pPr>
            <a:r>
              <a:t>线程切换和进程切换有什么区别？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调度</a:t>
            </a:r>
          </a:p>
        </p:txBody>
      </p:sp>
      <p:sp>
        <p:nvSpPr>
          <p:cNvPr id="153" name="内容占位符 2"/>
          <p:cNvSpPr txBox="1"/>
          <p:nvPr>
            <p:ph type="body" idx="1"/>
          </p:nvPr>
        </p:nvSpPr>
        <p:spPr>
          <a:xfrm>
            <a:off x="711200" y="3429000"/>
            <a:ext cx="11068050" cy="4351338"/>
          </a:xfrm>
          <a:prstGeom prst="rect">
            <a:avLst/>
          </a:prstGeom>
        </p:spPr>
        <p:txBody>
          <a:bodyPr/>
          <a:lstStyle/>
          <a:p>
            <a:pPr/>
            <a:r>
              <a:t>目标：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资源的利用率：阻塞在 </a:t>
            </a:r>
            <a:r>
              <a:t>IO </a:t>
            </a:r>
            <a:r>
              <a:t>的程序让出</a:t>
            </a:r>
            <a:r>
              <a:t>CPU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公平性：时分复用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性能：延迟、吞吐量</a:t>
            </a:r>
          </a:p>
          <a:p>
            <a:pPr/>
            <a:r>
              <a:t>调度算法解决的问题：挑选就绪队列中的哪个线程？</a:t>
            </a:r>
          </a:p>
          <a:p>
            <a:pPr/>
            <a:r>
              <a:t>抢占式</a:t>
            </a:r>
            <a:r>
              <a:t>/</a:t>
            </a:r>
            <a:r>
              <a:t>非抢占式调度</a:t>
            </a:r>
          </a:p>
        </p:txBody>
      </p:sp>
      <p:pic>
        <p:nvPicPr>
          <p:cNvPr id="15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3550" y="365125"/>
            <a:ext cx="5765800" cy="2973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调度算法</a:t>
            </a:r>
          </a:p>
        </p:txBody>
      </p:sp>
      <p:sp>
        <p:nvSpPr>
          <p:cNvPr id="157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spcBef>
                <a:spcPts val="900"/>
              </a:spcBef>
              <a:defRPr sz="3136"/>
            </a:pPr>
            <a:r>
              <a:t>FCFS</a:t>
            </a:r>
            <a:r>
              <a:t>：先来先服务</a:t>
            </a:r>
          </a:p>
          <a:p>
            <a:pPr marL="224027" indent="-224027" defTabSz="896111">
              <a:spcBef>
                <a:spcPts val="900"/>
              </a:spcBef>
              <a:defRPr sz="3136"/>
            </a:pPr>
            <a:r>
              <a:t>RR</a:t>
            </a:r>
            <a:r>
              <a:t>：时间片轮转（抢占</a:t>
            </a:r>
            <a:r>
              <a:t>+FCFS</a:t>
            </a:r>
            <a:r>
              <a:t>）</a:t>
            </a:r>
          </a:p>
          <a:p>
            <a:pPr marL="224027" indent="-224027" defTabSz="896111">
              <a:spcBef>
                <a:spcPts val="900"/>
              </a:spcBef>
              <a:defRPr sz="3136"/>
            </a:pPr>
            <a:r>
              <a:t>MLFQ</a:t>
            </a:r>
            <a:r>
              <a:t>：多级反馈队列</a:t>
            </a:r>
          </a:p>
          <a:p>
            <a:pPr lvl="1" marL="672084" indent="-224027" defTabSz="896111">
              <a:spcBef>
                <a:spcPts val="400"/>
              </a:spcBef>
              <a:defRPr sz="2352">
                <a:latin typeface="Lato"/>
                <a:ea typeface="Lato"/>
                <a:cs typeface="Lato"/>
                <a:sym typeface="Lato"/>
              </a:defRPr>
            </a:pPr>
            <a:r>
              <a:t>工作进入系统时，放在最高优先级</a:t>
            </a:r>
          </a:p>
          <a:p>
            <a:pPr lvl="1" marL="672084" indent="-224027" defTabSz="896111">
              <a:spcBef>
                <a:spcPts val="400"/>
              </a:spcBef>
              <a:defRPr sz="2352">
                <a:latin typeface="Lato"/>
                <a:ea typeface="Lato"/>
                <a:cs typeface="Lato"/>
                <a:sym typeface="Lato"/>
              </a:defRPr>
            </a:pPr>
            <a:r>
              <a:t>如果进程在当前的时间片没有完成，则降到下一个优先级</a:t>
            </a:r>
          </a:p>
          <a:p>
            <a:pPr lvl="1" marL="672084" indent="-224027" defTabSz="896111">
              <a:spcBef>
                <a:spcPts val="400"/>
              </a:spcBef>
              <a:defRPr sz="2352">
                <a:latin typeface="Lato"/>
                <a:ea typeface="Lato"/>
                <a:cs typeface="Lato"/>
                <a:sym typeface="Lato"/>
              </a:defRPr>
            </a:pPr>
            <a:r>
              <a:t>如果工作在其时间片以内主动释放</a:t>
            </a:r>
            <a:r>
              <a:t>CPU</a:t>
            </a:r>
            <a:r>
              <a:t>，则优先级不变</a:t>
            </a:r>
          </a:p>
          <a:p>
            <a:pPr lvl="1" marL="672084" indent="-224027" defTabSz="896111">
              <a:spcBef>
                <a:spcPts val="400"/>
              </a:spcBef>
              <a:defRPr sz="2352">
                <a:latin typeface="Lato"/>
                <a:ea typeface="Lato"/>
                <a:cs typeface="Lato"/>
                <a:sym typeface="Lato"/>
              </a:defRPr>
            </a:pPr>
            <a:r>
              <a:t>时间片大小随优先级级别增加而增加</a:t>
            </a:r>
          </a:p>
          <a:p>
            <a:pPr marL="224027" indent="-224027" defTabSz="896111">
              <a:spcBef>
                <a:spcPts val="900"/>
              </a:spcBef>
              <a:defRPr sz="3528"/>
            </a:pPr>
            <a:r>
              <a:t>CFS</a:t>
            </a:r>
            <a:r>
              <a:t>：完全公平调度</a:t>
            </a:r>
          </a:p>
        </p:txBody>
      </p:sp>
      <p:pic>
        <p:nvPicPr>
          <p:cNvPr id="158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9149" y="1241653"/>
            <a:ext cx="4965813" cy="2187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目标与要求</a:t>
            </a:r>
          </a:p>
        </p:txBody>
      </p:sp>
      <p:sp>
        <p:nvSpPr>
          <p:cNvPr id="98" name="内容占位符 2"/>
          <p:cNvSpPr txBox="1"/>
          <p:nvPr>
            <p:ph type="body" idx="1"/>
          </p:nvPr>
        </p:nvSpPr>
        <p:spPr>
          <a:xfrm>
            <a:off x="838199" y="1825625"/>
            <a:ext cx="10854791" cy="4351338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latin typeface="Lato"/>
                <a:ea typeface="Lato"/>
                <a:cs typeface="Lato"/>
                <a:sym typeface="Lato"/>
              </a:defRPr>
            </a:pPr>
            <a:r>
              <a:t>目标：增强进程管理和资源管理、提高性能、简化开发、加强安全</a:t>
            </a:r>
          </a:p>
          <a:p>
            <a:pPr>
              <a:defRPr b="1" sz="3600">
                <a:latin typeface="Lato"/>
                <a:ea typeface="Lato"/>
                <a:cs typeface="Lato"/>
                <a:sym typeface="Lato"/>
              </a:defRPr>
            </a:pPr>
            <a:r>
              <a:t>要求：</a:t>
            </a:r>
          </a:p>
          <a:p>
            <a:pPr lvl="1" marL="685800" indent="-228600">
              <a:spcBef>
                <a:spcPts val="500"/>
              </a:spcBef>
              <a:defRPr sz="3200">
                <a:latin typeface="Lato"/>
                <a:ea typeface="Lato"/>
                <a:cs typeface="Lato"/>
                <a:sym typeface="Lato"/>
              </a:defRPr>
            </a:pPr>
            <a:r>
              <a:t>理解进程概念</a:t>
            </a:r>
            <a:endParaRPr b="1" sz="4000"/>
          </a:p>
          <a:p>
            <a:pPr lvl="1" marL="685800" indent="-228600">
              <a:spcBef>
                <a:spcPts val="500"/>
              </a:spcBef>
              <a:defRPr sz="3200">
                <a:latin typeface="Lato"/>
                <a:ea typeface="Lato"/>
                <a:cs typeface="Lato"/>
                <a:sym typeface="Lato"/>
              </a:defRPr>
            </a:pPr>
            <a:r>
              <a:t>理解进程的动态管理机制的设计与实现</a:t>
            </a:r>
            <a:endParaRPr sz="2400"/>
          </a:p>
          <a:p>
            <a:pPr lvl="1" marL="685800" indent="-228600">
              <a:spcBef>
                <a:spcPts val="500"/>
              </a:spcBef>
              <a:defRPr sz="3200">
                <a:latin typeface="Lato"/>
                <a:ea typeface="Lato"/>
                <a:cs typeface="Lato"/>
                <a:sym typeface="Lato"/>
              </a:defRPr>
            </a:pPr>
            <a:r>
              <a:t>初步认识进程调度</a:t>
            </a:r>
            <a:endParaRPr sz="2400"/>
          </a:p>
          <a:p>
            <a:pPr lvl="1" marL="685800" indent="-228600">
              <a:spcBef>
                <a:spcPts val="500"/>
              </a:spcBef>
              <a:defRPr sz="3200">
                <a:latin typeface="Lato"/>
                <a:ea typeface="Lato"/>
                <a:cs typeface="Lato"/>
                <a:sym typeface="Lato"/>
              </a:defRPr>
            </a:pPr>
            <a:r>
              <a:t>掌握</a:t>
            </a:r>
            <a:r>
              <a:t>shell</a:t>
            </a:r>
            <a:r>
              <a:t>应用的编写与使用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rCore </a:t>
            </a:r>
            <a:r>
              <a:t>调度实现</a:t>
            </a:r>
          </a:p>
        </p:txBody>
      </p:sp>
      <p:pic>
        <p:nvPicPr>
          <p:cNvPr id="161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0949" y="821015"/>
            <a:ext cx="6141375" cy="3259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内容占位符 4" descr="内容占位符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515" y="1777207"/>
            <a:ext cx="6023307" cy="22147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图片 10" descr="图片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92945" y="3866200"/>
            <a:ext cx="5139379" cy="1614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4233" y="3899291"/>
            <a:ext cx="6404650" cy="2043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进程线程主要区别</a:t>
            </a:r>
          </a:p>
        </p:txBody>
      </p:sp>
      <p:pic>
        <p:nvPicPr>
          <p:cNvPr id="167" name="Screenshot 2025-04-25 at 19.49.06.png" descr="Screenshot 2025-04-25 at 19.49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752" y="1529086"/>
            <a:ext cx="8023790" cy="4831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拓展话题—协程（用户态线程）</a:t>
            </a:r>
          </a:p>
        </p:txBody>
      </p:sp>
      <p:sp>
        <p:nvSpPr>
          <p:cNvPr id="17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IO密集型</a:t>
            </a:r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CPU密集型</a:t>
            </a:r>
            <a:endParaRPr b="1"/>
          </a:p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rPr b="1"/>
              <a:t>提升吞吐量，而非速度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为什么引入进程的概念？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xfrm>
            <a:off x="838200" y="1825625"/>
            <a:ext cx="10217150" cy="4351338"/>
          </a:xfrm>
          <a:prstGeom prst="rect">
            <a:avLst/>
          </a:prstGeom>
        </p:spPr>
        <p:txBody>
          <a:bodyPr/>
          <a:lstStyle/>
          <a:p>
            <a:pPr/>
            <a:r>
              <a:t>计算机的使用者需要能与物理硬件进行交互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图形界面（</a:t>
            </a:r>
            <a:r>
              <a:t>GUI</a:t>
            </a:r>
            <a:r>
              <a:t>）交互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命令行（</a:t>
            </a:r>
            <a:r>
              <a:t>CLI</a:t>
            </a:r>
            <a:r>
              <a:t>）交互</a:t>
            </a:r>
          </a:p>
          <a:p>
            <a:pPr/>
            <a:r>
              <a:t>操作系统提供应用与硬件之间交互的接口</a:t>
            </a:r>
          </a:p>
          <a:p>
            <a:pPr/>
            <a:r>
              <a:t>操作系统对应用的执行进行管理和调度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什么是进程？</a:t>
            </a:r>
          </a:p>
        </p:txBody>
      </p:sp>
      <p:sp>
        <p:nvSpPr>
          <p:cNvPr id="104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03454" indent="-203454" defTabSz="813816">
              <a:spcBef>
                <a:spcPts val="800"/>
              </a:spcBef>
              <a:defRPr sz="2492">
                <a:latin typeface="Lato"/>
                <a:ea typeface="Lato"/>
                <a:cs typeface="Lato"/>
                <a:sym typeface="Lato"/>
              </a:defRPr>
            </a:pPr>
            <a:r>
              <a:t>从</a:t>
            </a:r>
            <a:r>
              <a:rPr b="1"/>
              <a:t>应用角度</a:t>
            </a:r>
            <a:r>
              <a:t>看，进程提供给应用程序的关键抽象</a:t>
            </a:r>
          </a:p>
          <a:p>
            <a:pPr lvl="1" marL="661225" indent="-254317" defTabSz="813816">
              <a:spcBef>
                <a:spcPts val="400"/>
              </a:spcBef>
              <a:defRPr sz="2136">
                <a:latin typeface="Lato"/>
                <a:ea typeface="Lato"/>
                <a:cs typeface="Lato"/>
                <a:sym typeface="Lato"/>
              </a:defRPr>
            </a:pPr>
            <a:r>
              <a:t>独立的逻辑控制流：好像自己的程序独占地使用处理器</a:t>
            </a:r>
          </a:p>
          <a:p>
            <a:pPr lvl="1" marL="661225" indent="-254317" defTabSz="813816">
              <a:spcBef>
                <a:spcPts val="400"/>
              </a:spcBef>
              <a:defRPr sz="2136">
                <a:latin typeface="Lato"/>
                <a:ea typeface="Lato"/>
                <a:cs typeface="Lato"/>
                <a:sym typeface="Lato"/>
              </a:defRPr>
            </a:pPr>
            <a:r>
              <a:t>私有的地址空间：好像自己的程序独占地使用内存系统</a:t>
            </a:r>
          </a:p>
          <a:p>
            <a:pPr marL="203454" indent="-203454" defTabSz="813816">
              <a:spcBef>
                <a:spcPts val="800"/>
              </a:spcBef>
              <a:defRPr sz="2492">
                <a:latin typeface="Lato"/>
                <a:ea typeface="Lato"/>
                <a:cs typeface="Lato"/>
                <a:sym typeface="Lato"/>
              </a:defRPr>
            </a:pPr>
            <a:r>
              <a:t>从</a:t>
            </a:r>
            <a:r>
              <a:rPr b="1"/>
              <a:t>实现角度</a:t>
            </a:r>
            <a:r>
              <a:t>看，进程是操作系统建立程序运行中的过程管理相关的数据结构，以及对数据结构的动态操作过程</a:t>
            </a:r>
          </a:p>
          <a:p>
            <a:pPr marL="203454" indent="-203454" defTabSz="813816">
              <a:spcBef>
                <a:spcPts val="800"/>
              </a:spcBef>
              <a:defRPr sz="2492">
                <a:latin typeface="Lato"/>
                <a:ea typeface="Lato"/>
                <a:cs typeface="Lato"/>
                <a:sym typeface="Lato"/>
              </a:defRPr>
            </a:pPr>
            <a:r>
              <a:t>从</a:t>
            </a:r>
            <a:r>
              <a:rPr b="1"/>
              <a:t>资源角度</a:t>
            </a:r>
            <a:r>
              <a:t>看，</a:t>
            </a:r>
            <a:r>
              <a:rPr b="1"/>
              <a:t>进程是程序执行中占用资源的集合</a:t>
            </a:r>
            <a:endParaRPr b="1"/>
          </a:p>
          <a:p>
            <a:pPr lvl="1" marL="661225" indent="-254317" defTabSz="813816">
              <a:spcBef>
                <a:spcPts val="400"/>
              </a:spcBef>
              <a:defRPr sz="2136">
                <a:latin typeface="Lato"/>
                <a:ea typeface="Lato"/>
                <a:cs typeface="Lato"/>
                <a:sym typeface="Lato"/>
              </a:defRPr>
            </a:pPr>
            <a:r>
              <a:t>共享资源 </a:t>
            </a:r>
            <a:r>
              <a:t>v.s. </a:t>
            </a:r>
            <a:r>
              <a:t>独占资源</a:t>
            </a:r>
          </a:p>
          <a:p>
            <a:pPr lvl="1" marL="661225" indent="-254317" defTabSz="813816">
              <a:spcBef>
                <a:spcPts val="400"/>
              </a:spcBef>
              <a:defRPr sz="2136">
                <a:latin typeface="Lato"/>
                <a:ea typeface="Lato"/>
                <a:cs typeface="Lato"/>
                <a:sym typeface="Lato"/>
              </a:defRPr>
            </a:pPr>
            <a:r>
              <a:t>处理器、时间</a:t>
            </a:r>
          </a:p>
          <a:p>
            <a:pPr lvl="1" marL="661225" indent="-254317" defTabSz="813816">
              <a:spcBef>
                <a:spcPts val="400"/>
              </a:spcBef>
              <a:defRPr sz="2136">
                <a:latin typeface="Lato"/>
                <a:ea typeface="Lato"/>
                <a:cs typeface="Lato"/>
                <a:sym typeface="Lato"/>
              </a:defRPr>
            </a:pPr>
            <a:r>
              <a:t>内存、地址空间</a:t>
            </a:r>
          </a:p>
          <a:p>
            <a:pPr lvl="1" marL="661225" indent="-254317" defTabSz="813816">
              <a:spcBef>
                <a:spcPts val="400"/>
              </a:spcBef>
              <a:defRPr sz="2136">
                <a:latin typeface="Lato"/>
                <a:ea typeface="Lato"/>
                <a:cs typeface="Lato"/>
                <a:sym typeface="Lato"/>
              </a:defRPr>
            </a:pPr>
            <a:r>
              <a:t>文件、</a:t>
            </a:r>
            <a:r>
              <a:t>I/O</a:t>
            </a:r>
            <a:r>
              <a:t>、</a:t>
            </a: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fork/exec</a:t>
            </a:r>
          </a:p>
        </p:txBody>
      </p:sp>
      <p:sp>
        <p:nvSpPr>
          <p:cNvPr id="107" name="内容占位符 2"/>
          <p:cNvSpPr txBox="1"/>
          <p:nvPr>
            <p:ph type="body" sz="half" idx="1"/>
          </p:nvPr>
        </p:nvSpPr>
        <p:spPr>
          <a:xfrm>
            <a:off x="838200" y="1825625"/>
            <a:ext cx="4292600" cy="4351338"/>
          </a:xfrm>
          <a:prstGeom prst="rect">
            <a:avLst/>
          </a:prstGeom>
        </p:spPr>
        <p:txBody>
          <a:bodyPr/>
          <a:lstStyle/>
          <a:p>
            <a:pPr/>
            <a:r>
              <a:t>fork: </a:t>
            </a:r>
            <a:r>
              <a:t>复制当前进程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父进程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子进程</a:t>
            </a:r>
          </a:p>
          <a:p>
            <a:pPr/>
            <a:r>
              <a:t>exec</a:t>
            </a:r>
            <a:r>
              <a:t>：用新程序覆盖当前进程</a:t>
            </a:r>
          </a:p>
        </p:txBody>
      </p:sp>
      <p:pic>
        <p:nvPicPr>
          <p:cNvPr id="10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658" y="1521206"/>
            <a:ext cx="6051142" cy="4351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fork</a:t>
            </a:r>
          </a:p>
        </p:txBody>
      </p:sp>
      <p:sp>
        <p:nvSpPr>
          <p:cNvPr id="111" name="内容占位符 4"/>
          <p:cNvSpPr txBox="1"/>
          <p:nvPr>
            <p:ph type="body" idx="1"/>
          </p:nvPr>
        </p:nvSpPr>
        <p:spPr>
          <a:xfrm>
            <a:off x="781050" y="1587500"/>
            <a:ext cx="10515600" cy="4775199"/>
          </a:xfrm>
          <a:prstGeom prst="rect">
            <a:avLst/>
          </a:prstGeom>
        </p:spPr>
        <p:txBody>
          <a:bodyPr/>
          <a:lstStyle/>
          <a:p>
            <a:pPr/>
            <a:r>
              <a:t>复制父进程的所有变量和内存</a:t>
            </a:r>
          </a:p>
          <a:p>
            <a:pPr/>
            <a:r>
              <a:t>复制父进程的所有</a:t>
            </a:r>
            <a:r>
              <a:t>CPU</a:t>
            </a:r>
            <a:r>
              <a:t>寄存器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除了 </a:t>
            </a:r>
            <a:r>
              <a:t>a0 </a:t>
            </a:r>
            <a:r>
              <a:t>寄存器以外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父进程 </a:t>
            </a:r>
            <a:r>
              <a:t>a0 </a:t>
            </a:r>
            <a:r>
              <a:t>返回子进程的新 </a:t>
            </a:r>
            <a:r>
              <a:t>pid </a:t>
            </a:r>
            <a:r>
              <a:t>，子进程 </a:t>
            </a:r>
            <a:r>
              <a:t>a0 </a:t>
            </a:r>
            <a:r>
              <a:t>返回 </a:t>
            </a:r>
            <a:r>
              <a:t>0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父进程可以利用 </a:t>
            </a:r>
            <a:r>
              <a:t>fork </a:t>
            </a:r>
            <a:r>
              <a:t>返回值进一步操作（</a:t>
            </a:r>
            <a:r>
              <a:t>wait</a:t>
            </a:r>
            <a: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wait</a:t>
            </a:r>
          </a:p>
        </p:txBody>
      </p:sp>
      <p:sp>
        <p:nvSpPr>
          <p:cNvPr id="114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Lato"/>
                <a:ea typeface="Lato"/>
                <a:cs typeface="Lato"/>
                <a:sym typeface="Lato"/>
              </a:defRPr>
            </a:pPr>
            <a:r>
              <a:t>父进程等待子进程的结束</a:t>
            </a:r>
          </a:p>
          <a:p>
            <a:pPr lvl="1" marL="742950" indent="-285750">
              <a:spcBef>
                <a:spcPts val="500"/>
              </a:spcBef>
              <a:defRPr sz="2400">
                <a:latin typeface="Lato"/>
                <a:ea typeface="Lato"/>
                <a:cs typeface="Lato"/>
                <a:sym typeface="Lato"/>
              </a:defRPr>
            </a:pPr>
            <a:r>
              <a:t>子进程结束时通过 </a:t>
            </a:r>
            <a:r>
              <a:t>exit </a:t>
            </a:r>
            <a:r>
              <a:t>向父进程返回一个值</a:t>
            </a:r>
          </a:p>
          <a:p>
            <a:pPr lvl="1" marL="742950" indent="-285750">
              <a:spcBef>
                <a:spcPts val="500"/>
              </a:spcBef>
              <a:defRPr sz="2400">
                <a:latin typeface="Lato"/>
                <a:ea typeface="Lato"/>
                <a:cs typeface="Lato"/>
                <a:sym typeface="Lato"/>
              </a:defRPr>
            </a:pPr>
            <a:r>
              <a:t>父进程通过 </a:t>
            </a:r>
            <a:r>
              <a:t>wait </a:t>
            </a:r>
            <a:r>
              <a:t>接受并处理返回值</a:t>
            </a:r>
          </a:p>
          <a:p>
            <a:pPr marL="285750" indent="-285750">
              <a:defRPr>
                <a:latin typeface="Lato"/>
                <a:ea typeface="Lato"/>
                <a:cs typeface="Lato"/>
                <a:sym typeface="Lato"/>
              </a:defRPr>
            </a:pPr>
            <a:r>
              <a:t>有子进程存活时，父进程进入等待状态，等待子进程的返回结果</a:t>
            </a:r>
          </a:p>
          <a:p>
            <a:pPr marL="285750" indent="-285750">
              <a:defRPr>
                <a:latin typeface="Lato"/>
                <a:ea typeface="Lato"/>
                <a:cs typeface="Lato"/>
                <a:sym typeface="Lato"/>
              </a:defRPr>
            </a:pPr>
            <a:r>
              <a:t>当某子进程调用 </a:t>
            </a:r>
            <a:r>
              <a:t>exit </a:t>
            </a:r>
            <a:r>
              <a:t>时，唤醒父进程，将 </a:t>
            </a:r>
            <a:r>
              <a:t>exit </a:t>
            </a:r>
            <a:r>
              <a:t>返回值作为父进程中 </a:t>
            </a:r>
            <a:r>
              <a:t>wait </a:t>
            </a:r>
            <a:r>
              <a:t>的返回值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0"/>
            <a:ext cx="6483351" cy="5042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200" y="2737600"/>
            <a:ext cx="10591800" cy="412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标题 1"/>
          <p:cNvSpPr txBox="1"/>
          <p:nvPr>
            <p:ph type="title"/>
          </p:nvPr>
        </p:nvSpPr>
        <p:spPr>
          <a:xfrm>
            <a:off x="6680200" y="365125"/>
            <a:ext cx="4673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exit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1742" indent="-221742" defTabSz="886968">
              <a:spcBef>
                <a:spcPts val="900"/>
              </a:spcBef>
              <a:defRPr sz="2716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进程结束执行时调用 </a:t>
            </a:r>
            <a:r>
              <a:t>exit </a:t>
            </a:r>
            <a:r>
              <a:t>，完成进程资源回收</a:t>
            </a:r>
          </a:p>
          <a:p>
            <a:pPr marL="277177" indent="-277177" defTabSz="886968">
              <a:spcBef>
                <a:spcPts val="900"/>
              </a:spcBef>
              <a:defRPr sz="2716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将调用参数作为进程的“结果”</a:t>
            </a:r>
          </a:p>
          <a:p>
            <a:pPr marL="277177" indent="-277177" defTabSz="886968">
              <a:spcBef>
                <a:spcPts val="900"/>
              </a:spcBef>
              <a:defRPr sz="2716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关闭所有打开的文件等占用资源</a:t>
            </a:r>
          </a:p>
          <a:p>
            <a:pPr marL="277177" indent="-277177" defTabSz="886968">
              <a:spcBef>
                <a:spcPts val="900"/>
              </a:spcBef>
              <a:defRPr sz="2716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释放内存</a:t>
            </a:r>
          </a:p>
          <a:p>
            <a:pPr marL="277177" indent="-277177" defTabSz="886968">
              <a:spcBef>
                <a:spcPts val="900"/>
              </a:spcBef>
              <a:defRPr sz="2716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释放大部分进程相关的内核数据结构</a:t>
            </a:r>
          </a:p>
          <a:p>
            <a:pPr marL="277177" indent="-277177" defTabSz="886968">
              <a:spcBef>
                <a:spcPts val="900"/>
              </a:spcBef>
              <a:defRPr sz="2716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保留结果的值，检查是否父进程存活</a:t>
            </a:r>
          </a:p>
          <a:p>
            <a:pPr lvl="1" marL="665226" indent="-221742" defTabSz="886968">
              <a:spcBef>
                <a:spcPts val="400"/>
              </a:spcBef>
              <a:defRPr sz="2328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如没有存活，该进程变为</a:t>
            </a:r>
            <a:r>
              <a:rPr b="1"/>
              <a:t>孤儿进程</a:t>
            </a:r>
            <a:r>
              <a:t>，设置父进程为 </a:t>
            </a:r>
            <a:r>
              <a:t>root </a:t>
            </a:r>
            <a:r>
              <a:t>进程</a:t>
            </a:r>
          </a:p>
          <a:p>
            <a:pPr marL="277177" indent="-277177" defTabSz="886968">
              <a:spcBef>
                <a:spcPts val="900"/>
              </a:spcBef>
              <a:defRPr sz="2716">
                <a:solidFill>
                  <a:srgbClr val="455A64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进入</a:t>
            </a:r>
            <a:r>
              <a:rPr b="1"/>
              <a:t>僵尸</a:t>
            </a:r>
            <a:r>
              <a:t>（</a:t>
            </a:r>
            <a:r>
              <a:t>zombie/defunct</a:t>
            </a:r>
            <a:r>
              <a:t>）</a:t>
            </a:r>
            <a:r>
              <a:rPr b="1"/>
              <a:t>状态</a:t>
            </a:r>
            <a:r>
              <a:t>，等待父进程回收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