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8" r:id="rId6"/>
    <p:sldId id="271" r:id="rId7"/>
    <p:sldId id="289" r:id="rId8"/>
    <p:sldId id="290" r:id="rId9"/>
    <p:sldId id="291" r:id="rId10"/>
    <p:sldId id="273" r:id="rId11"/>
    <p:sldId id="270" r:id="rId12"/>
    <p:sldId id="272" r:id="rId13"/>
    <p:sldId id="275" r:id="rId14"/>
    <p:sldId id="276" r:id="rId15"/>
    <p:sldId id="269" r:id="rId16"/>
    <p:sldId id="277" r:id="rId17"/>
    <p:sldId id="260" r:id="rId18"/>
    <p:sldId id="261" r:id="rId19"/>
    <p:sldId id="266" r:id="rId20"/>
    <p:sldId id="262" r:id="rId21"/>
    <p:sldId id="267" r:id="rId22"/>
    <p:sldId id="278" r:id="rId23"/>
    <p:sldId id="263" r:id="rId24"/>
    <p:sldId id="279" r:id="rId25"/>
    <p:sldId id="280" r:id="rId26"/>
    <p:sldId id="281" r:id="rId27"/>
    <p:sldId id="285" r:id="rId28"/>
    <p:sldId id="283" r:id="rId29"/>
    <p:sldId id="286" r:id="rId30"/>
    <p:sldId id="292" r:id="rId31"/>
    <p:sldId id="287" r:id="rId32"/>
    <p:sldId id="293" r:id="rId33"/>
    <p:sldId id="294" r:id="rId34"/>
    <p:sldId id="295" r:id="rId35"/>
    <p:sldId id="288" r:id="rId36"/>
    <p:sldId id="296" r:id="rId37"/>
    <p:sldId id="297" r:id="rId38"/>
    <p:sldId id="26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5" autoAdjust="0"/>
    <p:restoredTop sz="94660"/>
  </p:normalViewPr>
  <p:slideViewPr>
    <p:cSldViewPr snapToGrid="0">
      <p:cViewPr varScale="1">
        <p:scale>
          <a:sx n="96" d="100"/>
          <a:sy n="96" d="100"/>
        </p:scale>
        <p:origin x="21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115C97-E29C-41D9-B139-8458EF3EE3F6}" type="datetimeFigureOut">
              <a:rPr lang="zh-CN" altLang="en-US" smtClean="0"/>
              <a:t>2025/4/18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B9ABC-B252-4A93-A674-813CB46BDD1A}" type="slidenum">
              <a:rPr lang="zh-CN" altLang="en-US" smtClean="0"/>
              <a:t>‹#›</a:t>
            </a:fld>
            <a:endParaRPr lang="zh-CN" altLang="en-US"/>
          </a:p>
        </p:txBody>
      </p:sp>
    </p:spTree>
    <p:extLst>
      <p:ext uri="{BB962C8B-B14F-4D97-AF65-F5344CB8AC3E}">
        <p14:creationId xmlns:p14="http://schemas.microsoft.com/office/powerpoint/2010/main" val="3023805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highlight>
                  <a:srgbClr val="FFFFFF"/>
                </a:highlight>
                <a:latin typeface="-apple-system"/>
              </a:rPr>
              <a:t>当一个应用 </a:t>
            </a:r>
            <a:r>
              <a:rPr lang="en-US" altLang="zh-CN" b="0" i="0" dirty="0">
                <a:solidFill>
                  <a:srgbClr val="000000"/>
                </a:solidFill>
                <a:effectLst/>
                <a:highlight>
                  <a:srgbClr val="FFFFFF"/>
                </a:highlight>
                <a:latin typeface="-apple-system"/>
              </a:rPr>
              <a:t>Trap </a:t>
            </a:r>
            <a:r>
              <a:rPr lang="zh-CN" altLang="en-US" b="0" i="0" dirty="0">
                <a:solidFill>
                  <a:srgbClr val="000000"/>
                </a:solidFill>
                <a:effectLst/>
                <a:highlight>
                  <a:srgbClr val="FFFFFF"/>
                </a:highlight>
                <a:latin typeface="-apple-system"/>
              </a:rPr>
              <a:t>到内核时，</a:t>
            </a:r>
            <a:r>
              <a:rPr lang="en-US" altLang="zh-CN" dirty="0" err="1">
                <a:effectLst/>
              </a:rPr>
              <a:t>sscratch</a:t>
            </a:r>
            <a:r>
              <a:rPr lang="zh-CN" altLang="en-US" b="0" i="0" dirty="0">
                <a:solidFill>
                  <a:srgbClr val="000000"/>
                </a:solidFill>
                <a:effectLst/>
                <a:highlight>
                  <a:srgbClr val="FFFFFF"/>
                </a:highlight>
                <a:latin typeface="-apple-system"/>
              </a:rPr>
              <a:t> 已指向该应用的内核栈栈顶，我们用一条指令即可从用户栈切换到内核栈，然后直接将 </a:t>
            </a:r>
            <a:r>
              <a:rPr lang="en-US" altLang="zh-CN" b="0" i="0" dirty="0">
                <a:solidFill>
                  <a:srgbClr val="000000"/>
                </a:solidFill>
                <a:effectLst/>
                <a:highlight>
                  <a:srgbClr val="FFFFFF"/>
                </a:highlight>
                <a:latin typeface="-apple-system"/>
              </a:rPr>
              <a:t>Trap </a:t>
            </a:r>
            <a:r>
              <a:rPr lang="zh-CN" altLang="en-US" b="0" i="0" dirty="0">
                <a:solidFill>
                  <a:srgbClr val="000000"/>
                </a:solidFill>
                <a:effectLst/>
                <a:highlight>
                  <a:srgbClr val="FFFFFF"/>
                </a:highlight>
                <a:latin typeface="-apple-system"/>
              </a:rPr>
              <a:t>上下文压入内核栈栈顶。当 </a:t>
            </a:r>
            <a:r>
              <a:rPr lang="en-US" altLang="zh-CN" b="0" i="0" dirty="0">
                <a:solidFill>
                  <a:srgbClr val="000000"/>
                </a:solidFill>
                <a:effectLst/>
                <a:highlight>
                  <a:srgbClr val="FFFFFF"/>
                </a:highlight>
                <a:latin typeface="-apple-system"/>
              </a:rPr>
              <a:t>Trap </a:t>
            </a:r>
            <a:r>
              <a:rPr lang="zh-CN" altLang="en-US" b="0" i="0" dirty="0">
                <a:solidFill>
                  <a:srgbClr val="000000"/>
                </a:solidFill>
                <a:effectLst/>
                <a:highlight>
                  <a:srgbClr val="FFFFFF"/>
                </a:highlight>
                <a:latin typeface="-apple-system"/>
              </a:rPr>
              <a:t>处理完毕返回用户态的时候，将 </a:t>
            </a:r>
            <a:r>
              <a:rPr lang="en-US" altLang="zh-CN" b="0" i="0" dirty="0">
                <a:solidFill>
                  <a:srgbClr val="000000"/>
                </a:solidFill>
                <a:effectLst/>
                <a:highlight>
                  <a:srgbClr val="FFFFFF"/>
                </a:highlight>
                <a:latin typeface="-apple-system"/>
              </a:rPr>
              <a:t>Trap </a:t>
            </a:r>
            <a:r>
              <a:rPr lang="zh-CN" altLang="en-US" b="0" i="0" dirty="0">
                <a:solidFill>
                  <a:srgbClr val="000000"/>
                </a:solidFill>
                <a:effectLst/>
                <a:highlight>
                  <a:srgbClr val="FFFFFF"/>
                </a:highlight>
                <a:latin typeface="-apple-system"/>
              </a:rPr>
              <a:t>上下文中的内容恢复到寄存器上，最后将保存着应用用户栈顶的 </a:t>
            </a:r>
            <a:r>
              <a:rPr lang="en-US" altLang="zh-CN" dirty="0" err="1">
                <a:effectLst/>
              </a:rPr>
              <a:t>sscratch</a:t>
            </a:r>
            <a:r>
              <a:rPr lang="zh-CN" altLang="en-US" b="0" i="0" dirty="0">
                <a:solidFill>
                  <a:srgbClr val="000000"/>
                </a:solidFill>
                <a:effectLst/>
                <a:highlight>
                  <a:srgbClr val="FFFFFF"/>
                </a:highlight>
                <a:latin typeface="-apple-system"/>
              </a:rPr>
              <a:t> 与 </a:t>
            </a:r>
            <a:r>
              <a:rPr lang="en-US" altLang="zh-CN" b="0" i="0" dirty="0" err="1">
                <a:solidFill>
                  <a:srgbClr val="000000"/>
                </a:solidFill>
                <a:effectLst/>
                <a:highlight>
                  <a:srgbClr val="FFFFFF"/>
                </a:highlight>
                <a:latin typeface="-apple-system"/>
              </a:rPr>
              <a:t>sp</a:t>
            </a:r>
            <a:r>
              <a:rPr lang="en-US" altLang="zh-CN" b="0" i="0" dirty="0">
                <a:solidFill>
                  <a:srgbClr val="000000"/>
                </a:solidFill>
                <a:effectLst/>
                <a:highlight>
                  <a:srgbClr val="FFFFFF"/>
                </a:highlight>
                <a:latin typeface="-apple-system"/>
              </a:rPr>
              <a:t> </a:t>
            </a:r>
            <a:r>
              <a:rPr lang="zh-CN" altLang="en-US" b="0" i="0" dirty="0">
                <a:solidFill>
                  <a:srgbClr val="000000"/>
                </a:solidFill>
                <a:effectLst/>
                <a:highlight>
                  <a:srgbClr val="FFFFFF"/>
                </a:highlight>
                <a:latin typeface="-apple-system"/>
              </a:rPr>
              <a:t>进行交换，也就从内核栈切换回了用户栈。在这个过程中， </a:t>
            </a:r>
            <a:r>
              <a:rPr lang="en-US" altLang="zh-CN" dirty="0" err="1">
                <a:effectLst/>
              </a:rPr>
              <a:t>sscratch</a:t>
            </a:r>
            <a:r>
              <a:rPr lang="zh-CN" altLang="en-US" b="0" i="0" dirty="0">
                <a:solidFill>
                  <a:srgbClr val="000000"/>
                </a:solidFill>
                <a:effectLst/>
                <a:highlight>
                  <a:srgbClr val="FFFFFF"/>
                </a:highlight>
                <a:latin typeface="-apple-system"/>
              </a:rPr>
              <a:t> 起到了非常关键的作用，它使得我们可以在不破坏任何通用寄存器的情况下，完成用户栈与内核栈的切换，以及位于内核栈顶的 </a:t>
            </a:r>
            <a:r>
              <a:rPr lang="en-US" altLang="zh-CN" b="0" i="0" dirty="0">
                <a:solidFill>
                  <a:srgbClr val="000000"/>
                </a:solidFill>
                <a:effectLst/>
                <a:highlight>
                  <a:srgbClr val="FFFFFF"/>
                </a:highlight>
                <a:latin typeface="-apple-system"/>
              </a:rPr>
              <a:t>Trap </a:t>
            </a:r>
            <a:r>
              <a:rPr lang="zh-CN" altLang="en-US" b="0" i="0" dirty="0">
                <a:solidFill>
                  <a:srgbClr val="000000"/>
                </a:solidFill>
                <a:effectLst/>
                <a:highlight>
                  <a:srgbClr val="FFFFFF"/>
                </a:highlight>
                <a:latin typeface="-apple-system"/>
              </a:rPr>
              <a:t>上下文的保存与恢复。</a:t>
            </a:r>
            <a:endParaRPr lang="en-US" altLang="zh-CN" b="0" i="0" dirty="0">
              <a:solidFill>
                <a:srgbClr val="000000"/>
              </a:solidFill>
              <a:effectLst/>
              <a:highlight>
                <a:srgbClr val="FFFFFF"/>
              </a:highlight>
              <a:latin typeface="-apple-system"/>
            </a:endParaRPr>
          </a:p>
          <a:p>
            <a:endParaRPr lang="en-US" altLang="zh-CN" b="0" i="0" dirty="0">
              <a:solidFill>
                <a:srgbClr val="000000"/>
              </a:solidFill>
              <a:effectLst/>
              <a:highlight>
                <a:srgbClr val="FFFFFF"/>
              </a:highlight>
              <a:latin typeface="-apple-system"/>
            </a:endParaRPr>
          </a:p>
          <a:p>
            <a:r>
              <a:rPr lang="zh-CN" altLang="en-US" b="0" i="0" dirty="0">
                <a:solidFill>
                  <a:srgbClr val="000000"/>
                </a:solidFill>
                <a:effectLst/>
                <a:highlight>
                  <a:srgbClr val="FFFFFF"/>
                </a:highlight>
                <a:latin typeface="-apple-system"/>
              </a:rPr>
              <a:t>然而，一旦使能了分页机制，一切就并没有这么简单了，我们必须在这个过程中同时完成地址空间的切换。具体来说，当 </a:t>
            </a:r>
            <a:r>
              <a:rPr lang="en-US" altLang="zh-CN" dirty="0">
                <a:effectLst/>
              </a:rPr>
              <a:t>__</a:t>
            </a:r>
            <a:r>
              <a:rPr lang="en-US" altLang="zh-CN" dirty="0" err="1">
                <a:effectLst/>
              </a:rPr>
              <a:t>alltraps</a:t>
            </a:r>
            <a:r>
              <a:rPr lang="zh-CN" altLang="en-US" b="0" i="0" dirty="0">
                <a:solidFill>
                  <a:srgbClr val="000000"/>
                </a:solidFill>
                <a:effectLst/>
                <a:highlight>
                  <a:srgbClr val="FFFFFF"/>
                </a:highlight>
                <a:latin typeface="-apple-system"/>
              </a:rPr>
              <a:t> 保存 </a:t>
            </a:r>
            <a:r>
              <a:rPr lang="en-US" altLang="zh-CN" b="0" i="0" dirty="0">
                <a:solidFill>
                  <a:srgbClr val="000000"/>
                </a:solidFill>
                <a:effectLst/>
                <a:highlight>
                  <a:srgbClr val="FFFFFF"/>
                </a:highlight>
                <a:latin typeface="-apple-system"/>
              </a:rPr>
              <a:t>Trap </a:t>
            </a:r>
            <a:r>
              <a:rPr lang="zh-CN" altLang="en-US" b="0" i="0" dirty="0">
                <a:solidFill>
                  <a:srgbClr val="000000"/>
                </a:solidFill>
                <a:effectLst/>
                <a:highlight>
                  <a:srgbClr val="FFFFFF"/>
                </a:highlight>
                <a:latin typeface="-apple-system"/>
              </a:rPr>
              <a:t>上下文的时候，我们必须通过修改 </a:t>
            </a:r>
            <a:r>
              <a:rPr lang="en-US" altLang="zh-CN" b="0" i="0" dirty="0" err="1">
                <a:solidFill>
                  <a:srgbClr val="000000"/>
                </a:solidFill>
                <a:effectLst/>
                <a:highlight>
                  <a:srgbClr val="FFFFFF"/>
                </a:highlight>
                <a:latin typeface="-apple-system"/>
              </a:rPr>
              <a:t>satp</a:t>
            </a:r>
            <a:r>
              <a:rPr lang="en-US" altLang="zh-CN" b="0" i="0" dirty="0">
                <a:solidFill>
                  <a:srgbClr val="000000"/>
                </a:solidFill>
                <a:effectLst/>
                <a:highlight>
                  <a:srgbClr val="FFFFFF"/>
                </a:highlight>
                <a:latin typeface="-apple-system"/>
              </a:rPr>
              <a:t> </a:t>
            </a:r>
            <a:r>
              <a:rPr lang="zh-CN" altLang="en-US" b="0" i="0" dirty="0">
                <a:solidFill>
                  <a:srgbClr val="000000"/>
                </a:solidFill>
                <a:effectLst/>
                <a:highlight>
                  <a:srgbClr val="FFFFFF"/>
                </a:highlight>
                <a:latin typeface="-apple-system"/>
              </a:rPr>
              <a:t>从应用地址空间切换到内核地址空间，因为 </a:t>
            </a:r>
            <a:r>
              <a:rPr lang="en-US" altLang="zh-CN" b="0" i="0" dirty="0">
                <a:solidFill>
                  <a:srgbClr val="000000"/>
                </a:solidFill>
                <a:effectLst/>
                <a:highlight>
                  <a:srgbClr val="FFFFFF"/>
                </a:highlight>
                <a:latin typeface="-apple-system"/>
              </a:rPr>
              <a:t>trap handler </a:t>
            </a:r>
            <a:r>
              <a:rPr lang="zh-CN" altLang="en-US" b="0" i="0" dirty="0">
                <a:solidFill>
                  <a:srgbClr val="000000"/>
                </a:solidFill>
                <a:effectLst/>
                <a:highlight>
                  <a:srgbClr val="FFFFFF"/>
                </a:highlight>
                <a:latin typeface="-apple-system"/>
              </a:rPr>
              <a:t>只有在内核地址空间中才能访问；同理，在 </a:t>
            </a:r>
            <a:r>
              <a:rPr lang="en-US" altLang="zh-CN" dirty="0">
                <a:effectLst/>
              </a:rPr>
              <a:t>__restore</a:t>
            </a:r>
            <a:r>
              <a:rPr lang="zh-CN" altLang="en-US" b="0" i="0" dirty="0">
                <a:solidFill>
                  <a:srgbClr val="000000"/>
                </a:solidFill>
                <a:effectLst/>
                <a:highlight>
                  <a:srgbClr val="FFFFFF"/>
                </a:highlight>
                <a:latin typeface="-apple-system"/>
              </a:rPr>
              <a:t> 恢复 </a:t>
            </a:r>
            <a:r>
              <a:rPr lang="en-US" altLang="zh-CN" b="0" i="0" dirty="0">
                <a:solidFill>
                  <a:srgbClr val="000000"/>
                </a:solidFill>
                <a:effectLst/>
                <a:highlight>
                  <a:srgbClr val="FFFFFF"/>
                </a:highlight>
                <a:latin typeface="-apple-system"/>
              </a:rPr>
              <a:t>Trap </a:t>
            </a:r>
            <a:r>
              <a:rPr lang="zh-CN" altLang="en-US" b="0" i="0" dirty="0">
                <a:solidFill>
                  <a:srgbClr val="000000"/>
                </a:solidFill>
                <a:effectLst/>
                <a:highlight>
                  <a:srgbClr val="FFFFFF"/>
                </a:highlight>
                <a:latin typeface="-apple-system"/>
              </a:rPr>
              <a:t>上下文的时候，我们也必须从内核地址空间切换回应用地址空间，因为应用的代码和数据只能在它自己的地址空间中才能访问，应用是看不到内核地址空间的。这样就要求地址空间的切换不能影响指令的连续执行，即要求应用和内核地址空间在切换地址空间指令附近是平滑的。</a:t>
            </a:r>
            <a:endParaRPr lang="zh-CN" altLang="en-US" dirty="0"/>
          </a:p>
        </p:txBody>
      </p:sp>
      <p:sp>
        <p:nvSpPr>
          <p:cNvPr id="4" name="灯片编号占位符 3"/>
          <p:cNvSpPr>
            <a:spLocks noGrp="1"/>
          </p:cNvSpPr>
          <p:nvPr>
            <p:ph type="sldNum" sz="quarter" idx="5"/>
          </p:nvPr>
        </p:nvSpPr>
        <p:spPr/>
        <p:txBody>
          <a:bodyPr/>
          <a:lstStyle/>
          <a:p>
            <a:fld id="{1616C6EB-2A6C-48D7-994B-C99D72AD3F9D}" type="slidenum">
              <a:rPr lang="zh-CN" altLang="en-US" smtClean="0"/>
              <a:t>27</a:t>
            </a:fld>
            <a:endParaRPr lang="zh-CN" altLang="en-US"/>
          </a:p>
        </p:txBody>
      </p:sp>
    </p:spTree>
    <p:extLst>
      <p:ext uri="{BB962C8B-B14F-4D97-AF65-F5344CB8AC3E}">
        <p14:creationId xmlns:p14="http://schemas.microsoft.com/office/powerpoint/2010/main" val="173461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highlight>
                  <a:srgbClr val="FFFFFF"/>
                </a:highlight>
                <a:latin typeface="-apple-system"/>
              </a:rPr>
              <a:t>为何将应用的 </a:t>
            </a:r>
            <a:r>
              <a:rPr lang="en-US" altLang="zh-CN" b="0" i="0" dirty="0">
                <a:solidFill>
                  <a:srgbClr val="000000"/>
                </a:solidFill>
                <a:effectLst/>
                <a:highlight>
                  <a:srgbClr val="FFFFFF"/>
                </a:highlight>
                <a:latin typeface="-apple-system"/>
              </a:rPr>
              <a:t>Trap </a:t>
            </a:r>
            <a:r>
              <a:rPr lang="zh-CN" altLang="en-US" b="0" i="0" dirty="0">
                <a:solidFill>
                  <a:srgbClr val="000000"/>
                </a:solidFill>
                <a:effectLst/>
                <a:highlight>
                  <a:srgbClr val="FFFFFF"/>
                </a:highlight>
                <a:latin typeface="-apple-system"/>
              </a:rPr>
              <a:t>上下文放到应用地址空间的次高页面而不是内核地址空间中的内核栈中呢？</a:t>
            </a:r>
            <a:endParaRPr lang="zh-CN" altLang="en-US" dirty="0"/>
          </a:p>
        </p:txBody>
      </p:sp>
      <p:sp>
        <p:nvSpPr>
          <p:cNvPr id="4" name="灯片编号占位符 3"/>
          <p:cNvSpPr>
            <a:spLocks noGrp="1"/>
          </p:cNvSpPr>
          <p:nvPr>
            <p:ph type="sldNum" sz="quarter" idx="5"/>
          </p:nvPr>
        </p:nvSpPr>
        <p:spPr/>
        <p:txBody>
          <a:bodyPr/>
          <a:lstStyle/>
          <a:p>
            <a:fld id="{1616C6EB-2A6C-48D7-994B-C99D72AD3F9D}" type="slidenum">
              <a:rPr lang="zh-CN" altLang="en-US" smtClean="0"/>
              <a:t>28</a:t>
            </a:fld>
            <a:endParaRPr lang="zh-CN" altLang="en-US"/>
          </a:p>
        </p:txBody>
      </p:sp>
    </p:spTree>
    <p:extLst>
      <p:ext uri="{BB962C8B-B14F-4D97-AF65-F5344CB8AC3E}">
        <p14:creationId xmlns:p14="http://schemas.microsoft.com/office/powerpoint/2010/main" val="70225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91DDB-9BA6-37DC-2910-CDE56818DF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689349-1F4C-FAE1-3700-EFE25026A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FA7F2E-EE72-ABD5-820D-33B5E7DC4A3C}"/>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FF2E10C5-8BB7-351B-C563-D6A97C929B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685D29-D3EB-35FB-A889-82B631724B01}"/>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116975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D134E-EC58-C523-67BB-C00733AD19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68BFEF6-31B7-3DF3-F453-9AC57271A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95392B-CC6E-1753-9B6F-9ED46158D0FC}"/>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BD351995-4BF2-8228-4B18-537D964925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7D1788-119D-3349-9BD6-47C64EC298BD}"/>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183199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EEA5FF1-38DC-2855-4F87-2BD6AF78DA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5E4FE77-8CE0-BE38-C8B4-8D4A8ADD3A4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0AC57C-B8CD-A9BB-AC5F-9BC4BDEA1263}"/>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9B0D372C-325C-6AE1-C4F9-518FEEF780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00A6D2-84EE-F66D-9085-B7D6EBF82993}"/>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248430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BD5D9-64EC-7C36-F34E-245699126D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793FE7-76F1-84CC-0CA0-7F7BDC07DC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CFB0B9-4A14-2233-878E-F8A8E27C5B04}"/>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1EEF9C4E-B3CE-E228-BBEF-1C0C19DEA0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363DC2-A0B1-028B-30A8-5E42F1CE247B}"/>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60275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DFDDA-8F85-DC27-4E79-79F62A0A751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8EBA8A-3968-751F-7D79-0C1C60145A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DEEB708-54F7-602E-3378-6D03B6C8A397}"/>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F4F479AA-EBDC-2037-A6A6-370B9B2A68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FA5B82-953C-7EBD-E429-D0B9D3E13954}"/>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77002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7238E-6085-8F59-E8DD-746CC03569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AECC75-C1CE-20B1-037F-A0BAB501DB3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45FB5DB-6457-1736-544B-1E3C9922C30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42FF53-1FEC-F709-40DC-221F6E4E7A47}"/>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6" name="页脚占位符 5">
            <a:extLst>
              <a:ext uri="{FF2B5EF4-FFF2-40B4-BE49-F238E27FC236}">
                <a16:creationId xmlns:a16="http://schemas.microsoft.com/office/drawing/2014/main" id="{D90EE419-0164-E3F6-5475-C194E4E874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985137-F6C4-27D6-746A-9FA3490A9A55}"/>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395649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2B2F5-6F37-139A-991A-A7048585DF5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DF50258-6682-9BB1-99B1-31EA52FBC5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BD10A1A-6DD7-83C3-75FB-10935CFDEBA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E38F1DD-920A-D776-A6A6-1C77C6B73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209E61F-5956-8A54-2342-E90DC394BA6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F787771-ACA7-5572-FD07-0BF91D3745E3}"/>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8" name="页脚占位符 7">
            <a:extLst>
              <a:ext uri="{FF2B5EF4-FFF2-40B4-BE49-F238E27FC236}">
                <a16:creationId xmlns:a16="http://schemas.microsoft.com/office/drawing/2014/main" id="{6FFA003B-8D5C-D6B7-B612-F32BCF2B548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8C1BF08-CB64-B72B-CECB-2F36FEF7C137}"/>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1785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6EF7E-90CD-B294-75E8-36C7DF883A7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770268B-515F-DFA6-655A-C8B8182F19F7}"/>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4" name="页脚占位符 3">
            <a:extLst>
              <a:ext uri="{FF2B5EF4-FFF2-40B4-BE49-F238E27FC236}">
                <a16:creationId xmlns:a16="http://schemas.microsoft.com/office/drawing/2014/main" id="{0AD7D932-AC23-BFB3-4726-D3901C6E0B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B45D1F-6F84-1817-6413-FDF58344D972}"/>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194559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9597B7-D291-2233-0F1F-52A1FE188F0A}"/>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3" name="页脚占位符 2">
            <a:extLst>
              <a:ext uri="{FF2B5EF4-FFF2-40B4-BE49-F238E27FC236}">
                <a16:creationId xmlns:a16="http://schemas.microsoft.com/office/drawing/2014/main" id="{F7EBA416-7E42-283E-A48B-27564D4BB49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B36BCD-227A-2890-6411-48CC51D81862}"/>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323087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B8BFB-C5E8-207B-F19E-9D369218F2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7BA4C1-BCF2-D742-C343-CFD85B1F7F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8279079-8052-E05D-CF12-0EAE24D5C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A2B3B39-36D8-BC5E-0AD1-752E47CBB590}"/>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6" name="页脚占位符 5">
            <a:extLst>
              <a:ext uri="{FF2B5EF4-FFF2-40B4-BE49-F238E27FC236}">
                <a16:creationId xmlns:a16="http://schemas.microsoft.com/office/drawing/2014/main" id="{11855F47-3D1D-BCD0-4929-3DB57CD064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BE9753-7871-1746-DDF8-F9AE7AB59479}"/>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213611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059A5E-FFF3-A597-2418-3057773BFA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E6C6B3D-1984-8247-3FAB-E1BEF31D6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762F3B-1404-7F9A-88F4-E855B2EEC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C48E2B-4C62-A099-B6EC-26C9F1669FB4}"/>
              </a:ext>
            </a:extLst>
          </p:cNvPr>
          <p:cNvSpPr>
            <a:spLocks noGrp="1"/>
          </p:cNvSpPr>
          <p:nvPr>
            <p:ph type="dt" sz="half" idx="10"/>
          </p:nvPr>
        </p:nvSpPr>
        <p:spPr/>
        <p:txBody>
          <a:bodyPr/>
          <a:lstStyle/>
          <a:p>
            <a:fld id="{5B666B21-EFA0-4ECA-A007-3A7C67468802}" type="datetimeFigureOut">
              <a:rPr lang="zh-CN" altLang="en-US" smtClean="0"/>
              <a:t>2025/4/18</a:t>
            </a:fld>
            <a:endParaRPr lang="zh-CN" altLang="en-US"/>
          </a:p>
        </p:txBody>
      </p:sp>
      <p:sp>
        <p:nvSpPr>
          <p:cNvPr id="6" name="页脚占位符 5">
            <a:extLst>
              <a:ext uri="{FF2B5EF4-FFF2-40B4-BE49-F238E27FC236}">
                <a16:creationId xmlns:a16="http://schemas.microsoft.com/office/drawing/2014/main" id="{23CFDC6E-5AE6-DF95-BC26-B4B695830C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2509EE-355A-4A13-49D7-76F0B1FCC39F}"/>
              </a:ext>
            </a:extLst>
          </p:cNvPr>
          <p:cNvSpPr>
            <a:spLocks noGrp="1"/>
          </p:cNvSpPr>
          <p:nvPr>
            <p:ph type="sldNum" sz="quarter" idx="12"/>
          </p:nvPr>
        </p:nvSpPr>
        <p:spPr/>
        <p:txBody>
          <a:body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2586955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4393BC-7517-D4F4-5BE7-BE745B36A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CA74BAD-0AF0-3358-72F5-8CEC9E05E3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70D4C9-82FB-4D2D-8CA3-9D3E9AC95F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66B21-EFA0-4ECA-A007-3A7C67468802}"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973285AE-65D7-1C35-AF37-5259859A9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AFCDCB5-5B77-F1DC-936B-2EEF97C35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2D27A-76A6-44A2-9931-8FE5E812D875}" type="slidenum">
              <a:rPr lang="zh-CN" altLang="en-US" smtClean="0"/>
              <a:t>‹#›</a:t>
            </a:fld>
            <a:endParaRPr lang="zh-CN" altLang="en-US"/>
          </a:p>
        </p:txBody>
      </p:sp>
    </p:spTree>
    <p:extLst>
      <p:ext uri="{BB962C8B-B14F-4D97-AF65-F5344CB8AC3E}">
        <p14:creationId xmlns:p14="http://schemas.microsoft.com/office/powerpoint/2010/main" val="2846934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507F24B-F6ED-E243-7615-ED035136E4E5}"/>
              </a:ext>
            </a:extLst>
          </p:cNvPr>
          <p:cNvSpPr/>
          <p:nvPr/>
        </p:nvSpPr>
        <p:spPr>
          <a:xfrm>
            <a:off x="4028769" y="2967335"/>
            <a:ext cx="4134466" cy="769441"/>
          </a:xfrm>
          <a:prstGeom prst="rect">
            <a:avLst/>
          </a:prstGeom>
          <a:noFill/>
        </p:spPr>
        <p:txBody>
          <a:bodyPr wrap="none" lIns="91440" tIns="45720" rIns="91440" bIns="45720">
            <a:spAutoFit/>
          </a:bodyPr>
          <a:lstStyle/>
          <a:p>
            <a:pPr algn="ctr"/>
            <a:r>
              <a:rPr lang="zh-CN" altLang="en-US" sz="4400" b="0" cap="none" spc="0" dirty="0">
                <a:ln w="0"/>
                <a:solidFill>
                  <a:schemeClr val="tx1"/>
                </a:solidFill>
                <a:effectLst>
                  <a:outerShdw blurRad="38100" dist="19050" dir="2700000" algn="tl" rotWithShape="0">
                    <a:schemeClr val="dk1">
                      <a:alpha val="40000"/>
                    </a:schemeClr>
                  </a:outerShdw>
                </a:effectLst>
              </a:rPr>
              <a:t>内存管理和页表</a:t>
            </a:r>
          </a:p>
        </p:txBody>
      </p:sp>
      <p:sp>
        <p:nvSpPr>
          <p:cNvPr id="3" name="矩形 2">
            <a:extLst>
              <a:ext uri="{FF2B5EF4-FFF2-40B4-BE49-F238E27FC236}">
                <a16:creationId xmlns:a16="http://schemas.microsoft.com/office/drawing/2014/main" id="{782227D5-71A1-F332-85DE-5F1A38643860}"/>
              </a:ext>
            </a:extLst>
          </p:cNvPr>
          <p:cNvSpPr/>
          <p:nvPr/>
        </p:nvSpPr>
        <p:spPr>
          <a:xfrm>
            <a:off x="3195204" y="2041034"/>
            <a:ext cx="5801589"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2025</a:t>
            </a:r>
            <a:r>
              <a:rPr lang="zh-CN" altLang="en-US" sz="5400" dirty="0">
                <a:ln w="0"/>
                <a:effectLst>
                  <a:outerShdw blurRad="38100" dist="19050" dir="2700000" algn="tl" rotWithShape="0">
                    <a:schemeClr val="dk1">
                      <a:alpha val="40000"/>
                    </a:schemeClr>
                  </a:outerShdw>
                </a:effectLst>
              </a:rPr>
              <a:t>春夏季训练营</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矩形 3">
            <a:extLst>
              <a:ext uri="{FF2B5EF4-FFF2-40B4-BE49-F238E27FC236}">
                <a16:creationId xmlns:a16="http://schemas.microsoft.com/office/drawing/2014/main" id="{0352DCC1-4584-C118-9D40-1BC25FF9173B}"/>
              </a:ext>
            </a:extLst>
          </p:cNvPr>
          <p:cNvSpPr/>
          <p:nvPr/>
        </p:nvSpPr>
        <p:spPr>
          <a:xfrm>
            <a:off x="5283112" y="4736371"/>
            <a:ext cx="1625766" cy="830997"/>
          </a:xfrm>
          <a:prstGeom prst="rect">
            <a:avLst/>
          </a:prstGeom>
          <a:noFill/>
        </p:spPr>
        <p:txBody>
          <a:bodyPr wrap="none" lIns="91440" tIns="45720" rIns="91440" bIns="45720">
            <a:spAutoFit/>
          </a:bodyPr>
          <a:lstStyle/>
          <a:p>
            <a:pPr algn="ctr"/>
            <a:r>
              <a:rPr lang="zh-CN" altLang="en-US" sz="2400" b="0" cap="none" spc="0" dirty="0">
                <a:ln w="0"/>
                <a:solidFill>
                  <a:schemeClr val="tx1"/>
                </a:solidFill>
                <a:effectLst>
                  <a:outerShdw blurRad="38100" dist="19050" dir="2700000" algn="tl" rotWithShape="0">
                    <a:schemeClr val="dk1">
                      <a:alpha val="40000"/>
                    </a:schemeClr>
                  </a:outerShdw>
                </a:effectLst>
              </a:rPr>
              <a:t>朱懿</a:t>
            </a:r>
            <a:endParaRPr lang="en-US" altLang="zh-CN" sz="2400" b="0" cap="none" spc="0" dirty="0">
              <a:ln w="0"/>
              <a:solidFill>
                <a:schemeClr val="tx1"/>
              </a:solidFill>
              <a:effectLst>
                <a:outerShdw blurRad="38100" dist="19050" dir="2700000" algn="tl" rotWithShape="0">
                  <a:schemeClr val="dk1">
                    <a:alpha val="40000"/>
                  </a:schemeClr>
                </a:outerShdw>
              </a:effectLst>
            </a:endParaRPr>
          </a:p>
          <a:p>
            <a:pPr algn="ctr"/>
            <a:r>
              <a:rPr lang="en-US" altLang="zh-CN" sz="2400">
                <a:ln w="0"/>
                <a:effectLst>
                  <a:outerShdw blurRad="38100" dist="19050" dir="2700000" algn="tl" rotWithShape="0">
                    <a:schemeClr val="dk1">
                      <a:alpha val="40000"/>
                    </a:schemeClr>
                  </a:outerShdw>
                </a:effectLst>
              </a:rPr>
              <a:t>2025-4-18</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4071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3" name="文本框 2">
            <a:extLst>
              <a:ext uri="{FF2B5EF4-FFF2-40B4-BE49-F238E27FC236}">
                <a16:creationId xmlns:a16="http://schemas.microsoft.com/office/drawing/2014/main" id="{BE03D16C-1518-AB78-4D3A-38F9A431109C}"/>
              </a:ext>
            </a:extLst>
          </p:cNvPr>
          <p:cNvSpPr txBox="1"/>
          <p:nvPr/>
        </p:nvSpPr>
        <p:spPr>
          <a:xfrm>
            <a:off x="176065" y="954305"/>
            <a:ext cx="4515205" cy="5940088"/>
          </a:xfrm>
          <a:prstGeom prst="rect">
            <a:avLst/>
          </a:prstGeom>
          <a:noFill/>
        </p:spPr>
        <p:txBody>
          <a:bodyPr wrap="square" rtlCol="0">
            <a:spAutoFit/>
          </a:bodyPr>
          <a:lstStyle/>
          <a:p>
            <a:r>
              <a:rPr lang="zh-CN" altLang="en-US" sz="2000" dirty="0"/>
              <a:t>分段</a:t>
            </a:r>
            <a:endParaRPr lang="en-US" altLang="zh-CN" sz="2000" dirty="0"/>
          </a:p>
          <a:p>
            <a:r>
              <a:rPr lang="zh-CN" altLang="en-US" sz="2000" dirty="0"/>
              <a:t>外部碎片问题：由于每个段的长度都是自由的。当多次反复进行分配和部分释放之后，内存会被切的越来越碎。</a:t>
            </a:r>
            <a:endParaRPr lang="en-US" altLang="zh-CN" sz="2000" dirty="0"/>
          </a:p>
          <a:p>
            <a:r>
              <a:rPr lang="zh-CN" altLang="en-US" sz="2000" dirty="0"/>
              <a:t>假设我们总共有</a:t>
            </a:r>
            <a:r>
              <a:rPr lang="en-US" altLang="zh-CN" sz="2000" dirty="0"/>
              <a:t>80K</a:t>
            </a:r>
            <a:r>
              <a:rPr lang="zh-CN" altLang="en-US" sz="2000" dirty="0"/>
              <a:t>的物理内存（按照右边所示）放下了原先的多个页。</a:t>
            </a:r>
            <a:endParaRPr lang="en-US" altLang="zh-CN" sz="2000" dirty="0"/>
          </a:p>
          <a:p>
            <a:r>
              <a:rPr lang="zh-CN" altLang="en-US" sz="2000" dirty="0"/>
              <a:t>这时候，对换出去</a:t>
            </a:r>
            <a:r>
              <a:rPr lang="en-US" altLang="zh-CN" sz="2000" dirty="0"/>
              <a:t>20KB</a:t>
            </a:r>
            <a:r>
              <a:rPr lang="zh-CN" altLang="en-US" sz="2000" dirty="0"/>
              <a:t>的那个段。</a:t>
            </a:r>
            <a:endParaRPr lang="en-US" altLang="zh-CN" sz="2000" dirty="0"/>
          </a:p>
          <a:p>
            <a:r>
              <a:rPr lang="zh-CN" altLang="en-US" sz="2000" dirty="0"/>
              <a:t>然后试图放入一个</a:t>
            </a:r>
            <a:r>
              <a:rPr lang="en-US" altLang="zh-CN" sz="2000" dirty="0"/>
              <a:t>5KB</a:t>
            </a:r>
            <a:r>
              <a:rPr lang="zh-CN" altLang="en-US" sz="2000" dirty="0"/>
              <a:t>的段</a:t>
            </a:r>
            <a:endParaRPr lang="en-US" altLang="zh-CN" sz="2000" dirty="0"/>
          </a:p>
          <a:p>
            <a:r>
              <a:rPr lang="zh-CN" altLang="en-US" sz="2000" dirty="0"/>
              <a:t>再放入一个</a:t>
            </a:r>
            <a:r>
              <a:rPr lang="en-US" altLang="zh-CN" sz="2000" dirty="0"/>
              <a:t>10KB</a:t>
            </a:r>
            <a:r>
              <a:rPr lang="zh-CN" altLang="en-US" sz="2000" dirty="0"/>
              <a:t>的段</a:t>
            </a:r>
            <a:endParaRPr lang="en-US" altLang="zh-CN" sz="2000" dirty="0"/>
          </a:p>
          <a:p>
            <a:r>
              <a:rPr lang="zh-CN" altLang="en-US" sz="2000" dirty="0"/>
              <a:t>再放入一个</a:t>
            </a:r>
            <a:r>
              <a:rPr lang="en-US" altLang="zh-CN" sz="2000" dirty="0"/>
              <a:t>15KB</a:t>
            </a:r>
            <a:r>
              <a:rPr lang="zh-CN" altLang="en-US" sz="2000" dirty="0"/>
              <a:t>的段</a:t>
            </a:r>
            <a:endParaRPr lang="en-US" altLang="zh-CN" sz="2000" dirty="0"/>
          </a:p>
          <a:p>
            <a:r>
              <a:rPr lang="zh-CN" altLang="en-US" sz="2000" dirty="0"/>
              <a:t>这时候就放不下了（因为</a:t>
            </a:r>
            <a:r>
              <a:rPr lang="en-US" altLang="zh-CN" sz="2000" dirty="0"/>
              <a:t>5KB</a:t>
            </a:r>
            <a:r>
              <a:rPr lang="zh-CN" altLang="en-US" sz="2000" dirty="0"/>
              <a:t>那个空间有一块碎片）</a:t>
            </a:r>
            <a:endParaRPr lang="en-US" altLang="zh-CN" sz="2000" dirty="0"/>
          </a:p>
          <a:p>
            <a:r>
              <a:rPr lang="zh-CN" altLang="en-US" sz="2000" dirty="0"/>
              <a:t>然而实际上，我们确实有</a:t>
            </a:r>
            <a:r>
              <a:rPr lang="en-US" altLang="zh-CN" sz="2000" dirty="0"/>
              <a:t>30KB</a:t>
            </a:r>
            <a:r>
              <a:rPr lang="zh-CN" altLang="en-US" sz="2000" dirty="0"/>
              <a:t>的空闲空间</a:t>
            </a:r>
            <a:endParaRPr lang="en-US" altLang="zh-CN" sz="2000" dirty="0"/>
          </a:p>
          <a:p>
            <a:r>
              <a:rPr lang="zh-CN" altLang="en-US" sz="2000" dirty="0"/>
              <a:t>当然这实际上这跟算法有关系，此处我们采用的是首次适应算法，但无论如何没有一种完美的算法</a:t>
            </a:r>
            <a:endParaRPr lang="en-US" altLang="zh-CN" sz="2000" dirty="0"/>
          </a:p>
          <a:p>
            <a:r>
              <a:rPr lang="zh-CN" altLang="en-US" sz="2000" dirty="0"/>
              <a:t>另外也跟实现有关，比如</a:t>
            </a:r>
            <a:r>
              <a:rPr lang="en-US" altLang="zh-CN" sz="2000" dirty="0"/>
              <a:t>32</a:t>
            </a:r>
            <a:r>
              <a:rPr lang="zh-CN" altLang="en-US" sz="2000" dirty="0"/>
              <a:t>位</a:t>
            </a:r>
            <a:r>
              <a:rPr lang="en-US" altLang="zh-CN" sz="2000" dirty="0"/>
              <a:t>x86</a:t>
            </a:r>
            <a:r>
              <a:rPr lang="zh-CN" altLang="en-US" sz="2000" dirty="0"/>
              <a:t>中分段有个</a:t>
            </a:r>
            <a:r>
              <a:rPr lang="en-US" altLang="zh-CN" sz="2000" dirty="0"/>
              <a:t>G</a:t>
            </a:r>
            <a:r>
              <a:rPr lang="zh-CN" altLang="en-US" sz="2000" dirty="0"/>
              <a:t>位用于设置粒度</a:t>
            </a:r>
            <a:endParaRPr lang="en-US" altLang="zh-CN" sz="2000" dirty="0"/>
          </a:p>
        </p:txBody>
      </p:sp>
      <p:sp>
        <p:nvSpPr>
          <p:cNvPr id="14" name="矩形 13">
            <a:extLst>
              <a:ext uri="{FF2B5EF4-FFF2-40B4-BE49-F238E27FC236}">
                <a16:creationId xmlns:a16="http://schemas.microsoft.com/office/drawing/2014/main" id="{D205453B-ABF0-AF31-32C5-612049AE61C9}"/>
              </a:ext>
            </a:extLst>
          </p:cNvPr>
          <p:cNvSpPr/>
          <p:nvPr/>
        </p:nvSpPr>
        <p:spPr>
          <a:xfrm>
            <a:off x="4691270" y="2157782"/>
            <a:ext cx="770282" cy="44424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21FE2F6-EB60-CC72-F6E0-096AAA4CBC96}"/>
              </a:ext>
            </a:extLst>
          </p:cNvPr>
          <p:cNvSpPr/>
          <p:nvPr/>
        </p:nvSpPr>
        <p:spPr>
          <a:xfrm>
            <a:off x="4691270" y="2853140"/>
            <a:ext cx="755374" cy="68934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10KB</a:t>
            </a:r>
            <a:endParaRPr lang="zh-CN" altLang="en-US" dirty="0"/>
          </a:p>
        </p:txBody>
      </p:sp>
      <p:sp>
        <p:nvSpPr>
          <p:cNvPr id="16" name="矩形 15">
            <a:extLst>
              <a:ext uri="{FF2B5EF4-FFF2-40B4-BE49-F238E27FC236}">
                <a16:creationId xmlns:a16="http://schemas.microsoft.com/office/drawing/2014/main" id="{A7C12810-0DEE-AF9E-1CB1-C38B8F47FB91}"/>
              </a:ext>
            </a:extLst>
          </p:cNvPr>
          <p:cNvSpPr/>
          <p:nvPr/>
        </p:nvSpPr>
        <p:spPr>
          <a:xfrm>
            <a:off x="4698724" y="3542489"/>
            <a:ext cx="755374" cy="1278157"/>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20KB</a:t>
            </a:r>
            <a:endParaRPr lang="zh-CN" altLang="en-US" dirty="0"/>
          </a:p>
        </p:txBody>
      </p:sp>
      <p:sp>
        <p:nvSpPr>
          <p:cNvPr id="17" name="矩形 16">
            <a:extLst>
              <a:ext uri="{FF2B5EF4-FFF2-40B4-BE49-F238E27FC236}">
                <a16:creationId xmlns:a16="http://schemas.microsoft.com/office/drawing/2014/main" id="{78FB7560-98E5-0365-262B-E2812C8C26B7}"/>
              </a:ext>
            </a:extLst>
          </p:cNvPr>
          <p:cNvSpPr/>
          <p:nvPr/>
        </p:nvSpPr>
        <p:spPr>
          <a:xfrm>
            <a:off x="4698724" y="4820646"/>
            <a:ext cx="747920" cy="1779632"/>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40KB</a:t>
            </a:r>
            <a:endParaRPr lang="zh-CN" altLang="en-US" dirty="0"/>
          </a:p>
        </p:txBody>
      </p:sp>
      <p:sp>
        <p:nvSpPr>
          <p:cNvPr id="12" name="矩形 11">
            <a:extLst>
              <a:ext uri="{FF2B5EF4-FFF2-40B4-BE49-F238E27FC236}">
                <a16:creationId xmlns:a16="http://schemas.microsoft.com/office/drawing/2014/main" id="{BAFD0BBE-B27F-BFFA-9B69-50926DCB5F58}"/>
              </a:ext>
            </a:extLst>
          </p:cNvPr>
          <p:cNvSpPr/>
          <p:nvPr/>
        </p:nvSpPr>
        <p:spPr>
          <a:xfrm>
            <a:off x="6063937" y="2157782"/>
            <a:ext cx="770282" cy="44424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C2E1D44C-0AEE-7BF4-44D8-C35882464270}"/>
              </a:ext>
            </a:extLst>
          </p:cNvPr>
          <p:cNvSpPr/>
          <p:nvPr/>
        </p:nvSpPr>
        <p:spPr>
          <a:xfrm>
            <a:off x="6063937" y="2853140"/>
            <a:ext cx="755374" cy="68934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10KB</a:t>
            </a:r>
            <a:endParaRPr lang="zh-CN" altLang="en-US" dirty="0"/>
          </a:p>
        </p:txBody>
      </p:sp>
      <p:sp>
        <p:nvSpPr>
          <p:cNvPr id="26" name="矩形 25">
            <a:extLst>
              <a:ext uri="{FF2B5EF4-FFF2-40B4-BE49-F238E27FC236}">
                <a16:creationId xmlns:a16="http://schemas.microsoft.com/office/drawing/2014/main" id="{5A4BD565-D279-D3F5-6DAA-AA1F82C62C91}"/>
              </a:ext>
            </a:extLst>
          </p:cNvPr>
          <p:cNvSpPr/>
          <p:nvPr/>
        </p:nvSpPr>
        <p:spPr>
          <a:xfrm>
            <a:off x="6071391" y="4820646"/>
            <a:ext cx="747920" cy="1779632"/>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40KB</a:t>
            </a:r>
            <a:endParaRPr lang="zh-CN" altLang="en-US" dirty="0"/>
          </a:p>
        </p:txBody>
      </p:sp>
      <p:sp>
        <p:nvSpPr>
          <p:cNvPr id="33" name="矩形 32">
            <a:extLst>
              <a:ext uri="{FF2B5EF4-FFF2-40B4-BE49-F238E27FC236}">
                <a16:creationId xmlns:a16="http://schemas.microsoft.com/office/drawing/2014/main" id="{8361BAC9-6107-03CE-9CF9-0F41AF89CA66}"/>
              </a:ext>
            </a:extLst>
          </p:cNvPr>
          <p:cNvSpPr/>
          <p:nvPr/>
        </p:nvSpPr>
        <p:spPr>
          <a:xfrm>
            <a:off x="7436604" y="2157782"/>
            <a:ext cx="770282" cy="44424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BCC0A09E-B3A6-5EB5-0DFD-4FD08EF97E8C}"/>
              </a:ext>
            </a:extLst>
          </p:cNvPr>
          <p:cNvSpPr/>
          <p:nvPr/>
        </p:nvSpPr>
        <p:spPr>
          <a:xfrm>
            <a:off x="7436604" y="2853140"/>
            <a:ext cx="755374" cy="68934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10KB</a:t>
            </a:r>
            <a:endParaRPr lang="zh-CN" altLang="en-US" dirty="0"/>
          </a:p>
        </p:txBody>
      </p:sp>
      <p:sp>
        <p:nvSpPr>
          <p:cNvPr id="35" name="矩形 34">
            <a:extLst>
              <a:ext uri="{FF2B5EF4-FFF2-40B4-BE49-F238E27FC236}">
                <a16:creationId xmlns:a16="http://schemas.microsoft.com/office/drawing/2014/main" id="{25BA869B-7646-B044-D35D-ED122D9038B5}"/>
              </a:ext>
            </a:extLst>
          </p:cNvPr>
          <p:cNvSpPr/>
          <p:nvPr/>
        </p:nvSpPr>
        <p:spPr>
          <a:xfrm>
            <a:off x="7444058" y="4820646"/>
            <a:ext cx="747920" cy="1779632"/>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40KB</a:t>
            </a:r>
            <a:endParaRPr lang="zh-CN" altLang="en-US" dirty="0"/>
          </a:p>
        </p:txBody>
      </p:sp>
      <p:sp>
        <p:nvSpPr>
          <p:cNvPr id="36" name="文本框 35">
            <a:extLst>
              <a:ext uri="{FF2B5EF4-FFF2-40B4-BE49-F238E27FC236}">
                <a16:creationId xmlns:a16="http://schemas.microsoft.com/office/drawing/2014/main" id="{941DEB28-B6A4-5E3A-7A90-E116A7FCA168}"/>
              </a:ext>
            </a:extLst>
          </p:cNvPr>
          <p:cNvSpPr txBox="1"/>
          <p:nvPr/>
        </p:nvSpPr>
        <p:spPr>
          <a:xfrm>
            <a:off x="11104494" y="2579349"/>
            <a:ext cx="990364" cy="369332"/>
          </a:xfrm>
          <a:prstGeom prst="rect">
            <a:avLst/>
          </a:prstGeom>
          <a:noFill/>
        </p:spPr>
        <p:txBody>
          <a:bodyPr wrap="square" rtlCol="0">
            <a:spAutoFit/>
          </a:bodyPr>
          <a:lstStyle/>
          <a:p>
            <a:r>
              <a:rPr lang="en-US" altLang="zh-CN" dirty="0"/>
              <a:t>10K</a:t>
            </a:r>
            <a:endParaRPr lang="zh-CN" altLang="en-US" dirty="0"/>
          </a:p>
        </p:txBody>
      </p:sp>
      <p:sp>
        <p:nvSpPr>
          <p:cNvPr id="37" name="文本框 36">
            <a:extLst>
              <a:ext uri="{FF2B5EF4-FFF2-40B4-BE49-F238E27FC236}">
                <a16:creationId xmlns:a16="http://schemas.microsoft.com/office/drawing/2014/main" id="{9C176BB9-7419-61B1-BDD4-C70F48685D53}"/>
              </a:ext>
            </a:extLst>
          </p:cNvPr>
          <p:cNvSpPr txBox="1"/>
          <p:nvPr/>
        </p:nvSpPr>
        <p:spPr>
          <a:xfrm>
            <a:off x="11104494" y="3238852"/>
            <a:ext cx="990364" cy="369332"/>
          </a:xfrm>
          <a:prstGeom prst="rect">
            <a:avLst/>
          </a:prstGeom>
          <a:noFill/>
        </p:spPr>
        <p:txBody>
          <a:bodyPr wrap="square" rtlCol="0">
            <a:spAutoFit/>
          </a:bodyPr>
          <a:lstStyle/>
          <a:p>
            <a:r>
              <a:rPr lang="en-US" altLang="zh-CN" dirty="0"/>
              <a:t>20K</a:t>
            </a:r>
            <a:endParaRPr lang="zh-CN" altLang="en-US" dirty="0"/>
          </a:p>
        </p:txBody>
      </p:sp>
      <p:sp>
        <p:nvSpPr>
          <p:cNvPr id="38" name="文本框 37">
            <a:extLst>
              <a:ext uri="{FF2B5EF4-FFF2-40B4-BE49-F238E27FC236}">
                <a16:creationId xmlns:a16="http://schemas.microsoft.com/office/drawing/2014/main" id="{A34C479A-9699-212F-816F-867BFDB167C4}"/>
              </a:ext>
            </a:extLst>
          </p:cNvPr>
          <p:cNvSpPr txBox="1"/>
          <p:nvPr/>
        </p:nvSpPr>
        <p:spPr>
          <a:xfrm>
            <a:off x="11104494" y="4557859"/>
            <a:ext cx="990364" cy="369332"/>
          </a:xfrm>
          <a:prstGeom prst="rect">
            <a:avLst/>
          </a:prstGeom>
          <a:noFill/>
        </p:spPr>
        <p:txBody>
          <a:bodyPr wrap="square" rtlCol="0">
            <a:spAutoFit/>
          </a:bodyPr>
          <a:lstStyle/>
          <a:p>
            <a:r>
              <a:rPr lang="en-US" altLang="zh-CN" dirty="0"/>
              <a:t>40K</a:t>
            </a:r>
            <a:endParaRPr lang="zh-CN" altLang="en-US" dirty="0"/>
          </a:p>
        </p:txBody>
      </p:sp>
      <p:sp>
        <p:nvSpPr>
          <p:cNvPr id="39" name="文本框 38">
            <a:extLst>
              <a:ext uri="{FF2B5EF4-FFF2-40B4-BE49-F238E27FC236}">
                <a16:creationId xmlns:a16="http://schemas.microsoft.com/office/drawing/2014/main" id="{44B53346-4931-696D-7D8E-DA19298EAFB5}"/>
              </a:ext>
            </a:extLst>
          </p:cNvPr>
          <p:cNvSpPr txBox="1"/>
          <p:nvPr/>
        </p:nvSpPr>
        <p:spPr>
          <a:xfrm>
            <a:off x="11119653" y="1880266"/>
            <a:ext cx="990364" cy="369332"/>
          </a:xfrm>
          <a:prstGeom prst="rect">
            <a:avLst/>
          </a:prstGeom>
          <a:noFill/>
        </p:spPr>
        <p:txBody>
          <a:bodyPr wrap="square" rtlCol="0">
            <a:spAutoFit/>
          </a:bodyPr>
          <a:lstStyle/>
          <a:p>
            <a:r>
              <a:rPr lang="en-US" altLang="zh-CN" dirty="0"/>
              <a:t>0</a:t>
            </a:r>
            <a:endParaRPr lang="zh-CN" altLang="en-US" dirty="0"/>
          </a:p>
        </p:txBody>
      </p:sp>
      <p:sp>
        <p:nvSpPr>
          <p:cNvPr id="40" name="文本框 39">
            <a:extLst>
              <a:ext uri="{FF2B5EF4-FFF2-40B4-BE49-F238E27FC236}">
                <a16:creationId xmlns:a16="http://schemas.microsoft.com/office/drawing/2014/main" id="{BDBBBECB-863E-6B4C-002C-FF6DE2580BAF}"/>
              </a:ext>
            </a:extLst>
          </p:cNvPr>
          <p:cNvSpPr txBox="1"/>
          <p:nvPr/>
        </p:nvSpPr>
        <p:spPr>
          <a:xfrm>
            <a:off x="11104494" y="6230946"/>
            <a:ext cx="990364" cy="369332"/>
          </a:xfrm>
          <a:prstGeom prst="rect">
            <a:avLst/>
          </a:prstGeom>
          <a:noFill/>
        </p:spPr>
        <p:txBody>
          <a:bodyPr wrap="square" rtlCol="0">
            <a:spAutoFit/>
          </a:bodyPr>
          <a:lstStyle/>
          <a:p>
            <a:r>
              <a:rPr lang="en-US" altLang="zh-CN" dirty="0"/>
              <a:t>80K</a:t>
            </a:r>
            <a:endParaRPr lang="zh-CN" altLang="en-US" dirty="0"/>
          </a:p>
        </p:txBody>
      </p:sp>
      <p:sp>
        <p:nvSpPr>
          <p:cNvPr id="41" name="矩形 40">
            <a:extLst>
              <a:ext uri="{FF2B5EF4-FFF2-40B4-BE49-F238E27FC236}">
                <a16:creationId xmlns:a16="http://schemas.microsoft.com/office/drawing/2014/main" id="{A5F00CE5-3059-A067-37E6-31A89893D0C9}"/>
              </a:ext>
            </a:extLst>
          </p:cNvPr>
          <p:cNvSpPr/>
          <p:nvPr/>
        </p:nvSpPr>
        <p:spPr>
          <a:xfrm>
            <a:off x="8809271" y="2157782"/>
            <a:ext cx="770282" cy="44424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16F09892-4DD0-AD9E-20AD-300F5AC16C10}"/>
              </a:ext>
            </a:extLst>
          </p:cNvPr>
          <p:cNvSpPr/>
          <p:nvPr/>
        </p:nvSpPr>
        <p:spPr>
          <a:xfrm>
            <a:off x="8809271" y="2853140"/>
            <a:ext cx="755374" cy="68934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10KB</a:t>
            </a:r>
            <a:endParaRPr lang="zh-CN" altLang="en-US" dirty="0"/>
          </a:p>
        </p:txBody>
      </p:sp>
      <p:sp>
        <p:nvSpPr>
          <p:cNvPr id="43" name="矩形 42">
            <a:extLst>
              <a:ext uri="{FF2B5EF4-FFF2-40B4-BE49-F238E27FC236}">
                <a16:creationId xmlns:a16="http://schemas.microsoft.com/office/drawing/2014/main" id="{0DBCDC52-13D5-3547-8CB1-F9358D770DA8}"/>
              </a:ext>
            </a:extLst>
          </p:cNvPr>
          <p:cNvSpPr/>
          <p:nvPr/>
        </p:nvSpPr>
        <p:spPr>
          <a:xfrm>
            <a:off x="8816725" y="4820646"/>
            <a:ext cx="747920" cy="1779632"/>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40KB</a:t>
            </a:r>
            <a:endParaRPr lang="zh-CN" altLang="en-US" dirty="0"/>
          </a:p>
        </p:txBody>
      </p:sp>
      <p:sp>
        <p:nvSpPr>
          <p:cNvPr id="44" name="矩形 43">
            <a:extLst>
              <a:ext uri="{FF2B5EF4-FFF2-40B4-BE49-F238E27FC236}">
                <a16:creationId xmlns:a16="http://schemas.microsoft.com/office/drawing/2014/main" id="{2497BFD0-83AF-47B0-5F49-E46534C53C8F}"/>
              </a:ext>
            </a:extLst>
          </p:cNvPr>
          <p:cNvSpPr/>
          <p:nvPr/>
        </p:nvSpPr>
        <p:spPr>
          <a:xfrm>
            <a:off x="10181938" y="2157782"/>
            <a:ext cx="770282" cy="444249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D5BA8CC6-6594-262A-1B58-B12EEA4400EC}"/>
              </a:ext>
            </a:extLst>
          </p:cNvPr>
          <p:cNvSpPr/>
          <p:nvPr/>
        </p:nvSpPr>
        <p:spPr>
          <a:xfrm>
            <a:off x="10181938" y="2853140"/>
            <a:ext cx="755374" cy="68934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10KB</a:t>
            </a:r>
            <a:endParaRPr lang="zh-CN" altLang="en-US" dirty="0"/>
          </a:p>
        </p:txBody>
      </p:sp>
      <p:sp>
        <p:nvSpPr>
          <p:cNvPr id="46" name="矩形 45">
            <a:extLst>
              <a:ext uri="{FF2B5EF4-FFF2-40B4-BE49-F238E27FC236}">
                <a16:creationId xmlns:a16="http://schemas.microsoft.com/office/drawing/2014/main" id="{AB5195A3-143E-A903-D0D1-BE6D0743FF31}"/>
              </a:ext>
            </a:extLst>
          </p:cNvPr>
          <p:cNvSpPr/>
          <p:nvPr/>
        </p:nvSpPr>
        <p:spPr>
          <a:xfrm>
            <a:off x="10189392" y="4820646"/>
            <a:ext cx="747920" cy="1779632"/>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40KB</a:t>
            </a:r>
            <a:endParaRPr lang="zh-CN" altLang="en-US" dirty="0"/>
          </a:p>
        </p:txBody>
      </p:sp>
      <p:sp>
        <p:nvSpPr>
          <p:cNvPr id="48" name="矩形 47">
            <a:extLst>
              <a:ext uri="{FF2B5EF4-FFF2-40B4-BE49-F238E27FC236}">
                <a16:creationId xmlns:a16="http://schemas.microsoft.com/office/drawing/2014/main" id="{7E78FFBC-3A36-D55B-BD79-EDD877BFA2E4}"/>
              </a:ext>
            </a:extLst>
          </p:cNvPr>
          <p:cNvSpPr/>
          <p:nvPr/>
        </p:nvSpPr>
        <p:spPr>
          <a:xfrm>
            <a:off x="7432701" y="2157782"/>
            <a:ext cx="755374" cy="366756"/>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5KB</a:t>
            </a:r>
            <a:endParaRPr lang="zh-CN" altLang="en-US" dirty="0"/>
          </a:p>
        </p:txBody>
      </p:sp>
      <p:sp>
        <p:nvSpPr>
          <p:cNvPr id="49" name="矩形 48">
            <a:extLst>
              <a:ext uri="{FF2B5EF4-FFF2-40B4-BE49-F238E27FC236}">
                <a16:creationId xmlns:a16="http://schemas.microsoft.com/office/drawing/2014/main" id="{0C2D5688-02AC-8420-07C4-F59CD64F42FC}"/>
              </a:ext>
            </a:extLst>
          </p:cNvPr>
          <p:cNvSpPr/>
          <p:nvPr/>
        </p:nvSpPr>
        <p:spPr>
          <a:xfrm>
            <a:off x="8801465" y="2157781"/>
            <a:ext cx="755374" cy="366756"/>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5KB</a:t>
            </a:r>
            <a:endParaRPr lang="zh-CN" altLang="en-US" dirty="0"/>
          </a:p>
        </p:txBody>
      </p:sp>
      <p:sp>
        <p:nvSpPr>
          <p:cNvPr id="50" name="矩形 49">
            <a:extLst>
              <a:ext uri="{FF2B5EF4-FFF2-40B4-BE49-F238E27FC236}">
                <a16:creationId xmlns:a16="http://schemas.microsoft.com/office/drawing/2014/main" id="{4F8491D7-D882-F01E-D4CC-6104213CB364}"/>
              </a:ext>
            </a:extLst>
          </p:cNvPr>
          <p:cNvSpPr/>
          <p:nvPr/>
        </p:nvSpPr>
        <p:spPr>
          <a:xfrm>
            <a:off x="10170229" y="2157780"/>
            <a:ext cx="755374" cy="366756"/>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5KB</a:t>
            </a:r>
            <a:endParaRPr lang="zh-CN" altLang="en-US" dirty="0"/>
          </a:p>
        </p:txBody>
      </p:sp>
      <p:sp>
        <p:nvSpPr>
          <p:cNvPr id="53" name="矩形 52">
            <a:extLst>
              <a:ext uri="{FF2B5EF4-FFF2-40B4-BE49-F238E27FC236}">
                <a16:creationId xmlns:a16="http://schemas.microsoft.com/office/drawing/2014/main" id="{6FA92094-3FB9-F829-30ED-9CB5ECDE2713}"/>
              </a:ext>
            </a:extLst>
          </p:cNvPr>
          <p:cNvSpPr/>
          <p:nvPr/>
        </p:nvSpPr>
        <p:spPr>
          <a:xfrm>
            <a:off x="8824531" y="3527301"/>
            <a:ext cx="755374" cy="68934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10KB</a:t>
            </a:r>
            <a:endParaRPr lang="zh-CN" altLang="en-US" dirty="0"/>
          </a:p>
        </p:txBody>
      </p:sp>
      <p:sp>
        <p:nvSpPr>
          <p:cNvPr id="54" name="矩形 53">
            <a:extLst>
              <a:ext uri="{FF2B5EF4-FFF2-40B4-BE49-F238E27FC236}">
                <a16:creationId xmlns:a16="http://schemas.microsoft.com/office/drawing/2014/main" id="{734771EC-7D47-12E1-8A62-DE6FBFAF7747}"/>
              </a:ext>
            </a:extLst>
          </p:cNvPr>
          <p:cNvSpPr/>
          <p:nvPr/>
        </p:nvSpPr>
        <p:spPr>
          <a:xfrm>
            <a:off x="10196846" y="3548498"/>
            <a:ext cx="755374" cy="68934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10KB</a:t>
            </a:r>
            <a:endParaRPr lang="zh-CN" altLang="en-US" dirty="0"/>
          </a:p>
        </p:txBody>
      </p:sp>
      <p:sp>
        <p:nvSpPr>
          <p:cNvPr id="55" name="矩形 54">
            <a:extLst>
              <a:ext uri="{FF2B5EF4-FFF2-40B4-BE49-F238E27FC236}">
                <a16:creationId xmlns:a16="http://schemas.microsoft.com/office/drawing/2014/main" id="{6D21021B-9FED-E418-A16E-22198A27EC54}"/>
              </a:ext>
            </a:extLst>
          </p:cNvPr>
          <p:cNvSpPr/>
          <p:nvPr/>
        </p:nvSpPr>
        <p:spPr>
          <a:xfrm>
            <a:off x="10196846" y="3964674"/>
            <a:ext cx="747920" cy="1078395"/>
          </a:xfrm>
          <a:prstGeom prst="rect">
            <a:avLst/>
          </a:prstGeom>
          <a:solidFill>
            <a:schemeClr val="accent2">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15KB</a:t>
            </a:r>
            <a:endParaRPr lang="zh-CN" altLang="en-US" dirty="0"/>
          </a:p>
        </p:txBody>
      </p:sp>
    </p:spTree>
    <p:extLst>
      <p:ext uri="{BB962C8B-B14F-4D97-AF65-F5344CB8AC3E}">
        <p14:creationId xmlns:p14="http://schemas.microsoft.com/office/powerpoint/2010/main" val="113982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3" name="文本框 2">
            <a:extLst>
              <a:ext uri="{FF2B5EF4-FFF2-40B4-BE49-F238E27FC236}">
                <a16:creationId xmlns:a16="http://schemas.microsoft.com/office/drawing/2014/main" id="{BE03D16C-1518-AB78-4D3A-38F9A431109C}"/>
              </a:ext>
            </a:extLst>
          </p:cNvPr>
          <p:cNvSpPr txBox="1"/>
          <p:nvPr/>
        </p:nvSpPr>
        <p:spPr>
          <a:xfrm>
            <a:off x="1172817" y="1525657"/>
            <a:ext cx="3791779" cy="4893647"/>
          </a:xfrm>
          <a:prstGeom prst="rect">
            <a:avLst/>
          </a:prstGeom>
          <a:noFill/>
        </p:spPr>
        <p:txBody>
          <a:bodyPr wrap="square" rtlCol="0">
            <a:spAutoFit/>
          </a:bodyPr>
          <a:lstStyle/>
          <a:p>
            <a:r>
              <a:rPr lang="zh-CN" altLang="en-US" sz="2400" dirty="0"/>
              <a:t>分页</a:t>
            </a:r>
            <a:endParaRPr lang="en-US" altLang="zh-CN" sz="2400" dirty="0"/>
          </a:p>
          <a:p>
            <a:r>
              <a:rPr lang="zh-CN" altLang="en-US" sz="2400" dirty="0"/>
              <a:t>分页的思想是，把内存切成若干个页面。</a:t>
            </a:r>
            <a:endParaRPr lang="en-US" altLang="zh-CN" sz="2400" dirty="0"/>
          </a:p>
          <a:p>
            <a:r>
              <a:rPr lang="zh-CN" altLang="en-US" sz="2400" dirty="0"/>
              <a:t>程序占用的数据，只能按照页面的大小去使用</a:t>
            </a:r>
            <a:endParaRPr lang="en-US" altLang="zh-CN" sz="2400" dirty="0"/>
          </a:p>
          <a:p>
            <a:endParaRPr lang="en-US" altLang="zh-CN" sz="2400" dirty="0"/>
          </a:p>
          <a:p>
            <a:r>
              <a:rPr lang="zh-CN" altLang="en-US" sz="2400" dirty="0"/>
              <a:t>带来的问题是内部碎片问题：在一段程序的最末尾的页面，往往无法完整的被利用。</a:t>
            </a:r>
            <a:endParaRPr lang="en-US" altLang="zh-CN" sz="2400" dirty="0"/>
          </a:p>
          <a:p>
            <a:endParaRPr lang="en-US" altLang="zh-CN" sz="2400" dirty="0"/>
          </a:p>
          <a:p>
            <a:r>
              <a:rPr lang="zh-CN" altLang="en-US" sz="2400" dirty="0"/>
              <a:t>除此之外，还需要一个页表，用于记录每个页面</a:t>
            </a:r>
            <a:endParaRPr lang="en-US" altLang="zh-CN" sz="2400" dirty="0"/>
          </a:p>
        </p:txBody>
      </p:sp>
      <p:sp>
        <p:nvSpPr>
          <p:cNvPr id="2" name="矩形 1">
            <a:extLst>
              <a:ext uri="{FF2B5EF4-FFF2-40B4-BE49-F238E27FC236}">
                <a16:creationId xmlns:a16="http://schemas.microsoft.com/office/drawing/2014/main" id="{043CBBA2-DA3A-216F-2327-DF0E14B10262}"/>
              </a:ext>
            </a:extLst>
          </p:cNvPr>
          <p:cNvSpPr/>
          <p:nvPr/>
        </p:nvSpPr>
        <p:spPr>
          <a:xfrm>
            <a:off x="8583149" y="2180930"/>
            <a:ext cx="1759226" cy="61622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物理页面</a:t>
            </a:r>
            <a:r>
              <a:rPr lang="en-US" altLang="zh-CN" dirty="0"/>
              <a:t>0</a:t>
            </a:r>
            <a:endParaRPr lang="zh-CN" altLang="en-US" dirty="0"/>
          </a:p>
        </p:txBody>
      </p:sp>
      <p:sp>
        <p:nvSpPr>
          <p:cNvPr id="5" name="矩形 4">
            <a:extLst>
              <a:ext uri="{FF2B5EF4-FFF2-40B4-BE49-F238E27FC236}">
                <a16:creationId xmlns:a16="http://schemas.microsoft.com/office/drawing/2014/main" id="{1109DD07-8BBC-1337-5B6D-6681913CE522}"/>
              </a:ext>
            </a:extLst>
          </p:cNvPr>
          <p:cNvSpPr/>
          <p:nvPr/>
        </p:nvSpPr>
        <p:spPr>
          <a:xfrm>
            <a:off x="8583149" y="2797156"/>
            <a:ext cx="1759226" cy="61622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物理页面</a:t>
            </a:r>
            <a:r>
              <a:rPr lang="en-US" altLang="zh-CN" dirty="0"/>
              <a:t>1</a:t>
            </a:r>
            <a:endParaRPr lang="zh-CN" altLang="en-US" dirty="0"/>
          </a:p>
        </p:txBody>
      </p:sp>
      <p:sp>
        <p:nvSpPr>
          <p:cNvPr id="6" name="矩形 5">
            <a:extLst>
              <a:ext uri="{FF2B5EF4-FFF2-40B4-BE49-F238E27FC236}">
                <a16:creationId xmlns:a16="http://schemas.microsoft.com/office/drawing/2014/main" id="{8D761C73-6D46-DA3C-3538-9E2FA70FBA54}"/>
              </a:ext>
            </a:extLst>
          </p:cNvPr>
          <p:cNvSpPr/>
          <p:nvPr/>
        </p:nvSpPr>
        <p:spPr>
          <a:xfrm>
            <a:off x="8583149" y="3413382"/>
            <a:ext cx="1759226" cy="61622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物理页面</a:t>
            </a:r>
            <a:r>
              <a:rPr lang="en-US" altLang="zh-CN" dirty="0"/>
              <a:t>2</a:t>
            </a:r>
            <a:endParaRPr lang="zh-CN" altLang="en-US" dirty="0"/>
          </a:p>
        </p:txBody>
      </p:sp>
      <p:sp>
        <p:nvSpPr>
          <p:cNvPr id="7" name="矩形 6">
            <a:extLst>
              <a:ext uri="{FF2B5EF4-FFF2-40B4-BE49-F238E27FC236}">
                <a16:creationId xmlns:a16="http://schemas.microsoft.com/office/drawing/2014/main" id="{F68892CC-12A3-D322-F425-6DE8E1060D03}"/>
              </a:ext>
            </a:extLst>
          </p:cNvPr>
          <p:cNvSpPr/>
          <p:nvPr/>
        </p:nvSpPr>
        <p:spPr>
          <a:xfrm>
            <a:off x="8583149" y="4029608"/>
            <a:ext cx="1759226" cy="61622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物理页面</a:t>
            </a:r>
            <a:r>
              <a:rPr lang="en-US" altLang="zh-CN" dirty="0"/>
              <a:t>3</a:t>
            </a:r>
            <a:endParaRPr lang="zh-CN" altLang="en-US" dirty="0"/>
          </a:p>
        </p:txBody>
      </p:sp>
      <p:sp>
        <p:nvSpPr>
          <p:cNvPr id="8" name="矩形 7">
            <a:extLst>
              <a:ext uri="{FF2B5EF4-FFF2-40B4-BE49-F238E27FC236}">
                <a16:creationId xmlns:a16="http://schemas.microsoft.com/office/drawing/2014/main" id="{8C9FE12A-7F0A-6A38-E14E-2A459F7D670B}"/>
              </a:ext>
            </a:extLst>
          </p:cNvPr>
          <p:cNvSpPr/>
          <p:nvPr/>
        </p:nvSpPr>
        <p:spPr>
          <a:xfrm>
            <a:off x="8583149" y="2180930"/>
            <a:ext cx="1759226" cy="1490869"/>
          </a:xfrm>
          <a:prstGeom prst="rect">
            <a:avLst/>
          </a:prstGeom>
          <a:solidFill>
            <a:schemeClr val="accent6">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E269236-B38B-2BD0-121A-9B989EA3729E}"/>
              </a:ext>
            </a:extLst>
          </p:cNvPr>
          <p:cNvSpPr/>
          <p:nvPr/>
        </p:nvSpPr>
        <p:spPr>
          <a:xfrm>
            <a:off x="8583149" y="4645834"/>
            <a:ext cx="1759226" cy="61622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物理页面</a:t>
            </a:r>
            <a:r>
              <a:rPr lang="en-US" altLang="zh-CN" dirty="0"/>
              <a:t>4</a:t>
            </a:r>
            <a:endParaRPr lang="zh-CN" altLang="en-US" dirty="0"/>
          </a:p>
        </p:txBody>
      </p:sp>
      <p:sp>
        <p:nvSpPr>
          <p:cNvPr id="10" name="文本框 9">
            <a:extLst>
              <a:ext uri="{FF2B5EF4-FFF2-40B4-BE49-F238E27FC236}">
                <a16:creationId xmlns:a16="http://schemas.microsoft.com/office/drawing/2014/main" id="{5FC136A6-E18C-3EDB-7D0B-9E28EBA95295}"/>
              </a:ext>
            </a:extLst>
          </p:cNvPr>
          <p:cNvSpPr txBox="1"/>
          <p:nvPr/>
        </p:nvSpPr>
        <p:spPr>
          <a:xfrm>
            <a:off x="10779697" y="2601213"/>
            <a:ext cx="1010951" cy="369332"/>
          </a:xfrm>
          <a:prstGeom prst="rect">
            <a:avLst/>
          </a:prstGeom>
          <a:noFill/>
        </p:spPr>
        <p:txBody>
          <a:bodyPr wrap="square" rtlCol="0">
            <a:spAutoFit/>
          </a:bodyPr>
          <a:lstStyle/>
          <a:p>
            <a:r>
              <a:rPr lang="zh-CN" altLang="en-US" dirty="0"/>
              <a:t>程序段</a:t>
            </a:r>
            <a:r>
              <a:rPr lang="en-US" altLang="zh-CN" dirty="0"/>
              <a:t>1</a:t>
            </a:r>
            <a:endParaRPr lang="zh-CN" altLang="en-US" dirty="0"/>
          </a:p>
        </p:txBody>
      </p:sp>
      <p:sp>
        <p:nvSpPr>
          <p:cNvPr id="11" name="矩形 10">
            <a:extLst>
              <a:ext uri="{FF2B5EF4-FFF2-40B4-BE49-F238E27FC236}">
                <a16:creationId xmlns:a16="http://schemas.microsoft.com/office/drawing/2014/main" id="{5AF4F5F7-3884-9DB9-FA48-05AE47873474}"/>
              </a:ext>
            </a:extLst>
          </p:cNvPr>
          <p:cNvSpPr/>
          <p:nvPr/>
        </p:nvSpPr>
        <p:spPr>
          <a:xfrm>
            <a:off x="8583149" y="4029608"/>
            <a:ext cx="1759226" cy="877483"/>
          </a:xfrm>
          <a:prstGeom prst="rect">
            <a:avLst/>
          </a:prstGeom>
          <a:solidFill>
            <a:schemeClr val="accent6">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D79F4980-B185-6176-77A7-A463AB6C3AC5}"/>
              </a:ext>
            </a:extLst>
          </p:cNvPr>
          <p:cNvSpPr txBox="1"/>
          <p:nvPr/>
        </p:nvSpPr>
        <p:spPr>
          <a:xfrm>
            <a:off x="10779697" y="4069838"/>
            <a:ext cx="1101823" cy="369332"/>
          </a:xfrm>
          <a:prstGeom prst="rect">
            <a:avLst/>
          </a:prstGeom>
          <a:noFill/>
        </p:spPr>
        <p:txBody>
          <a:bodyPr wrap="square" rtlCol="0">
            <a:spAutoFit/>
          </a:bodyPr>
          <a:lstStyle/>
          <a:p>
            <a:r>
              <a:rPr lang="zh-CN" altLang="en-US" dirty="0"/>
              <a:t>程序段</a:t>
            </a:r>
            <a:r>
              <a:rPr lang="en-US" altLang="zh-CN" dirty="0"/>
              <a:t>2</a:t>
            </a:r>
            <a:endParaRPr lang="zh-CN" altLang="en-US" dirty="0"/>
          </a:p>
        </p:txBody>
      </p:sp>
      <p:graphicFrame>
        <p:nvGraphicFramePr>
          <p:cNvPr id="13" name="表格 12">
            <a:extLst>
              <a:ext uri="{FF2B5EF4-FFF2-40B4-BE49-F238E27FC236}">
                <a16:creationId xmlns:a16="http://schemas.microsoft.com/office/drawing/2014/main" id="{A3C478BC-C35D-06D5-C470-267A3662571B}"/>
              </a:ext>
            </a:extLst>
          </p:cNvPr>
          <p:cNvGraphicFramePr>
            <a:graphicFrameLocks noGrp="1"/>
          </p:cNvGraphicFramePr>
          <p:nvPr>
            <p:extLst>
              <p:ext uri="{D42A27DB-BD31-4B8C-83A1-F6EECF244321}">
                <p14:modId xmlns:p14="http://schemas.microsoft.com/office/powerpoint/2010/main" val="3388453746"/>
              </p:ext>
            </p:extLst>
          </p:nvPr>
        </p:nvGraphicFramePr>
        <p:xfrm>
          <a:off x="4964596" y="2337195"/>
          <a:ext cx="3092490" cy="2768600"/>
        </p:xfrm>
        <a:graphic>
          <a:graphicData uri="http://schemas.openxmlformats.org/drawingml/2006/table">
            <a:tbl>
              <a:tblPr firstRow="1" bandRow="1">
                <a:tableStyleId>{5C22544A-7EE6-4342-B048-85BDC9FD1C3A}</a:tableStyleId>
              </a:tblPr>
              <a:tblGrid>
                <a:gridCol w="1030830">
                  <a:extLst>
                    <a:ext uri="{9D8B030D-6E8A-4147-A177-3AD203B41FA5}">
                      <a16:colId xmlns:a16="http://schemas.microsoft.com/office/drawing/2014/main" val="4215562776"/>
                    </a:ext>
                  </a:extLst>
                </a:gridCol>
                <a:gridCol w="1030830">
                  <a:extLst>
                    <a:ext uri="{9D8B030D-6E8A-4147-A177-3AD203B41FA5}">
                      <a16:colId xmlns:a16="http://schemas.microsoft.com/office/drawing/2014/main" val="4206722584"/>
                    </a:ext>
                  </a:extLst>
                </a:gridCol>
                <a:gridCol w="1030830">
                  <a:extLst>
                    <a:ext uri="{9D8B030D-6E8A-4147-A177-3AD203B41FA5}">
                      <a16:colId xmlns:a16="http://schemas.microsoft.com/office/drawing/2014/main" val="1804556375"/>
                    </a:ext>
                  </a:extLst>
                </a:gridCol>
              </a:tblGrid>
              <a:tr h="370840">
                <a:tc>
                  <a:txBody>
                    <a:bodyPr/>
                    <a:lstStyle/>
                    <a:p>
                      <a:r>
                        <a:rPr lang="en-US" altLang="zh-CN" dirty="0"/>
                        <a:t>Virtual page number</a:t>
                      </a:r>
                      <a:endParaRPr lang="zh-CN" altLang="en-US" dirty="0"/>
                    </a:p>
                  </a:txBody>
                  <a:tcPr/>
                </a:tc>
                <a:tc>
                  <a:txBody>
                    <a:bodyPr/>
                    <a:lstStyle/>
                    <a:p>
                      <a:r>
                        <a:rPr lang="en-US" altLang="zh-CN" dirty="0"/>
                        <a:t>Frame number</a:t>
                      </a:r>
                      <a:endParaRPr lang="zh-CN" altLang="en-US" dirty="0"/>
                    </a:p>
                  </a:txBody>
                  <a:tcPr/>
                </a:tc>
                <a:tc>
                  <a:txBody>
                    <a:bodyPr/>
                    <a:lstStyle/>
                    <a:p>
                      <a:r>
                        <a:rPr lang="en-US" altLang="zh-CN" dirty="0"/>
                        <a:t>right</a:t>
                      </a:r>
                      <a:endParaRPr lang="zh-CN" altLang="en-US" dirty="0"/>
                    </a:p>
                  </a:txBody>
                  <a:tcPr/>
                </a:tc>
                <a:extLst>
                  <a:ext uri="{0D108BD9-81ED-4DB2-BD59-A6C34878D82A}">
                    <a16:rowId xmlns:a16="http://schemas.microsoft.com/office/drawing/2014/main" val="2217999076"/>
                  </a:ext>
                </a:extLst>
              </a:tr>
              <a:tr h="370840">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tc>
                  <a:txBody>
                    <a:bodyPr/>
                    <a:lstStyle/>
                    <a:p>
                      <a:r>
                        <a:rPr lang="en-US" altLang="zh-CN" dirty="0" err="1"/>
                        <a:t>rw</a:t>
                      </a:r>
                      <a:r>
                        <a:rPr lang="en-US" altLang="zh-CN" dirty="0"/>
                        <a:t>-</a:t>
                      </a:r>
                      <a:endParaRPr lang="zh-CN" altLang="en-US" dirty="0"/>
                    </a:p>
                  </a:txBody>
                  <a:tcPr/>
                </a:tc>
                <a:extLst>
                  <a:ext uri="{0D108BD9-81ED-4DB2-BD59-A6C34878D82A}">
                    <a16:rowId xmlns:a16="http://schemas.microsoft.com/office/drawing/2014/main" val="2774503482"/>
                  </a:ext>
                </a:extLst>
              </a:tr>
              <a:tr h="370840">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err="1"/>
                        <a:t>rw</a:t>
                      </a:r>
                      <a:r>
                        <a:rPr lang="en-US" altLang="zh-CN" dirty="0"/>
                        <a:t>-</a:t>
                      </a:r>
                      <a:endParaRPr lang="zh-CN" altLang="en-US" dirty="0"/>
                    </a:p>
                  </a:txBody>
                  <a:tcPr/>
                </a:tc>
                <a:extLst>
                  <a:ext uri="{0D108BD9-81ED-4DB2-BD59-A6C34878D82A}">
                    <a16:rowId xmlns:a16="http://schemas.microsoft.com/office/drawing/2014/main" val="731799846"/>
                  </a:ext>
                </a:extLst>
              </a:tr>
              <a:tr h="370840">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tc>
                  <a:txBody>
                    <a:bodyPr/>
                    <a:lstStyle/>
                    <a:p>
                      <a:r>
                        <a:rPr lang="en-US" altLang="zh-CN" dirty="0" err="1"/>
                        <a:t>rw</a:t>
                      </a:r>
                      <a:r>
                        <a:rPr lang="en-US" altLang="zh-CN" dirty="0"/>
                        <a:t>-</a:t>
                      </a:r>
                      <a:endParaRPr lang="zh-CN" altLang="en-US" dirty="0"/>
                    </a:p>
                  </a:txBody>
                  <a:tcPr/>
                </a:tc>
                <a:extLst>
                  <a:ext uri="{0D108BD9-81ED-4DB2-BD59-A6C34878D82A}">
                    <a16:rowId xmlns:a16="http://schemas.microsoft.com/office/drawing/2014/main" val="2776390851"/>
                  </a:ext>
                </a:extLst>
              </a:tr>
              <a:tr h="370840">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r-e</a:t>
                      </a:r>
                      <a:endParaRPr lang="zh-CN" altLang="en-US" dirty="0"/>
                    </a:p>
                  </a:txBody>
                  <a:tcPr/>
                </a:tc>
                <a:extLst>
                  <a:ext uri="{0D108BD9-81ED-4DB2-BD59-A6C34878D82A}">
                    <a16:rowId xmlns:a16="http://schemas.microsoft.com/office/drawing/2014/main" val="1012529318"/>
                  </a:ext>
                </a:extLst>
              </a:tr>
              <a:tr h="370840">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r-e</a:t>
                      </a:r>
                      <a:endParaRPr lang="zh-CN" altLang="en-US" dirty="0"/>
                    </a:p>
                  </a:txBody>
                  <a:tcPr/>
                </a:tc>
                <a:extLst>
                  <a:ext uri="{0D108BD9-81ED-4DB2-BD59-A6C34878D82A}">
                    <a16:rowId xmlns:a16="http://schemas.microsoft.com/office/drawing/2014/main" val="1809113081"/>
                  </a:ext>
                </a:extLst>
              </a:tr>
            </a:tbl>
          </a:graphicData>
        </a:graphic>
      </p:graphicFrame>
    </p:spTree>
    <p:extLst>
      <p:ext uri="{BB962C8B-B14F-4D97-AF65-F5344CB8AC3E}">
        <p14:creationId xmlns:p14="http://schemas.microsoft.com/office/powerpoint/2010/main" val="395737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3" name="文本框 2">
            <a:extLst>
              <a:ext uri="{FF2B5EF4-FFF2-40B4-BE49-F238E27FC236}">
                <a16:creationId xmlns:a16="http://schemas.microsoft.com/office/drawing/2014/main" id="{BE03D16C-1518-AB78-4D3A-38F9A431109C}"/>
              </a:ext>
            </a:extLst>
          </p:cNvPr>
          <p:cNvSpPr txBox="1"/>
          <p:nvPr/>
        </p:nvSpPr>
        <p:spPr>
          <a:xfrm>
            <a:off x="260310" y="1502939"/>
            <a:ext cx="5835690" cy="4893647"/>
          </a:xfrm>
          <a:prstGeom prst="rect">
            <a:avLst/>
          </a:prstGeom>
          <a:noFill/>
        </p:spPr>
        <p:txBody>
          <a:bodyPr wrap="square" rtlCol="0">
            <a:spAutoFit/>
          </a:bodyPr>
          <a:lstStyle/>
          <a:p>
            <a:r>
              <a:rPr lang="zh-CN" altLang="en-US" sz="2400" dirty="0"/>
              <a:t>多级页表</a:t>
            </a:r>
            <a:endParaRPr lang="en-US" altLang="zh-CN" sz="2400" dirty="0"/>
          </a:p>
          <a:p>
            <a:r>
              <a:rPr lang="zh-CN" altLang="en-US" sz="2400" dirty="0"/>
              <a:t>多级页表是为了解决这样一个问题：</a:t>
            </a:r>
            <a:endParaRPr lang="en-US" altLang="zh-CN" sz="2400" dirty="0"/>
          </a:p>
          <a:p>
            <a:r>
              <a:rPr lang="zh-CN" altLang="en-US" sz="2400" dirty="0"/>
              <a:t>我们的页表的数据，也是存放在内存中的，如果是一个单级页表，那么所有的页表项都需要放在一个连续的内存空间中（就是一个数组嘛）。</a:t>
            </a:r>
            <a:endParaRPr lang="en-US" altLang="zh-CN" sz="2400" dirty="0"/>
          </a:p>
          <a:p>
            <a:r>
              <a:rPr lang="zh-CN" altLang="en-US" sz="2400" dirty="0"/>
              <a:t>但是这样一来，我们需要维护一个非常大的数组</a:t>
            </a:r>
            <a:endParaRPr lang="en-US" altLang="zh-CN" sz="2400" dirty="0"/>
          </a:p>
          <a:p>
            <a:r>
              <a:rPr lang="zh-CN" altLang="en-US" sz="2400" dirty="0"/>
              <a:t>所以我们就有了多级页表（也更为符合分页的一个思想）</a:t>
            </a:r>
            <a:endParaRPr lang="en-US" altLang="zh-CN" sz="2400" dirty="0"/>
          </a:p>
          <a:p>
            <a:r>
              <a:rPr lang="zh-CN" altLang="en-US" sz="2400" dirty="0"/>
              <a:t>每一级的页表里面所有的记录，都放在一个页面大小的空间中。</a:t>
            </a:r>
            <a:endParaRPr lang="en-US" altLang="zh-CN" sz="2400" dirty="0"/>
          </a:p>
          <a:p>
            <a:r>
              <a:rPr lang="zh-CN" altLang="en-US" sz="2400" dirty="0"/>
              <a:t>从而页表自身也按照分页的方法去处理</a:t>
            </a:r>
            <a:endParaRPr lang="en-US" altLang="zh-CN" sz="2400" dirty="0"/>
          </a:p>
        </p:txBody>
      </p:sp>
      <p:pic>
        <p:nvPicPr>
          <p:cNvPr id="5" name="图片 4">
            <a:extLst>
              <a:ext uri="{FF2B5EF4-FFF2-40B4-BE49-F238E27FC236}">
                <a16:creationId xmlns:a16="http://schemas.microsoft.com/office/drawing/2014/main" id="{AEC6DA3C-C847-921E-3D5B-C156D410A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555" y="3376569"/>
            <a:ext cx="5572077" cy="3291730"/>
          </a:xfrm>
          <a:prstGeom prst="rect">
            <a:avLst/>
          </a:prstGeom>
        </p:spPr>
      </p:pic>
    </p:spTree>
    <p:extLst>
      <p:ext uri="{BB962C8B-B14F-4D97-AF65-F5344CB8AC3E}">
        <p14:creationId xmlns:p14="http://schemas.microsoft.com/office/powerpoint/2010/main" val="1402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2" name="文本框 1">
            <a:extLst>
              <a:ext uri="{FF2B5EF4-FFF2-40B4-BE49-F238E27FC236}">
                <a16:creationId xmlns:a16="http://schemas.microsoft.com/office/drawing/2014/main" id="{AA4D530D-7C39-B574-97DA-4B288DF212C3}"/>
              </a:ext>
            </a:extLst>
          </p:cNvPr>
          <p:cNvSpPr txBox="1"/>
          <p:nvPr/>
        </p:nvSpPr>
        <p:spPr>
          <a:xfrm>
            <a:off x="857604" y="1073427"/>
            <a:ext cx="10132234" cy="5632311"/>
          </a:xfrm>
          <a:prstGeom prst="rect">
            <a:avLst/>
          </a:prstGeom>
          <a:noFill/>
        </p:spPr>
        <p:txBody>
          <a:bodyPr wrap="square" rtlCol="0">
            <a:spAutoFit/>
          </a:bodyPr>
          <a:lstStyle/>
          <a:p>
            <a:r>
              <a:rPr lang="zh-CN" altLang="en-US" sz="2400" dirty="0"/>
              <a:t>多级页表的计算（必须掌握）</a:t>
            </a:r>
            <a:endParaRPr lang="en-US" altLang="zh-CN" sz="2400" dirty="0"/>
          </a:p>
          <a:p>
            <a:endParaRPr lang="en-US" altLang="zh-CN" sz="2400" dirty="0"/>
          </a:p>
          <a:p>
            <a:r>
              <a:rPr lang="zh-CN" altLang="en-US" sz="2400" dirty="0"/>
              <a:t>首先是各个位域占用多少位的一个计算，假定一个页面大小为</a:t>
            </a:r>
            <a:r>
              <a:rPr lang="en-US" altLang="zh-CN" sz="2400" dirty="0"/>
              <a:t>4096B</a:t>
            </a:r>
          </a:p>
          <a:p>
            <a:r>
              <a:rPr lang="zh-CN" altLang="en-US" sz="2400" dirty="0"/>
              <a:t>在</a:t>
            </a:r>
            <a:r>
              <a:rPr lang="en-US" altLang="zh-CN" sz="2400" dirty="0"/>
              <a:t>32</a:t>
            </a:r>
            <a:r>
              <a:rPr lang="zh-CN" altLang="en-US" sz="2400" dirty="0"/>
              <a:t>位平台上，一个页表项占用</a:t>
            </a:r>
            <a:r>
              <a:rPr lang="en-US" altLang="zh-CN" sz="2400" dirty="0"/>
              <a:t>32</a:t>
            </a:r>
            <a:r>
              <a:rPr lang="zh-CN" altLang="en-US" sz="2400" dirty="0"/>
              <a:t>位，也就是</a:t>
            </a:r>
            <a:r>
              <a:rPr lang="en-US" altLang="zh-CN" sz="2400" dirty="0"/>
              <a:t>4B</a:t>
            </a:r>
          </a:p>
          <a:p>
            <a:r>
              <a:rPr lang="zh-CN" altLang="en-US" sz="2400" dirty="0"/>
              <a:t>那么页内偏移，由于</a:t>
            </a:r>
            <a:r>
              <a:rPr lang="en-US" altLang="zh-CN" sz="2400" dirty="0"/>
              <a:t>2^12=4096</a:t>
            </a:r>
            <a:r>
              <a:rPr lang="zh-CN" altLang="en-US" sz="2400" dirty="0"/>
              <a:t>，所以页内偏移需要占用</a:t>
            </a:r>
            <a:r>
              <a:rPr lang="en-US" altLang="zh-CN" sz="2400" dirty="0"/>
              <a:t>12</a:t>
            </a:r>
            <a:r>
              <a:rPr lang="zh-CN" altLang="en-US" sz="2400" dirty="0"/>
              <a:t>位。还剩下</a:t>
            </a:r>
            <a:r>
              <a:rPr lang="en-US" altLang="zh-CN" sz="2400" dirty="0"/>
              <a:t>20</a:t>
            </a:r>
            <a:r>
              <a:rPr lang="zh-CN" altLang="en-US" sz="2400" dirty="0"/>
              <a:t>位</a:t>
            </a:r>
            <a:endParaRPr lang="en-US" altLang="zh-CN" sz="2400" dirty="0"/>
          </a:p>
          <a:p>
            <a:r>
              <a:rPr lang="zh-CN" altLang="en-US" sz="2400" dirty="0"/>
              <a:t>上一级的页表，包含了</a:t>
            </a:r>
            <a:r>
              <a:rPr lang="en-US" altLang="zh-CN" sz="2400" dirty="0"/>
              <a:t>4096B/4B=1024</a:t>
            </a:r>
            <a:r>
              <a:rPr lang="zh-CN" altLang="en-US" sz="2400" dirty="0"/>
              <a:t>个页表项，所以上一级页表需要用到</a:t>
            </a:r>
            <a:r>
              <a:rPr lang="en-US" altLang="zh-CN" sz="2400" dirty="0"/>
              <a:t>10</a:t>
            </a:r>
            <a:r>
              <a:rPr lang="zh-CN" altLang="en-US" sz="2400" dirty="0"/>
              <a:t>位用于描述上一级页表中的偏移，还剩下</a:t>
            </a:r>
            <a:r>
              <a:rPr lang="en-US" altLang="zh-CN" sz="2400" dirty="0"/>
              <a:t>10</a:t>
            </a:r>
            <a:r>
              <a:rPr lang="zh-CN" altLang="en-US" sz="2400" dirty="0"/>
              <a:t>位</a:t>
            </a:r>
            <a:endParaRPr lang="en-US" altLang="zh-CN" sz="2400" dirty="0"/>
          </a:p>
          <a:p>
            <a:r>
              <a:rPr lang="zh-CN" altLang="en-US" sz="2400" dirty="0"/>
              <a:t>再上一级，同样需要包含</a:t>
            </a:r>
            <a:r>
              <a:rPr lang="en-US" altLang="zh-CN" sz="2400" dirty="0"/>
              <a:t>4096B/4B=1024</a:t>
            </a:r>
            <a:r>
              <a:rPr lang="zh-CN" altLang="en-US" sz="2400" dirty="0"/>
              <a:t>个页表项，刚好用完剩下的</a:t>
            </a:r>
            <a:r>
              <a:rPr lang="en-US" altLang="zh-CN" sz="2400" dirty="0"/>
              <a:t>10</a:t>
            </a:r>
            <a:r>
              <a:rPr lang="zh-CN" altLang="en-US" sz="2400" dirty="0"/>
              <a:t>位。</a:t>
            </a:r>
            <a:endParaRPr lang="en-US" altLang="zh-CN" sz="2400" dirty="0"/>
          </a:p>
          <a:p>
            <a:r>
              <a:rPr lang="zh-CN" altLang="en-US" sz="2400" dirty="0"/>
              <a:t>那么实际上一个</a:t>
            </a:r>
            <a:r>
              <a:rPr lang="en-US" altLang="zh-CN" sz="2400" dirty="0"/>
              <a:t>32</a:t>
            </a:r>
            <a:r>
              <a:rPr lang="zh-CN" altLang="en-US" sz="2400" dirty="0"/>
              <a:t>位的虚拟地址，就是</a:t>
            </a:r>
            <a:r>
              <a:rPr lang="en-US" altLang="zh-CN" sz="2400" dirty="0"/>
              <a:t>10</a:t>
            </a:r>
            <a:r>
              <a:rPr lang="zh-CN" altLang="en-US" sz="2400" dirty="0"/>
              <a:t>位一级页表中的</a:t>
            </a:r>
            <a:r>
              <a:rPr lang="en-US" altLang="zh-CN" sz="2400" dirty="0"/>
              <a:t>index+10</a:t>
            </a:r>
            <a:r>
              <a:rPr lang="zh-CN" altLang="en-US" sz="2400" dirty="0"/>
              <a:t>位的二级页表中的</a:t>
            </a:r>
            <a:r>
              <a:rPr lang="en-US" altLang="zh-CN" sz="2400" dirty="0"/>
              <a:t>index+12</a:t>
            </a:r>
            <a:r>
              <a:rPr lang="zh-CN" altLang="en-US" sz="2400" dirty="0"/>
              <a:t>位的页内偏移。</a:t>
            </a:r>
            <a:endParaRPr lang="en-US" altLang="zh-CN" sz="2400" dirty="0"/>
          </a:p>
          <a:p>
            <a:endParaRPr lang="en-US" altLang="zh-CN" sz="2400" dirty="0"/>
          </a:p>
          <a:p>
            <a:r>
              <a:rPr lang="zh-CN" altLang="en-US" sz="2400" dirty="0"/>
              <a:t>其他常用的也有</a:t>
            </a:r>
            <a:r>
              <a:rPr lang="en-US" altLang="zh-CN" sz="2400" dirty="0"/>
              <a:t>64</a:t>
            </a:r>
            <a:r>
              <a:rPr lang="zh-CN" altLang="en-US" sz="2400" dirty="0"/>
              <a:t>位下的</a:t>
            </a:r>
            <a:r>
              <a:rPr lang="en-US" altLang="zh-CN" sz="2400" dirty="0"/>
              <a:t>48</a:t>
            </a:r>
            <a:r>
              <a:rPr lang="zh-CN" altLang="en-US" sz="2400" dirty="0"/>
              <a:t>位分页（一个页表项</a:t>
            </a:r>
            <a:r>
              <a:rPr lang="en-US" altLang="zh-CN" sz="2400" dirty="0"/>
              <a:t>8B</a:t>
            </a:r>
            <a:r>
              <a:rPr lang="zh-CN" altLang="en-US" sz="2400" dirty="0"/>
              <a:t>，虚拟地址</a:t>
            </a:r>
            <a:r>
              <a:rPr lang="en-US" altLang="zh-CN" sz="2400" dirty="0"/>
              <a:t>9</a:t>
            </a:r>
            <a:r>
              <a:rPr lang="zh-CN" altLang="en-US" sz="2400" dirty="0"/>
              <a:t>位</a:t>
            </a:r>
            <a:r>
              <a:rPr lang="en-US" altLang="zh-CN" sz="2400" dirty="0"/>
              <a:t>+9</a:t>
            </a:r>
            <a:r>
              <a:rPr lang="zh-CN" altLang="en-US" sz="2400" dirty="0"/>
              <a:t>位</a:t>
            </a:r>
            <a:r>
              <a:rPr lang="en-US" altLang="zh-CN" sz="2400" dirty="0"/>
              <a:t>+9</a:t>
            </a:r>
            <a:r>
              <a:rPr lang="zh-CN" altLang="en-US" sz="2400" dirty="0"/>
              <a:t>位</a:t>
            </a:r>
            <a:r>
              <a:rPr lang="en-US" altLang="zh-CN" sz="2400" dirty="0"/>
              <a:t>+9</a:t>
            </a:r>
            <a:r>
              <a:rPr lang="zh-CN" altLang="en-US" sz="2400" dirty="0"/>
              <a:t>位</a:t>
            </a:r>
            <a:r>
              <a:rPr lang="en-US" altLang="zh-CN" sz="2400" dirty="0"/>
              <a:t>+12</a:t>
            </a:r>
            <a:r>
              <a:rPr lang="zh-CN" altLang="en-US" sz="2400" dirty="0"/>
              <a:t>位页内偏移），以及</a:t>
            </a:r>
            <a:r>
              <a:rPr lang="en-US" altLang="zh-CN" sz="2400" dirty="0"/>
              <a:t>sv39</a:t>
            </a:r>
            <a:r>
              <a:rPr lang="zh-CN" altLang="en-US" sz="2400" dirty="0"/>
              <a:t>（同样一个页表项</a:t>
            </a:r>
            <a:r>
              <a:rPr lang="en-US" altLang="zh-CN" sz="2400" dirty="0"/>
              <a:t>8B</a:t>
            </a:r>
            <a:r>
              <a:rPr lang="zh-CN" altLang="en-US" sz="2400" dirty="0"/>
              <a:t>，地址</a:t>
            </a:r>
            <a:r>
              <a:rPr lang="en-US" altLang="zh-CN" sz="2400" dirty="0"/>
              <a:t>9+9+9+12</a:t>
            </a:r>
            <a:r>
              <a:rPr lang="zh-CN" altLang="en-US" sz="2400" dirty="0"/>
              <a:t>），当然也有</a:t>
            </a:r>
            <a:r>
              <a:rPr lang="en-US" altLang="zh-CN" sz="2400" dirty="0"/>
              <a:t>48</a:t>
            </a:r>
            <a:r>
              <a:rPr lang="zh-CN" altLang="en-US" sz="2400" dirty="0"/>
              <a:t>位再加一个</a:t>
            </a:r>
            <a:r>
              <a:rPr lang="en-US" altLang="zh-CN" sz="2400" dirty="0"/>
              <a:t>9</a:t>
            </a:r>
            <a:r>
              <a:rPr lang="zh-CN" altLang="en-US" sz="2400" dirty="0"/>
              <a:t>，</a:t>
            </a:r>
            <a:r>
              <a:rPr lang="en-US" altLang="zh-CN" sz="2400" dirty="0"/>
              <a:t>57</a:t>
            </a:r>
            <a:r>
              <a:rPr lang="zh-CN" altLang="en-US" sz="2400" dirty="0"/>
              <a:t>位的分页方案</a:t>
            </a:r>
            <a:endParaRPr lang="en-US" altLang="zh-CN" sz="2400" dirty="0"/>
          </a:p>
        </p:txBody>
      </p:sp>
    </p:spTree>
    <p:extLst>
      <p:ext uri="{BB962C8B-B14F-4D97-AF65-F5344CB8AC3E}">
        <p14:creationId xmlns:p14="http://schemas.microsoft.com/office/powerpoint/2010/main" val="3450515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2" name="文本框 1">
            <a:extLst>
              <a:ext uri="{FF2B5EF4-FFF2-40B4-BE49-F238E27FC236}">
                <a16:creationId xmlns:a16="http://schemas.microsoft.com/office/drawing/2014/main" id="{AA4D530D-7C39-B574-97DA-4B288DF212C3}"/>
              </a:ext>
            </a:extLst>
          </p:cNvPr>
          <p:cNvSpPr txBox="1"/>
          <p:nvPr/>
        </p:nvSpPr>
        <p:spPr>
          <a:xfrm>
            <a:off x="577179" y="857513"/>
            <a:ext cx="10132234" cy="1938992"/>
          </a:xfrm>
          <a:prstGeom prst="rect">
            <a:avLst/>
          </a:prstGeom>
          <a:noFill/>
        </p:spPr>
        <p:txBody>
          <a:bodyPr wrap="square" rtlCol="0">
            <a:spAutoFit/>
          </a:bodyPr>
          <a:lstStyle/>
          <a:p>
            <a:r>
              <a:rPr lang="zh-CN" altLang="en-US" sz="2400" dirty="0"/>
              <a:t>多级页表的计算（必须掌握）</a:t>
            </a:r>
            <a:endParaRPr lang="en-US" altLang="zh-CN" sz="2400" dirty="0"/>
          </a:p>
          <a:p>
            <a:endParaRPr lang="en-US" altLang="zh-CN" sz="2400" dirty="0"/>
          </a:p>
          <a:p>
            <a:r>
              <a:rPr lang="zh-CN" altLang="en-US" sz="2400" dirty="0"/>
              <a:t>第二个必须掌握的是给出一个页表中的内容，一个虚拟地址，一个页表基地址，从而找出对应的物理地址，下面是一个</a:t>
            </a:r>
            <a:r>
              <a:rPr lang="en-US" altLang="zh-CN" sz="2400" dirty="0"/>
              <a:t>32</a:t>
            </a:r>
            <a:r>
              <a:rPr lang="zh-CN" altLang="en-US" sz="2400" dirty="0"/>
              <a:t>位分页的例子，但是实验中的</a:t>
            </a:r>
            <a:r>
              <a:rPr lang="en-US" altLang="zh-CN" sz="2400" dirty="0"/>
              <a:t>sv39</a:t>
            </a:r>
            <a:r>
              <a:rPr lang="zh-CN" altLang="en-US" sz="2400" dirty="0"/>
              <a:t>有所不同</a:t>
            </a:r>
            <a:endParaRPr lang="en-US" altLang="zh-CN" sz="2400" dirty="0"/>
          </a:p>
        </p:txBody>
      </p:sp>
      <p:sp>
        <p:nvSpPr>
          <p:cNvPr id="3" name="矩形 2">
            <a:extLst>
              <a:ext uri="{FF2B5EF4-FFF2-40B4-BE49-F238E27FC236}">
                <a16:creationId xmlns:a16="http://schemas.microsoft.com/office/drawing/2014/main" id="{1F640F96-06E7-BB52-CF3B-800213598C84}"/>
              </a:ext>
            </a:extLst>
          </p:cNvPr>
          <p:cNvSpPr/>
          <p:nvPr/>
        </p:nvSpPr>
        <p:spPr>
          <a:xfrm>
            <a:off x="3068245" y="4846009"/>
            <a:ext cx="1571909" cy="449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C6097F2-853A-1628-8CCD-7E4A6F4F7A80}"/>
              </a:ext>
            </a:extLst>
          </p:cNvPr>
          <p:cNvSpPr/>
          <p:nvPr/>
        </p:nvSpPr>
        <p:spPr>
          <a:xfrm>
            <a:off x="3068244" y="5295413"/>
            <a:ext cx="1571909" cy="449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下一级页表的物理地址</a:t>
            </a:r>
          </a:p>
        </p:txBody>
      </p:sp>
      <p:sp>
        <p:nvSpPr>
          <p:cNvPr id="6" name="矩形 5">
            <a:extLst>
              <a:ext uri="{FF2B5EF4-FFF2-40B4-BE49-F238E27FC236}">
                <a16:creationId xmlns:a16="http://schemas.microsoft.com/office/drawing/2014/main" id="{C0DD1BC8-2541-5FC7-12BF-092EB1A85C0A}"/>
              </a:ext>
            </a:extLst>
          </p:cNvPr>
          <p:cNvSpPr/>
          <p:nvPr/>
        </p:nvSpPr>
        <p:spPr>
          <a:xfrm>
            <a:off x="3068243" y="5744817"/>
            <a:ext cx="1571909" cy="449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A3A57B9-6270-B421-73EC-FC0F974FFE47}"/>
              </a:ext>
            </a:extLst>
          </p:cNvPr>
          <p:cNvSpPr/>
          <p:nvPr/>
        </p:nvSpPr>
        <p:spPr>
          <a:xfrm>
            <a:off x="5957587" y="4196737"/>
            <a:ext cx="1571909" cy="449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页面的物理地址</a:t>
            </a:r>
          </a:p>
        </p:txBody>
      </p:sp>
      <p:sp>
        <p:nvSpPr>
          <p:cNvPr id="8" name="矩形 7">
            <a:extLst>
              <a:ext uri="{FF2B5EF4-FFF2-40B4-BE49-F238E27FC236}">
                <a16:creationId xmlns:a16="http://schemas.microsoft.com/office/drawing/2014/main" id="{38714E1F-25E0-B3F5-56D3-4DB079FFA270}"/>
              </a:ext>
            </a:extLst>
          </p:cNvPr>
          <p:cNvSpPr/>
          <p:nvPr/>
        </p:nvSpPr>
        <p:spPr>
          <a:xfrm>
            <a:off x="5957586" y="4646141"/>
            <a:ext cx="1571909" cy="449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D5AC5A9-B9F5-1767-87EE-378587C50300}"/>
              </a:ext>
            </a:extLst>
          </p:cNvPr>
          <p:cNvSpPr/>
          <p:nvPr/>
        </p:nvSpPr>
        <p:spPr>
          <a:xfrm>
            <a:off x="5957585" y="5095545"/>
            <a:ext cx="1571909" cy="449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25C4241-7FF2-44F1-559D-22EC27AF06F4}"/>
              </a:ext>
            </a:extLst>
          </p:cNvPr>
          <p:cNvSpPr/>
          <p:nvPr/>
        </p:nvSpPr>
        <p:spPr>
          <a:xfrm>
            <a:off x="2575746" y="2861794"/>
            <a:ext cx="1730592" cy="449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00 0000 0001b</a:t>
            </a:r>
            <a:endParaRPr lang="zh-CN" altLang="en-US" dirty="0"/>
          </a:p>
        </p:txBody>
      </p:sp>
      <p:sp>
        <p:nvSpPr>
          <p:cNvPr id="11" name="矩形 10">
            <a:extLst>
              <a:ext uri="{FF2B5EF4-FFF2-40B4-BE49-F238E27FC236}">
                <a16:creationId xmlns:a16="http://schemas.microsoft.com/office/drawing/2014/main" id="{4BD651ED-D01D-68FF-9478-BD4D9D9E354A}"/>
              </a:ext>
            </a:extLst>
          </p:cNvPr>
          <p:cNvSpPr/>
          <p:nvPr/>
        </p:nvSpPr>
        <p:spPr>
          <a:xfrm>
            <a:off x="4309969" y="2861794"/>
            <a:ext cx="1651250" cy="449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00 0000 0010b</a:t>
            </a:r>
            <a:endParaRPr lang="zh-CN" altLang="en-US" dirty="0"/>
          </a:p>
        </p:txBody>
      </p:sp>
      <p:sp>
        <p:nvSpPr>
          <p:cNvPr id="12" name="矩形 11">
            <a:extLst>
              <a:ext uri="{FF2B5EF4-FFF2-40B4-BE49-F238E27FC236}">
                <a16:creationId xmlns:a16="http://schemas.microsoft.com/office/drawing/2014/main" id="{FB84A928-56A6-D7DD-0384-53FFC9C49590}"/>
              </a:ext>
            </a:extLst>
          </p:cNvPr>
          <p:cNvSpPr/>
          <p:nvPr/>
        </p:nvSpPr>
        <p:spPr>
          <a:xfrm>
            <a:off x="5961218" y="2861794"/>
            <a:ext cx="2887448" cy="449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0000 0000 1000b</a:t>
            </a:r>
            <a:endParaRPr lang="zh-CN" altLang="en-US" dirty="0"/>
          </a:p>
        </p:txBody>
      </p:sp>
      <p:cxnSp>
        <p:nvCxnSpPr>
          <p:cNvPr id="14" name="直接箭头连接符 13">
            <a:extLst>
              <a:ext uri="{FF2B5EF4-FFF2-40B4-BE49-F238E27FC236}">
                <a16:creationId xmlns:a16="http://schemas.microsoft.com/office/drawing/2014/main" id="{585D5B0A-28E8-F752-A4CA-B7D440BECEE6}"/>
              </a:ext>
            </a:extLst>
          </p:cNvPr>
          <p:cNvCxnSpPr/>
          <p:nvPr/>
        </p:nvCxnSpPr>
        <p:spPr>
          <a:xfrm>
            <a:off x="1466625" y="6138122"/>
            <a:ext cx="148803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00FB514-0589-40DB-654F-12B7CA6383C8}"/>
              </a:ext>
            </a:extLst>
          </p:cNvPr>
          <p:cNvSpPr txBox="1"/>
          <p:nvPr/>
        </p:nvSpPr>
        <p:spPr>
          <a:xfrm>
            <a:off x="327991" y="5814391"/>
            <a:ext cx="1292087" cy="646331"/>
          </a:xfrm>
          <a:prstGeom prst="rect">
            <a:avLst/>
          </a:prstGeom>
          <a:noFill/>
        </p:spPr>
        <p:txBody>
          <a:bodyPr wrap="square" rtlCol="0">
            <a:spAutoFit/>
          </a:bodyPr>
          <a:lstStyle/>
          <a:p>
            <a:r>
              <a:rPr lang="zh-CN" altLang="en-US" dirty="0"/>
              <a:t>页表基地址寄存器</a:t>
            </a:r>
          </a:p>
        </p:txBody>
      </p:sp>
      <p:cxnSp>
        <p:nvCxnSpPr>
          <p:cNvPr id="17" name="直接箭头连接符 16">
            <a:extLst>
              <a:ext uri="{FF2B5EF4-FFF2-40B4-BE49-F238E27FC236}">
                <a16:creationId xmlns:a16="http://schemas.microsoft.com/office/drawing/2014/main" id="{F0BEC5CF-A1F8-1D8F-DFA9-58265DF2CF86}"/>
              </a:ext>
            </a:extLst>
          </p:cNvPr>
          <p:cNvCxnSpPr>
            <a:cxnSpLocks/>
            <a:stCxn id="10" idx="2"/>
            <a:endCxn id="5" idx="0"/>
          </p:cNvCxnSpPr>
          <p:nvPr/>
        </p:nvCxnSpPr>
        <p:spPr>
          <a:xfrm>
            <a:off x="3441042" y="3311198"/>
            <a:ext cx="413157" cy="198421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D31267D-07F5-F189-4B86-4B5C41042016}"/>
              </a:ext>
            </a:extLst>
          </p:cNvPr>
          <p:cNvSpPr txBox="1"/>
          <p:nvPr/>
        </p:nvSpPr>
        <p:spPr>
          <a:xfrm>
            <a:off x="2078698" y="3634882"/>
            <a:ext cx="1488030" cy="1200329"/>
          </a:xfrm>
          <a:prstGeom prst="rect">
            <a:avLst/>
          </a:prstGeom>
          <a:noFill/>
        </p:spPr>
        <p:txBody>
          <a:bodyPr wrap="square" rtlCol="0">
            <a:spAutoFit/>
          </a:bodyPr>
          <a:lstStyle/>
          <a:p>
            <a:r>
              <a:rPr lang="zh-CN" altLang="en-US" dirty="0"/>
              <a:t>去找页表基地址寄存器给出的物理页面的第</a:t>
            </a:r>
            <a:r>
              <a:rPr lang="en-US" altLang="zh-CN" dirty="0"/>
              <a:t>1</a:t>
            </a:r>
            <a:r>
              <a:rPr lang="zh-CN" altLang="en-US" dirty="0"/>
              <a:t>项</a:t>
            </a:r>
          </a:p>
        </p:txBody>
      </p:sp>
      <p:cxnSp>
        <p:nvCxnSpPr>
          <p:cNvPr id="20" name="直接箭头连接符 19">
            <a:extLst>
              <a:ext uri="{FF2B5EF4-FFF2-40B4-BE49-F238E27FC236}">
                <a16:creationId xmlns:a16="http://schemas.microsoft.com/office/drawing/2014/main" id="{62DE1C0D-4D4F-5A18-5152-1A58AD22CAB4}"/>
              </a:ext>
            </a:extLst>
          </p:cNvPr>
          <p:cNvCxnSpPr>
            <a:cxnSpLocks/>
            <a:stCxn id="5" idx="3"/>
          </p:cNvCxnSpPr>
          <p:nvPr/>
        </p:nvCxnSpPr>
        <p:spPr>
          <a:xfrm>
            <a:off x="4640153" y="5520115"/>
            <a:ext cx="124381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5B0B0A4-80C6-48AF-B3B0-D478677E5D92}"/>
              </a:ext>
            </a:extLst>
          </p:cNvPr>
          <p:cNvCxnSpPr>
            <a:cxnSpLocks/>
            <a:stCxn id="11" idx="2"/>
            <a:endCxn id="7" idx="0"/>
          </p:cNvCxnSpPr>
          <p:nvPr/>
        </p:nvCxnSpPr>
        <p:spPr>
          <a:xfrm>
            <a:off x="5135594" y="3311198"/>
            <a:ext cx="1607948" cy="88553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F8C27B60-54F8-B2AB-F169-8787D207B3CB}"/>
              </a:ext>
            </a:extLst>
          </p:cNvPr>
          <p:cNvSpPr txBox="1"/>
          <p:nvPr/>
        </p:nvSpPr>
        <p:spPr>
          <a:xfrm>
            <a:off x="4515204" y="3566728"/>
            <a:ext cx="1580795" cy="646331"/>
          </a:xfrm>
          <a:prstGeom prst="rect">
            <a:avLst/>
          </a:prstGeom>
          <a:noFill/>
        </p:spPr>
        <p:txBody>
          <a:bodyPr wrap="square" rtlCol="0">
            <a:spAutoFit/>
          </a:bodyPr>
          <a:lstStyle/>
          <a:p>
            <a:r>
              <a:rPr lang="zh-CN" altLang="en-US" dirty="0"/>
              <a:t>去找第二级页表的第</a:t>
            </a:r>
            <a:r>
              <a:rPr lang="en-US" altLang="zh-CN" dirty="0"/>
              <a:t>2</a:t>
            </a:r>
            <a:r>
              <a:rPr lang="zh-CN" altLang="en-US" dirty="0"/>
              <a:t>项</a:t>
            </a:r>
          </a:p>
        </p:txBody>
      </p:sp>
      <p:sp>
        <p:nvSpPr>
          <p:cNvPr id="27" name="矩形 26">
            <a:extLst>
              <a:ext uri="{FF2B5EF4-FFF2-40B4-BE49-F238E27FC236}">
                <a16:creationId xmlns:a16="http://schemas.microsoft.com/office/drawing/2014/main" id="{C4BB60FA-FDF7-3097-C7CE-12C9ABF82C3A}"/>
              </a:ext>
            </a:extLst>
          </p:cNvPr>
          <p:cNvSpPr/>
          <p:nvPr/>
        </p:nvSpPr>
        <p:spPr>
          <a:xfrm>
            <a:off x="9592681" y="2976060"/>
            <a:ext cx="1568278" cy="29363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B5378C8D-E53B-1E17-19CA-1AA7F99E4A1C}"/>
              </a:ext>
            </a:extLst>
          </p:cNvPr>
          <p:cNvCxnSpPr>
            <a:stCxn id="7" idx="3"/>
          </p:cNvCxnSpPr>
          <p:nvPr/>
        </p:nvCxnSpPr>
        <p:spPr>
          <a:xfrm>
            <a:off x="7529496" y="4421439"/>
            <a:ext cx="2059554" cy="1547719"/>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F7FCE266-3D6F-F726-1A8C-693F2FFC2FD3}"/>
              </a:ext>
            </a:extLst>
          </p:cNvPr>
          <p:cNvSpPr/>
          <p:nvPr/>
        </p:nvSpPr>
        <p:spPr>
          <a:xfrm>
            <a:off x="9596312" y="5020681"/>
            <a:ext cx="1568278" cy="38620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第</a:t>
            </a:r>
            <a:r>
              <a:rPr lang="en-US" altLang="zh-CN" dirty="0"/>
              <a:t>8</a:t>
            </a:r>
            <a:r>
              <a:rPr lang="zh-CN" altLang="en-US" dirty="0"/>
              <a:t>个</a:t>
            </a:r>
            <a:r>
              <a:rPr lang="en-US" altLang="zh-CN" dirty="0"/>
              <a:t>byte</a:t>
            </a:r>
            <a:endParaRPr lang="zh-CN" altLang="en-US" dirty="0"/>
          </a:p>
        </p:txBody>
      </p:sp>
      <p:sp>
        <p:nvSpPr>
          <p:cNvPr id="13" name="文本框 12">
            <a:extLst>
              <a:ext uri="{FF2B5EF4-FFF2-40B4-BE49-F238E27FC236}">
                <a16:creationId xmlns:a16="http://schemas.microsoft.com/office/drawing/2014/main" id="{59FDA40A-D181-99E6-3758-707780A4107D}"/>
              </a:ext>
            </a:extLst>
          </p:cNvPr>
          <p:cNvSpPr txBox="1"/>
          <p:nvPr/>
        </p:nvSpPr>
        <p:spPr>
          <a:xfrm>
            <a:off x="734771" y="2880217"/>
            <a:ext cx="1689652" cy="369332"/>
          </a:xfrm>
          <a:prstGeom prst="rect">
            <a:avLst/>
          </a:prstGeom>
          <a:noFill/>
        </p:spPr>
        <p:txBody>
          <a:bodyPr wrap="square" rtlCol="0">
            <a:spAutoFit/>
          </a:bodyPr>
          <a:lstStyle/>
          <a:p>
            <a:r>
              <a:rPr lang="en-US" altLang="zh-CN" dirty="0"/>
              <a:t>32</a:t>
            </a:r>
            <a:r>
              <a:rPr lang="zh-CN" altLang="en-US" dirty="0"/>
              <a:t>位某虚地址</a:t>
            </a:r>
          </a:p>
        </p:txBody>
      </p:sp>
    </p:spTree>
    <p:extLst>
      <p:ext uri="{BB962C8B-B14F-4D97-AF65-F5344CB8AC3E}">
        <p14:creationId xmlns:p14="http://schemas.microsoft.com/office/powerpoint/2010/main" val="13496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3" name="文本框 2">
            <a:extLst>
              <a:ext uri="{FF2B5EF4-FFF2-40B4-BE49-F238E27FC236}">
                <a16:creationId xmlns:a16="http://schemas.microsoft.com/office/drawing/2014/main" id="{BE03D16C-1518-AB78-4D3A-38F9A431109C}"/>
              </a:ext>
            </a:extLst>
          </p:cNvPr>
          <p:cNvSpPr txBox="1"/>
          <p:nvPr/>
        </p:nvSpPr>
        <p:spPr>
          <a:xfrm>
            <a:off x="1172817" y="1525657"/>
            <a:ext cx="4994019" cy="4154984"/>
          </a:xfrm>
          <a:prstGeom prst="rect">
            <a:avLst/>
          </a:prstGeom>
          <a:noFill/>
        </p:spPr>
        <p:txBody>
          <a:bodyPr wrap="square" rtlCol="0">
            <a:spAutoFit/>
          </a:bodyPr>
          <a:lstStyle/>
          <a:p>
            <a:r>
              <a:rPr lang="zh-CN" altLang="en-US" sz="2400" dirty="0"/>
              <a:t>段页式</a:t>
            </a:r>
            <a:endParaRPr lang="en-US" altLang="zh-CN" sz="2400" dirty="0"/>
          </a:p>
          <a:p>
            <a:r>
              <a:rPr lang="zh-CN" altLang="en-US" sz="2400" dirty="0"/>
              <a:t>右边上图是</a:t>
            </a:r>
            <a:r>
              <a:rPr lang="en-US" altLang="zh-CN" sz="2400" dirty="0"/>
              <a:t>x86</a:t>
            </a:r>
            <a:r>
              <a:rPr lang="zh-CN" altLang="en-US" sz="2400" dirty="0"/>
              <a:t>（</a:t>
            </a:r>
            <a:r>
              <a:rPr lang="en-US" altLang="zh-CN" sz="2400" dirty="0"/>
              <a:t>32</a:t>
            </a:r>
            <a:r>
              <a:rPr lang="zh-CN" altLang="en-US" sz="2400" dirty="0"/>
              <a:t>位）架构下的段页式的一个简图</a:t>
            </a:r>
            <a:endParaRPr lang="en-US" altLang="zh-CN" sz="2400" dirty="0"/>
          </a:p>
          <a:p>
            <a:r>
              <a:rPr lang="zh-CN" altLang="en-US" sz="2400" dirty="0"/>
              <a:t>一个虚拟地址（在</a:t>
            </a:r>
            <a:r>
              <a:rPr lang="en-US" altLang="zh-CN" sz="2400" dirty="0"/>
              <a:t>x86</a:t>
            </a:r>
            <a:r>
              <a:rPr lang="zh-CN" altLang="en-US" sz="2400" dirty="0"/>
              <a:t>中被称为逻辑地址），先通过</a:t>
            </a:r>
            <a:r>
              <a:rPr lang="en-US" altLang="zh-CN" sz="2400" dirty="0"/>
              <a:t>GDT</a:t>
            </a:r>
            <a:r>
              <a:rPr lang="zh-CN" altLang="en-US" sz="2400" dirty="0"/>
              <a:t>表（相当于段表）转换为线性地址，再由生成的线性地址，处理两级分页，最终找到物理地址</a:t>
            </a:r>
            <a:endParaRPr lang="en-US" altLang="zh-CN" sz="2400" dirty="0"/>
          </a:p>
          <a:p>
            <a:r>
              <a:rPr lang="zh-CN" altLang="en-US" sz="2400" dirty="0"/>
              <a:t>（非常复杂）</a:t>
            </a:r>
            <a:endParaRPr lang="en-US" altLang="zh-CN" sz="2400" dirty="0"/>
          </a:p>
          <a:p>
            <a:r>
              <a:rPr lang="zh-CN" altLang="en-US" sz="2400" dirty="0"/>
              <a:t>另外也有如右下图的一种地址方案。</a:t>
            </a:r>
            <a:endParaRPr lang="en-US" altLang="zh-CN" sz="2400" dirty="0"/>
          </a:p>
          <a:p>
            <a:r>
              <a:rPr lang="zh-CN" altLang="en-US" sz="2400" dirty="0"/>
              <a:t>一个逻辑地址是段号</a:t>
            </a:r>
            <a:r>
              <a:rPr lang="en-US" altLang="zh-CN" sz="2400" dirty="0"/>
              <a:t>+</a:t>
            </a:r>
            <a:r>
              <a:rPr lang="zh-CN" altLang="en-US" sz="2400" dirty="0"/>
              <a:t>页号</a:t>
            </a:r>
            <a:r>
              <a:rPr lang="en-US" altLang="zh-CN" sz="2400" dirty="0"/>
              <a:t>+</a:t>
            </a:r>
            <a:r>
              <a:rPr lang="zh-CN" altLang="en-US" sz="2400" dirty="0"/>
              <a:t>偏移</a:t>
            </a:r>
            <a:endParaRPr lang="en-US" altLang="zh-CN" sz="2400" dirty="0"/>
          </a:p>
        </p:txBody>
      </p:sp>
      <p:pic>
        <p:nvPicPr>
          <p:cNvPr id="5" name="图片 4">
            <a:extLst>
              <a:ext uri="{FF2B5EF4-FFF2-40B4-BE49-F238E27FC236}">
                <a16:creationId xmlns:a16="http://schemas.microsoft.com/office/drawing/2014/main" id="{D87E0F56-9368-BDDD-A4A9-2C2FCEAFA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8792" y="273149"/>
            <a:ext cx="4812668" cy="3685651"/>
          </a:xfrm>
          <a:prstGeom prst="rect">
            <a:avLst/>
          </a:prstGeom>
        </p:spPr>
      </p:pic>
      <p:pic>
        <p:nvPicPr>
          <p:cNvPr id="7" name="图片 6">
            <a:extLst>
              <a:ext uri="{FF2B5EF4-FFF2-40B4-BE49-F238E27FC236}">
                <a16:creationId xmlns:a16="http://schemas.microsoft.com/office/drawing/2014/main" id="{E2E8B279-6519-DFE3-5C11-BB8AAC18E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8792" y="3958800"/>
            <a:ext cx="4994019" cy="2868905"/>
          </a:xfrm>
          <a:prstGeom prst="rect">
            <a:avLst/>
          </a:prstGeom>
        </p:spPr>
      </p:pic>
    </p:spTree>
    <p:extLst>
      <p:ext uri="{BB962C8B-B14F-4D97-AF65-F5344CB8AC3E}">
        <p14:creationId xmlns:p14="http://schemas.microsoft.com/office/powerpoint/2010/main" val="1569088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2" name="文本框 1">
            <a:extLst>
              <a:ext uri="{FF2B5EF4-FFF2-40B4-BE49-F238E27FC236}">
                <a16:creationId xmlns:a16="http://schemas.microsoft.com/office/drawing/2014/main" id="{D14117DF-5CE0-AF5D-9D04-011D12F4B1AF}"/>
              </a:ext>
            </a:extLst>
          </p:cNvPr>
          <p:cNvSpPr txBox="1"/>
          <p:nvPr/>
        </p:nvSpPr>
        <p:spPr>
          <a:xfrm>
            <a:off x="1885595" y="1737928"/>
            <a:ext cx="5594311" cy="1815882"/>
          </a:xfrm>
          <a:prstGeom prst="rect">
            <a:avLst/>
          </a:prstGeom>
          <a:noFill/>
        </p:spPr>
        <p:txBody>
          <a:bodyPr wrap="square" rtlCol="0">
            <a:spAutoFit/>
          </a:bodyPr>
          <a:lstStyle/>
          <a:p>
            <a:r>
              <a:rPr lang="zh-CN" altLang="en-US" sz="2800" dirty="0"/>
              <a:t>自行了解学习的其他内容：</a:t>
            </a:r>
            <a:endParaRPr lang="en-US" altLang="zh-CN" sz="2800" dirty="0"/>
          </a:p>
          <a:p>
            <a:pPr marL="285750" indent="-285750">
              <a:buFont typeface="Arial" panose="020B0604020202020204" pitchFamily="34" charset="0"/>
              <a:buChar char="•"/>
            </a:pPr>
            <a:r>
              <a:rPr lang="zh-CN" altLang="en-US" sz="2800" dirty="0"/>
              <a:t>反置页表</a:t>
            </a:r>
            <a:endParaRPr lang="en-US" altLang="zh-CN" sz="2800" dirty="0"/>
          </a:p>
          <a:p>
            <a:pPr marL="285750" indent="-285750">
              <a:buFont typeface="Arial" panose="020B0604020202020204" pitchFamily="34" charset="0"/>
              <a:buChar char="•"/>
            </a:pPr>
            <a:r>
              <a:rPr lang="zh-CN" altLang="en-US" sz="2800" dirty="0"/>
              <a:t>页表自映射及其使用</a:t>
            </a:r>
            <a:endParaRPr lang="en-US" altLang="zh-CN" sz="2800" dirty="0"/>
          </a:p>
          <a:p>
            <a:r>
              <a:rPr lang="en-US" altLang="zh-CN" sz="2800" dirty="0"/>
              <a:t>……</a:t>
            </a:r>
            <a:endParaRPr lang="zh-CN" altLang="en-US" sz="2800" dirty="0"/>
          </a:p>
        </p:txBody>
      </p:sp>
    </p:spTree>
    <p:extLst>
      <p:ext uri="{BB962C8B-B14F-4D97-AF65-F5344CB8AC3E}">
        <p14:creationId xmlns:p14="http://schemas.microsoft.com/office/powerpoint/2010/main" val="38642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5032147"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单页表设计方案</a:t>
            </a:r>
          </a:p>
        </p:txBody>
      </p:sp>
      <p:sp>
        <p:nvSpPr>
          <p:cNvPr id="2" name="文本框 1">
            <a:extLst>
              <a:ext uri="{FF2B5EF4-FFF2-40B4-BE49-F238E27FC236}">
                <a16:creationId xmlns:a16="http://schemas.microsoft.com/office/drawing/2014/main" id="{343D4F98-3FD7-795F-08A4-27D823AFC7E0}"/>
              </a:ext>
            </a:extLst>
          </p:cNvPr>
          <p:cNvSpPr txBox="1"/>
          <p:nvPr/>
        </p:nvSpPr>
        <p:spPr>
          <a:xfrm>
            <a:off x="631844" y="1523527"/>
            <a:ext cx="5615609" cy="4524315"/>
          </a:xfrm>
          <a:prstGeom prst="rect">
            <a:avLst/>
          </a:prstGeom>
          <a:noFill/>
        </p:spPr>
        <p:txBody>
          <a:bodyPr wrap="square" rtlCol="0">
            <a:spAutoFit/>
          </a:bodyPr>
          <a:lstStyle/>
          <a:p>
            <a:r>
              <a:rPr lang="zh-CN" altLang="en-US" dirty="0"/>
              <a:t>单页表设计方案指的是，内核跟用户进程放在同一个进程地址空间，常见的做法是地址空间的高半部分用于存放内核部分的数据，而低半部分的位置用于存放用户空间的数据。</a:t>
            </a:r>
            <a:endParaRPr lang="en-US" altLang="zh-CN" dirty="0"/>
          </a:p>
          <a:p>
            <a:r>
              <a:rPr lang="zh-CN" altLang="en-US" dirty="0"/>
              <a:t>那么实际上现有的硬件也有相关的支持，比如</a:t>
            </a:r>
            <a:r>
              <a:rPr lang="en-US" altLang="zh-CN" b="1" dirty="0"/>
              <a:t>canonical address</a:t>
            </a:r>
            <a:r>
              <a:rPr lang="zh-CN" altLang="en-US" b="1" dirty="0"/>
              <a:t>地址格式</a:t>
            </a:r>
            <a:r>
              <a:rPr lang="zh-CN" altLang="en-US" dirty="0"/>
              <a:t>：</a:t>
            </a:r>
            <a:endParaRPr lang="en-US" altLang="zh-CN" dirty="0"/>
          </a:p>
          <a:p>
            <a:r>
              <a:rPr lang="zh-CN" altLang="en-US" dirty="0"/>
              <a:t>一个</a:t>
            </a:r>
            <a:r>
              <a:rPr lang="en-US" altLang="zh-CN" dirty="0"/>
              <a:t>64</a:t>
            </a:r>
            <a:r>
              <a:rPr lang="zh-CN" altLang="en-US" dirty="0"/>
              <a:t>位的地址，高</a:t>
            </a:r>
            <a:r>
              <a:rPr lang="en-US" altLang="zh-CN" dirty="0"/>
              <a:t>16</a:t>
            </a:r>
            <a:r>
              <a:rPr lang="zh-CN" altLang="en-US" dirty="0"/>
              <a:t>位全都被用于符号扩展（就是必须跟</a:t>
            </a:r>
            <a:r>
              <a:rPr lang="en-US" altLang="zh-CN" dirty="0"/>
              <a:t>47</a:t>
            </a:r>
            <a:r>
              <a:rPr lang="zh-CN" altLang="en-US" dirty="0"/>
              <a:t>位的值一样，要么全</a:t>
            </a:r>
            <a:r>
              <a:rPr lang="en-US" altLang="zh-CN" dirty="0"/>
              <a:t>1</a:t>
            </a:r>
            <a:r>
              <a:rPr lang="zh-CN" altLang="en-US" dirty="0"/>
              <a:t>要么全</a:t>
            </a:r>
            <a:r>
              <a:rPr lang="en-US" altLang="zh-CN" dirty="0"/>
              <a:t>0</a:t>
            </a:r>
            <a:r>
              <a:rPr lang="zh-CN" altLang="en-US" dirty="0"/>
              <a:t>），低</a:t>
            </a:r>
            <a:r>
              <a:rPr lang="en-US" altLang="zh-CN" dirty="0"/>
              <a:t>48</a:t>
            </a:r>
            <a:r>
              <a:rPr lang="zh-CN" altLang="en-US" dirty="0"/>
              <a:t>位则按照一个页表的方式去处理</a:t>
            </a:r>
            <a:endParaRPr lang="en-US" altLang="zh-CN" dirty="0"/>
          </a:p>
          <a:p>
            <a:r>
              <a:rPr lang="zh-CN" altLang="en-US" dirty="0"/>
              <a:t>甚至</a:t>
            </a:r>
            <a:r>
              <a:rPr lang="en-US" altLang="zh-CN" dirty="0"/>
              <a:t>ARM</a:t>
            </a:r>
            <a:r>
              <a:rPr lang="zh-CN" altLang="en-US" dirty="0"/>
              <a:t>还有</a:t>
            </a:r>
            <a:r>
              <a:rPr lang="en-US" altLang="zh-CN" dirty="0"/>
              <a:t>TTBR0</a:t>
            </a:r>
            <a:r>
              <a:rPr lang="zh-CN" altLang="en-US" dirty="0"/>
              <a:t>和</a:t>
            </a:r>
            <a:r>
              <a:rPr lang="en-US" altLang="zh-CN" dirty="0"/>
              <a:t>TTBR1</a:t>
            </a:r>
            <a:r>
              <a:rPr lang="zh-CN" altLang="en-US" dirty="0"/>
              <a:t>两个页表基地址寄存器，一个用于内核空间，一个用于用户空间。</a:t>
            </a:r>
            <a:endParaRPr lang="en-US" altLang="zh-CN" dirty="0"/>
          </a:p>
          <a:p>
            <a:endParaRPr lang="en-US" altLang="zh-CN" dirty="0"/>
          </a:p>
          <a:p>
            <a:r>
              <a:rPr lang="zh-CN" altLang="en-US" dirty="0"/>
              <a:t>为了支持多进程也就是多个地址空间的切换，单页表一个常见的设计就是，在多个地址空间中，都把内核映射到同一段物理内存空间，从而可以在内核态“无缝”切换地址空间</a:t>
            </a:r>
          </a:p>
        </p:txBody>
      </p:sp>
      <p:sp>
        <p:nvSpPr>
          <p:cNvPr id="3" name="矩形 2">
            <a:extLst>
              <a:ext uri="{FF2B5EF4-FFF2-40B4-BE49-F238E27FC236}">
                <a16:creationId xmlns:a16="http://schemas.microsoft.com/office/drawing/2014/main" id="{F33C476C-0637-5FFC-9961-1ECB92B777FE}"/>
              </a:ext>
            </a:extLst>
          </p:cNvPr>
          <p:cNvSpPr/>
          <p:nvPr/>
        </p:nvSpPr>
        <p:spPr>
          <a:xfrm>
            <a:off x="6656378" y="1442594"/>
            <a:ext cx="880323" cy="19864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内核虚拟数据空间</a:t>
            </a:r>
          </a:p>
        </p:txBody>
      </p:sp>
      <p:sp>
        <p:nvSpPr>
          <p:cNvPr id="5" name="矩形 4">
            <a:extLst>
              <a:ext uri="{FF2B5EF4-FFF2-40B4-BE49-F238E27FC236}">
                <a16:creationId xmlns:a16="http://schemas.microsoft.com/office/drawing/2014/main" id="{2B51F1FB-83CF-2C39-1EB7-336F0B3F9FA0}"/>
              </a:ext>
            </a:extLst>
          </p:cNvPr>
          <p:cNvSpPr/>
          <p:nvPr/>
        </p:nvSpPr>
        <p:spPr>
          <a:xfrm>
            <a:off x="8677335" y="1442594"/>
            <a:ext cx="880323" cy="198640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内核物理空间范围</a:t>
            </a:r>
          </a:p>
        </p:txBody>
      </p:sp>
      <p:sp>
        <p:nvSpPr>
          <p:cNvPr id="6" name="矩形 5">
            <a:extLst>
              <a:ext uri="{FF2B5EF4-FFF2-40B4-BE49-F238E27FC236}">
                <a16:creationId xmlns:a16="http://schemas.microsoft.com/office/drawing/2014/main" id="{4CFF896C-ACFD-D828-6112-4C3D2B1A7878}"/>
              </a:ext>
            </a:extLst>
          </p:cNvPr>
          <p:cNvSpPr/>
          <p:nvPr/>
        </p:nvSpPr>
        <p:spPr>
          <a:xfrm>
            <a:off x="10698292" y="1442594"/>
            <a:ext cx="880323" cy="19864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内核虚拟数据空间</a:t>
            </a:r>
          </a:p>
        </p:txBody>
      </p:sp>
      <p:sp>
        <p:nvSpPr>
          <p:cNvPr id="7" name="矩形 6">
            <a:extLst>
              <a:ext uri="{FF2B5EF4-FFF2-40B4-BE49-F238E27FC236}">
                <a16:creationId xmlns:a16="http://schemas.microsoft.com/office/drawing/2014/main" id="{4409B2F8-AF36-DE32-E8B2-3F980C0B1D7F}"/>
              </a:ext>
            </a:extLst>
          </p:cNvPr>
          <p:cNvSpPr/>
          <p:nvPr/>
        </p:nvSpPr>
        <p:spPr>
          <a:xfrm>
            <a:off x="6656378" y="3441363"/>
            <a:ext cx="880323" cy="95457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用户虚拟数据空间</a:t>
            </a:r>
            <a:r>
              <a:rPr lang="en-US" altLang="zh-CN" dirty="0"/>
              <a:t>A</a:t>
            </a:r>
            <a:endParaRPr lang="zh-CN" altLang="en-US" dirty="0"/>
          </a:p>
        </p:txBody>
      </p:sp>
      <p:sp>
        <p:nvSpPr>
          <p:cNvPr id="8" name="矩形 7">
            <a:extLst>
              <a:ext uri="{FF2B5EF4-FFF2-40B4-BE49-F238E27FC236}">
                <a16:creationId xmlns:a16="http://schemas.microsoft.com/office/drawing/2014/main" id="{43610127-10CE-E023-03B7-25B06A9A481E}"/>
              </a:ext>
            </a:extLst>
          </p:cNvPr>
          <p:cNvSpPr/>
          <p:nvPr/>
        </p:nvSpPr>
        <p:spPr>
          <a:xfrm>
            <a:off x="8677335" y="3441364"/>
            <a:ext cx="880323" cy="95457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AE71CDA6-BD72-19BC-A0CA-750217B4927A}"/>
              </a:ext>
            </a:extLst>
          </p:cNvPr>
          <p:cNvSpPr/>
          <p:nvPr/>
        </p:nvSpPr>
        <p:spPr>
          <a:xfrm>
            <a:off x="10698292" y="3441363"/>
            <a:ext cx="880323" cy="106816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dirty="0"/>
              <a:t>用户虚拟数据空间</a:t>
            </a:r>
            <a:r>
              <a:rPr lang="en-US" altLang="zh-CN" dirty="0"/>
              <a:t>B</a:t>
            </a:r>
            <a:endParaRPr lang="zh-CN" altLang="en-US" dirty="0"/>
          </a:p>
        </p:txBody>
      </p:sp>
      <p:sp>
        <p:nvSpPr>
          <p:cNvPr id="11" name="矩形 10">
            <a:extLst>
              <a:ext uri="{FF2B5EF4-FFF2-40B4-BE49-F238E27FC236}">
                <a16:creationId xmlns:a16="http://schemas.microsoft.com/office/drawing/2014/main" id="{BB4B4DD3-D7A2-09A8-3E82-0DD459F70933}"/>
              </a:ext>
            </a:extLst>
          </p:cNvPr>
          <p:cNvSpPr/>
          <p:nvPr/>
        </p:nvSpPr>
        <p:spPr>
          <a:xfrm>
            <a:off x="8677334" y="4395934"/>
            <a:ext cx="880323" cy="95457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cxnSp>
        <p:nvCxnSpPr>
          <p:cNvPr id="13" name="直接箭头连接符 12">
            <a:extLst>
              <a:ext uri="{FF2B5EF4-FFF2-40B4-BE49-F238E27FC236}">
                <a16:creationId xmlns:a16="http://schemas.microsoft.com/office/drawing/2014/main" id="{823F991E-4B3A-0BA9-7B66-97BF32C14959}"/>
              </a:ext>
            </a:extLst>
          </p:cNvPr>
          <p:cNvCxnSpPr>
            <a:stCxn id="3" idx="3"/>
            <a:endCxn id="5" idx="1"/>
          </p:cNvCxnSpPr>
          <p:nvPr/>
        </p:nvCxnSpPr>
        <p:spPr>
          <a:xfrm>
            <a:off x="7536701" y="2435797"/>
            <a:ext cx="1140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942ACB5-E73B-1091-005A-F7A10D8D4373}"/>
              </a:ext>
            </a:extLst>
          </p:cNvPr>
          <p:cNvCxnSpPr>
            <a:stCxn id="6" idx="1"/>
            <a:endCxn id="5" idx="3"/>
          </p:cNvCxnSpPr>
          <p:nvPr/>
        </p:nvCxnSpPr>
        <p:spPr>
          <a:xfrm flipH="1">
            <a:off x="9557658" y="2435797"/>
            <a:ext cx="1140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DAAA36D-9029-3B09-08AF-1CCF17590BF5}"/>
              </a:ext>
            </a:extLst>
          </p:cNvPr>
          <p:cNvCxnSpPr>
            <a:stCxn id="7" idx="3"/>
            <a:endCxn id="8" idx="1"/>
          </p:cNvCxnSpPr>
          <p:nvPr/>
        </p:nvCxnSpPr>
        <p:spPr>
          <a:xfrm>
            <a:off x="7536701" y="3918649"/>
            <a:ext cx="1140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759470FC-7585-259B-295D-540D36CE4C10}"/>
              </a:ext>
            </a:extLst>
          </p:cNvPr>
          <p:cNvCxnSpPr>
            <a:stCxn id="9" idx="1"/>
            <a:endCxn id="11" idx="3"/>
          </p:cNvCxnSpPr>
          <p:nvPr/>
        </p:nvCxnSpPr>
        <p:spPr>
          <a:xfrm flipH="1">
            <a:off x="9557657" y="3975444"/>
            <a:ext cx="1140635" cy="897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AE2C313-692C-446F-2B3F-7009DFC901DC}"/>
              </a:ext>
            </a:extLst>
          </p:cNvPr>
          <p:cNvSpPr txBox="1"/>
          <p:nvPr/>
        </p:nvSpPr>
        <p:spPr>
          <a:xfrm>
            <a:off x="6423518" y="352129"/>
            <a:ext cx="1459632" cy="369332"/>
          </a:xfrm>
          <a:prstGeom prst="rect">
            <a:avLst/>
          </a:prstGeom>
          <a:noFill/>
        </p:spPr>
        <p:txBody>
          <a:bodyPr wrap="square" rtlCol="0">
            <a:spAutoFit/>
          </a:bodyPr>
          <a:lstStyle/>
          <a:p>
            <a:r>
              <a:rPr lang="zh-CN" altLang="en-US" dirty="0"/>
              <a:t>地址空间</a:t>
            </a:r>
            <a:r>
              <a:rPr lang="en-US" altLang="zh-CN" dirty="0"/>
              <a:t>A</a:t>
            </a:r>
            <a:endParaRPr lang="zh-CN" altLang="en-US" dirty="0"/>
          </a:p>
        </p:txBody>
      </p:sp>
      <p:sp>
        <p:nvSpPr>
          <p:cNvPr id="21" name="文本框 20">
            <a:extLst>
              <a:ext uri="{FF2B5EF4-FFF2-40B4-BE49-F238E27FC236}">
                <a16:creationId xmlns:a16="http://schemas.microsoft.com/office/drawing/2014/main" id="{D241EDCE-1DD6-6F5B-8D77-B981A511BECF}"/>
              </a:ext>
            </a:extLst>
          </p:cNvPr>
          <p:cNvSpPr txBox="1"/>
          <p:nvPr/>
        </p:nvSpPr>
        <p:spPr>
          <a:xfrm>
            <a:off x="10324390" y="352129"/>
            <a:ext cx="1459632" cy="369332"/>
          </a:xfrm>
          <a:prstGeom prst="rect">
            <a:avLst/>
          </a:prstGeom>
          <a:noFill/>
        </p:spPr>
        <p:txBody>
          <a:bodyPr wrap="square" rtlCol="0">
            <a:spAutoFit/>
          </a:bodyPr>
          <a:lstStyle/>
          <a:p>
            <a:r>
              <a:rPr lang="zh-CN" altLang="en-US" dirty="0"/>
              <a:t>地址空间</a:t>
            </a:r>
            <a:r>
              <a:rPr lang="en-US" altLang="zh-CN" dirty="0"/>
              <a:t>B</a:t>
            </a:r>
            <a:endParaRPr lang="zh-CN" altLang="en-US" dirty="0"/>
          </a:p>
        </p:txBody>
      </p:sp>
      <p:sp>
        <p:nvSpPr>
          <p:cNvPr id="10" name="文本框 9">
            <a:extLst>
              <a:ext uri="{FF2B5EF4-FFF2-40B4-BE49-F238E27FC236}">
                <a16:creationId xmlns:a16="http://schemas.microsoft.com/office/drawing/2014/main" id="{B76D90E6-C383-2C78-0218-6061E316BC8B}"/>
              </a:ext>
            </a:extLst>
          </p:cNvPr>
          <p:cNvSpPr txBox="1"/>
          <p:nvPr/>
        </p:nvSpPr>
        <p:spPr>
          <a:xfrm>
            <a:off x="8387679" y="352129"/>
            <a:ext cx="1635934" cy="369332"/>
          </a:xfrm>
          <a:prstGeom prst="rect">
            <a:avLst/>
          </a:prstGeom>
          <a:noFill/>
        </p:spPr>
        <p:txBody>
          <a:bodyPr wrap="square" rtlCol="0">
            <a:spAutoFit/>
          </a:bodyPr>
          <a:lstStyle/>
          <a:p>
            <a:r>
              <a:rPr lang="zh-CN" altLang="en-US" dirty="0"/>
              <a:t>物理地址空间</a:t>
            </a:r>
          </a:p>
        </p:txBody>
      </p:sp>
    </p:spTree>
    <p:extLst>
      <p:ext uri="{BB962C8B-B14F-4D97-AF65-F5344CB8AC3E}">
        <p14:creationId xmlns:p14="http://schemas.microsoft.com/office/powerpoint/2010/main" val="153689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9337813" cy="923330"/>
          </a:xfrm>
          <a:prstGeom prst="rect">
            <a:avLst/>
          </a:prstGeom>
          <a:noFill/>
        </p:spPr>
        <p:txBody>
          <a:bodyPr wrap="none" lIns="91440" tIns="45720" rIns="91440" bIns="45720">
            <a:spAutoFit/>
          </a:bodyPr>
          <a:lstStyle/>
          <a:p>
            <a:r>
              <a:rPr lang="en-US" altLang="zh-CN" sz="5400" dirty="0" err="1">
                <a:ln w="0"/>
                <a:effectLst>
                  <a:outerShdw blurRad="38100" dist="19050" dir="2700000" algn="tl" rotWithShape="0">
                    <a:schemeClr val="dk1">
                      <a:alpha val="40000"/>
                    </a:schemeClr>
                  </a:outerShdw>
                </a:effectLst>
              </a:rPr>
              <a:t>r</a:t>
            </a:r>
            <a:r>
              <a:rPr lang="en-US" altLang="zh-CN" sz="5400" b="0" cap="none" spc="0" dirty="0" err="1">
                <a:ln w="0"/>
                <a:solidFill>
                  <a:schemeClr val="tx1"/>
                </a:solidFill>
                <a:effectLst>
                  <a:outerShdw blurRad="38100" dist="19050" dir="2700000" algn="tl" rotWithShape="0">
                    <a:schemeClr val="dk1">
                      <a:alpha val="40000"/>
                    </a:schemeClr>
                  </a:outerShdw>
                </a:effectLst>
              </a:rPr>
              <a:t>core</a:t>
            </a:r>
            <a:r>
              <a:rPr lang="zh-CN" altLang="en-US" sz="5400" b="0" cap="none" spc="0" dirty="0">
                <a:ln w="0"/>
                <a:solidFill>
                  <a:schemeClr val="tx1"/>
                </a:solidFill>
                <a:effectLst>
                  <a:outerShdw blurRad="38100" dist="19050" dir="2700000" algn="tl" rotWithShape="0">
                    <a:schemeClr val="dk1">
                      <a:alpha val="40000"/>
                    </a:schemeClr>
                  </a:outerShdw>
                </a:effectLst>
              </a:rPr>
              <a:t>的双页表方案</a:t>
            </a:r>
            <a:r>
              <a:rPr lang="zh-CN" altLang="en-US" sz="5400" dirty="0">
                <a:ln w="0"/>
                <a:effectLst>
                  <a:outerShdw blurRad="38100" dist="19050" dir="2700000" algn="tl" rotWithShape="0">
                    <a:schemeClr val="dk1">
                      <a:alpha val="40000"/>
                    </a:schemeClr>
                  </a:outerShdw>
                </a:effectLst>
              </a:rPr>
              <a:t>和</a:t>
            </a:r>
            <a:r>
              <a:rPr lang="zh-CN" altLang="en-US" sz="5400" b="0" cap="none" spc="0" dirty="0">
                <a:ln w="0"/>
                <a:solidFill>
                  <a:schemeClr val="tx1"/>
                </a:solidFill>
                <a:effectLst>
                  <a:outerShdw blurRad="38100" dist="19050" dir="2700000" algn="tl" rotWithShape="0">
                    <a:schemeClr val="dk1">
                      <a:alpha val="40000"/>
                    </a:schemeClr>
                  </a:outerShdw>
                </a:effectLst>
              </a:rPr>
              <a:t>熔断漏洞</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sp>
        <p:nvSpPr>
          <p:cNvPr id="2" name="文本框 1">
            <a:extLst>
              <a:ext uri="{FF2B5EF4-FFF2-40B4-BE49-F238E27FC236}">
                <a16:creationId xmlns:a16="http://schemas.microsoft.com/office/drawing/2014/main" id="{07A2175A-7ECF-77A8-885F-AACB138BD6D5}"/>
              </a:ext>
            </a:extLst>
          </p:cNvPr>
          <p:cNvSpPr txBox="1"/>
          <p:nvPr/>
        </p:nvSpPr>
        <p:spPr>
          <a:xfrm>
            <a:off x="546652" y="1451113"/>
            <a:ext cx="10704444" cy="4801314"/>
          </a:xfrm>
          <a:prstGeom prst="rect">
            <a:avLst/>
          </a:prstGeom>
          <a:noFill/>
        </p:spPr>
        <p:txBody>
          <a:bodyPr wrap="square" rtlCol="0">
            <a:spAutoFit/>
          </a:bodyPr>
          <a:lstStyle/>
          <a:p>
            <a:r>
              <a:rPr lang="zh-CN" altLang="en-US" dirty="0"/>
              <a:t>熔断漏洞的原理在于</a:t>
            </a:r>
            <a:r>
              <a:rPr lang="en-US" altLang="zh-CN" dirty="0"/>
              <a:t>CPU</a:t>
            </a:r>
            <a:r>
              <a:rPr lang="zh-CN" altLang="en-US" dirty="0"/>
              <a:t>乱序执行的时候会做预取数据，尽管我们无法访问到数据，但是我们访问数据的速度已经发生了变化。在某些特殊构造的方式下，我们可以很显著的观察到这种变化，从而猜测出来</a:t>
            </a:r>
            <a:r>
              <a:rPr lang="en-US" altLang="zh-CN" dirty="0"/>
              <a:t>CPU</a:t>
            </a:r>
            <a:r>
              <a:rPr lang="zh-CN" altLang="en-US" dirty="0"/>
              <a:t>读取的这个值是多少。</a:t>
            </a:r>
            <a:endParaRPr lang="en-US" altLang="zh-CN" dirty="0"/>
          </a:p>
          <a:p>
            <a:r>
              <a:rPr lang="zh-CN" altLang="en-US" dirty="0"/>
              <a:t>这里使用一个简单的例子</a:t>
            </a:r>
            <a:endParaRPr lang="en-US" altLang="zh-CN" dirty="0"/>
          </a:p>
          <a:p>
            <a:endParaRPr lang="en-US" altLang="zh-CN" dirty="0"/>
          </a:p>
          <a:p>
            <a:r>
              <a:rPr lang="en-US" altLang="zh-CN" dirty="0"/>
              <a:t>mov al, byte [</a:t>
            </a:r>
            <a:r>
              <a:rPr lang="en-US" altLang="zh-CN" dirty="0" err="1"/>
              <a:t>rcx</a:t>
            </a:r>
            <a:r>
              <a:rPr lang="en-US" altLang="zh-CN" dirty="0"/>
              <a:t>]</a:t>
            </a:r>
          </a:p>
          <a:p>
            <a:r>
              <a:rPr lang="en-US" altLang="zh-CN" dirty="0" err="1"/>
              <a:t>shl</a:t>
            </a:r>
            <a:r>
              <a:rPr lang="en-US" altLang="zh-CN" dirty="0"/>
              <a:t> </a:t>
            </a:r>
            <a:r>
              <a:rPr lang="en-US" altLang="zh-CN" dirty="0" err="1"/>
              <a:t>rax</a:t>
            </a:r>
            <a:r>
              <a:rPr lang="en-US" altLang="zh-CN" dirty="0"/>
              <a:t>, 0xc</a:t>
            </a:r>
          </a:p>
          <a:p>
            <a:r>
              <a:rPr lang="en-US" altLang="zh-CN" dirty="0"/>
              <a:t>mov </a:t>
            </a:r>
            <a:r>
              <a:rPr lang="en-US" altLang="zh-CN" dirty="0" err="1"/>
              <a:t>rbx</a:t>
            </a:r>
            <a:r>
              <a:rPr lang="en-US" altLang="zh-CN" dirty="0"/>
              <a:t>, qword [</a:t>
            </a:r>
            <a:r>
              <a:rPr lang="en-US" altLang="zh-CN" dirty="0" err="1"/>
              <a:t>rbx</a:t>
            </a:r>
            <a:r>
              <a:rPr lang="en-US" altLang="zh-CN" dirty="0"/>
              <a:t> + </a:t>
            </a:r>
            <a:r>
              <a:rPr lang="en-US" altLang="zh-CN" dirty="0" err="1"/>
              <a:t>rax</a:t>
            </a:r>
            <a:r>
              <a:rPr lang="en-US" altLang="zh-CN" dirty="0"/>
              <a:t>]</a:t>
            </a:r>
          </a:p>
          <a:p>
            <a:endParaRPr lang="en-US" altLang="zh-CN" dirty="0"/>
          </a:p>
          <a:p>
            <a:r>
              <a:rPr lang="zh-CN" altLang="en-US" dirty="0"/>
              <a:t>首先，在用户态开了</a:t>
            </a:r>
            <a:r>
              <a:rPr lang="en-US" altLang="zh-CN" dirty="0"/>
              <a:t>256</a:t>
            </a:r>
            <a:r>
              <a:rPr lang="zh-CN" altLang="en-US" dirty="0"/>
              <a:t>个页面。（因为一个</a:t>
            </a:r>
            <a:r>
              <a:rPr lang="en-US" altLang="zh-CN" dirty="0"/>
              <a:t>Byte</a:t>
            </a:r>
            <a:r>
              <a:rPr lang="zh-CN" altLang="en-US" dirty="0"/>
              <a:t>占用</a:t>
            </a:r>
            <a:r>
              <a:rPr lang="en-US" altLang="zh-CN" dirty="0"/>
              <a:t>8</a:t>
            </a:r>
            <a:r>
              <a:rPr lang="zh-CN" altLang="en-US" dirty="0"/>
              <a:t>位，所以是</a:t>
            </a:r>
            <a:r>
              <a:rPr lang="en-US" altLang="zh-CN" dirty="0"/>
              <a:t>256</a:t>
            </a:r>
            <a:r>
              <a:rPr lang="zh-CN" altLang="en-US" dirty="0"/>
              <a:t>，每个对应的值对应一个</a:t>
            </a:r>
            <a:r>
              <a:rPr lang="en-US" altLang="zh-CN" dirty="0"/>
              <a:t>4K</a:t>
            </a:r>
            <a:r>
              <a:rPr lang="zh-CN" altLang="en-US" dirty="0"/>
              <a:t>页面）</a:t>
            </a:r>
            <a:endParaRPr lang="en-US" altLang="zh-CN" dirty="0"/>
          </a:p>
          <a:p>
            <a:r>
              <a:rPr lang="en-US" altLang="zh-CN" dirty="0" err="1"/>
              <a:t>rcx</a:t>
            </a:r>
            <a:r>
              <a:rPr lang="zh-CN" altLang="en-US" dirty="0"/>
              <a:t>存放指向内核某个数据的指针，</a:t>
            </a:r>
            <a:r>
              <a:rPr lang="en-US" altLang="zh-CN" dirty="0"/>
              <a:t>mov al, byte [</a:t>
            </a:r>
            <a:r>
              <a:rPr lang="en-US" altLang="zh-CN" dirty="0" err="1"/>
              <a:t>rcx</a:t>
            </a:r>
            <a:r>
              <a:rPr lang="en-US" altLang="zh-CN" dirty="0"/>
              <a:t>]</a:t>
            </a:r>
            <a:r>
              <a:rPr lang="zh-CN" altLang="en-US" dirty="0"/>
              <a:t>试图读取这个存放在内核中的</a:t>
            </a:r>
            <a:r>
              <a:rPr lang="en-US" altLang="zh-CN" dirty="0"/>
              <a:t>byte</a:t>
            </a:r>
            <a:r>
              <a:rPr lang="zh-CN" altLang="en-US" dirty="0"/>
              <a:t>。这个步骤由于需要经过权限检验，所以速度会慢一点。</a:t>
            </a:r>
            <a:endParaRPr lang="en-US" altLang="zh-CN" dirty="0"/>
          </a:p>
          <a:p>
            <a:r>
              <a:rPr lang="zh-CN" altLang="en-US" dirty="0"/>
              <a:t>由于乱序执行，此时，他可能尚未结束执行，为了速度，他又去执行了下面两条代码。</a:t>
            </a:r>
            <a:endParaRPr lang="en-US" altLang="zh-CN" dirty="0"/>
          </a:p>
          <a:p>
            <a:r>
              <a:rPr lang="zh-CN" altLang="en-US" dirty="0"/>
              <a:t>下面两条指令就是试图往，从内核中这个</a:t>
            </a:r>
            <a:r>
              <a:rPr lang="en-US" altLang="zh-CN" dirty="0"/>
              <a:t>byte</a:t>
            </a:r>
            <a:r>
              <a:rPr lang="zh-CN" altLang="en-US" dirty="0"/>
              <a:t>读取的这个值，对应的页面，写入内容。</a:t>
            </a:r>
            <a:endParaRPr lang="en-US" altLang="zh-CN" dirty="0"/>
          </a:p>
          <a:p>
            <a:r>
              <a:rPr lang="zh-CN" altLang="en-US" dirty="0"/>
              <a:t>做完之后</a:t>
            </a:r>
            <a:r>
              <a:rPr lang="en-US" altLang="zh-CN" dirty="0"/>
              <a:t>cache</a:t>
            </a:r>
            <a:r>
              <a:rPr lang="zh-CN" altLang="en-US" dirty="0"/>
              <a:t>缓存了一些数据。</a:t>
            </a:r>
            <a:endParaRPr lang="en-US" altLang="zh-CN" dirty="0"/>
          </a:p>
          <a:p>
            <a:endParaRPr lang="en-US" altLang="zh-CN" dirty="0"/>
          </a:p>
          <a:p>
            <a:r>
              <a:rPr lang="zh-CN" altLang="en-US" dirty="0"/>
              <a:t>然后前面的取值操作，才结束，这时候发现，没法取出来，但是</a:t>
            </a:r>
            <a:r>
              <a:rPr lang="en-US" altLang="zh-CN" dirty="0"/>
              <a:t>cache</a:t>
            </a:r>
            <a:r>
              <a:rPr lang="zh-CN" altLang="en-US" dirty="0"/>
              <a:t>中的内容依然存在</a:t>
            </a:r>
            <a:endParaRPr lang="en-US" altLang="zh-CN" dirty="0"/>
          </a:p>
        </p:txBody>
      </p:sp>
    </p:spTree>
    <p:extLst>
      <p:ext uri="{BB962C8B-B14F-4D97-AF65-F5344CB8AC3E}">
        <p14:creationId xmlns:p14="http://schemas.microsoft.com/office/powerpoint/2010/main" val="1753987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9337813" cy="923330"/>
          </a:xfrm>
          <a:prstGeom prst="rect">
            <a:avLst/>
          </a:prstGeom>
          <a:noFill/>
        </p:spPr>
        <p:txBody>
          <a:bodyPr wrap="none" lIns="91440" tIns="45720" rIns="91440" bIns="45720">
            <a:spAutoFit/>
          </a:bodyPr>
          <a:lstStyle/>
          <a:p>
            <a:r>
              <a:rPr lang="en-US" altLang="zh-CN" sz="5400" dirty="0" err="1">
                <a:ln w="0"/>
                <a:effectLst>
                  <a:outerShdw blurRad="38100" dist="19050" dir="2700000" algn="tl" rotWithShape="0">
                    <a:schemeClr val="dk1">
                      <a:alpha val="40000"/>
                    </a:schemeClr>
                  </a:outerShdw>
                </a:effectLst>
              </a:rPr>
              <a:t>r</a:t>
            </a:r>
            <a:r>
              <a:rPr lang="en-US" altLang="zh-CN" sz="5400" b="0" cap="none" spc="0" dirty="0" err="1">
                <a:ln w="0"/>
                <a:solidFill>
                  <a:schemeClr val="tx1"/>
                </a:solidFill>
                <a:effectLst>
                  <a:outerShdw blurRad="38100" dist="19050" dir="2700000" algn="tl" rotWithShape="0">
                    <a:schemeClr val="dk1">
                      <a:alpha val="40000"/>
                    </a:schemeClr>
                  </a:outerShdw>
                </a:effectLst>
              </a:rPr>
              <a:t>core</a:t>
            </a:r>
            <a:r>
              <a:rPr lang="zh-CN" altLang="en-US" sz="5400" b="0" cap="none" spc="0" dirty="0">
                <a:ln w="0"/>
                <a:solidFill>
                  <a:schemeClr val="tx1"/>
                </a:solidFill>
                <a:effectLst>
                  <a:outerShdw blurRad="38100" dist="19050" dir="2700000" algn="tl" rotWithShape="0">
                    <a:schemeClr val="dk1">
                      <a:alpha val="40000"/>
                    </a:schemeClr>
                  </a:outerShdw>
                </a:effectLst>
              </a:rPr>
              <a:t>的双页表方案</a:t>
            </a:r>
            <a:r>
              <a:rPr lang="zh-CN" altLang="en-US" sz="5400" dirty="0">
                <a:ln w="0"/>
                <a:effectLst>
                  <a:outerShdw blurRad="38100" dist="19050" dir="2700000" algn="tl" rotWithShape="0">
                    <a:schemeClr val="dk1">
                      <a:alpha val="40000"/>
                    </a:schemeClr>
                  </a:outerShdw>
                </a:effectLst>
              </a:rPr>
              <a:t>和</a:t>
            </a:r>
            <a:r>
              <a:rPr lang="zh-CN" altLang="en-US" sz="5400" b="0" cap="none" spc="0" dirty="0">
                <a:ln w="0"/>
                <a:solidFill>
                  <a:schemeClr val="tx1"/>
                </a:solidFill>
                <a:effectLst>
                  <a:outerShdw blurRad="38100" dist="19050" dir="2700000" algn="tl" rotWithShape="0">
                    <a:schemeClr val="dk1">
                      <a:alpha val="40000"/>
                    </a:schemeClr>
                  </a:outerShdw>
                </a:effectLst>
              </a:rPr>
              <a:t>熔断漏洞</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CF05B97C-D91C-3416-7078-FF4199F4B7A1}"/>
              </a:ext>
            </a:extLst>
          </p:cNvPr>
          <p:cNvSpPr txBox="1"/>
          <p:nvPr/>
        </p:nvSpPr>
        <p:spPr>
          <a:xfrm>
            <a:off x="1477327" y="1958008"/>
            <a:ext cx="7340048" cy="3139321"/>
          </a:xfrm>
          <a:prstGeom prst="rect">
            <a:avLst/>
          </a:prstGeom>
          <a:noFill/>
        </p:spPr>
        <p:txBody>
          <a:bodyPr wrap="square" rtlCol="0">
            <a:spAutoFit/>
          </a:bodyPr>
          <a:lstStyle/>
          <a:p>
            <a:r>
              <a:rPr lang="zh-CN" altLang="en-US" dirty="0"/>
              <a:t>这时候，虽然我们取值失败了。但是由于已经放在了</a:t>
            </a:r>
            <a:r>
              <a:rPr lang="en-US" altLang="zh-CN" dirty="0"/>
              <a:t>cache</a:t>
            </a:r>
            <a:r>
              <a:rPr lang="zh-CN" altLang="en-US" dirty="0"/>
              <a:t>中。下一次我从用户态直接访问这几个页面的时候，总有那么一个页面，访问的速度远远比其他的页面更快</a:t>
            </a:r>
            <a:endParaRPr lang="en-US" altLang="zh-CN" dirty="0"/>
          </a:p>
          <a:p>
            <a:r>
              <a:rPr lang="zh-CN" altLang="en-US" dirty="0"/>
              <a:t>（之所以用</a:t>
            </a:r>
            <a:r>
              <a:rPr lang="en-US" altLang="zh-CN" dirty="0"/>
              <a:t>1</a:t>
            </a:r>
            <a:r>
              <a:rPr lang="zh-CN" altLang="en-US" dirty="0"/>
              <a:t>个页面，是为了放大这种时间上的差别）</a:t>
            </a:r>
            <a:endParaRPr lang="en-US" altLang="zh-CN" dirty="0"/>
          </a:p>
          <a:p>
            <a:r>
              <a:rPr lang="zh-CN" altLang="en-US" dirty="0"/>
              <a:t>从而我们就能猜出来，哦，内核中的这个值，就是对应的页面的页面号。</a:t>
            </a:r>
            <a:endParaRPr lang="en-US" altLang="zh-CN" dirty="0"/>
          </a:p>
          <a:p>
            <a:endParaRPr lang="en-US" altLang="zh-CN" dirty="0"/>
          </a:p>
          <a:p>
            <a:r>
              <a:rPr lang="zh-CN" altLang="en-US" dirty="0"/>
              <a:t>更形象的说（不一定真实）</a:t>
            </a:r>
            <a:endParaRPr lang="en-US" altLang="zh-CN" dirty="0"/>
          </a:p>
          <a:p>
            <a:r>
              <a:rPr lang="zh-CN" altLang="en-US" dirty="0"/>
              <a:t>直接问没偷窃的人，他偷没偷数据？他会马上否定</a:t>
            </a:r>
            <a:endParaRPr lang="en-US" altLang="zh-CN" dirty="0"/>
          </a:p>
          <a:p>
            <a:r>
              <a:rPr lang="zh-CN" altLang="en-US" dirty="0"/>
              <a:t>但是如果问偷数据的人，就支支吾吾才说，没偷</a:t>
            </a:r>
            <a:endParaRPr lang="en-US" altLang="zh-CN" dirty="0"/>
          </a:p>
          <a:p>
            <a:r>
              <a:rPr lang="zh-CN" altLang="en-US" dirty="0"/>
              <a:t>这时候，虽然都说自己没偷数据，但是从回答的快慢程度，就可以判定，到底是谁偷了，谁没偷</a:t>
            </a:r>
          </a:p>
        </p:txBody>
      </p:sp>
    </p:spTree>
    <p:extLst>
      <p:ext uri="{BB962C8B-B14F-4D97-AF65-F5344CB8AC3E}">
        <p14:creationId xmlns:p14="http://schemas.microsoft.com/office/powerpoint/2010/main" val="190892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61A7845-B32A-E4FC-5C4A-7269A08CA02B}"/>
              </a:ext>
            </a:extLst>
          </p:cNvPr>
          <p:cNvSpPr txBox="1"/>
          <p:nvPr/>
        </p:nvSpPr>
        <p:spPr>
          <a:xfrm>
            <a:off x="0" y="0"/>
            <a:ext cx="9970656"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t>多道程序</a:t>
            </a:r>
            <a:endParaRPr lang="en-US" altLang="zh-CN" sz="3600" dirty="0"/>
          </a:p>
        </p:txBody>
      </p:sp>
      <p:sp>
        <p:nvSpPr>
          <p:cNvPr id="7" name="文本框 6">
            <a:extLst>
              <a:ext uri="{FF2B5EF4-FFF2-40B4-BE49-F238E27FC236}">
                <a16:creationId xmlns:a16="http://schemas.microsoft.com/office/drawing/2014/main" id="{4F00210D-BC08-93EC-3CA0-6DA0AE311BFA}"/>
              </a:ext>
            </a:extLst>
          </p:cNvPr>
          <p:cNvSpPr txBox="1"/>
          <p:nvPr/>
        </p:nvSpPr>
        <p:spPr>
          <a:xfrm>
            <a:off x="1033670" y="1063487"/>
            <a:ext cx="4904960" cy="2031325"/>
          </a:xfrm>
          <a:prstGeom prst="rect">
            <a:avLst/>
          </a:prstGeom>
          <a:noFill/>
        </p:spPr>
        <p:txBody>
          <a:bodyPr wrap="square" rtlCol="0">
            <a:spAutoFit/>
          </a:bodyPr>
          <a:lstStyle/>
          <a:p>
            <a:r>
              <a:rPr lang="zh-CN" altLang="en-US" dirty="0"/>
              <a:t>前情回顾：</a:t>
            </a:r>
            <a:endParaRPr lang="en-US" altLang="zh-CN" dirty="0"/>
          </a:p>
          <a:p>
            <a:r>
              <a:rPr lang="zh-CN" altLang="en-US" dirty="0"/>
              <a:t>我们在讲</a:t>
            </a:r>
            <a:r>
              <a:rPr lang="en-US" altLang="zh-CN" dirty="0"/>
              <a:t>ch3</a:t>
            </a:r>
            <a:r>
              <a:rPr lang="zh-CN" altLang="en-US" dirty="0"/>
              <a:t>的多道程序的时候</a:t>
            </a:r>
            <a:endParaRPr lang="en-US" altLang="zh-CN" dirty="0"/>
          </a:p>
          <a:p>
            <a:r>
              <a:rPr lang="zh-CN" altLang="en-US" dirty="0"/>
              <a:t>说到构建脚本的变化</a:t>
            </a:r>
            <a:endParaRPr lang="en-US" altLang="zh-CN" dirty="0"/>
          </a:p>
          <a:p>
            <a:r>
              <a:rPr lang="zh-CN" altLang="en-US" dirty="0"/>
              <a:t>这部分代码在</a:t>
            </a:r>
            <a:r>
              <a:rPr lang="en-US" altLang="zh-CN" dirty="0"/>
              <a:t>ch3</a:t>
            </a:r>
            <a:r>
              <a:rPr lang="zh-CN" altLang="en-US" dirty="0"/>
              <a:t>里面</a:t>
            </a:r>
            <a:endParaRPr lang="en-US" altLang="zh-CN" dirty="0"/>
          </a:p>
          <a:p>
            <a:r>
              <a:rPr lang="zh-CN" altLang="en-US" dirty="0"/>
              <a:t>所以他每次的</a:t>
            </a:r>
            <a:r>
              <a:rPr lang="en-US" altLang="zh-CN" dirty="0" err="1"/>
              <a:t>app_id</a:t>
            </a:r>
            <a:r>
              <a:rPr lang="zh-CN" altLang="en-US" dirty="0"/>
              <a:t>增加，也就是说，对应的链接脚本设定的地址就变了</a:t>
            </a:r>
            <a:endParaRPr lang="en-US" altLang="zh-CN" dirty="0"/>
          </a:p>
          <a:p>
            <a:r>
              <a:rPr lang="zh-CN" altLang="en-US" dirty="0"/>
              <a:t>变成每次都增加</a:t>
            </a:r>
            <a:r>
              <a:rPr lang="en-US" altLang="zh-CN" dirty="0"/>
              <a:t>0x20000</a:t>
            </a:r>
            <a:endParaRPr lang="zh-CN" altLang="en-US" dirty="0"/>
          </a:p>
        </p:txBody>
      </p:sp>
      <p:pic>
        <p:nvPicPr>
          <p:cNvPr id="8" name="图片 7">
            <a:extLst>
              <a:ext uri="{FF2B5EF4-FFF2-40B4-BE49-F238E27FC236}">
                <a16:creationId xmlns:a16="http://schemas.microsoft.com/office/drawing/2014/main" id="{308EC5B2-5BD6-29B4-4528-CE377F53C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121" y="932919"/>
            <a:ext cx="4810031" cy="5015651"/>
          </a:xfrm>
          <a:prstGeom prst="rect">
            <a:avLst/>
          </a:prstGeom>
        </p:spPr>
      </p:pic>
    </p:spTree>
    <p:extLst>
      <p:ext uri="{BB962C8B-B14F-4D97-AF65-F5344CB8AC3E}">
        <p14:creationId xmlns:p14="http://schemas.microsoft.com/office/powerpoint/2010/main" val="1125995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5032147"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双页表设计方案</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sp>
        <p:nvSpPr>
          <p:cNvPr id="2" name="文本框 1">
            <a:extLst>
              <a:ext uri="{FF2B5EF4-FFF2-40B4-BE49-F238E27FC236}">
                <a16:creationId xmlns:a16="http://schemas.microsoft.com/office/drawing/2014/main" id="{14C2A67D-6759-C4AA-7F19-6E4CE5133EF2}"/>
              </a:ext>
            </a:extLst>
          </p:cNvPr>
          <p:cNvSpPr txBox="1"/>
          <p:nvPr/>
        </p:nvSpPr>
        <p:spPr>
          <a:xfrm>
            <a:off x="1043609" y="1406387"/>
            <a:ext cx="2477683" cy="3416320"/>
          </a:xfrm>
          <a:prstGeom prst="rect">
            <a:avLst/>
          </a:prstGeom>
          <a:noFill/>
        </p:spPr>
        <p:txBody>
          <a:bodyPr wrap="square" rtlCol="0">
            <a:spAutoFit/>
          </a:bodyPr>
          <a:lstStyle/>
          <a:p>
            <a:r>
              <a:rPr lang="zh-CN" altLang="en-US" dirty="0"/>
              <a:t>如何避免这个问题？</a:t>
            </a:r>
            <a:endParaRPr lang="en-US" altLang="zh-CN" dirty="0"/>
          </a:p>
          <a:p>
            <a:endParaRPr lang="en-US" altLang="zh-CN" dirty="0"/>
          </a:p>
          <a:p>
            <a:r>
              <a:rPr lang="zh-CN" altLang="en-US" dirty="0"/>
              <a:t>根源上：这来源于</a:t>
            </a:r>
            <a:r>
              <a:rPr lang="en-US" altLang="zh-CN" dirty="0"/>
              <a:t>CPU</a:t>
            </a:r>
            <a:r>
              <a:rPr lang="zh-CN" altLang="en-US" dirty="0"/>
              <a:t>的问题，他理应在切换特权级的时候，去清空这些</a:t>
            </a:r>
            <a:r>
              <a:rPr lang="en-US" altLang="zh-CN" dirty="0"/>
              <a:t>cache</a:t>
            </a:r>
            <a:r>
              <a:rPr lang="zh-CN" altLang="en-US" dirty="0"/>
              <a:t>，所以治本之策在于改</a:t>
            </a:r>
            <a:r>
              <a:rPr lang="en-US" altLang="zh-CN" dirty="0" err="1"/>
              <a:t>cpu</a:t>
            </a:r>
            <a:r>
              <a:rPr lang="zh-CN" altLang="en-US" dirty="0"/>
              <a:t>设计。</a:t>
            </a:r>
            <a:endParaRPr lang="en-US" altLang="zh-CN" dirty="0"/>
          </a:p>
          <a:p>
            <a:r>
              <a:rPr lang="zh-CN" altLang="en-US" dirty="0"/>
              <a:t>当然，这对性能的影响就非常巨大了。</a:t>
            </a:r>
            <a:endParaRPr lang="en-US" altLang="zh-CN" dirty="0"/>
          </a:p>
          <a:p>
            <a:endParaRPr lang="en-US" altLang="zh-CN" dirty="0"/>
          </a:p>
          <a:p>
            <a:r>
              <a:rPr lang="zh-CN" altLang="en-US" dirty="0"/>
              <a:t>软件方案：</a:t>
            </a:r>
            <a:endParaRPr lang="en-US" altLang="zh-CN" dirty="0"/>
          </a:p>
          <a:p>
            <a:r>
              <a:rPr lang="zh-CN" altLang="en-US" dirty="0"/>
              <a:t>使用双页表</a:t>
            </a:r>
            <a:endParaRPr lang="en-US" altLang="zh-CN" dirty="0"/>
          </a:p>
        </p:txBody>
      </p:sp>
      <p:sp>
        <p:nvSpPr>
          <p:cNvPr id="3" name="矩形 2">
            <a:extLst>
              <a:ext uri="{FF2B5EF4-FFF2-40B4-BE49-F238E27FC236}">
                <a16:creationId xmlns:a16="http://schemas.microsoft.com/office/drawing/2014/main" id="{8B896BB9-C8E0-629B-49BB-2B81801BA4FF}"/>
              </a:ext>
            </a:extLst>
          </p:cNvPr>
          <p:cNvSpPr/>
          <p:nvPr/>
        </p:nvSpPr>
        <p:spPr>
          <a:xfrm>
            <a:off x="8159317" y="3513627"/>
            <a:ext cx="740465" cy="15803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用户空间的内核态代码</a:t>
            </a:r>
          </a:p>
        </p:txBody>
      </p:sp>
      <p:sp>
        <p:nvSpPr>
          <p:cNvPr id="5" name="矩形 4">
            <a:extLst>
              <a:ext uri="{FF2B5EF4-FFF2-40B4-BE49-F238E27FC236}">
                <a16:creationId xmlns:a16="http://schemas.microsoft.com/office/drawing/2014/main" id="{FA6209B0-7465-BF33-0E57-6242EEE3CB52}"/>
              </a:ext>
            </a:extLst>
          </p:cNvPr>
          <p:cNvSpPr/>
          <p:nvPr/>
        </p:nvSpPr>
        <p:spPr>
          <a:xfrm>
            <a:off x="8159316" y="5093949"/>
            <a:ext cx="740465" cy="15803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用户空间的用户态代码</a:t>
            </a:r>
          </a:p>
        </p:txBody>
      </p:sp>
      <p:sp>
        <p:nvSpPr>
          <p:cNvPr id="6" name="矩形 5">
            <a:extLst>
              <a:ext uri="{FF2B5EF4-FFF2-40B4-BE49-F238E27FC236}">
                <a16:creationId xmlns:a16="http://schemas.microsoft.com/office/drawing/2014/main" id="{D9DDAD98-DC71-E3BA-40B6-F9961B1F28A8}"/>
              </a:ext>
            </a:extLst>
          </p:cNvPr>
          <p:cNvSpPr/>
          <p:nvPr/>
        </p:nvSpPr>
        <p:spPr>
          <a:xfrm>
            <a:off x="10408874" y="3513627"/>
            <a:ext cx="740465" cy="15803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内核空间的内核态代码</a:t>
            </a:r>
          </a:p>
        </p:txBody>
      </p:sp>
      <p:sp>
        <p:nvSpPr>
          <p:cNvPr id="8" name="矩形 7">
            <a:extLst>
              <a:ext uri="{FF2B5EF4-FFF2-40B4-BE49-F238E27FC236}">
                <a16:creationId xmlns:a16="http://schemas.microsoft.com/office/drawing/2014/main" id="{183B6D8D-C564-6A0C-AC4E-950E60CA92A0}"/>
              </a:ext>
            </a:extLst>
          </p:cNvPr>
          <p:cNvSpPr/>
          <p:nvPr/>
        </p:nvSpPr>
        <p:spPr>
          <a:xfrm>
            <a:off x="7915808" y="3513627"/>
            <a:ext cx="3468757" cy="4878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83C96CA-9508-1F85-D132-A2E86FE5D934}"/>
              </a:ext>
            </a:extLst>
          </p:cNvPr>
          <p:cNvSpPr txBox="1"/>
          <p:nvPr/>
        </p:nvSpPr>
        <p:spPr>
          <a:xfrm>
            <a:off x="5622816" y="3429000"/>
            <a:ext cx="2362673" cy="646331"/>
          </a:xfrm>
          <a:prstGeom prst="rect">
            <a:avLst/>
          </a:prstGeom>
          <a:noFill/>
        </p:spPr>
        <p:txBody>
          <a:bodyPr wrap="square" rtlCol="0">
            <a:spAutoFit/>
          </a:bodyPr>
          <a:lstStyle/>
          <a:p>
            <a:r>
              <a:rPr lang="zh-CN" altLang="en-US" dirty="0"/>
              <a:t>共同映射的部分地址</a:t>
            </a:r>
            <a:endParaRPr lang="en-US" altLang="zh-CN" dirty="0"/>
          </a:p>
          <a:p>
            <a:r>
              <a:rPr lang="zh-CN" altLang="en-US" dirty="0"/>
              <a:t>用于跳转</a:t>
            </a:r>
          </a:p>
        </p:txBody>
      </p:sp>
      <p:sp>
        <p:nvSpPr>
          <p:cNvPr id="10" name="文本框 9">
            <a:extLst>
              <a:ext uri="{FF2B5EF4-FFF2-40B4-BE49-F238E27FC236}">
                <a16:creationId xmlns:a16="http://schemas.microsoft.com/office/drawing/2014/main" id="{11EFB6EC-291B-6C15-B9FB-A024E80F42D9}"/>
              </a:ext>
            </a:extLst>
          </p:cNvPr>
          <p:cNvSpPr txBox="1"/>
          <p:nvPr/>
        </p:nvSpPr>
        <p:spPr>
          <a:xfrm>
            <a:off x="7712764" y="2305878"/>
            <a:ext cx="1726569" cy="369332"/>
          </a:xfrm>
          <a:prstGeom prst="rect">
            <a:avLst/>
          </a:prstGeom>
          <a:noFill/>
        </p:spPr>
        <p:txBody>
          <a:bodyPr wrap="square" rtlCol="0">
            <a:spAutoFit/>
          </a:bodyPr>
          <a:lstStyle/>
          <a:p>
            <a:r>
              <a:rPr lang="zh-CN" altLang="en-US" dirty="0"/>
              <a:t>用户地址空间</a:t>
            </a:r>
          </a:p>
        </p:txBody>
      </p:sp>
      <p:sp>
        <p:nvSpPr>
          <p:cNvPr id="11" name="文本框 10">
            <a:extLst>
              <a:ext uri="{FF2B5EF4-FFF2-40B4-BE49-F238E27FC236}">
                <a16:creationId xmlns:a16="http://schemas.microsoft.com/office/drawing/2014/main" id="{ACD0D0CB-71AA-443C-8C59-2F54EBEEA94F}"/>
              </a:ext>
            </a:extLst>
          </p:cNvPr>
          <p:cNvSpPr txBox="1"/>
          <p:nvPr/>
        </p:nvSpPr>
        <p:spPr>
          <a:xfrm>
            <a:off x="10301670" y="2305878"/>
            <a:ext cx="1676401" cy="369332"/>
          </a:xfrm>
          <a:prstGeom prst="rect">
            <a:avLst/>
          </a:prstGeom>
          <a:noFill/>
        </p:spPr>
        <p:txBody>
          <a:bodyPr wrap="square" rtlCol="0">
            <a:spAutoFit/>
          </a:bodyPr>
          <a:lstStyle/>
          <a:p>
            <a:r>
              <a:rPr lang="zh-CN" altLang="en-US" dirty="0"/>
              <a:t>内核地址空间</a:t>
            </a:r>
          </a:p>
        </p:txBody>
      </p:sp>
    </p:spTree>
    <p:extLst>
      <p:ext uri="{BB962C8B-B14F-4D97-AF65-F5344CB8AC3E}">
        <p14:creationId xmlns:p14="http://schemas.microsoft.com/office/powerpoint/2010/main" val="511096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5032147"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双页表设计方案</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sp>
        <p:nvSpPr>
          <p:cNvPr id="2" name="文本框 1">
            <a:extLst>
              <a:ext uri="{FF2B5EF4-FFF2-40B4-BE49-F238E27FC236}">
                <a16:creationId xmlns:a16="http://schemas.microsoft.com/office/drawing/2014/main" id="{14C2A67D-6759-C4AA-7F19-6E4CE5133EF2}"/>
              </a:ext>
            </a:extLst>
          </p:cNvPr>
          <p:cNvSpPr txBox="1"/>
          <p:nvPr/>
        </p:nvSpPr>
        <p:spPr>
          <a:xfrm>
            <a:off x="1043609" y="1406387"/>
            <a:ext cx="8835887" cy="3970318"/>
          </a:xfrm>
          <a:prstGeom prst="rect">
            <a:avLst/>
          </a:prstGeom>
          <a:noFill/>
        </p:spPr>
        <p:txBody>
          <a:bodyPr wrap="square" rtlCol="0">
            <a:spAutoFit/>
          </a:bodyPr>
          <a:lstStyle/>
          <a:p>
            <a:r>
              <a:rPr lang="zh-CN" altLang="en-US" dirty="0"/>
              <a:t>双页表</a:t>
            </a:r>
            <a:endParaRPr lang="en-US" altLang="zh-CN" dirty="0"/>
          </a:p>
          <a:p>
            <a:endParaRPr lang="en-US" altLang="zh-CN" dirty="0"/>
          </a:p>
          <a:p>
            <a:r>
              <a:rPr lang="zh-CN" altLang="en-US" dirty="0"/>
              <a:t>什么是双页表？</a:t>
            </a:r>
            <a:endParaRPr lang="en-US" altLang="zh-CN" dirty="0"/>
          </a:p>
          <a:p>
            <a:r>
              <a:rPr lang="zh-CN" altLang="en-US" dirty="0"/>
              <a:t>内核代码，和用户代码，使用两个地址空间</a:t>
            </a:r>
            <a:endParaRPr lang="en-US" altLang="zh-CN" dirty="0"/>
          </a:p>
          <a:p>
            <a:endParaRPr lang="en-US" altLang="zh-CN" dirty="0"/>
          </a:p>
          <a:p>
            <a:r>
              <a:rPr lang="zh-CN" altLang="en-US" dirty="0"/>
              <a:t>为什么双页表可以避免熔断漏洞？</a:t>
            </a:r>
            <a:endParaRPr lang="en-US" altLang="zh-CN" dirty="0"/>
          </a:p>
          <a:p>
            <a:r>
              <a:rPr lang="zh-CN" altLang="en-US" dirty="0"/>
              <a:t>因为在切换页表的过程中，预测执行的那个地址，在另一个地址空间，他根本不存在。</a:t>
            </a:r>
            <a:endParaRPr lang="en-US" altLang="zh-CN" dirty="0"/>
          </a:p>
          <a:p>
            <a:endParaRPr lang="en-US" altLang="zh-CN" dirty="0"/>
          </a:p>
          <a:p>
            <a:r>
              <a:rPr lang="en-US" altLang="zh-CN" dirty="0"/>
              <a:t>mov al, byte [</a:t>
            </a:r>
            <a:r>
              <a:rPr lang="en-US" altLang="zh-CN" dirty="0" err="1"/>
              <a:t>rcx</a:t>
            </a:r>
            <a:r>
              <a:rPr lang="en-US" altLang="zh-CN" dirty="0"/>
              <a:t>]</a:t>
            </a:r>
          </a:p>
          <a:p>
            <a:r>
              <a:rPr lang="zh-CN" altLang="en-US" dirty="0"/>
              <a:t>（在单页表下，由于在一个地址空间，所以这个</a:t>
            </a:r>
            <a:r>
              <a:rPr lang="en-US" altLang="zh-CN" dirty="0"/>
              <a:t>byte[</a:t>
            </a:r>
            <a:r>
              <a:rPr lang="en-US" altLang="zh-CN" dirty="0" err="1"/>
              <a:t>rcx</a:t>
            </a:r>
            <a:r>
              <a:rPr lang="en-US" altLang="zh-CN" dirty="0"/>
              <a:t>]</a:t>
            </a:r>
            <a:r>
              <a:rPr lang="zh-CN" altLang="en-US" dirty="0"/>
              <a:t>的值其实可以直接被访问到，只不过他不能被正确的</a:t>
            </a:r>
            <a:r>
              <a:rPr lang="en-US" altLang="zh-CN" dirty="0"/>
              <a:t>mov</a:t>
            </a:r>
            <a:r>
              <a:rPr lang="zh-CN" altLang="en-US" dirty="0"/>
              <a:t>到</a:t>
            </a:r>
            <a:r>
              <a:rPr lang="en-US" altLang="zh-CN" dirty="0"/>
              <a:t>al</a:t>
            </a:r>
            <a:r>
              <a:rPr lang="zh-CN" altLang="en-US" dirty="0"/>
              <a:t>中罢了。但是</a:t>
            </a:r>
            <a:r>
              <a:rPr lang="en-US" altLang="zh-CN" dirty="0" err="1"/>
              <a:t>cpu</a:t>
            </a:r>
            <a:r>
              <a:rPr lang="zh-CN" altLang="en-US" dirty="0"/>
              <a:t>可以假定他能够正常工作，去把数据拿出来然后执行下一条指令，但是在双页表中，根本看不到）</a:t>
            </a:r>
            <a:endParaRPr lang="en-US" altLang="zh-CN" dirty="0"/>
          </a:p>
          <a:p>
            <a:r>
              <a:rPr lang="en-US" altLang="zh-CN" dirty="0" err="1"/>
              <a:t>shl</a:t>
            </a:r>
            <a:r>
              <a:rPr lang="en-US" altLang="zh-CN" dirty="0"/>
              <a:t> </a:t>
            </a:r>
            <a:r>
              <a:rPr lang="en-US" altLang="zh-CN" dirty="0" err="1"/>
              <a:t>rax</a:t>
            </a:r>
            <a:r>
              <a:rPr lang="en-US" altLang="zh-CN" dirty="0"/>
              <a:t>, 0xc</a:t>
            </a:r>
          </a:p>
          <a:p>
            <a:r>
              <a:rPr lang="en-US" altLang="zh-CN" dirty="0"/>
              <a:t>mov </a:t>
            </a:r>
            <a:r>
              <a:rPr lang="en-US" altLang="zh-CN" dirty="0" err="1"/>
              <a:t>rbx</a:t>
            </a:r>
            <a:r>
              <a:rPr lang="en-US" altLang="zh-CN" dirty="0"/>
              <a:t>, qword [</a:t>
            </a:r>
            <a:r>
              <a:rPr lang="en-US" altLang="zh-CN" dirty="0" err="1"/>
              <a:t>rbx</a:t>
            </a:r>
            <a:r>
              <a:rPr lang="en-US" altLang="zh-CN" dirty="0"/>
              <a:t> + </a:t>
            </a:r>
            <a:r>
              <a:rPr lang="en-US" altLang="zh-CN" dirty="0" err="1"/>
              <a:t>rax</a:t>
            </a:r>
            <a:r>
              <a:rPr lang="en-US" altLang="zh-CN" dirty="0"/>
              <a:t>]</a:t>
            </a:r>
          </a:p>
        </p:txBody>
      </p:sp>
    </p:spTree>
    <p:extLst>
      <p:ext uri="{BB962C8B-B14F-4D97-AF65-F5344CB8AC3E}">
        <p14:creationId xmlns:p14="http://schemas.microsoft.com/office/powerpoint/2010/main" val="2740915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3570208" cy="923330"/>
          </a:xfrm>
          <a:prstGeom prst="rect">
            <a:avLst/>
          </a:prstGeom>
          <a:noFill/>
        </p:spPr>
        <p:txBody>
          <a:bodyPr wrap="none" lIns="91440" tIns="45720" rIns="91440" bIns="45720">
            <a:spAutoFit/>
          </a:bodyPr>
          <a:lstStyle/>
          <a:p>
            <a:r>
              <a:rPr lang="en-US" altLang="zh-CN" sz="5400" dirty="0" err="1">
                <a:ln w="0"/>
                <a:effectLst>
                  <a:outerShdw blurRad="38100" dist="19050" dir="2700000" algn="tl" rotWithShape="0">
                    <a:schemeClr val="dk1">
                      <a:alpha val="40000"/>
                    </a:schemeClr>
                  </a:outerShdw>
                </a:effectLst>
              </a:rPr>
              <a:t>r</a:t>
            </a:r>
            <a:r>
              <a:rPr lang="en-US" altLang="zh-CN" sz="5400" b="0" cap="none" spc="0" dirty="0" err="1">
                <a:ln w="0"/>
                <a:solidFill>
                  <a:schemeClr val="tx1"/>
                </a:solidFill>
                <a:effectLst>
                  <a:outerShdw blurRad="38100" dist="19050" dir="2700000" algn="tl" rotWithShape="0">
                    <a:schemeClr val="dk1">
                      <a:alpha val="40000"/>
                    </a:schemeClr>
                  </a:outerShdw>
                </a:effectLst>
              </a:rPr>
              <a:t>iscv</a:t>
            </a:r>
            <a:r>
              <a:rPr lang="zh-CN" altLang="en-US" sz="5400" b="0" cap="none" spc="0" dirty="0">
                <a:ln w="0"/>
                <a:solidFill>
                  <a:schemeClr val="tx1"/>
                </a:solidFill>
                <a:effectLst>
                  <a:outerShdw blurRad="38100" dist="19050" dir="2700000" algn="tl" rotWithShape="0">
                    <a:schemeClr val="dk1">
                      <a:alpha val="40000"/>
                    </a:schemeClr>
                  </a:outerShdw>
                </a:effectLst>
              </a:rPr>
              <a:t>的页表</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A0229663-8DAF-CEF1-B3C7-F94541315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45" y="1365134"/>
            <a:ext cx="7495318" cy="120340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6">
            <a:extLst>
              <a:ext uri="{FF2B5EF4-FFF2-40B4-BE49-F238E27FC236}">
                <a16:creationId xmlns:a16="http://schemas.microsoft.com/office/drawing/2014/main" id="{63F8F9BE-AC83-8D13-6F12-08FBF39AE029}"/>
              </a:ext>
            </a:extLst>
          </p:cNvPr>
          <p:cNvSpPr txBox="1"/>
          <p:nvPr/>
        </p:nvSpPr>
        <p:spPr>
          <a:xfrm>
            <a:off x="672645" y="3184543"/>
            <a:ext cx="8506326" cy="25853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zh-CN" altLang="en-US" dirty="0"/>
              <a:t>分页机制由一个名为 </a:t>
            </a:r>
            <a:r>
              <a:rPr lang="en-US" altLang="zh-CN" dirty="0" err="1"/>
              <a:t>satp</a:t>
            </a:r>
            <a:r>
              <a:rPr lang="zh-CN" altLang="en-US" dirty="0"/>
              <a:t>的</a:t>
            </a:r>
            <a:r>
              <a:rPr lang="en-US" altLang="zh-CN" dirty="0"/>
              <a:t>CSR</a:t>
            </a:r>
            <a:r>
              <a:rPr lang="zh-CN" altLang="en-US" dirty="0"/>
              <a:t>寄存器控制</a:t>
            </a:r>
            <a:endParaRPr lang="en-US" altLang="zh-CN" dirty="0"/>
          </a:p>
          <a:p>
            <a:pPr marL="285750" indent="-285750">
              <a:buFont typeface="Arial" panose="020B0604020202020204" pitchFamily="34" charset="0"/>
              <a:buChar char="•"/>
            </a:pPr>
            <a:r>
              <a:rPr lang="en-US" altLang="zh-CN" dirty="0"/>
              <a:t>MODE </a:t>
            </a:r>
            <a:r>
              <a:rPr lang="zh-CN" altLang="en-US" dirty="0"/>
              <a:t>字段用于开启分页并选择页表级数</a:t>
            </a:r>
            <a:endParaRPr lang="en-US" altLang="zh-CN" dirty="0"/>
          </a:p>
          <a:p>
            <a:pPr marL="285750" indent="-285750">
              <a:buFont typeface="Arial" panose="020B0604020202020204" pitchFamily="34" charset="0"/>
              <a:buChar char="•"/>
            </a:pPr>
            <a:r>
              <a:rPr lang="en-US" altLang="zh-CN" dirty="0"/>
              <a:t>ASID</a:t>
            </a:r>
            <a:r>
              <a:rPr lang="zh-CN" altLang="en-US" dirty="0"/>
              <a:t>可用于降低上下文切换的开销</a:t>
            </a:r>
            <a:endParaRPr lang="en-US" altLang="zh-CN" dirty="0"/>
          </a:p>
          <a:p>
            <a:pPr marL="285750" indent="-285750">
              <a:buFont typeface="Arial" panose="020B0604020202020204" pitchFamily="34" charset="0"/>
              <a:buChar char="•"/>
            </a:pPr>
            <a:r>
              <a:rPr lang="en-US" altLang="zh-CN" dirty="0"/>
              <a:t>PPN </a:t>
            </a:r>
            <a:r>
              <a:rPr lang="zh-CN" altLang="en-US" dirty="0"/>
              <a:t>字段以</a:t>
            </a:r>
            <a:r>
              <a:rPr lang="en-US" altLang="zh-CN" dirty="0"/>
              <a:t>4 KiB</a:t>
            </a:r>
            <a:r>
              <a:rPr lang="zh-CN" altLang="en-US" dirty="0"/>
              <a:t>页为单位存放根页表的物理页号</a:t>
            </a:r>
            <a:endParaRPr lang="en-US" altLang="zh-CN" dirty="0"/>
          </a:p>
          <a:p>
            <a:endParaRPr lang="en-US" altLang="zh-CN" dirty="0"/>
          </a:p>
          <a:p>
            <a:pPr marL="285750" indent="-285750">
              <a:buFont typeface="Arial" panose="020B0604020202020204" pitchFamily="34" charset="0"/>
              <a:buChar char="•"/>
            </a:pPr>
            <a:r>
              <a:rPr lang="en-US" altLang="zh-CN" dirty="0"/>
              <a:t>M </a:t>
            </a:r>
            <a:r>
              <a:rPr lang="zh-CN" altLang="en-US" dirty="0"/>
              <a:t>模式软件在第一次进入 </a:t>
            </a:r>
            <a:r>
              <a:rPr lang="en-US" altLang="zh-CN" dirty="0"/>
              <a:t>S </a:t>
            </a:r>
            <a:r>
              <a:rPr lang="zh-CN" altLang="en-US" dirty="0"/>
              <a:t>模式前会将 </a:t>
            </a:r>
            <a:r>
              <a:rPr lang="en-US" altLang="zh-CN" dirty="0" err="1"/>
              <a:t>satp</a:t>
            </a:r>
            <a:r>
              <a:rPr lang="en-US" altLang="zh-CN" dirty="0"/>
              <a:t> </a:t>
            </a:r>
            <a:r>
              <a:rPr lang="zh-CN" altLang="en-US" dirty="0"/>
              <a:t>清零以关闭分页，然后 </a:t>
            </a:r>
            <a:r>
              <a:rPr lang="en-US" altLang="zh-CN" dirty="0"/>
              <a:t>S </a:t>
            </a:r>
            <a:r>
              <a:rPr lang="zh-CN" altLang="en-US" dirty="0"/>
              <a:t>模式软件在创建页表后将正确设置 </a:t>
            </a:r>
            <a:r>
              <a:rPr lang="en-US" altLang="zh-CN" dirty="0" err="1"/>
              <a:t>satp</a:t>
            </a:r>
            <a:r>
              <a:rPr lang="en-US" altLang="zh-CN" dirty="0"/>
              <a:t> </a:t>
            </a:r>
            <a:r>
              <a:rPr lang="zh-CN" altLang="en-US" dirty="0"/>
              <a:t>寄存器</a:t>
            </a:r>
            <a:endParaRPr lang="en-US" altLang="zh-CN" dirty="0"/>
          </a:p>
          <a:p>
            <a:pPr marL="285750" indent="-285750">
              <a:buFont typeface="Arial" panose="020B0604020202020204" pitchFamily="34" charset="0"/>
              <a:buChar char="•"/>
            </a:pPr>
            <a:r>
              <a:rPr lang="en-US" altLang="zh-CN" dirty="0" err="1"/>
              <a:t>satp</a:t>
            </a:r>
            <a:r>
              <a:rPr lang="en-US" altLang="zh-CN" dirty="0"/>
              <a:t> </a:t>
            </a:r>
            <a:r>
              <a:rPr lang="zh-CN" altLang="en-US" dirty="0"/>
              <a:t>寄存器启用分页时，处理器将从根部遍历页表，将 </a:t>
            </a:r>
            <a:r>
              <a:rPr lang="en-US" altLang="zh-CN" dirty="0"/>
              <a:t>S </a:t>
            </a:r>
            <a:r>
              <a:rPr lang="zh-CN" altLang="en-US" dirty="0"/>
              <a:t>模式和 </a:t>
            </a:r>
            <a:r>
              <a:rPr lang="en-US" altLang="zh-CN" dirty="0"/>
              <a:t>U </a:t>
            </a:r>
            <a:r>
              <a:rPr lang="zh-CN" altLang="en-US" dirty="0"/>
              <a:t>模式的虚拟</a:t>
            </a:r>
          </a:p>
          <a:p>
            <a:pPr marL="285750" indent="-285750">
              <a:buFont typeface="Arial" panose="020B0604020202020204" pitchFamily="34" charset="0"/>
              <a:buChar char="•"/>
            </a:pPr>
            <a:r>
              <a:rPr lang="zh-CN" altLang="en-US" dirty="0"/>
              <a:t>地址翻译为物理地址</a:t>
            </a:r>
          </a:p>
        </p:txBody>
      </p:sp>
      <p:pic>
        <p:nvPicPr>
          <p:cNvPr id="6" name="图片 5">
            <a:extLst>
              <a:ext uri="{FF2B5EF4-FFF2-40B4-BE49-F238E27FC236}">
                <a16:creationId xmlns:a16="http://schemas.microsoft.com/office/drawing/2014/main" id="{10FC747A-B4E5-D76D-7BAC-13AF087CE316}"/>
              </a:ext>
            </a:extLst>
          </p:cNvPr>
          <p:cNvPicPr>
            <a:picLocks noChangeAspect="1"/>
          </p:cNvPicPr>
          <p:nvPr/>
        </p:nvPicPr>
        <p:blipFill>
          <a:blip r:embed="rId3"/>
          <a:stretch>
            <a:fillRect/>
          </a:stretch>
        </p:blipFill>
        <p:spPr>
          <a:xfrm>
            <a:off x="8443771" y="1450798"/>
            <a:ext cx="3075584" cy="1912607"/>
          </a:xfrm>
          <a:prstGeom prst="rect">
            <a:avLst/>
          </a:prstGeom>
        </p:spPr>
      </p:pic>
    </p:spTree>
    <p:extLst>
      <p:ext uri="{BB962C8B-B14F-4D97-AF65-F5344CB8AC3E}">
        <p14:creationId xmlns:p14="http://schemas.microsoft.com/office/powerpoint/2010/main" val="10544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3570208" cy="923330"/>
          </a:xfrm>
          <a:prstGeom prst="rect">
            <a:avLst/>
          </a:prstGeom>
          <a:noFill/>
        </p:spPr>
        <p:txBody>
          <a:bodyPr wrap="none" lIns="91440" tIns="45720" rIns="91440" bIns="45720">
            <a:spAutoFit/>
          </a:bodyPr>
          <a:lstStyle/>
          <a:p>
            <a:r>
              <a:rPr lang="en-US" altLang="zh-CN" sz="5400" dirty="0" err="1">
                <a:ln w="0"/>
                <a:effectLst>
                  <a:outerShdw blurRad="38100" dist="19050" dir="2700000" algn="tl" rotWithShape="0">
                    <a:schemeClr val="dk1">
                      <a:alpha val="40000"/>
                    </a:schemeClr>
                  </a:outerShdw>
                </a:effectLst>
              </a:rPr>
              <a:t>r</a:t>
            </a:r>
            <a:r>
              <a:rPr lang="en-US" altLang="zh-CN" sz="5400" b="0" cap="none" spc="0" dirty="0" err="1">
                <a:ln w="0"/>
                <a:solidFill>
                  <a:schemeClr val="tx1"/>
                </a:solidFill>
                <a:effectLst>
                  <a:outerShdw blurRad="38100" dist="19050" dir="2700000" algn="tl" rotWithShape="0">
                    <a:schemeClr val="dk1">
                      <a:alpha val="40000"/>
                    </a:schemeClr>
                  </a:outerShdw>
                </a:effectLst>
              </a:rPr>
              <a:t>iscv</a:t>
            </a:r>
            <a:r>
              <a:rPr lang="zh-CN" altLang="en-US" sz="5400" b="0" cap="none" spc="0" dirty="0">
                <a:ln w="0"/>
                <a:solidFill>
                  <a:schemeClr val="tx1"/>
                </a:solidFill>
                <a:effectLst>
                  <a:outerShdw blurRad="38100" dist="19050" dir="2700000" algn="tl" rotWithShape="0">
                    <a:schemeClr val="dk1">
                      <a:alpha val="40000"/>
                    </a:schemeClr>
                  </a:outerShdw>
                </a:effectLst>
              </a:rPr>
              <a:t>的页表</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pic>
        <p:nvPicPr>
          <p:cNvPr id="3" name="图片 2">
            <a:extLst>
              <a:ext uri="{FF2B5EF4-FFF2-40B4-BE49-F238E27FC236}">
                <a16:creationId xmlns:a16="http://schemas.microsoft.com/office/drawing/2014/main" id="{CCB089AD-FC6B-0022-75AD-42A9E796D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27" y="1318385"/>
            <a:ext cx="5589338" cy="2364321"/>
          </a:xfrm>
          <a:prstGeom prst="rect">
            <a:avLst/>
          </a:prstGeom>
        </p:spPr>
      </p:pic>
      <p:sp>
        <p:nvSpPr>
          <p:cNvPr id="5" name="文本框 9">
            <a:extLst>
              <a:ext uri="{FF2B5EF4-FFF2-40B4-BE49-F238E27FC236}">
                <a16:creationId xmlns:a16="http://schemas.microsoft.com/office/drawing/2014/main" id="{43B5B684-8EB1-8FEE-A7AF-1C5021C0D063}"/>
              </a:ext>
            </a:extLst>
          </p:cNvPr>
          <p:cNvSpPr txBox="1"/>
          <p:nvPr/>
        </p:nvSpPr>
        <p:spPr>
          <a:xfrm>
            <a:off x="5526592" y="2201755"/>
            <a:ext cx="5998866"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buFont typeface="Arial" panose="020B0604020202020204" pitchFamily="34" charset="0"/>
              <a:buChar char="•"/>
            </a:pPr>
            <a:r>
              <a:rPr lang="zh-CN" altLang="en-US" dirty="0"/>
              <a:t>第 </a:t>
            </a:r>
            <a:r>
              <a:rPr lang="en-US" altLang="zh-CN" dirty="0"/>
              <a:t>39-30 </a:t>
            </a:r>
            <a:r>
              <a:rPr lang="zh-CN" altLang="en-US" dirty="0"/>
              <a:t>位为一级页索引 </a:t>
            </a:r>
            <a:r>
              <a:rPr lang="en-US" altLang="zh-CN" dirty="0"/>
              <a:t>VPN0  </a:t>
            </a:r>
          </a:p>
          <a:p>
            <a:pPr marL="742950" lvl="1" indent="-285750">
              <a:buFont typeface="Arial" panose="020B0604020202020204" pitchFamily="34" charset="0"/>
              <a:buChar char="•"/>
            </a:pPr>
            <a:r>
              <a:rPr lang="zh-CN" altLang="en-US" dirty="0"/>
              <a:t>第 </a:t>
            </a:r>
            <a:r>
              <a:rPr lang="en-US" altLang="zh-CN" dirty="0"/>
              <a:t>30-21 </a:t>
            </a:r>
            <a:r>
              <a:rPr lang="zh-CN" altLang="en-US" dirty="0"/>
              <a:t>位为二级页索引 </a:t>
            </a:r>
            <a:r>
              <a:rPr lang="en-US" altLang="zh-CN" dirty="0"/>
              <a:t>VPN1</a:t>
            </a:r>
          </a:p>
          <a:p>
            <a:pPr marL="742950" lvl="1" indent="-285750">
              <a:buFont typeface="Arial" panose="020B0604020202020204" pitchFamily="34" charset="0"/>
              <a:buChar char="•"/>
            </a:pPr>
            <a:r>
              <a:rPr lang="zh-CN" altLang="en-US" dirty="0"/>
              <a:t>第 </a:t>
            </a:r>
            <a:r>
              <a:rPr lang="en-US" altLang="zh-CN" dirty="0"/>
              <a:t>21-12 </a:t>
            </a:r>
            <a:r>
              <a:rPr lang="zh-CN" altLang="en-US" dirty="0"/>
              <a:t>位为三级页索引 </a:t>
            </a:r>
            <a:r>
              <a:rPr lang="en-US" altLang="zh-CN" dirty="0"/>
              <a:t>VPN2</a:t>
            </a:r>
          </a:p>
        </p:txBody>
      </p:sp>
      <p:sp>
        <p:nvSpPr>
          <p:cNvPr id="6" name="文本框 10">
            <a:extLst>
              <a:ext uri="{FF2B5EF4-FFF2-40B4-BE49-F238E27FC236}">
                <a16:creationId xmlns:a16="http://schemas.microsoft.com/office/drawing/2014/main" id="{54D52DB7-7C8B-3C41-5657-6FB9AA6FD1CE}"/>
              </a:ext>
            </a:extLst>
          </p:cNvPr>
          <p:cNvSpPr txBox="1"/>
          <p:nvPr/>
        </p:nvSpPr>
        <p:spPr>
          <a:xfrm>
            <a:off x="5998865" y="3250007"/>
            <a:ext cx="5526593"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zh-CN" dirty="0"/>
              <a:t>V </a:t>
            </a:r>
            <a:r>
              <a:rPr lang="zh-CN" altLang="en-US" dirty="0"/>
              <a:t>位表示该 </a:t>
            </a:r>
            <a:r>
              <a:rPr lang="en-US" altLang="zh-CN" dirty="0"/>
              <a:t>PTE </a:t>
            </a:r>
            <a:r>
              <a:rPr lang="zh-CN" altLang="en-US" dirty="0"/>
              <a:t>的其余字段是否有效（</a:t>
            </a:r>
            <a:r>
              <a:rPr lang="en-US" altLang="zh-CN" dirty="0"/>
              <a:t>V=1 </a:t>
            </a:r>
            <a:r>
              <a:rPr lang="zh-CN" altLang="en-US" dirty="0"/>
              <a:t>时有效）。若 </a:t>
            </a:r>
            <a:r>
              <a:rPr lang="en-US" altLang="zh-CN" dirty="0"/>
              <a:t>V=0</a:t>
            </a:r>
            <a:r>
              <a:rPr lang="zh-CN" altLang="en-US" dirty="0"/>
              <a:t>，则遍历到此</a:t>
            </a:r>
            <a:r>
              <a:rPr lang="en-US" altLang="zh-CN" dirty="0"/>
              <a:t>PTE </a:t>
            </a:r>
            <a:r>
              <a:rPr lang="zh-CN" altLang="en-US" dirty="0"/>
              <a:t>的虚拟地址翻译过程将触发页故障。</a:t>
            </a:r>
            <a:endParaRPr lang="en-US" altLang="zh-CN" dirty="0"/>
          </a:p>
          <a:p>
            <a:pPr marL="285750" indent="-285750">
              <a:buFont typeface="Arial" panose="020B0604020202020204" pitchFamily="34" charset="0"/>
              <a:buChar char="•"/>
            </a:pPr>
            <a:r>
              <a:rPr lang="en-US" altLang="zh-CN" dirty="0"/>
              <a:t>R</a:t>
            </a:r>
            <a:r>
              <a:rPr lang="zh-CN" altLang="en-US" dirty="0"/>
              <a:t>、</a:t>
            </a:r>
            <a:r>
              <a:rPr lang="en-US" altLang="zh-CN" dirty="0"/>
              <a:t>W</a:t>
            </a:r>
            <a:r>
              <a:rPr lang="zh-CN" altLang="en-US" dirty="0"/>
              <a:t>、</a:t>
            </a:r>
            <a:r>
              <a:rPr lang="en-US" altLang="zh-CN" dirty="0"/>
              <a:t>X </a:t>
            </a:r>
            <a:r>
              <a:rPr lang="zh-CN" altLang="en-US" dirty="0"/>
              <a:t>位分别表示该页是否可读、可写、可执行。若 </a:t>
            </a:r>
            <a:r>
              <a:rPr lang="en-US" altLang="zh-CN" dirty="0"/>
              <a:t>3 </a:t>
            </a:r>
            <a:r>
              <a:rPr lang="zh-CN" altLang="en-US" dirty="0"/>
              <a:t>位均为 </a:t>
            </a:r>
            <a:r>
              <a:rPr lang="en-US" altLang="zh-CN" dirty="0"/>
              <a:t>0</a:t>
            </a:r>
            <a:r>
              <a:rPr lang="zh-CN" altLang="en-US" dirty="0"/>
              <a:t>，则该 </a:t>
            </a:r>
            <a:r>
              <a:rPr lang="en-US" altLang="zh-CN" dirty="0"/>
              <a:t>PTE</a:t>
            </a:r>
            <a:r>
              <a:rPr lang="zh-CN" altLang="en-US" dirty="0"/>
              <a:t>指向下一级页表，否则为叶子节点</a:t>
            </a:r>
            <a:endParaRPr lang="en-US" altLang="zh-CN" dirty="0"/>
          </a:p>
          <a:p>
            <a:pPr marL="285750" indent="-285750">
              <a:buFont typeface="Arial" panose="020B0604020202020204" pitchFamily="34" charset="0"/>
              <a:buChar char="•"/>
            </a:pPr>
            <a:r>
              <a:rPr lang="en-US" altLang="zh-CN" dirty="0"/>
              <a:t>U </a:t>
            </a:r>
            <a:r>
              <a:rPr lang="zh-CN" altLang="en-US" dirty="0"/>
              <a:t>位表示该页是否为用户页。若 </a:t>
            </a:r>
            <a:r>
              <a:rPr lang="en-US" altLang="zh-CN" dirty="0"/>
              <a:t>U=0</a:t>
            </a:r>
            <a:r>
              <a:rPr lang="zh-CN" altLang="en-US" dirty="0"/>
              <a:t>，则 </a:t>
            </a:r>
            <a:r>
              <a:rPr lang="en-US" altLang="zh-CN" dirty="0"/>
              <a:t>U </a:t>
            </a:r>
            <a:r>
              <a:rPr lang="zh-CN" altLang="en-US" dirty="0"/>
              <a:t>模式不能访问该页，但 </a:t>
            </a:r>
            <a:r>
              <a:rPr lang="en-US" altLang="zh-CN" dirty="0"/>
              <a:t>S </a:t>
            </a:r>
            <a:r>
              <a:rPr lang="zh-CN" altLang="en-US" dirty="0"/>
              <a:t>模式能。若 </a:t>
            </a:r>
            <a:r>
              <a:rPr lang="en-US" altLang="zh-CN" dirty="0"/>
              <a:t>U=1</a:t>
            </a:r>
            <a:r>
              <a:rPr lang="zh-CN" altLang="en-US" dirty="0"/>
              <a:t>，则 </a:t>
            </a:r>
            <a:r>
              <a:rPr lang="en-US" altLang="zh-CN" dirty="0"/>
              <a:t>U </a:t>
            </a:r>
            <a:r>
              <a:rPr lang="zh-CN" altLang="en-US" dirty="0"/>
              <a:t>模式能访问该页，但 </a:t>
            </a:r>
            <a:r>
              <a:rPr lang="en-US" altLang="zh-CN" dirty="0"/>
              <a:t>S </a:t>
            </a:r>
            <a:r>
              <a:rPr lang="zh-CN" altLang="en-US" dirty="0"/>
              <a:t>模式不能</a:t>
            </a:r>
            <a:endParaRPr lang="en-US" altLang="zh-CN" dirty="0"/>
          </a:p>
          <a:p>
            <a:pPr marL="285750" indent="-285750">
              <a:buFont typeface="Arial" panose="020B0604020202020204" pitchFamily="34" charset="0"/>
              <a:buChar char="•"/>
            </a:pPr>
            <a:r>
              <a:rPr lang="zh-CN" altLang="en-US" dirty="0"/>
              <a:t>其它字段</a:t>
            </a:r>
          </a:p>
        </p:txBody>
      </p:sp>
    </p:spTree>
    <p:extLst>
      <p:ext uri="{BB962C8B-B14F-4D97-AF65-F5344CB8AC3E}">
        <p14:creationId xmlns:p14="http://schemas.microsoft.com/office/powerpoint/2010/main" val="20132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3570208" cy="923330"/>
          </a:xfrm>
          <a:prstGeom prst="rect">
            <a:avLst/>
          </a:prstGeom>
          <a:noFill/>
        </p:spPr>
        <p:txBody>
          <a:bodyPr wrap="none" lIns="91440" tIns="45720" rIns="91440" bIns="45720">
            <a:spAutoFit/>
          </a:bodyPr>
          <a:lstStyle/>
          <a:p>
            <a:r>
              <a:rPr lang="en-US" altLang="zh-CN" sz="5400" dirty="0" err="1">
                <a:ln w="0"/>
                <a:effectLst>
                  <a:outerShdw blurRad="38100" dist="19050" dir="2700000" algn="tl" rotWithShape="0">
                    <a:schemeClr val="dk1">
                      <a:alpha val="40000"/>
                    </a:schemeClr>
                  </a:outerShdw>
                </a:effectLst>
              </a:rPr>
              <a:t>r</a:t>
            </a:r>
            <a:r>
              <a:rPr lang="en-US" altLang="zh-CN" sz="5400" b="0" cap="none" spc="0" dirty="0" err="1">
                <a:ln w="0"/>
                <a:solidFill>
                  <a:schemeClr val="tx1"/>
                </a:solidFill>
                <a:effectLst>
                  <a:outerShdw blurRad="38100" dist="19050" dir="2700000" algn="tl" rotWithShape="0">
                    <a:schemeClr val="dk1">
                      <a:alpha val="40000"/>
                    </a:schemeClr>
                  </a:outerShdw>
                </a:effectLst>
              </a:rPr>
              <a:t>iscv</a:t>
            </a:r>
            <a:r>
              <a:rPr lang="zh-CN" altLang="en-US" sz="5400" b="0" cap="none" spc="0" dirty="0">
                <a:ln w="0"/>
                <a:solidFill>
                  <a:schemeClr val="tx1"/>
                </a:solidFill>
                <a:effectLst>
                  <a:outerShdw blurRad="38100" dist="19050" dir="2700000" algn="tl" rotWithShape="0">
                    <a:schemeClr val="dk1">
                      <a:alpha val="40000"/>
                    </a:schemeClr>
                  </a:outerShdw>
                </a:effectLst>
              </a:rPr>
              <a:t>的页表</a:t>
            </a:r>
            <a:endParaRPr lang="en-US" altLang="zh-CN" sz="5400" b="0" cap="none" spc="0" dirty="0">
              <a:ln w="0"/>
              <a:solidFill>
                <a:schemeClr val="tx1"/>
              </a:solidFill>
              <a:effectLst>
                <a:outerShdw blurRad="38100" dist="19050" dir="2700000" algn="tl" rotWithShape="0">
                  <a:schemeClr val="dk1">
                    <a:alpha val="40000"/>
                  </a:schemeClr>
                </a:outerShdw>
              </a:effectLst>
            </a:endParaRPr>
          </a:p>
        </p:txBody>
      </p:sp>
      <p:pic>
        <p:nvPicPr>
          <p:cNvPr id="2" name="Picture 2">
            <a:extLst>
              <a:ext uri="{FF2B5EF4-FFF2-40B4-BE49-F238E27FC236}">
                <a16:creationId xmlns:a16="http://schemas.microsoft.com/office/drawing/2014/main" id="{A335DF19-C53B-52BC-DAAD-9FE574B5A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36" y="923330"/>
            <a:ext cx="5971994" cy="573821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9CFCB7D-A446-FD31-38AB-065632763644}"/>
              </a:ext>
            </a:extLst>
          </p:cNvPr>
          <p:cNvSpPr txBox="1"/>
          <p:nvPr/>
        </p:nvSpPr>
        <p:spPr>
          <a:xfrm>
            <a:off x="7553739" y="2226365"/>
            <a:ext cx="3826565" cy="2585323"/>
          </a:xfrm>
          <a:prstGeom prst="rect">
            <a:avLst/>
          </a:prstGeom>
          <a:noFill/>
        </p:spPr>
        <p:txBody>
          <a:bodyPr wrap="square" rtlCol="0">
            <a:spAutoFit/>
          </a:bodyPr>
          <a:lstStyle/>
          <a:p>
            <a:r>
              <a:rPr lang="zh-CN" altLang="en-US" dirty="0"/>
              <a:t>从</a:t>
            </a:r>
            <a:r>
              <a:rPr lang="en-US" altLang="zh-CN" dirty="0" err="1"/>
              <a:t>satp</a:t>
            </a:r>
            <a:r>
              <a:rPr lang="zh-CN" altLang="en-US" dirty="0"/>
              <a:t>找到根页表的物理地址，然后按照</a:t>
            </a:r>
            <a:r>
              <a:rPr lang="en-US" altLang="zh-CN" dirty="0"/>
              <a:t>L2</a:t>
            </a:r>
            <a:r>
              <a:rPr lang="zh-CN" altLang="en-US" dirty="0"/>
              <a:t>，</a:t>
            </a:r>
            <a:r>
              <a:rPr lang="en-US" altLang="zh-CN" dirty="0"/>
              <a:t>L1</a:t>
            </a:r>
            <a:r>
              <a:rPr lang="zh-CN" altLang="en-US" dirty="0"/>
              <a:t>，</a:t>
            </a:r>
            <a:r>
              <a:rPr lang="en-US" altLang="zh-CN" dirty="0"/>
              <a:t>L0</a:t>
            </a:r>
            <a:r>
              <a:rPr lang="zh-CN" altLang="en-US" dirty="0"/>
              <a:t>的变化找到最终的物理地址</a:t>
            </a:r>
            <a:endParaRPr lang="en-US" altLang="zh-CN" dirty="0"/>
          </a:p>
          <a:p>
            <a:pPr marL="285750" indent="-285750">
              <a:buFont typeface="Arial" panose="020B0604020202020204" pitchFamily="34" charset="0"/>
              <a:buChar char="•"/>
            </a:pPr>
            <a:r>
              <a:rPr lang="zh-CN" altLang="en-US" dirty="0"/>
              <a:t>每个页表项 </a:t>
            </a:r>
            <a:r>
              <a:rPr lang="en-US" altLang="zh-CN" dirty="0"/>
              <a:t>64</a:t>
            </a:r>
            <a:r>
              <a:rPr lang="zh-CN" altLang="en-US" dirty="0"/>
              <a:t>位 </a:t>
            </a:r>
            <a:r>
              <a:rPr lang="en-US" altLang="zh-CN" dirty="0"/>
              <a:t>= 8 </a:t>
            </a:r>
            <a:r>
              <a:rPr lang="zh-CN" altLang="en-US" dirty="0"/>
              <a:t>字节</a:t>
            </a:r>
          </a:p>
          <a:p>
            <a:pPr marL="285750" indent="-285750">
              <a:buFont typeface="Arial" panose="020B0604020202020204" pitchFamily="34" charset="0"/>
              <a:buChar char="•"/>
            </a:pPr>
            <a:r>
              <a:rPr lang="zh-CN" altLang="en-US" dirty="0"/>
              <a:t>每个页表大小都为 </a:t>
            </a:r>
            <a:r>
              <a:rPr lang="en-US" altLang="zh-CN" dirty="0"/>
              <a:t>512×8=4KiB</a:t>
            </a:r>
            <a:r>
              <a:rPr lang="zh-CN" altLang="en-US" dirty="0"/>
              <a:t>，</a:t>
            </a:r>
            <a:r>
              <a:rPr lang="en-US" altLang="zh-CN" dirty="0"/>
              <a:t>512</a:t>
            </a:r>
            <a:r>
              <a:rPr lang="zh-CN" altLang="en-US" dirty="0"/>
              <a:t>个页表项</a:t>
            </a:r>
            <a:endParaRPr lang="en-US" altLang="zh-CN" dirty="0"/>
          </a:p>
          <a:p>
            <a:pPr marL="285750" indent="-285750">
              <a:buFont typeface="Arial" panose="020B0604020202020204" pitchFamily="34" charset="0"/>
              <a:buChar char="•"/>
            </a:pPr>
            <a:r>
              <a:rPr lang="zh-CN" altLang="en-US" dirty="0"/>
              <a:t>最后的页表项保存了对应的</a:t>
            </a:r>
            <a:r>
              <a:rPr lang="en-US" altLang="zh-CN" dirty="0"/>
              <a:t>44</a:t>
            </a:r>
            <a:r>
              <a:rPr lang="zh-CN" altLang="en-US" dirty="0"/>
              <a:t>位物理页号</a:t>
            </a:r>
            <a:endParaRPr lang="en-US" altLang="zh-CN" dirty="0"/>
          </a:p>
          <a:p>
            <a:endParaRPr lang="zh-CN" altLang="en-US" dirty="0"/>
          </a:p>
        </p:txBody>
      </p:sp>
    </p:spTree>
    <p:extLst>
      <p:ext uri="{BB962C8B-B14F-4D97-AF65-F5344CB8AC3E}">
        <p14:creationId xmlns:p14="http://schemas.microsoft.com/office/powerpoint/2010/main" val="133927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6A9AEC5-AC6F-82BC-D83C-E97E90E50E0B}"/>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dirty="0" err="1">
                <a:solidFill>
                  <a:prstClr val="black"/>
                </a:solidFill>
                <a:latin typeface="等线" panose="020F0502020204030204"/>
                <a:ea typeface="等线" panose="02010600030101010101" pitchFamily="2" charset="-122"/>
              </a:rPr>
              <a:t>rC</a:t>
            </a:r>
            <a:r>
              <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ore</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的双页表实现：内核地址空间</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5" name="图片 4">
            <a:extLst>
              <a:ext uri="{FF2B5EF4-FFF2-40B4-BE49-F238E27FC236}">
                <a16:creationId xmlns:a16="http://schemas.microsoft.com/office/drawing/2014/main" id="{DB4EE9A2-7B07-1BC0-CF93-21EC37D2F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0161" y="1270016"/>
            <a:ext cx="3816594" cy="4967287"/>
          </a:xfrm>
          <a:prstGeom prst="rect">
            <a:avLst/>
          </a:prstGeom>
        </p:spPr>
      </p:pic>
      <p:pic>
        <p:nvPicPr>
          <p:cNvPr id="9" name="图片 8">
            <a:extLst>
              <a:ext uri="{FF2B5EF4-FFF2-40B4-BE49-F238E27FC236}">
                <a16:creationId xmlns:a16="http://schemas.microsoft.com/office/drawing/2014/main" id="{3B65F1EC-D28E-786B-D06D-1B0CFD596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0016"/>
            <a:ext cx="4040161" cy="4967287"/>
          </a:xfrm>
          <a:prstGeom prst="rect">
            <a:avLst/>
          </a:prstGeom>
        </p:spPr>
      </p:pic>
      <p:sp>
        <p:nvSpPr>
          <p:cNvPr id="10" name="文本框 9">
            <a:extLst>
              <a:ext uri="{FF2B5EF4-FFF2-40B4-BE49-F238E27FC236}">
                <a16:creationId xmlns:a16="http://schemas.microsoft.com/office/drawing/2014/main" id="{9A2FB13F-8372-1826-735F-82B98B061BDB}"/>
              </a:ext>
            </a:extLst>
          </p:cNvPr>
          <p:cNvSpPr txBox="1"/>
          <p:nvPr/>
        </p:nvSpPr>
        <p:spPr>
          <a:xfrm>
            <a:off x="8001000" y="1443841"/>
            <a:ext cx="3816594"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内核的高位地址空间放置了用户程序的内核栈和一个</a:t>
            </a:r>
            <a:r>
              <a:rPr kumimoji="0" lang="zh-CN" altLang="en-US"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跳板页</a:t>
            </a:r>
            <a:endParaRPr kumimoji="0" lang="en-US" altLang="zh-CN" sz="1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内核栈会被预留保护页，检查栈溢出</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内核的各个段被恒等映射到物理内存</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恒等映射保证了我们为内核开启分页机制后仍然可以像之前一样访问内核的各个段</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每个段的权限被正确设置</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Free</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的物理页帧也被恒等映射来进行管理，这样内核就可以之间按照访问物理地址一样访问这里物理页</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680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F0CD08-9C94-0FEE-9A9A-03A4BD8A2807}"/>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3600" dirty="0" err="1">
                <a:solidFill>
                  <a:prstClr val="black"/>
                </a:solidFill>
                <a:latin typeface="等线" panose="020F0502020204030204"/>
                <a:ea typeface="等线" panose="02010600030101010101" pitchFamily="2" charset="-122"/>
              </a:rPr>
              <a:t>rC</a:t>
            </a:r>
            <a:r>
              <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ore</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的双页表实现：用户地址空间</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a:extLst>
              <a:ext uri="{FF2B5EF4-FFF2-40B4-BE49-F238E27FC236}">
                <a16:creationId xmlns:a16="http://schemas.microsoft.com/office/drawing/2014/main" id="{F5D1EADA-FA10-9434-BADD-E5A8156E9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69" y="1913020"/>
            <a:ext cx="5924299" cy="3783932"/>
          </a:xfrm>
          <a:prstGeom prst="rect">
            <a:avLst/>
          </a:prstGeom>
        </p:spPr>
      </p:pic>
      <p:sp>
        <p:nvSpPr>
          <p:cNvPr id="9" name="文本框 8">
            <a:extLst>
              <a:ext uri="{FF2B5EF4-FFF2-40B4-BE49-F238E27FC236}">
                <a16:creationId xmlns:a16="http://schemas.microsoft.com/office/drawing/2014/main" id="{F22D035A-7636-1642-E203-3DF21819BA47}"/>
              </a:ext>
            </a:extLst>
          </p:cNvPr>
          <p:cNvSpPr txBox="1"/>
          <p:nvPr/>
        </p:nvSpPr>
        <p:spPr>
          <a:xfrm>
            <a:off x="7086599" y="2087373"/>
            <a:ext cx="4556711" cy="397031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从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0x1000</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开始向高地址放置应用内存布局中的各个逻辑段，最后放置带有一个保护页面的用户栈</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逻辑段都是以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Framed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方式映射到物理内存的</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 </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U </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标志位代表 </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CPU </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可以在 </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U </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特权级也就是执行应用代码的时候访问它们</a:t>
            </a:r>
            <a:endPar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FF0000"/>
                </a:solidFill>
                <a:effectLst/>
                <a:highlight>
                  <a:srgbClr val="FFFFFF"/>
                </a:highlight>
                <a:uLnTx/>
                <a:uFillTx/>
                <a:latin typeface="-apple-system"/>
                <a:ea typeface="等线" panose="02010600030101010101" pitchFamily="2" charset="-122"/>
                <a:cs typeface="+mn-cs"/>
              </a:rPr>
              <a:t>和内核地址空间一样将跳板放置在最高页</a:t>
            </a:r>
            <a:endParaRPr kumimoji="0" lang="en-US" altLang="zh-CN" sz="1800" b="0" i="0" u="none" strike="noStrike" kern="1200" cap="none" spc="0" normalizeH="0" baseline="0" noProof="0" dirty="0">
              <a:ln>
                <a:noFill/>
              </a:ln>
              <a:solidFill>
                <a:srgbClr val="FF0000"/>
              </a:solidFill>
              <a:effectLst/>
              <a:highlight>
                <a:srgbClr val="FFFFFF"/>
              </a:highlight>
              <a:uLnTx/>
              <a:uFillTx/>
              <a:latin typeface="-apple-system"/>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srgbClr val="FF0000"/>
                </a:solidFill>
                <a:effectLst/>
                <a:highlight>
                  <a:srgbClr val="FFFFFF"/>
                </a:highlight>
                <a:uLnTx/>
                <a:uFillTx/>
                <a:latin typeface="-apple-system"/>
                <a:ea typeface="等线" panose="02010600030101010101" pitchFamily="2" charset="-122"/>
                <a:cs typeface="+mn-cs"/>
              </a:rPr>
              <a:t>Trap </a:t>
            </a:r>
            <a:r>
              <a:rPr kumimoji="0" lang="zh-CN" altLang="en-US" sz="1800" b="0" i="0" u="none" strike="noStrike" kern="1200" cap="none" spc="0" normalizeH="0" baseline="0" noProof="0" dirty="0">
                <a:ln>
                  <a:noFill/>
                </a:ln>
                <a:solidFill>
                  <a:srgbClr val="FF0000"/>
                </a:solidFill>
                <a:effectLst/>
                <a:highlight>
                  <a:srgbClr val="FFFFFF"/>
                </a:highlight>
                <a:uLnTx/>
                <a:uFillTx/>
                <a:latin typeface="-apple-system"/>
                <a:ea typeface="等线" panose="02010600030101010101" pitchFamily="2" charset="-122"/>
                <a:cs typeface="+mn-cs"/>
              </a:rPr>
              <a:t>上下文放置在次高页中</a:t>
            </a:r>
            <a:endParaRPr kumimoji="0" lang="en-US" altLang="zh-CN" sz="1800" b="0" i="0" u="none" strike="noStrike" kern="1200" cap="none" spc="0" normalizeH="0" baseline="0" noProof="0" dirty="0">
              <a:ln>
                <a:noFill/>
              </a:ln>
              <a:solidFill>
                <a:srgbClr val="FF0000"/>
              </a:solidFill>
              <a:effectLst/>
              <a:highlight>
                <a:srgbClr val="FFFFFF"/>
              </a:highlight>
              <a:uLnTx/>
              <a:uFillTx/>
              <a:latin typeface="-apple-system"/>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FF0000"/>
                </a:solidFill>
                <a:effectLst/>
                <a:highlight>
                  <a:srgbClr val="FFFFFF"/>
                </a:highlight>
                <a:uLnTx/>
                <a:uFillTx/>
                <a:latin typeface="-apple-system"/>
                <a:ea typeface="等线" panose="02010600030101010101" pitchFamily="2" charset="-122"/>
                <a:cs typeface="+mn-cs"/>
              </a:rPr>
              <a:t>这两个虚拟页面虽然位于应用地址空间，但是它们并不包含 </a:t>
            </a:r>
            <a:r>
              <a:rPr kumimoji="0" lang="en-US" altLang="zh-CN" sz="1800" b="0" i="0" u="none" strike="noStrike" kern="1200" cap="none" spc="0" normalizeH="0" baseline="0" noProof="0" dirty="0">
                <a:ln>
                  <a:noFill/>
                </a:ln>
                <a:solidFill>
                  <a:srgbClr val="FF0000"/>
                </a:solidFill>
                <a:effectLst/>
                <a:highlight>
                  <a:srgbClr val="FFFFFF"/>
                </a:highlight>
                <a:uLnTx/>
                <a:uFillTx/>
                <a:latin typeface="-apple-system"/>
                <a:ea typeface="等线" panose="02010600030101010101" pitchFamily="2" charset="-122"/>
                <a:cs typeface="+mn-cs"/>
              </a:rPr>
              <a:t>U </a:t>
            </a:r>
            <a:r>
              <a:rPr kumimoji="0" lang="zh-CN" altLang="en-US" sz="1800" b="0" i="0" u="none" strike="noStrike" kern="1200" cap="none" spc="0" normalizeH="0" baseline="0" noProof="0" dirty="0">
                <a:ln>
                  <a:noFill/>
                </a:ln>
                <a:solidFill>
                  <a:srgbClr val="FF0000"/>
                </a:solidFill>
                <a:effectLst/>
                <a:highlight>
                  <a:srgbClr val="FFFFFF"/>
                </a:highlight>
                <a:uLnTx/>
                <a:uFillTx/>
                <a:latin typeface="-apple-system"/>
                <a:ea typeface="等线" panose="02010600030101010101" pitchFamily="2" charset="-122"/>
                <a:cs typeface="+mn-cs"/>
              </a:rPr>
              <a:t>标志位，事实上它们在地址空间切换的时候才会发挥作用</a:t>
            </a:r>
            <a:endParaRPr kumimoji="0" lang="en-US" altLang="zh-CN" sz="1800" b="0" i="0" u="none" strike="noStrike" kern="1200" cap="none" spc="0" normalizeH="0" baseline="0" noProof="0" dirty="0">
              <a:ln>
                <a:noFill/>
              </a:ln>
              <a:solidFill>
                <a:srgbClr val="FF0000"/>
              </a:solidFill>
              <a:effectLst/>
              <a:highlight>
                <a:srgbClr val="FFFFFF"/>
              </a:highlight>
              <a:uLnTx/>
              <a:uFillTx/>
              <a:latin typeface="-apple-system"/>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94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1F3BCC-F1E8-93CE-0BCB-19ABFEF7A994}"/>
              </a:ext>
            </a:extLst>
          </p:cNvPr>
          <p:cNvSpPr txBox="1"/>
          <p:nvPr/>
        </p:nvSpPr>
        <p:spPr>
          <a:xfrm>
            <a:off x="274749" y="117471"/>
            <a:ext cx="9970656" cy="646331"/>
          </a:xfrm>
          <a:prstGeom prst="rect">
            <a:avLst/>
          </a:prstGeom>
          <a:noFill/>
        </p:spPr>
        <p:txBody>
          <a:bodyPr wrap="square">
            <a:spAutoFit/>
          </a:bodyPr>
          <a:lstStyle/>
          <a:p>
            <a:r>
              <a:rPr lang="zh-CN" altLang="en-US" sz="3600" dirty="0"/>
              <a:t>跳板页</a:t>
            </a:r>
            <a:endParaRPr lang="en-US" altLang="zh-CN" sz="3600" dirty="0"/>
          </a:p>
        </p:txBody>
      </p:sp>
      <p:sp>
        <p:nvSpPr>
          <p:cNvPr id="3" name="文本框 2">
            <a:extLst>
              <a:ext uri="{FF2B5EF4-FFF2-40B4-BE49-F238E27FC236}">
                <a16:creationId xmlns:a16="http://schemas.microsoft.com/office/drawing/2014/main" id="{14352A70-2D8B-98B8-1846-039F037AF5AC}"/>
              </a:ext>
            </a:extLst>
          </p:cNvPr>
          <p:cNvSpPr txBox="1"/>
          <p:nvPr/>
        </p:nvSpPr>
        <p:spPr>
          <a:xfrm>
            <a:off x="274749" y="962526"/>
            <a:ext cx="5247746"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前面的章节我们使用</a:t>
            </a:r>
            <a:r>
              <a:rPr lang="en-US" altLang="zh-CN" dirty="0" err="1"/>
              <a:t>sscratch</a:t>
            </a:r>
            <a:r>
              <a:rPr lang="zh-CN" altLang="en-US" dirty="0"/>
              <a:t>寄存器作为周转，成功地完成了将应用程序的</a:t>
            </a:r>
            <a:r>
              <a:rPr lang="en-US" altLang="zh-CN" dirty="0"/>
              <a:t>trap</a:t>
            </a:r>
            <a:r>
              <a:rPr lang="zh-CN" altLang="en-US" dirty="0"/>
              <a:t>上下文保存在内核栈</a:t>
            </a:r>
            <a:endParaRPr lang="en-US" altLang="zh-CN" dirty="0"/>
          </a:p>
          <a:p>
            <a:pPr marL="285750" indent="-285750">
              <a:buFont typeface="Arial" panose="020B0604020202020204" pitchFamily="34" charset="0"/>
              <a:buChar char="•"/>
            </a:pPr>
            <a:r>
              <a:rPr lang="zh-CN" altLang="en-US" dirty="0"/>
              <a:t>使能分页机制后，用户程序和内核运行在不同的地址空间当中</a:t>
            </a:r>
            <a:endParaRPr lang="en-US" altLang="zh-CN" dirty="0"/>
          </a:p>
          <a:p>
            <a:pPr marL="285750" indent="-285750">
              <a:buFont typeface="Arial" panose="020B0604020202020204" pitchFamily="34" charset="0"/>
              <a:buChar char="•"/>
            </a:pPr>
            <a:r>
              <a:rPr lang="zh-CN" altLang="en-US" dirty="0"/>
              <a:t>当 </a:t>
            </a:r>
            <a:r>
              <a:rPr lang="en-US" altLang="zh-CN" dirty="0"/>
              <a:t>__</a:t>
            </a:r>
            <a:r>
              <a:rPr lang="en-US" altLang="zh-CN" dirty="0" err="1"/>
              <a:t>alltraps</a:t>
            </a:r>
            <a:r>
              <a:rPr lang="en-US" altLang="zh-CN" dirty="0"/>
              <a:t> </a:t>
            </a:r>
            <a:r>
              <a:rPr lang="zh-CN" altLang="en-US" dirty="0"/>
              <a:t>保存 </a:t>
            </a:r>
            <a:r>
              <a:rPr lang="en-US" altLang="zh-CN" dirty="0"/>
              <a:t>Trap </a:t>
            </a:r>
            <a:r>
              <a:rPr lang="zh-CN" altLang="en-US" dirty="0"/>
              <a:t>上下文的时候，我们必须通过修改 </a:t>
            </a:r>
            <a:r>
              <a:rPr lang="en-US" altLang="zh-CN" dirty="0" err="1"/>
              <a:t>satp</a:t>
            </a:r>
            <a:r>
              <a:rPr lang="en-US" altLang="zh-CN" dirty="0"/>
              <a:t> </a:t>
            </a:r>
            <a:r>
              <a:rPr lang="zh-CN" altLang="en-US" dirty="0"/>
              <a:t>从应用地址空间切换到内核地址空间</a:t>
            </a:r>
            <a:r>
              <a:rPr lang="en-US" altLang="zh-CN" dirty="0"/>
              <a:t>-</a:t>
            </a:r>
            <a:r>
              <a:rPr lang="en-US" altLang="zh-CN" dirty="0" err="1"/>
              <a:t>trap_handler</a:t>
            </a:r>
            <a:r>
              <a:rPr lang="zh-CN" altLang="en-US" dirty="0"/>
              <a:t>位于内核代码</a:t>
            </a:r>
            <a:endParaRPr lang="en-US" altLang="zh-CN" dirty="0"/>
          </a:p>
          <a:p>
            <a:pPr marL="285750" indent="-285750">
              <a:buFont typeface="Arial" panose="020B0604020202020204" pitchFamily="34" charset="0"/>
              <a:buChar char="•"/>
            </a:pPr>
            <a:r>
              <a:rPr lang="en-US" altLang="zh-CN" dirty="0"/>
              <a:t>__restore </a:t>
            </a:r>
            <a:r>
              <a:rPr lang="zh-CN" altLang="en-US" dirty="0"/>
              <a:t>恢复 </a:t>
            </a:r>
            <a:r>
              <a:rPr lang="en-US" altLang="zh-CN" dirty="0"/>
              <a:t>Trap </a:t>
            </a:r>
            <a:r>
              <a:rPr lang="zh-CN" altLang="en-US" dirty="0"/>
              <a:t>上下文的时候，我们也必须从内核地址空间切换回应用地址空间</a:t>
            </a:r>
            <a:endParaRPr lang="en-US" altLang="zh-CN" dirty="0"/>
          </a:p>
          <a:p>
            <a:pPr marL="285750" indent="-285750">
              <a:buFont typeface="Arial" panose="020B0604020202020204" pitchFamily="34" charset="0"/>
              <a:buChar char="•"/>
            </a:pPr>
            <a:r>
              <a:rPr lang="en-US" altLang="zh-CN" dirty="0" err="1">
                <a:highlight>
                  <a:srgbClr val="FFFF00"/>
                </a:highlight>
              </a:rPr>
              <a:t>satp</a:t>
            </a:r>
            <a:r>
              <a:rPr lang="zh-CN" altLang="en-US" dirty="0">
                <a:highlight>
                  <a:srgbClr val="FFFF00"/>
                </a:highlight>
              </a:rPr>
              <a:t>的切换应该是平滑的</a:t>
            </a:r>
            <a:endParaRPr lang="en-US" altLang="zh-CN" dirty="0">
              <a:highlight>
                <a:srgbClr val="FFFF00"/>
              </a:highlight>
            </a:endParaRPr>
          </a:p>
        </p:txBody>
      </p:sp>
      <p:sp>
        <p:nvSpPr>
          <p:cNvPr id="6" name="文本框 5">
            <a:extLst>
              <a:ext uri="{FF2B5EF4-FFF2-40B4-BE49-F238E27FC236}">
                <a16:creationId xmlns:a16="http://schemas.microsoft.com/office/drawing/2014/main" id="{06F073AA-F051-97FD-A34D-CE73C5019D2B}"/>
              </a:ext>
            </a:extLst>
          </p:cNvPr>
          <p:cNvSpPr txBox="1"/>
          <p:nvPr/>
        </p:nvSpPr>
        <p:spPr>
          <a:xfrm>
            <a:off x="274749" y="4847290"/>
            <a:ext cx="5247746"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应用程序和内核将跳板页映射到最高页面</a:t>
            </a:r>
            <a:endParaRPr lang="en-US" altLang="zh-CN" dirty="0"/>
          </a:p>
          <a:p>
            <a:pPr marL="285750" indent="-285750">
              <a:buFont typeface="Arial" panose="020B0604020202020204" pitchFamily="34" charset="0"/>
              <a:buChar char="•"/>
            </a:pPr>
            <a:r>
              <a:rPr lang="zh-CN" altLang="en-US" dirty="0"/>
              <a:t>切换地址空间前后经过翻译得到的物理地址是相同的</a:t>
            </a:r>
            <a:endParaRPr lang="en-US" altLang="zh-CN" dirty="0"/>
          </a:p>
          <a:p>
            <a:pPr marL="285750" indent="-285750">
              <a:buFont typeface="Arial" panose="020B0604020202020204" pitchFamily="34" charset="0"/>
              <a:buChar char="•"/>
            </a:pPr>
            <a:r>
              <a:rPr lang="zh-CN" altLang="en-US" dirty="0"/>
              <a:t>指令的执行是连续的</a:t>
            </a:r>
          </a:p>
        </p:txBody>
      </p:sp>
      <p:pic>
        <p:nvPicPr>
          <p:cNvPr id="8" name="图片 7">
            <a:extLst>
              <a:ext uri="{FF2B5EF4-FFF2-40B4-BE49-F238E27FC236}">
                <a16:creationId xmlns:a16="http://schemas.microsoft.com/office/drawing/2014/main" id="{B89A750E-857C-06E0-17D5-D1B5F1D3F2F2}"/>
              </a:ext>
            </a:extLst>
          </p:cNvPr>
          <p:cNvPicPr>
            <a:picLocks noChangeAspect="1"/>
          </p:cNvPicPr>
          <p:nvPr/>
        </p:nvPicPr>
        <p:blipFill>
          <a:blip r:embed="rId3"/>
          <a:stretch>
            <a:fillRect/>
          </a:stretch>
        </p:blipFill>
        <p:spPr>
          <a:xfrm>
            <a:off x="6669507" y="962526"/>
            <a:ext cx="4427737" cy="2286000"/>
          </a:xfrm>
          <a:prstGeom prst="rect">
            <a:avLst/>
          </a:prstGeom>
        </p:spPr>
      </p:pic>
      <p:pic>
        <p:nvPicPr>
          <p:cNvPr id="10" name="图片 9">
            <a:extLst>
              <a:ext uri="{FF2B5EF4-FFF2-40B4-BE49-F238E27FC236}">
                <a16:creationId xmlns:a16="http://schemas.microsoft.com/office/drawing/2014/main" id="{C90A149B-F55B-B9C4-3A02-9B9359CB1AC9}"/>
              </a:ext>
            </a:extLst>
          </p:cNvPr>
          <p:cNvPicPr>
            <a:picLocks noChangeAspect="1"/>
          </p:cNvPicPr>
          <p:nvPr/>
        </p:nvPicPr>
        <p:blipFill>
          <a:blip r:embed="rId4"/>
          <a:stretch>
            <a:fillRect/>
          </a:stretch>
        </p:blipFill>
        <p:spPr>
          <a:xfrm>
            <a:off x="6672446" y="4307305"/>
            <a:ext cx="5058515" cy="1740314"/>
          </a:xfrm>
          <a:prstGeom prst="rect">
            <a:avLst/>
          </a:prstGeom>
        </p:spPr>
      </p:pic>
    </p:spTree>
    <p:extLst>
      <p:ext uri="{BB962C8B-B14F-4D97-AF65-F5344CB8AC3E}">
        <p14:creationId xmlns:p14="http://schemas.microsoft.com/office/powerpoint/2010/main" val="2627365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D0FDE0-B675-5505-E845-1B1ECC62967F}"/>
              </a:ext>
            </a:extLst>
          </p:cNvPr>
          <p:cNvSpPr txBox="1"/>
          <p:nvPr/>
        </p:nvSpPr>
        <p:spPr>
          <a:xfrm>
            <a:off x="274749" y="117471"/>
            <a:ext cx="9970656" cy="646331"/>
          </a:xfrm>
          <a:prstGeom prst="rect">
            <a:avLst/>
          </a:prstGeom>
          <a:noFill/>
        </p:spPr>
        <p:txBody>
          <a:bodyPr wrap="square">
            <a:spAutoFit/>
          </a:bodyPr>
          <a:lstStyle/>
          <a:p>
            <a:r>
              <a:rPr lang="en-US" altLang="zh-CN" sz="3600" dirty="0"/>
              <a:t>Trap</a:t>
            </a:r>
            <a:r>
              <a:rPr lang="zh-CN" altLang="en-US" sz="3600" dirty="0"/>
              <a:t>上下文的新位置</a:t>
            </a:r>
            <a:endParaRPr lang="en-US" altLang="zh-CN" sz="3600" dirty="0"/>
          </a:p>
        </p:txBody>
      </p:sp>
      <p:sp>
        <p:nvSpPr>
          <p:cNvPr id="3" name="文本框 2">
            <a:extLst>
              <a:ext uri="{FF2B5EF4-FFF2-40B4-BE49-F238E27FC236}">
                <a16:creationId xmlns:a16="http://schemas.microsoft.com/office/drawing/2014/main" id="{25403F23-E051-C2E1-BF7F-298DAB6D4831}"/>
              </a:ext>
            </a:extLst>
          </p:cNvPr>
          <p:cNvSpPr txBox="1"/>
          <p:nvPr/>
        </p:nvSpPr>
        <p:spPr>
          <a:xfrm>
            <a:off x="505326" y="1215189"/>
            <a:ext cx="5257800"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保存 </a:t>
            </a:r>
            <a:r>
              <a:rPr lang="en-US" altLang="zh-CN" dirty="0"/>
              <a:t>Trap </a:t>
            </a:r>
            <a:r>
              <a:rPr lang="zh-CN" altLang="en-US" dirty="0"/>
              <a:t>上下文到内核栈中之前，必须完成两项工作</a:t>
            </a:r>
            <a:endParaRPr lang="en-US" altLang="zh-CN" dirty="0"/>
          </a:p>
          <a:p>
            <a:pPr marL="742950" lvl="1" indent="-285750">
              <a:buFont typeface="Arial" panose="020B0604020202020204" pitchFamily="34" charset="0"/>
              <a:buChar char="•"/>
            </a:pPr>
            <a:r>
              <a:rPr lang="zh-CN" altLang="en-US" b="0" i="0" dirty="0">
                <a:solidFill>
                  <a:srgbClr val="000000"/>
                </a:solidFill>
                <a:effectLst/>
                <a:highlight>
                  <a:srgbClr val="FFFFFF"/>
                </a:highlight>
                <a:latin typeface="-apple-system"/>
              </a:rPr>
              <a:t>先切换到内核地址空间，这就需要将内核地址空间的 </a:t>
            </a:r>
            <a:r>
              <a:rPr lang="en-US" altLang="zh-CN" b="0" i="0" dirty="0">
                <a:solidFill>
                  <a:srgbClr val="000000"/>
                </a:solidFill>
                <a:effectLst/>
                <a:highlight>
                  <a:srgbClr val="FFFFFF"/>
                </a:highlight>
                <a:latin typeface="-apple-system"/>
              </a:rPr>
              <a:t>token </a:t>
            </a:r>
            <a:r>
              <a:rPr lang="zh-CN" altLang="en-US" b="0" i="0" dirty="0">
                <a:solidFill>
                  <a:srgbClr val="000000"/>
                </a:solidFill>
                <a:effectLst/>
                <a:highlight>
                  <a:srgbClr val="FFFFFF"/>
                </a:highlight>
                <a:latin typeface="-apple-system"/>
              </a:rPr>
              <a:t>写入 </a:t>
            </a:r>
            <a:r>
              <a:rPr lang="en-US" altLang="zh-CN" b="0" i="0" dirty="0" err="1">
                <a:solidFill>
                  <a:srgbClr val="000000"/>
                </a:solidFill>
                <a:effectLst/>
                <a:highlight>
                  <a:srgbClr val="FFFFFF"/>
                </a:highlight>
                <a:latin typeface="-apple-system"/>
              </a:rPr>
              <a:t>satp</a:t>
            </a:r>
            <a:r>
              <a:rPr lang="en-US" altLang="zh-CN" b="0" i="0" dirty="0">
                <a:solidFill>
                  <a:srgbClr val="000000"/>
                </a:solidFill>
                <a:effectLst/>
                <a:highlight>
                  <a:srgbClr val="FFFFFF"/>
                </a:highlight>
                <a:latin typeface="-apple-system"/>
              </a:rPr>
              <a:t> </a:t>
            </a:r>
            <a:r>
              <a:rPr lang="zh-CN" altLang="en-US" b="0" i="0" dirty="0">
                <a:solidFill>
                  <a:srgbClr val="000000"/>
                </a:solidFill>
                <a:effectLst/>
                <a:highlight>
                  <a:srgbClr val="FFFFFF"/>
                </a:highlight>
                <a:latin typeface="-apple-system"/>
              </a:rPr>
              <a:t>寄存器</a:t>
            </a:r>
            <a:endParaRPr lang="en-US" altLang="zh-CN" b="0" i="0" dirty="0">
              <a:solidFill>
                <a:srgbClr val="000000"/>
              </a:solidFill>
              <a:effectLst/>
              <a:highlight>
                <a:srgbClr val="FFFFFF"/>
              </a:highlight>
              <a:latin typeface="-apple-system"/>
            </a:endParaRPr>
          </a:p>
          <a:p>
            <a:pPr marL="742950" lvl="1" indent="-285750">
              <a:buFont typeface="Arial" panose="020B0604020202020204" pitchFamily="34" charset="0"/>
              <a:buChar char="•"/>
            </a:pPr>
            <a:r>
              <a:rPr lang="zh-CN" altLang="en-US" b="0" i="0" dirty="0">
                <a:solidFill>
                  <a:srgbClr val="000000"/>
                </a:solidFill>
                <a:effectLst/>
                <a:highlight>
                  <a:srgbClr val="FFFFFF"/>
                </a:highlight>
                <a:latin typeface="-apple-system"/>
              </a:rPr>
              <a:t>保存应用的内核栈栈顶的位置，这样才能以它为基址保存 </a:t>
            </a:r>
            <a:r>
              <a:rPr lang="en-US" altLang="zh-CN" b="0" i="0" dirty="0">
                <a:solidFill>
                  <a:srgbClr val="000000"/>
                </a:solidFill>
                <a:effectLst/>
                <a:highlight>
                  <a:srgbClr val="FFFFFF"/>
                </a:highlight>
                <a:latin typeface="-apple-system"/>
              </a:rPr>
              <a:t>Trap </a:t>
            </a:r>
            <a:r>
              <a:rPr lang="zh-CN" altLang="en-US" b="0" i="0" dirty="0">
                <a:solidFill>
                  <a:srgbClr val="000000"/>
                </a:solidFill>
                <a:effectLst/>
                <a:highlight>
                  <a:srgbClr val="FFFFFF"/>
                </a:highlight>
                <a:latin typeface="-apple-system"/>
              </a:rPr>
              <a:t>上下文</a:t>
            </a:r>
            <a:endParaRPr lang="en-US" altLang="zh-CN" dirty="0">
              <a:solidFill>
                <a:srgbClr val="000000"/>
              </a:solidFill>
              <a:highlight>
                <a:srgbClr val="FFFFFF"/>
              </a:highlight>
              <a:latin typeface="-apple-system"/>
            </a:endParaRPr>
          </a:p>
          <a:p>
            <a:pPr marL="742950" lvl="1" indent="-285750">
              <a:buFont typeface="Arial" panose="020B0604020202020204" pitchFamily="34" charset="0"/>
              <a:buChar char="•"/>
            </a:pPr>
            <a:r>
              <a:rPr lang="zh-CN" altLang="en-US" dirty="0"/>
              <a:t>我们需要用到内核的两条信息：内核地址空间的 </a:t>
            </a:r>
            <a:r>
              <a:rPr lang="en-US" altLang="zh-CN" dirty="0"/>
              <a:t>token </a:t>
            </a:r>
            <a:r>
              <a:rPr lang="zh-CN" altLang="en-US" dirty="0"/>
              <a:t>，以及应用的内核栈栈顶的位置，</a:t>
            </a:r>
            <a:r>
              <a:rPr lang="en-US" altLang="zh-CN" dirty="0"/>
              <a:t>RISC-V</a:t>
            </a:r>
            <a:r>
              <a:rPr lang="zh-CN" altLang="en-US" dirty="0"/>
              <a:t>却</a:t>
            </a:r>
            <a:r>
              <a:rPr lang="zh-CN" altLang="en-US" dirty="0">
                <a:solidFill>
                  <a:srgbClr val="FF0000"/>
                </a:solidFill>
              </a:rPr>
              <a:t>只提供一个 </a:t>
            </a:r>
            <a:r>
              <a:rPr lang="en-US" altLang="zh-CN" dirty="0" err="1">
                <a:solidFill>
                  <a:srgbClr val="FF0000"/>
                </a:solidFill>
              </a:rPr>
              <a:t>sscratch</a:t>
            </a:r>
            <a:r>
              <a:rPr lang="en-US" altLang="zh-CN" dirty="0">
                <a:solidFill>
                  <a:srgbClr val="FF0000"/>
                </a:solidFill>
              </a:rPr>
              <a:t> </a:t>
            </a:r>
            <a:r>
              <a:rPr lang="zh-CN" altLang="en-US" dirty="0">
                <a:solidFill>
                  <a:srgbClr val="FF0000"/>
                </a:solidFill>
              </a:rPr>
              <a:t>寄存器可用来进行周转</a:t>
            </a:r>
          </a:p>
        </p:txBody>
      </p:sp>
      <p:sp>
        <p:nvSpPr>
          <p:cNvPr id="5" name="文本框 4">
            <a:extLst>
              <a:ext uri="{FF2B5EF4-FFF2-40B4-BE49-F238E27FC236}">
                <a16:creationId xmlns:a16="http://schemas.microsoft.com/office/drawing/2014/main" id="{7CC051A8-9156-BD94-F6C8-1B541D0B162B}"/>
              </a:ext>
            </a:extLst>
          </p:cNvPr>
          <p:cNvSpPr txBox="1"/>
          <p:nvPr/>
        </p:nvSpPr>
        <p:spPr>
          <a:xfrm>
            <a:off x="505326" y="4528898"/>
            <a:ext cx="476450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 </a:t>
            </a:r>
            <a:r>
              <a:rPr lang="en-US" altLang="zh-CN" dirty="0"/>
              <a:t>Trap </a:t>
            </a:r>
            <a:r>
              <a:rPr lang="zh-CN" altLang="en-US" dirty="0"/>
              <a:t>上下文保存在应用地址空间的一个虚拟页面中，而不是切换到内核地址空间去保存</a:t>
            </a:r>
            <a:endParaRPr lang="en-US" altLang="zh-CN" dirty="0"/>
          </a:p>
          <a:p>
            <a:pPr marL="285750" indent="-285750">
              <a:buFont typeface="Arial" panose="020B0604020202020204" pitchFamily="34" charset="0"/>
              <a:buChar char="•"/>
            </a:pPr>
            <a:r>
              <a:rPr lang="zh-CN" altLang="en-US" dirty="0"/>
              <a:t>扩展</a:t>
            </a:r>
            <a:r>
              <a:rPr lang="en-US" altLang="zh-CN" dirty="0"/>
              <a:t>Trap</a:t>
            </a:r>
            <a:r>
              <a:rPr lang="zh-CN" altLang="en-US" dirty="0"/>
              <a:t>上下文，帮助我们顺利切换地址空间，跳转到</a:t>
            </a:r>
            <a:r>
              <a:rPr lang="en-US" altLang="zh-CN" dirty="0" err="1"/>
              <a:t>trap_handler</a:t>
            </a:r>
            <a:r>
              <a:rPr lang="zh-CN" altLang="en-US" dirty="0"/>
              <a:t>去执行代码</a:t>
            </a:r>
          </a:p>
        </p:txBody>
      </p:sp>
      <p:pic>
        <p:nvPicPr>
          <p:cNvPr id="7" name="图片 6">
            <a:extLst>
              <a:ext uri="{FF2B5EF4-FFF2-40B4-BE49-F238E27FC236}">
                <a16:creationId xmlns:a16="http://schemas.microsoft.com/office/drawing/2014/main" id="{0B6FC9F8-F430-183A-2972-0418CF2F4151}"/>
              </a:ext>
            </a:extLst>
          </p:cNvPr>
          <p:cNvPicPr>
            <a:picLocks noChangeAspect="1"/>
          </p:cNvPicPr>
          <p:nvPr/>
        </p:nvPicPr>
        <p:blipFill>
          <a:blip r:embed="rId3"/>
          <a:stretch>
            <a:fillRect/>
          </a:stretch>
        </p:blipFill>
        <p:spPr>
          <a:xfrm>
            <a:off x="7090613" y="944275"/>
            <a:ext cx="4086724" cy="2348692"/>
          </a:xfrm>
          <a:prstGeom prst="rect">
            <a:avLst/>
          </a:prstGeom>
        </p:spPr>
      </p:pic>
      <p:sp>
        <p:nvSpPr>
          <p:cNvPr id="8" name="文本框 7">
            <a:extLst>
              <a:ext uri="{FF2B5EF4-FFF2-40B4-BE49-F238E27FC236}">
                <a16:creationId xmlns:a16="http://schemas.microsoft.com/office/drawing/2014/main" id="{B88C5E3D-86D2-6001-23C6-2D7B9B5719E2}"/>
              </a:ext>
            </a:extLst>
          </p:cNvPr>
          <p:cNvSpPr txBox="1"/>
          <p:nvPr/>
        </p:nvSpPr>
        <p:spPr>
          <a:xfrm>
            <a:off x="7090613" y="3777916"/>
            <a:ext cx="4411576"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kernel_satp</a:t>
            </a:r>
            <a:r>
              <a:rPr lang="en-US" altLang="zh-CN" dirty="0"/>
              <a:t> </a:t>
            </a:r>
            <a:r>
              <a:rPr lang="zh-CN" altLang="en-US" dirty="0"/>
              <a:t>表示内核地址空间的 </a:t>
            </a:r>
            <a:r>
              <a:rPr lang="en-US" altLang="zh-CN" dirty="0"/>
              <a:t>token </a:t>
            </a:r>
            <a:r>
              <a:rPr lang="zh-CN" altLang="en-US" dirty="0"/>
              <a:t>，即内核页表的起始物理地址</a:t>
            </a:r>
            <a:endParaRPr lang="en-US" altLang="zh-CN" dirty="0"/>
          </a:p>
          <a:p>
            <a:pPr marL="285750" indent="-285750">
              <a:buFont typeface="Arial" panose="020B0604020202020204" pitchFamily="34" charset="0"/>
              <a:buChar char="•"/>
            </a:pPr>
            <a:r>
              <a:rPr lang="en-US" altLang="zh-CN" dirty="0" err="1"/>
              <a:t>kernel_sp</a:t>
            </a:r>
            <a:r>
              <a:rPr lang="en-US" altLang="zh-CN" dirty="0"/>
              <a:t> </a:t>
            </a:r>
            <a:r>
              <a:rPr lang="zh-CN" altLang="en-US" dirty="0"/>
              <a:t>表示当前应用在内核地址空间中的内核栈栈顶的虚拟地址</a:t>
            </a:r>
            <a:endParaRPr lang="en-US" altLang="zh-CN" dirty="0"/>
          </a:p>
          <a:p>
            <a:pPr marL="285750" indent="-285750">
              <a:buFont typeface="Arial" panose="020B0604020202020204" pitchFamily="34" charset="0"/>
              <a:buChar char="•"/>
            </a:pPr>
            <a:r>
              <a:rPr lang="en-US" altLang="zh-CN" dirty="0" err="1"/>
              <a:t>trap_handler</a:t>
            </a:r>
            <a:r>
              <a:rPr lang="en-US" altLang="zh-CN" dirty="0"/>
              <a:t> </a:t>
            </a:r>
            <a:r>
              <a:rPr lang="zh-CN" altLang="en-US" dirty="0"/>
              <a:t>表示内核中 </a:t>
            </a:r>
            <a:r>
              <a:rPr lang="en-US" altLang="zh-CN" dirty="0"/>
              <a:t>trap handler </a:t>
            </a:r>
            <a:r>
              <a:rPr lang="zh-CN" altLang="en-US" dirty="0"/>
              <a:t>入口点的虚拟地址</a:t>
            </a:r>
            <a:endParaRPr lang="en-US" altLang="zh-CN" dirty="0"/>
          </a:p>
          <a:p>
            <a:pPr marL="285750" indent="-285750">
              <a:buFont typeface="Arial" panose="020B0604020202020204" pitchFamily="34" charset="0"/>
              <a:buChar char="•"/>
            </a:pPr>
            <a:r>
              <a:rPr lang="en-US" altLang="zh-CN" dirty="0"/>
              <a:t>Trap</a:t>
            </a:r>
            <a:r>
              <a:rPr lang="zh-CN" altLang="en-US" dirty="0"/>
              <a:t>上下文对应用是透明的</a:t>
            </a:r>
            <a:endParaRPr lang="en-US" altLang="zh-CN" dirty="0"/>
          </a:p>
          <a:p>
            <a:pPr marL="742950" lvl="1" indent="-285750">
              <a:buFont typeface="Arial" panose="020B0604020202020204" pitchFamily="34" charset="0"/>
              <a:buChar char="•"/>
            </a:pPr>
            <a:r>
              <a:rPr lang="zh-CN" altLang="en-US" dirty="0"/>
              <a:t>保护内核的隐私</a:t>
            </a:r>
          </a:p>
        </p:txBody>
      </p:sp>
    </p:spTree>
    <p:extLst>
      <p:ext uri="{BB962C8B-B14F-4D97-AF65-F5344CB8AC3E}">
        <p14:creationId xmlns:p14="http://schemas.microsoft.com/office/powerpoint/2010/main" val="2213044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1C4955-4525-849C-AA9D-493B070ACCF4}"/>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上下文的保存和恢复</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图片 5">
            <a:extLst>
              <a:ext uri="{FF2B5EF4-FFF2-40B4-BE49-F238E27FC236}">
                <a16:creationId xmlns:a16="http://schemas.microsoft.com/office/drawing/2014/main" id="{C679CE0F-AC9E-7344-464F-F12A81B93067}"/>
              </a:ext>
            </a:extLst>
          </p:cNvPr>
          <p:cNvPicPr>
            <a:picLocks noChangeAspect="1"/>
          </p:cNvPicPr>
          <p:nvPr/>
        </p:nvPicPr>
        <p:blipFill>
          <a:blip r:embed="rId2"/>
          <a:stretch>
            <a:fillRect/>
          </a:stretch>
        </p:blipFill>
        <p:spPr>
          <a:xfrm>
            <a:off x="274749" y="1046748"/>
            <a:ext cx="5090528" cy="5372068"/>
          </a:xfrm>
          <a:prstGeom prst="rect">
            <a:avLst/>
          </a:prstGeom>
        </p:spPr>
      </p:pic>
      <p:sp>
        <p:nvSpPr>
          <p:cNvPr id="7" name="文本框 6">
            <a:extLst>
              <a:ext uri="{FF2B5EF4-FFF2-40B4-BE49-F238E27FC236}">
                <a16:creationId xmlns:a16="http://schemas.microsoft.com/office/drawing/2014/main" id="{E5079EA6-822B-FBD2-8BB7-5DEA1A3D94CA}"/>
              </a:ext>
            </a:extLst>
          </p:cNvPr>
          <p:cNvSpPr txBox="1"/>
          <p:nvPr/>
        </p:nvSpPr>
        <p:spPr>
          <a:xfrm>
            <a:off x="6472989" y="2024622"/>
            <a:ext cx="4872790"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交换用户栈和</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上下文的位置</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保存状态</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切换内核地址空间并刷新</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TLB</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通过</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jr</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指令跳转到</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trap_handler</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在编译时，</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call</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指令的具体行为是根据跳转的目标地址和当前的地址进行计算，得到一个偏移量，</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让跳转指令的实际效果为当前 </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pc </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自增这个偏移量</a:t>
            </a:r>
            <a:endPar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但现在我们将跳板页映射到了最高页面，导致</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pc</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位于最高页面，而</a:t>
            </a:r>
            <a:r>
              <a:rPr kumimoji="0" lang="en-US" altLang="zh-CN" sz="1800" b="0" i="0" u="none" strike="noStrike" kern="1200" cap="none" spc="0" normalizeH="0" baseline="0" noProof="0" dirty="0" err="1">
                <a:ln>
                  <a:noFill/>
                </a:ln>
                <a:solidFill>
                  <a:srgbClr val="000000"/>
                </a:solidFill>
                <a:effectLst/>
                <a:highlight>
                  <a:srgbClr val="FFFFFF"/>
                </a:highlight>
                <a:uLnTx/>
                <a:uFillTx/>
                <a:latin typeface="-apple-system"/>
                <a:ea typeface="等线" panose="02010600030101010101" pitchFamily="2" charset="-122"/>
                <a:cs typeface="+mn-cs"/>
              </a:rPr>
              <a:t>trap_hanler</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仍然是低页面的恒等映射，</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pc</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加上偏移量后已经不是正确的地址了</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124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8056FF6-8211-BA3A-C7D4-A2F9918CD01F}"/>
              </a:ext>
            </a:extLst>
          </p:cNvPr>
          <p:cNvSpPr txBox="1"/>
          <p:nvPr/>
        </p:nvSpPr>
        <p:spPr>
          <a:xfrm>
            <a:off x="0" y="0"/>
            <a:ext cx="9970656"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600" dirty="0"/>
              <a:t>多道程序</a:t>
            </a:r>
            <a:endParaRPr lang="en-US" altLang="zh-CN" sz="3600" dirty="0"/>
          </a:p>
        </p:txBody>
      </p:sp>
      <p:sp>
        <p:nvSpPr>
          <p:cNvPr id="5" name="矩形 4">
            <a:extLst>
              <a:ext uri="{FF2B5EF4-FFF2-40B4-BE49-F238E27FC236}">
                <a16:creationId xmlns:a16="http://schemas.microsoft.com/office/drawing/2014/main" id="{7AC2E8DD-CA64-1ABA-6C13-1F7C71203171}"/>
              </a:ext>
            </a:extLst>
          </p:cNvPr>
          <p:cNvSpPr/>
          <p:nvPr/>
        </p:nvSpPr>
        <p:spPr>
          <a:xfrm>
            <a:off x="3438938" y="2047461"/>
            <a:ext cx="506896" cy="3429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8AD2C29D-1C98-13A6-BF0A-219F511DFE06}"/>
              </a:ext>
            </a:extLst>
          </p:cNvPr>
          <p:cNvSpPr/>
          <p:nvPr/>
        </p:nvSpPr>
        <p:spPr>
          <a:xfrm>
            <a:off x="3945834" y="2047461"/>
            <a:ext cx="1063487"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27E82B0-7EF9-0DB7-2C89-FA2070781091}"/>
              </a:ext>
            </a:extLst>
          </p:cNvPr>
          <p:cNvSpPr/>
          <p:nvPr/>
        </p:nvSpPr>
        <p:spPr>
          <a:xfrm>
            <a:off x="5009320" y="2047461"/>
            <a:ext cx="1027583" cy="3429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53359BD8-2C68-934D-FE0C-618479F5B5A3}"/>
              </a:ext>
            </a:extLst>
          </p:cNvPr>
          <p:cNvSpPr/>
          <p:nvPr/>
        </p:nvSpPr>
        <p:spPr>
          <a:xfrm>
            <a:off x="6030815" y="2047461"/>
            <a:ext cx="506896"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6FBFE13-3FEF-A073-F962-EAD585BE47A8}"/>
              </a:ext>
            </a:extLst>
          </p:cNvPr>
          <p:cNvSpPr/>
          <p:nvPr/>
        </p:nvSpPr>
        <p:spPr>
          <a:xfrm>
            <a:off x="6537711" y="2047461"/>
            <a:ext cx="506896" cy="3429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30DF000-0208-2076-5516-B1DFE286BD2D}"/>
              </a:ext>
            </a:extLst>
          </p:cNvPr>
          <p:cNvSpPr/>
          <p:nvPr/>
        </p:nvSpPr>
        <p:spPr>
          <a:xfrm>
            <a:off x="8073803" y="2047461"/>
            <a:ext cx="1159648"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70C445E-5ABF-5EBF-E947-4516241EEDCC}"/>
              </a:ext>
            </a:extLst>
          </p:cNvPr>
          <p:cNvSpPr/>
          <p:nvPr/>
        </p:nvSpPr>
        <p:spPr>
          <a:xfrm>
            <a:off x="2163995" y="2047461"/>
            <a:ext cx="1274941" cy="342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9AB07D0E-5729-CE1D-C555-B6B328FDE480}"/>
              </a:ext>
            </a:extLst>
          </p:cNvPr>
          <p:cNvSpPr/>
          <p:nvPr/>
        </p:nvSpPr>
        <p:spPr>
          <a:xfrm>
            <a:off x="1436204" y="2047461"/>
            <a:ext cx="727790" cy="3429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FEEF2CC-60D7-17E7-358A-BD2388C1CA8F}"/>
              </a:ext>
            </a:extLst>
          </p:cNvPr>
          <p:cNvSpPr txBox="1"/>
          <p:nvPr/>
        </p:nvSpPr>
        <p:spPr>
          <a:xfrm>
            <a:off x="834887" y="1426266"/>
            <a:ext cx="1167848" cy="369332"/>
          </a:xfrm>
          <a:prstGeom prst="rect">
            <a:avLst/>
          </a:prstGeom>
          <a:noFill/>
        </p:spPr>
        <p:txBody>
          <a:bodyPr wrap="square" rtlCol="0">
            <a:spAutoFit/>
          </a:bodyPr>
          <a:lstStyle/>
          <a:p>
            <a:r>
              <a:rPr lang="en-US" altLang="zh-CN" dirty="0"/>
              <a:t>0x1000</a:t>
            </a:r>
            <a:endParaRPr lang="zh-CN" altLang="en-US" dirty="0"/>
          </a:p>
        </p:txBody>
      </p:sp>
      <p:sp>
        <p:nvSpPr>
          <p:cNvPr id="14" name="文本框 13">
            <a:extLst>
              <a:ext uri="{FF2B5EF4-FFF2-40B4-BE49-F238E27FC236}">
                <a16:creationId xmlns:a16="http://schemas.microsoft.com/office/drawing/2014/main" id="{B2719631-3898-19DD-0DEA-23EB9D5DA031}"/>
              </a:ext>
            </a:extLst>
          </p:cNvPr>
          <p:cNvSpPr txBox="1"/>
          <p:nvPr/>
        </p:nvSpPr>
        <p:spPr>
          <a:xfrm>
            <a:off x="2868680" y="1426266"/>
            <a:ext cx="1647412" cy="369332"/>
          </a:xfrm>
          <a:prstGeom prst="rect">
            <a:avLst/>
          </a:prstGeom>
          <a:noFill/>
        </p:spPr>
        <p:txBody>
          <a:bodyPr wrap="square" rtlCol="0">
            <a:spAutoFit/>
          </a:bodyPr>
          <a:lstStyle/>
          <a:p>
            <a:r>
              <a:rPr lang="en-US" altLang="zh-CN" dirty="0"/>
              <a:t>0x80000000</a:t>
            </a:r>
            <a:endParaRPr lang="zh-CN" altLang="en-US" dirty="0"/>
          </a:p>
        </p:txBody>
      </p:sp>
      <p:sp>
        <p:nvSpPr>
          <p:cNvPr id="15" name="文本框 14">
            <a:extLst>
              <a:ext uri="{FF2B5EF4-FFF2-40B4-BE49-F238E27FC236}">
                <a16:creationId xmlns:a16="http://schemas.microsoft.com/office/drawing/2014/main" id="{34B3CB01-212E-8AE4-FEEA-60F7B39B6F38}"/>
              </a:ext>
            </a:extLst>
          </p:cNvPr>
          <p:cNvSpPr txBox="1"/>
          <p:nvPr/>
        </p:nvSpPr>
        <p:spPr>
          <a:xfrm>
            <a:off x="4477576" y="1426266"/>
            <a:ext cx="1553237" cy="369332"/>
          </a:xfrm>
          <a:prstGeom prst="rect">
            <a:avLst/>
          </a:prstGeom>
          <a:noFill/>
        </p:spPr>
        <p:txBody>
          <a:bodyPr wrap="square" rtlCol="0">
            <a:spAutoFit/>
          </a:bodyPr>
          <a:lstStyle/>
          <a:p>
            <a:r>
              <a:rPr lang="en-US" altLang="zh-CN" dirty="0"/>
              <a:t>0x80200000</a:t>
            </a:r>
            <a:endParaRPr lang="zh-CN" altLang="en-US" dirty="0"/>
          </a:p>
        </p:txBody>
      </p:sp>
      <p:sp>
        <p:nvSpPr>
          <p:cNvPr id="16" name="文本框 15">
            <a:extLst>
              <a:ext uri="{FF2B5EF4-FFF2-40B4-BE49-F238E27FC236}">
                <a16:creationId xmlns:a16="http://schemas.microsoft.com/office/drawing/2014/main" id="{9C07C005-9590-16D5-1317-8722D061F677}"/>
              </a:ext>
            </a:extLst>
          </p:cNvPr>
          <p:cNvSpPr txBox="1"/>
          <p:nvPr/>
        </p:nvSpPr>
        <p:spPr>
          <a:xfrm>
            <a:off x="6124988" y="1426266"/>
            <a:ext cx="1553237" cy="369332"/>
          </a:xfrm>
          <a:prstGeom prst="rect">
            <a:avLst/>
          </a:prstGeom>
          <a:noFill/>
        </p:spPr>
        <p:txBody>
          <a:bodyPr wrap="square" rtlCol="0">
            <a:spAutoFit/>
          </a:bodyPr>
          <a:lstStyle/>
          <a:p>
            <a:r>
              <a:rPr lang="en-US" altLang="zh-CN" dirty="0"/>
              <a:t>0x80400000</a:t>
            </a:r>
            <a:endParaRPr lang="zh-CN" altLang="en-US" dirty="0"/>
          </a:p>
        </p:txBody>
      </p:sp>
      <p:sp>
        <p:nvSpPr>
          <p:cNvPr id="17" name="矩形 16">
            <a:extLst>
              <a:ext uri="{FF2B5EF4-FFF2-40B4-BE49-F238E27FC236}">
                <a16:creationId xmlns:a16="http://schemas.microsoft.com/office/drawing/2014/main" id="{C7962A55-A54C-A96A-9156-712F69797647}"/>
              </a:ext>
            </a:extLst>
          </p:cNvPr>
          <p:cNvSpPr/>
          <p:nvPr/>
        </p:nvSpPr>
        <p:spPr>
          <a:xfrm>
            <a:off x="7052309" y="2047461"/>
            <a:ext cx="506896" cy="3429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0176DFD-700B-1C4D-2397-3554805075BF}"/>
              </a:ext>
            </a:extLst>
          </p:cNvPr>
          <p:cNvSpPr/>
          <p:nvPr/>
        </p:nvSpPr>
        <p:spPr>
          <a:xfrm>
            <a:off x="7566907" y="2047461"/>
            <a:ext cx="506896" cy="3429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7462ABE-6950-7E9E-7889-F5FB823A2D36}"/>
              </a:ext>
            </a:extLst>
          </p:cNvPr>
          <p:cNvSpPr txBox="1"/>
          <p:nvPr/>
        </p:nvSpPr>
        <p:spPr>
          <a:xfrm>
            <a:off x="919370" y="2569265"/>
            <a:ext cx="10585173" cy="3416320"/>
          </a:xfrm>
          <a:prstGeom prst="rect">
            <a:avLst/>
          </a:prstGeom>
          <a:noFill/>
        </p:spPr>
        <p:txBody>
          <a:bodyPr wrap="square" rtlCol="0">
            <a:spAutoFit/>
          </a:bodyPr>
          <a:lstStyle/>
          <a:p>
            <a:r>
              <a:rPr lang="zh-CN" altLang="en-US" dirty="0"/>
              <a:t>所以实质上多个程序最终会加载到的物理内存的位置，是</a:t>
            </a:r>
            <a:endParaRPr lang="en-US" altLang="zh-CN" dirty="0"/>
          </a:p>
          <a:p>
            <a:r>
              <a:rPr lang="en-US" altLang="zh-CN" dirty="0"/>
              <a:t>0x80400000-0x80420000</a:t>
            </a:r>
          </a:p>
          <a:p>
            <a:r>
              <a:rPr lang="en-US" altLang="zh-CN" dirty="0"/>
              <a:t>0x80420000-0x80440000</a:t>
            </a:r>
          </a:p>
          <a:p>
            <a:r>
              <a:rPr lang="en-US" altLang="zh-CN" dirty="0"/>
              <a:t>……</a:t>
            </a:r>
          </a:p>
          <a:p>
            <a:r>
              <a:rPr lang="zh-CN" altLang="en-US" dirty="0"/>
              <a:t>这就意味着，我们编的用户程序，需要每次放在不同的地址</a:t>
            </a:r>
            <a:r>
              <a:rPr lang="en-US" altLang="zh-CN" dirty="0"/>
              <a:t>——</a:t>
            </a:r>
            <a:r>
              <a:rPr lang="zh-CN" altLang="en-US" dirty="0"/>
              <a:t>用户程序需要了解物理地址空间布局</a:t>
            </a:r>
            <a:endParaRPr lang="en-US" altLang="zh-CN" dirty="0"/>
          </a:p>
          <a:p>
            <a:r>
              <a:rPr lang="zh-CN" altLang="en-US" dirty="0"/>
              <a:t>那批处理可以解决问题吗？？？那更不可能，批处理虽然能够让所有的用户都用同一个链接地址，但是缺少了多道程序之间的切换</a:t>
            </a:r>
            <a:r>
              <a:rPr lang="en-US" altLang="zh-CN" dirty="0"/>
              <a:t>——</a:t>
            </a:r>
            <a:r>
              <a:rPr lang="zh-CN" altLang="en-US" dirty="0"/>
              <a:t>这是历史的倒退！</a:t>
            </a:r>
            <a:endParaRPr lang="en-US" altLang="zh-CN" dirty="0"/>
          </a:p>
          <a:p>
            <a:endParaRPr lang="en-US" altLang="zh-CN" dirty="0"/>
          </a:p>
          <a:p>
            <a:r>
              <a:rPr lang="zh-CN" altLang="en-US" dirty="0"/>
              <a:t>另外：</a:t>
            </a:r>
            <a:endParaRPr lang="en-US" altLang="zh-CN" dirty="0"/>
          </a:p>
          <a:p>
            <a:pPr marL="285750" indent="-285750">
              <a:buFont typeface="Arial" panose="020B0604020202020204" pitchFamily="34" charset="0"/>
              <a:buChar char="•"/>
            </a:pPr>
            <a:r>
              <a:rPr lang="zh-CN" altLang="en-US" dirty="0"/>
              <a:t>内核并没有对应用的访存行为进行任何保护措施</a:t>
            </a:r>
            <a:endParaRPr lang="en-US" altLang="zh-CN" dirty="0"/>
          </a:p>
          <a:p>
            <a:pPr marL="285750" indent="-285750">
              <a:buFont typeface="Arial" panose="020B0604020202020204" pitchFamily="34" charset="0"/>
              <a:buChar char="•"/>
            </a:pPr>
            <a:r>
              <a:rPr lang="zh-CN" altLang="en-US" dirty="0"/>
              <a:t>应用的内存使用空间在其运行前已经限定死了，内核不能灵活地给应用程序提供的运行时动态可用内存空间（上限就是</a:t>
            </a:r>
            <a:r>
              <a:rPr lang="en-US" altLang="zh-CN" dirty="0"/>
              <a:t>0x20000</a:t>
            </a:r>
            <a:r>
              <a:rPr lang="zh-CN" altLang="en-US" dirty="0"/>
              <a:t>大小，再向上增长，不行</a:t>
            </a:r>
            <a:r>
              <a:rPr lang="en-US" altLang="zh-CN" dirty="0"/>
              <a:t>~</a:t>
            </a:r>
            <a:r>
              <a:rPr lang="zh-CN" altLang="en-US" dirty="0"/>
              <a:t>）</a:t>
            </a:r>
          </a:p>
        </p:txBody>
      </p:sp>
    </p:spTree>
    <p:extLst>
      <p:ext uri="{BB962C8B-B14F-4D97-AF65-F5344CB8AC3E}">
        <p14:creationId xmlns:p14="http://schemas.microsoft.com/office/powerpoint/2010/main" val="2604912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9FCAD-B2B7-1C20-01B6-D868C947EB6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A168B42-485C-EA05-6515-6E9DD73198D6}"/>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上下文的保存和恢复</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C710B2FB-2CBB-F167-6887-606067EC226E}"/>
              </a:ext>
            </a:extLst>
          </p:cNvPr>
          <p:cNvSpPr txBox="1"/>
          <p:nvPr/>
        </p:nvSpPr>
        <p:spPr>
          <a:xfrm>
            <a:off x="819978" y="1376570"/>
            <a:ext cx="5714779" cy="3416320"/>
          </a:xfrm>
          <a:prstGeom prst="rect">
            <a:avLst/>
          </a:prstGeom>
          <a:noFill/>
        </p:spPr>
        <p:txBody>
          <a:bodyPr wrap="square" rtlCol="0">
            <a:spAutoFit/>
          </a:bodyPr>
          <a:lstStyle/>
          <a:p>
            <a:r>
              <a:rPr lang="zh-CN" altLang="en-US" dirty="0"/>
              <a:t>为什么是</a:t>
            </a:r>
            <a:r>
              <a:rPr lang="en-US" altLang="zh-CN" dirty="0" err="1"/>
              <a:t>jr</a:t>
            </a:r>
            <a:r>
              <a:rPr lang="zh-CN" altLang="en-US" dirty="0"/>
              <a:t>而不是</a:t>
            </a:r>
            <a:r>
              <a:rPr lang="en-US" altLang="zh-CN" dirty="0"/>
              <a:t>call</a:t>
            </a:r>
            <a:r>
              <a:rPr lang="zh-CN" altLang="en-US" dirty="0"/>
              <a:t>？在用户地址空间中，他的</a:t>
            </a:r>
            <a:r>
              <a:rPr lang="en-US" altLang="zh-CN" dirty="0" err="1"/>
              <a:t>stvec</a:t>
            </a:r>
            <a:r>
              <a:rPr lang="zh-CN" altLang="en-US" dirty="0"/>
              <a:t>设置为</a:t>
            </a:r>
            <a:r>
              <a:rPr lang="en-US" altLang="zh-CN" dirty="0"/>
              <a:t>TRAMPOLINE</a:t>
            </a:r>
            <a:r>
              <a:rPr lang="zh-CN" altLang="en-US" dirty="0"/>
              <a:t>的地址，所以</a:t>
            </a:r>
            <a:r>
              <a:rPr lang="en-US" altLang="zh-CN" dirty="0"/>
              <a:t>trap</a:t>
            </a:r>
            <a:r>
              <a:rPr lang="zh-CN" altLang="en-US" dirty="0"/>
              <a:t>跳转过去是在最高的地址上去了</a:t>
            </a:r>
            <a:endParaRPr lang="en-US" altLang="zh-CN" dirty="0"/>
          </a:p>
          <a:p>
            <a:endParaRPr lang="en-US" altLang="zh-CN" dirty="0"/>
          </a:p>
          <a:p>
            <a:endParaRPr lang="en-US" altLang="zh-CN" dirty="0"/>
          </a:p>
          <a:p>
            <a:r>
              <a:rPr lang="zh-CN" altLang="en-US" dirty="0"/>
              <a:t>但是他在编译的时候，没有想到你会把这个跳板页放到最高</a:t>
            </a:r>
            <a:endParaRPr lang="en-US" altLang="zh-CN" dirty="0"/>
          </a:p>
          <a:p>
            <a:r>
              <a:rPr lang="zh-CN" altLang="en-US" dirty="0"/>
              <a:t>而是会把他当做一个内核的一部分，如果不是绝对地址跳转，使用</a:t>
            </a:r>
            <a:r>
              <a:rPr lang="en-US" altLang="zh-CN" dirty="0"/>
              <a:t>call</a:t>
            </a:r>
            <a:r>
              <a:rPr lang="zh-CN" altLang="en-US" dirty="0"/>
              <a:t>，生成的代码会用相对当前指令指针的偏移</a:t>
            </a:r>
            <a:endParaRPr lang="en-US" altLang="zh-CN" dirty="0"/>
          </a:p>
          <a:p>
            <a:endParaRPr lang="en-US" altLang="zh-CN" dirty="0"/>
          </a:p>
          <a:p>
            <a:r>
              <a:rPr lang="zh-CN" altLang="en-US" dirty="0"/>
              <a:t>返回的时候也是一样的</a:t>
            </a:r>
            <a:endParaRPr lang="en-US" altLang="zh-CN" dirty="0"/>
          </a:p>
        </p:txBody>
      </p:sp>
      <p:pic>
        <p:nvPicPr>
          <p:cNvPr id="5" name="图片 4">
            <a:extLst>
              <a:ext uri="{FF2B5EF4-FFF2-40B4-BE49-F238E27FC236}">
                <a16:creationId xmlns:a16="http://schemas.microsoft.com/office/drawing/2014/main" id="{16A36D07-13E4-A7D6-FA18-94B00ACF4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09" y="4737649"/>
            <a:ext cx="6355788" cy="1147143"/>
          </a:xfrm>
          <a:prstGeom prst="rect">
            <a:avLst/>
          </a:prstGeom>
        </p:spPr>
      </p:pic>
      <p:sp>
        <p:nvSpPr>
          <p:cNvPr id="8" name="矩形 7">
            <a:extLst>
              <a:ext uri="{FF2B5EF4-FFF2-40B4-BE49-F238E27FC236}">
                <a16:creationId xmlns:a16="http://schemas.microsoft.com/office/drawing/2014/main" id="{49A246C0-1B9F-9FF0-D2F0-001045630912}"/>
              </a:ext>
            </a:extLst>
          </p:cNvPr>
          <p:cNvSpPr/>
          <p:nvPr/>
        </p:nvSpPr>
        <p:spPr>
          <a:xfrm>
            <a:off x="7103028" y="2022900"/>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2DDB94D2-226B-0884-B066-CFD4C0726A96}"/>
              </a:ext>
            </a:extLst>
          </p:cNvPr>
          <p:cNvSpPr/>
          <p:nvPr/>
        </p:nvSpPr>
        <p:spPr>
          <a:xfrm>
            <a:off x="7103028" y="4653539"/>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用户代码</a:t>
            </a:r>
          </a:p>
        </p:txBody>
      </p:sp>
      <p:sp>
        <p:nvSpPr>
          <p:cNvPr id="10" name="矩形 9">
            <a:extLst>
              <a:ext uri="{FF2B5EF4-FFF2-40B4-BE49-F238E27FC236}">
                <a16:creationId xmlns:a16="http://schemas.microsoft.com/office/drawing/2014/main" id="{F77105E4-8318-331E-0275-276358AE50D4}"/>
              </a:ext>
            </a:extLst>
          </p:cNvPr>
          <p:cNvSpPr/>
          <p:nvPr/>
        </p:nvSpPr>
        <p:spPr>
          <a:xfrm>
            <a:off x="7103028" y="2014202"/>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11" name="箭头: 右弧形 10">
            <a:extLst>
              <a:ext uri="{FF2B5EF4-FFF2-40B4-BE49-F238E27FC236}">
                <a16:creationId xmlns:a16="http://schemas.microsoft.com/office/drawing/2014/main" id="{0A3F1A98-7C6C-B01B-7756-7E5A05CF24F2}"/>
              </a:ext>
            </a:extLst>
          </p:cNvPr>
          <p:cNvSpPr/>
          <p:nvPr/>
        </p:nvSpPr>
        <p:spPr>
          <a:xfrm rot="10800000">
            <a:off x="6685841" y="2585945"/>
            <a:ext cx="400792" cy="237045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矩形 11">
            <a:extLst>
              <a:ext uri="{FF2B5EF4-FFF2-40B4-BE49-F238E27FC236}">
                <a16:creationId xmlns:a16="http://schemas.microsoft.com/office/drawing/2014/main" id="{3DF5E74F-C32A-FC75-DD85-C14D1538F823}"/>
              </a:ext>
            </a:extLst>
          </p:cNvPr>
          <p:cNvSpPr/>
          <p:nvPr/>
        </p:nvSpPr>
        <p:spPr>
          <a:xfrm>
            <a:off x="9165767" y="2022900"/>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924724C5-F828-1B00-4BE8-87FAFEB9E511}"/>
              </a:ext>
            </a:extLst>
          </p:cNvPr>
          <p:cNvSpPr/>
          <p:nvPr/>
        </p:nvSpPr>
        <p:spPr>
          <a:xfrm>
            <a:off x="9165767" y="3910933"/>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内核代码</a:t>
            </a:r>
          </a:p>
        </p:txBody>
      </p:sp>
      <p:sp>
        <p:nvSpPr>
          <p:cNvPr id="14" name="矩形 13">
            <a:extLst>
              <a:ext uri="{FF2B5EF4-FFF2-40B4-BE49-F238E27FC236}">
                <a16:creationId xmlns:a16="http://schemas.microsoft.com/office/drawing/2014/main" id="{AAD137A5-2A0A-69F3-3B8A-7DB9152421AE}"/>
              </a:ext>
            </a:extLst>
          </p:cNvPr>
          <p:cNvSpPr/>
          <p:nvPr/>
        </p:nvSpPr>
        <p:spPr>
          <a:xfrm>
            <a:off x="9165767" y="2014202"/>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15" name="矩形 14">
            <a:extLst>
              <a:ext uri="{FF2B5EF4-FFF2-40B4-BE49-F238E27FC236}">
                <a16:creationId xmlns:a16="http://schemas.microsoft.com/office/drawing/2014/main" id="{E7D4AAEC-9DA2-2056-165B-B15317C453E0}"/>
              </a:ext>
            </a:extLst>
          </p:cNvPr>
          <p:cNvSpPr/>
          <p:nvPr/>
        </p:nvSpPr>
        <p:spPr>
          <a:xfrm>
            <a:off x="9159584" y="4565962"/>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16" name="矩形 15">
            <a:extLst>
              <a:ext uri="{FF2B5EF4-FFF2-40B4-BE49-F238E27FC236}">
                <a16:creationId xmlns:a16="http://schemas.microsoft.com/office/drawing/2014/main" id="{29AD23A1-E812-F326-2F34-41809A59B527}"/>
              </a:ext>
            </a:extLst>
          </p:cNvPr>
          <p:cNvSpPr/>
          <p:nvPr/>
        </p:nvSpPr>
        <p:spPr>
          <a:xfrm>
            <a:off x="9153401" y="5220991"/>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内核代码</a:t>
            </a:r>
          </a:p>
        </p:txBody>
      </p:sp>
      <p:sp>
        <p:nvSpPr>
          <p:cNvPr id="17" name="箭头: 右弧形 16">
            <a:extLst>
              <a:ext uri="{FF2B5EF4-FFF2-40B4-BE49-F238E27FC236}">
                <a16:creationId xmlns:a16="http://schemas.microsoft.com/office/drawing/2014/main" id="{D2DD418C-5508-813B-004F-A44948B31A5A}"/>
              </a:ext>
            </a:extLst>
          </p:cNvPr>
          <p:cNvSpPr/>
          <p:nvPr/>
        </p:nvSpPr>
        <p:spPr>
          <a:xfrm>
            <a:off x="10011806" y="4763713"/>
            <a:ext cx="588245" cy="780443"/>
          </a:xfrm>
          <a:prstGeom prst="curvedLef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74DA0E93-398C-5B45-D01E-31E3448EE5A2}"/>
              </a:ext>
            </a:extLst>
          </p:cNvPr>
          <p:cNvSpPr txBox="1"/>
          <p:nvPr/>
        </p:nvSpPr>
        <p:spPr>
          <a:xfrm>
            <a:off x="10711069" y="5026288"/>
            <a:ext cx="1386160" cy="923330"/>
          </a:xfrm>
          <a:prstGeom prst="rect">
            <a:avLst/>
          </a:prstGeom>
          <a:noFill/>
        </p:spPr>
        <p:txBody>
          <a:bodyPr wrap="square" rtlCol="0">
            <a:spAutoFit/>
          </a:bodyPr>
          <a:lstStyle/>
          <a:p>
            <a:r>
              <a:rPr lang="zh-CN" altLang="en-US" dirty="0"/>
              <a:t>如果使用</a:t>
            </a:r>
            <a:r>
              <a:rPr lang="en-US" altLang="zh-CN" dirty="0"/>
              <a:t>call</a:t>
            </a:r>
            <a:r>
              <a:rPr lang="zh-CN" altLang="en-US" dirty="0"/>
              <a:t>，会相对跳转</a:t>
            </a:r>
          </a:p>
        </p:txBody>
      </p:sp>
      <p:sp>
        <p:nvSpPr>
          <p:cNvPr id="19" name="箭头: 右弧形 18">
            <a:extLst>
              <a:ext uri="{FF2B5EF4-FFF2-40B4-BE49-F238E27FC236}">
                <a16:creationId xmlns:a16="http://schemas.microsoft.com/office/drawing/2014/main" id="{5253091C-9D3E-BCE8-6F18-1931BAD79CF3}"/>
              </a:ext>
            </a:extLst>
          </p:cNvPr>
          <p:cNvSpPr/>
          <p:nvPr/>
        </p:nvSpPr>
        <p:spPr>
          <a:xfrm>
            <a:off x="10011806" y="2332089"/>
            <a:ext cx="588245" cy="780443"/>
          </a:xfrm>
          <a:prstGeom prst="curved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a:extLst>
              <a:ext uri="{FF2B5EF4-FFF2-40B4-BE49-F238E27FC236}">
                <a16:creationId xmlns:a16="http://schemas.microsoft.com/office/drawing/2014/main" id="{56FFE138-66C2-7A2E-155C-10EFEAD2F898}"/>
              </a:ext>
            </a:extLst>
          </p:cNvPr>
          <p:cNvSpPr txBox="1"/>
          <p:nvPr/>
        </p:nvSpPr>
        <p:spPr>
          <a:xfrm>
            <a:off x="10739832" y="1988947"/>
            <a:ext cx="1386160" cy="646331"/>
          </a:xfrm>
          <a:prstGeom prst="rect">
            <a:avLst/>
          </a:prstGeom>
          <a:noFill/>
        </p:spPr>
        <p:txBody>
          <a:bodyPr wrap="square" rtlCol="0">
            <a:spAutoFit/>
          </a:bodyPr>
          <a:lstStyle/>
          <a:p>
            <a:r>
              <a:rPr lang="zh-CN" altLang="en-US" dirty="0"/>
              <a:t>直接相对跳转会出错</a:t>
            </a:r>
          </a:p>
        </p:txBody>
      </p:sp>
      <p:sp>
        <p:nvSpPr>
          <p:cNvPr id="21" name="箭头: 右 20">
            <a:extLst>
              <a:ext uri="{FF2B5EF4-FFF2-40B4-BE49-F238E27FC236}">
                <a16:creationId xmlns:a16="http://schemas.microsoft.com/office/drawing/2014/main" id="{62FA33D1-DF0F-06EA-5919-89D59A925A31}"/>
              </a:ext>
            </a:extLst>
          </p:cNvPr>
          <p:cNvSpPr/>
          <p:nvPr/>
        </p:nvSpPr>
        <p:spPr>
          <a:xfrm>
            <a:off x="7955250" y="2297551"/>
            <a:ext cx="1198151" cy="2359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弧形 21">
            <a:extLst>
              <a:ext uri="{FF2B5EF4-FFF2-40B4-BE49-F238E27FC236}">
                <a16:creationId xmlns:a16="http://schemas.microsoft.com/office/drawing/2014/main" id="{BC6AB852-DC50-345D-493A-B8FBFCD400A9}"/>
              </a:ext>
            </a:extLst>
          </p:cNvPr>
          <p:cNvSpPr/>
          <p:nvPr/>
        </p:nvSpPr>
        <p:spPr>
          <a:xfrm>
            <a:off x="10005623" y="2337427"/>
            <a:ext cx="693080" cy="3212067"/>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文本框 22">
            <a:extLst>
              <a:ext uri="{FF2B5EF4-FFF2-40B4-BE49-F238E27FC236}">
                <a16:creationId xmlns:a16="http://schemas.microsoft.com/office/drawing/2014/main" id="{2A918DB8-4138-55F0-FF11-BA47049D224D}"/>
              </a:ext>
            </a:extLst>
          </p:cNvPr>
          <p:cNvSpPr txBox="1"/>
          <p:nvPr/>
        </p:nvSpPr>
        <p:spPr>
          <a:xfrm>
            <a:off x="10815545" y="3348917"/>
            <a:ext cx="1269677" cy="1477328"/>
          </a:xfrm>
          <a:prstGeom prst="rect">
            <a:avLst/>
          </a:prstGeom>
          <a:noFill/>
        </p:spPr>
        <p:txBody>
          <a:bodyPr wrap="square" rtlCol="0">
            <a:spAutoFit/>
          </a:bodyPr>
          <a:lstStyle/>
          <a:p>
            <a:r>
              <a:rPr lang="zh-CN" altLang="en-US" dirty="0"/>
              <a:t>正确的做法是加个偏移，并使用绝对跳转</a:t>
            </a:r>
          </a:p>
        </p:txBody>
      </p:sp>
      <p:sp>
        <p:nvSpPr>
          <p:cNvPr id="24" name="文本框 23">
            <a:extLst>
              <a:ext uri="{FF2B5EF4-FFF2-40B4-BE49-F238E27FC236}">
                <a16:creationId xmlns:a16="http://schemas.microsoft.com/office/drawing/2014/main" id="{09AF7F14-1E1E-4073-823D-24E8B69A2263}"/>
              </a:ext>
            </a:extLst>
          </p:cNvPr>
          <p:cNvSpPr txBox="1"/>
          <p:nvPr/>
        </p:nvSpPr>
        <p:spPr>
          <a:xfrm>
            <a:off x="8727569" y="1404726"/>
            <a:ext cx="1578359" cy="369332"/>
          </a:xfrm>
          <a:prstGeom prst="rect">
            <a:avLst/>
          </a:prstGeom>
          <a:noFill/>
        </p:spPr>
        <p:txBody>
          <a:bodyPr wrap="square" rtlCol="0">
            <a:spAutoFit/>
          </a:bodyPr>
          <a:lstStyle/>
          <a:p>
            <a:r>
              <a:rPr lang="zh-CN" altLang="en-US" dirty="0"/>
              <a:t>内核地址空间</a:t>
            </a:r>
          </a:p>
        </p:txBody>
      </p:sp>
      <p:sp>
        <p:nvSpPr>
          <p:cNvPr id="25" name="文本框 24">
            <a:extLst>
              <a:ext uri="{FF2B5EF4-FFF2-40B4-BE49-F238E27FC236}">
                <a16:creationId xmlns:a16="http://schemas.microsoft.com/office/drawing/2014/main" id="{8458BB5D-2B45-6E3A-310B-96648E8CAF17}"/>
              </a:ext>
            </a:extLst>
          </p:cNvPr>
          <p:cNvSpPr txBox="1"/>
          <p:nvPr/>
        </p:nvSpPr>
        <p:spPr>
          <a:xfrm>
            <a:off x="6886176" y="1393032"/>
            <a:ext cx="1578359" cy="369332"/>
          </a:xfrm>
          <a:prstGeom prst="rect">
            <a:avLst/>
          </a:prstGeom>
          <a:noFill/>
        </p:spPr>
        <p:txBody>
          <a:bodyPr wrap="square" rtlCol="0">
            <a:spAutoFit/>
          </a:bodyPr>
          <a:lstStyle/>
          <a:p>
            <a:r>
              <a:rPr lang="zh-CN" altLang="en-US" dirty="0"/>
              <a:t>用户地址空间</a:t>
            </a:r>
          </a:p>
        </p:txBody>
      </p:sp>
    </p:spTree>
    <p:extLst>
      <p:ext uri="{BB962C8B-B14F-4D97-AF65-F5344CB8AC3E}">
        <p14:creationId xmlns:p14="http://schemas.microsoft.com/office/powerpoint/2010/main" val="3329871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E7786E-7F48-BA4C-C073-BFF0ECF0D98B}"/>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上下文的保存和恢复</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 name="图片 5">
            <a:extLst>
              <a:ext uri="{FF2B5EF4-FFF2-40B4-BE49-F238E27FC236}">
                <a16:creationId xmlns:a16="http://schemas.microsoft.com/office/drawing/2014/main" id="{BEA9C956-7447-ACBF-09BC-FC5EC58B875D}"/>
              </a:ext>
            </a:extLst>
          </p:cNvPr>
          <p:cNvPicPr>
            <a:picLocks noChangeAspect="1"/>
          </p:cNvPicPr>
          <p:nvPr/>
        </p:nvPicPr>
        <p:blipFill>
          <a:blip r:embed="rId2"/>
          <a:stretch>
            <a:fillRect/>
          </a:stretch>
        </p:blipFill>
        <p:spPr>
          <a:xfrm>
            <a:off x="274749" y="1392559"/>
            <a:ext cx="5927735" cy="4963218"/>
          </a:xfrm>
          <a:prstGeom prst="rect">
            <a:avLst/>
          </a:prstGeom>
        </p:spPr>
      </p:pic>
      <p:sp>
        <p:nvSpPr>
          <p:cNvPr id="7" name="文本框 6">
            <a:extLst>
              <a:ext uri="{FF2B5EF4-FFF2-40B4-BE49-F238E27FC236}">
                <a16:creationId xmlns:a16="http://schemas.microsoft.com/office/drawing/2014/main" id="{34DB85FA-7403-4759-3ACD-F16CC4CAEAB9}"/>
              </a:ext>
            </a:extLst>
          </p:cNvPr>
          <p:cNvSpPr txBox="1"/>
          <p:nvPr/>
        </p:nvSpPr>
        <p:spPr>
          <a:xfrm>
            <a:off x="7074568" y="1392559"/>
            <a:ext cx="4150895"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第一个参数是 </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Trap </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上下文在应用地址空间中的位置，这个对于所有的应用来说都是相同的</a:t>
            </a:r>
            <a:endPar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第二个则是即将回到的应用的地址空间的 </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token </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，在 </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a1 </a:t>
            </a: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寄存器中传递</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8D475F29-254E-6A45-4DAF-447E7EFC904F}"/>
              </a:ext>
            </a:extLst>
          </p:cNvPr>
          <p:cNvSpPr txBox="1"/>
          <p:nvPr/>
        </p:nvSpPr>
        <p:spPr>
          <a:xfrm>
            <a:off x="7230979" y="4247147"/>
            <a:ext cx="3994484" cy="175432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切换回应用地址空间</a:t>
            </a:r>
            <a:endPar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传入的 </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上下文位置保存在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sscratch</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寄存器中</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恢复各通用寄存器和 </a:t>
            </a:r>
            <a:r>
              <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CSR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rPr>
              <a:t>恢复用户栈</a:t>
            </a:r>
            <a:endParaRPr kumimoji="0" lang="en-US" altLang="zh-CN" sz="1800" b="0" i="0" u="none" strike="noStrike" kern="1200" cap="none" spc="0" normalizeH="0" baseline="0" noProof="0" dirty="0">
              <a:ln>
                <a:noFill/>
              </a:ln>
              <a:solidFill>
                <a:srgbClr val="000000"/>
              </a:solidFill>
              <a:effectLst/>
              <a:highlight>
                <a:srgbClr val="FFFFFF"/>
              </a:highlight>
              <a:uLnTx/>
              <a:uFillTx/>
              <a:latin typeface="-apple-system"/>
              <a:ea typeface="等线" panose="02010600030101010101" pitchFamily="2" charset="-122"/>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通过 </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sret</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指令返回用户态</a:t>
            </a:r>
          </a:p>
        </p:txBody>
      </p:sp>
    </p:spTree>
    <p:extLst>
      <p:ext uri="{BB962C8B-B14F-4D97-AF65-F5344CB8AC3E}">
        <p14:creationId xmlns:p14="http://schemas.microsoft.com/office/powerpoint/2010/main" val="880660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EE03A-8361-F851-4CD1-A607CAC4F68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92376D2-1F60-0DA6-9601-3288711ABF64}"/>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上下文的保存和恢复</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E7CA3A34-42F0-5AE9-F240-81E7E90F5080}"/>
              </a:ext>
            </a:extLst>
          </p:cNvPr>
          <p:cNvSpPr txBox="1"/>
          <p:nvPr/>
        </p:nvSpPr>
        <p:spPr>
          <a:xfrm>
            <a:off x="1018761" y="983974"/>
            <a:ext cx="5710030" cy="369332"/>
          </a:xfrm>
          <a:prstGeom prst="rect">
            <a:avLst/>
          </a:prstGeom>
          <a:noFill/>
        </p:spPr>
        <p:txBody>
          <a:bodyPr wrap="square" rtlCol="0">
            <a:spAutoFit/>
          </a:bodyPr>
          <a:lstStyle/>
          <a:p>
            <a:r>
              <a:rPr lang="zh-CN" altLang="en-US" dirty="0"/>
              <a:t>用户堆栈、</a:t>
            </a:r>
            <a:r>
              <a:rPr lang="en-US" altLang="zh-CN" dirty="0" err="1"/>
              <a:t>trapcontext</a:t>
            </a:r>
            <a:r>
              <a:rPr lang="zh-CN" altLang="en-US" dirty="0"/>
              <a:t>、内核堆栈的切换（进入内核）</a:t>
            </a:r>
          </a:p>
        </p:txBody>
      </p:sp>
      <p:sp>
        <p:nvSpPr>
          <p:cNvPr id="3" name="矩形 2">
            <a:extLst>
              <a:ext uri="{FF2B5EF4-FFF2-40B4-BE49-F238E27FC236}">
                <a16:creationId xmlns:a16="http://schemas.microsoft.com/office/drawing/2014/main" id="{9F00767E-DA0F-8850-E935-9F978E11658E}"/>
              </a:ext>
            </a:extLst>
          </p:cNvPr>
          <p:cNvSpPr/>
          <p:nvPr/>
        </p:nvSpPr>
        <p:spPr>
          <a:xfrm>
            <a:off x="1487419" y="2142169"/>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F05A116C-8B0D-7502-E572-5E2F8125BC98}"/>
              </a:ext>
            </a:extLst>
          </p:cNvPr>
          <p:cNvSpPr/>
          <p:nvPr/>
        </p:nvSpPr>
        <p:spPr>
          <a:xfrm>
            <a:off x="1487419" y="4772808"/>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用户代码</a:t>
            </a:r>
          </a:p>
        </p:txBody>
      </p:sp>
      <p:sp>
        <p:nvSpPr>
          <p:cNvPr id="9" name="矩形 8">
            <a:extLst>
              <a:ext uri="{FF2B5EF4-FFF2-40B4-BE49-F238E27FC236}">
                <a16:creationId xmlns:a16="http://schemas.microsoft.com/office/drawing/2014/main" id="{ACACF175-1990-7777-9837-B95203D889B9}"/>
              </a:ext>
            </a:extLst>
          </p:cNvPr>
          <p:cNvSpPr/>
          <p:nvPr/>
        </p:nvSpPr>
        <p:spPr>
          <a:xfrm>
            <a:off x="1487419" y="2133471"/>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11" name="文本框 10">
            <a:extLst>
              <a:ext uri="{FF2B5EF4-FFF2-40B4-BE49-F238E27FC236}">
                <a16:creationId xmlns:a16="http://schemas.microsoft.com/office/drawing/2014/main" id="{721E3CFD-314B-B0C1-E54C-233F4CF5FCAE}"/>
              </a:ext>
            </a:extLst>
          </p:cNvPr>
          <p:cNvSpPr txBox="1"/>
          <p:nvPr/>
        </p:nvSpPr>
        <p:spPr>
          <a:xfrm>
            <a:off x="1270567" y="1512301"/>
            <a:ext cx="1578359" cy="369332"/>
          </a:xfrm>
          <a:prstGeom prst="rect">
            <a:avLst/>
          </a:prstGeom>
          <a:noFill/>
        </p:spPr>
        <p:txBody>
          <a:bodyPr wrap="square" rtlCol="0">
            <a:spAutoFit/>
          </a:bodyPr>
          <a:lstStyle/>
          <a:p>
            <a:r>
              <a:rPr lang="zh-CN" altLang="en-US" dirty="0"/>
              <a:t>用户地址空间</a:t>
            </a:r>
          </a:p>
        </p:txBody>
      </p:sp>
      <p:cxnSp>
        <p:nvCxnSpPr>
          <p:cNvPr id="13" name="直接箭头连接符 12">
            <a:extLst>
              <a:ext uri="{FF2B5EF4-FFF2-40B4-BE49-F238E27FC236}">
                <a16:creationId xmlns:a16="http://schemas.microsoft.com/office/drawing/2014/main" id="{8B521705-4EDF-A952-74CF-142A9B9BB5AD}"/>
              </a:ext>
            </a:extLst>
          </p:cNvPr>
          <p:cNvCxnSpPr/>
          <p:nvPr/>
        </p:nvCxnSpPr>
        <p:spPr>
          <a:xfrm>
            <a:off x="735496" y="5083865"/>
            <a:ext cx="670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DDC40BE-B956-E887-FBB1-FC8AA9F68BFC}"/>
              </a:ext>
            </a:extLst>
          </p:cNvPr>
          <p:cNvSpPr txBox="1"/>
          <p:nvPr/>
        </p:nvSpPr>
        <p:spPr>
          <a:xfrm>
            <a:off x="392596" y="4512365"/>
            <a:ext cx="1013791" cy="369332"/>
          </a:xfrm>
          <a:prstGeom prst="rect">
            <a:avLst/>
          </a:prstGeom>
          <a:noFill/>
        </p:spPr>
        <p:txBody>
          <a:bodyPr wrap="square" rtlCol="0">
            <a:spAutoFit/>
          </a:bodyPr>
          <a:lstStyle/>
          <a:p>
            <a:r>
              <a:rPr lang="en-US" altLang="zh-CN" dirty="0" err="1"/>
              <a:t>sp</a:t>
            </a:r>
            <a:r>
              <a:rPr lang="zh-CN" altLang="en-US" dirty="0"/>
              <a:t>指针</a:t>
            </a:r>
            <a:endParaRPr lang="en-US" altLang="zh-CN" dirty="0"/>
          </a:p>
        </p:txBody>
      </p:sp>
      <p:sp>
        <p:nvSpPr>
          <p:cNvPr id="15" name="矩形 14">
            <a:extLst>
              <a:ext uri="{FF2B5EF4-FFF2-40B4-BE49-F238E27FC236}">
                <a16:creationId xmlns:a16="http://schemas.microsoft.com/office/drawing/2014/main" id="{F56DD333-8F53-62C9-E3E2-495D10448DE3}"/>
              </a:ext>
            </a:extLst>
          </p:cNvPr>
          <p:cNvSpPr/>
          <p:nvPr/>
        </p:nvSpPr>
        <p:spPr>
          <a:xfrm>
            <a:off x="1487419" y="2773836"/>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Trap context</a:t>
            </a:r>
            <a:endParaRPr lang="zh-CN" altLang="en-US" sz="1600" dirty="0"/>
          </a:p>
        </p:txBody>
      </p:sp>
      <p:cxnSp>
        <p:nvCxnSpPr>
          <p:cNvPr id="17" name="直接箭头连接符 16">
            <a:extLst>
              <a:ext uri="{FF2B5EF4-FFF2-40B4-BE49-F238E27FC236}">
                <a16:creationId xmlns:a16="http://schemas.microsoft.com/office/drawing/2014/main" id="{863A3C2D-ABAB-70B3-CAEB-9609DC5CECCF}"/>
              </a:ext>
            </a:extLst>
          </p:cNvPr>
          <p:cNvCxnSpPr/>
          <p:nvPr/>
        </p:nvCxnSpPr>
        <p:spPr>
          <a:xfrm>
            <a:off x="724796" y="3449984"/>
            <a:ext cx="69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AB249A3-7489-23B1-6FED-374CBF512A61}"/>
              </a:ext>
            </a:extLst>
          </p:cNvPr>
          <p:cNvSpPr txBox="1"/>
          <p:nvPr/>
        </p:nvSpPr>
        <p:spPr>
          <a:xfrm>
            <a:off x="392595" y="2997071"/>
            <a:ext cx="1013791" cy="369332"/>
          </a:xfrm>
          <a:prstGeom prst="rect">
            <a:avLst/>
          </a:prstGeom>
          <a:noFill/>
        </p:spPr>
        <p:txBody>
          <a:bodyPr wrap="square" rtlCol="0">
            <a:spAutoFit/>
          </a:bodyPr>
          <a:lstStyle/>
          <a:p>
            <a:r>
              <a:rPr lang="en-US" altLang="zh-CN" dirty="0" err="1"/>
              <a:t>sscratch</a:t>
            </a:r>
            <a:endParaRPr lang="en-US" altLang="zh-CN" dirty="0"/>
          </a:p>
        </p:txBody>
      </p:sp>
      <p:sp>
        <p:nvSpPr>
          <p:cNvPr id="19" name="矩形 18">
            <a:extLst>
              <a:ext uri="{FF2B5EF4-FFF2-40B4-BE49-F238E27FC236}">
                <a16:creationId xmlns:a16="http://schemas.microsoft.com/office/drawing/2014/main" id="{85F511E5-4472-B723-FC2F-6FDECDFC67FE}"/>
              </a:ext>
            </a:extLst>
          </p:cNvPr>
          <p:cNvSpPr/>
          <p:nvPr/>
        </p:nvSpPr>
        <p:spPr>
          <a:xfrm>
            <a:off x="4691132" y="2142169"/>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184DA9C0-8F03-0AEB-3946-C0878181DC11}"/>
              </a:ext>
            </a:extLst>
          </p:cNvPr>
          <p:cNvSpPr/>
          <p:nvPr/>
        </p:nvSpPr>
        <p:spPr>
          <a:xfrm>
            <a:off x="4691132" y="4772808"/>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用户代码</a:t>
            </a:r>
          </a:p>
        </p:txBody>
      </p:sp>
      <p:sp>
        <p:nvSpPr>
          <p:cNvPr id="21" name="矩形 20">
            <a:extLst>
              <a:ext uri="{FF2B5EF4-FFF2-40B4-BE49-F238E27FC236}">
                <a16:creationId xmlns:a16="http://schemas.microsoft.com/office/drawing/2014/main" id="{074D4678-30C8-A98A-08C5-B987F98E4941}"/>
              </a:ext>
            </a:extLst>
          </p:cNvPr>
          <p:cNvSpPr/>
          <p:nvPr/>
        </p:nvSpPr>
        <p:spPr>
          <a:xfrm>
            <a:off x="4691132" y="2133471"/>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22" name="文本框 21">
            <a:extLst>
              <a:ext uri="{FF2B5EF4-FFF2-40B4-BE49-F238E27FC236}">
                <a16:creationId xmlns:a16="http://schemas.microsoft.com/office/drawing/2014/main" id="{C92D8C68-8614-E597-538E-5318ECCA4ECB}"/>
              </a:ext>
            </a:extLst>
          </p:cNvPr>
          <p:cNvSpPr txBox="1"/>
          <p:nvPr/>
        </p:nvSpPr>
        <p:spPr>
          <a:xfrm>
            <a:off x="4474280" y="1512301"/>
            <a:ext cx="1578359" cy="369332"/>
          </a:xfrm>
          <a:prstGeom prst="rect">
            <a:avLst/>
          </a:prstGeom>
          <a:noFill/>
        </p:spPr>
        <p:txBody>
          <a:bodyPr wrap="square" rtlCol="0">
            <a:spAutoFit/>
          </a:bodyPr>
          <a:lstStyle/>
          <a:p>
            <a:r>
              <a:rPr lang="zh-CN" altLang="en-US" dirty="0"/>
              <a:t>用户地址空间</a:t>
            </a:r>
          </a:p>
        </p:txBody>
      </p:sp>
      <p:cxnSp>
        <p:nvCxnSpPr>
          <p:cNvPr id="23" name="直接箭头连接符 22">
            <a:extLst>
              <a:ext uri="{FF2B5EF4-FFF2-40B4-BE49-F238E27FC236}">
                <a16:creationId xmlns:a16="http://schemas.microsoft.com/office/drawing/2014/main" id="{22AE4D7D-47D4-1293-AE8B-DA31A9FD1F8D}"/>
              </a:ext>
            </a:extLst>
          </p:cNvPr>
          <p:cNvCxnSpPr/>
          <p:nvPr/>
        </p:nvCxnSpPr>
        <p:spPr>
          <a:xfrm>
            <a:off x="3939209" y="5083865"/>
            <a:ext cx="670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142D68D9-904A-D1BC-4012-C5F63615BC61}"/>
              </a:ext>
            </a:extLst>
          </p:cNvPr>
          <p:cNvSpPr txBox="1"/>
          <p:nvPr/>
        </p:nvSpPr>
        <p:spPr>
          <a:xfrm>
            <a:off x="3607007" y="2979568"/>
            <a:ext cx="1013791" cy="369332"/>
          </a:xfrm>
          <a:prstGeom prst="rect">
            <a:avLst/>
          </a:prstGeom>
          <a:noFill/>
        </p:spPr>
        <p:txBody>
          <a:bodyPr wrap="square" rtlCol="0">
            <a:spAutoFit/>
          </a:bodyPr>
          <a:lstStyle/>
          <a:p>
            <a:r>
              <a:rPr lang="en-US" altLang="zh-CN" dirty="0" err="1"/>
              <a:t>sp</a:t>
            </a:r>
            <a:r>
              <a:rPr lang="zh-CN" altLang="en-US" dirty="0"/>
              <a:t>指针</a:t>
            </a:r>
            <a:endParaRPr lang="en-US" altLang="zh-CN" dirty="0"/>
          </a:p>
        </p:txBody>
      </p:sp>
      <p:sp>
        <p:nvSpPr>
          <p:cNvPr id="25" name="矩形 24">
            <a:extLst>
              <a:ext uri="{FF2B5EF4-FFF2-40B4-BE49-F238E27FC236}">
                <a16:creationId xmlns:a16="http://schemas.microsoft.com/office/drawing/2014/main" id="{B0D6A311-F7A3-FE63-15AA-68E45D1CD07B}"/>
              </a:ext>
            </a:extLst>
          </p:cNvPr>
          <p:cNvSpPr/>
          <p:nvPr/>
        </p:nvSpPr>
        <p:spPr>
          <a:xfrm>
            <a:off x="4691132" y="2773836"/>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Trap context</a:t>
            </a:r>
            <a:endParaRPr lang="zh-CN" altLang="en-US" sz="1600" dirty="0"/>
          </a:p>
        </p:txBody>
      </p:sp>
      <p:cxnSp>
        <p:nvCxnSpPr>
          <p:cNvPr id="26" name="直接箭头连接符 25">
            <a:extLst>
              <a:ext uri="{FF2B5EF4-FFF2-40B4-BE49-F238E27FC236}">
                <a16:creationId xmlns:a16="http://schemas.microsoft.com/office/drawing/2014/main" id="{D125AFE8-07AB-87BC-C8AE-16AD933C0B9A}"/>
              </a:ext>
            </a:extLst>
          </p:cNvPr>
          <p:cNvCxnSpPr/>
          <p:nvPr/>
        </p:nvCxnSpPr>
        <p:spPr>
          <a:xfrm>
            <a:off x="3928509" y="3449984"/>
            <a:ext cx="69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E79819F-D9A8-2779-8808-4A3DBCC72A11}"/>
              </a:ext>
            </a:extLst>
          </p:cNvPr>
          <p:cNvSpPr txBox="1"/>
          <p:nvPr/>
        </p:nvSpPr>
        <p:spPr>
          <a:xfrm>
            <a:off x="3492790" y="4512365"/>
            <a:ext cx="1013791" cy="369332"/>
          </a:xfrm>
          <a:prstGeom prst="rect">
            <a:avLst/>
          </a:prstGeom>
          <a:noFill/>
        </p:spPr>
        <p:txBody>
          <a:bodyPr wrap="square" rtlCol="0">
            <a:spAutoFit/>
          </a:bodyPr>
          <a:lstStyle/>
          <a:p>
            <a:r>
              <a:rPr lang="en-US" altLang="zh-CN" dirty="0" err="1"/>
              <a:t>sscratch</a:t>
            </a:r>
            <a:endParaRPr lang="en-US" altLang="zh-CN" dirty="0"/>
          </a:p>
        </p:txBody>
      </p:sp>
      <p:sp>
        <p:nvSpPr>
          <p:cNvPr id="28" name="箭头: 右 27">
            <a:extLst>
              <a:ext uri="{FF2B5EF4-FFF2-40B4-BE49-F238E27FC236}">
                <a16:creationId xmlns:a16="http://schemas.microsoft.com/office/drawing/2014/main" id="{BACAB12F-B70C-DB07-4B55-31A5C1F9DECF}"/>
              </a:ext>
            </a:extLst>
          </p:cNvPr>
          <p:cNvSpPr/>
          <p:nvPr/>
        </p:nvSpPr>
        <p:spPr>
          <a:xfrm>
            <a:off x="2609022" y="3985591"/>
            <a:ext cx="1013791" cy="4256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18672280-A4D5-09CA-B06B-71AC6852B49F}"/>
              </a:ext>
            </a:extLst>
          </p:cNvPr>
          <p:cNvSpPr txBox="1"/>
          <p:nvPr/>
        </p:nvSpPr>
        <p:spPr>
          <a:xfrm>
            <a:off x="2449996" y="2812774"/>
            <a:ext cx="1157011" cy="646331"/>
          </a:xfrm>
          <a:prstGeom prst="rect">
            <a:avLst/>
          </a:prstGeom>
          <a:noFill/>
        </p:spPr>
        <p:txBody>
          <a:bodyPr wrap="square" rtlCol="0">
            <a:spAutoFit/>
          </a:bodyPr>
          <a:lstStyle/>
          <a:p>
            <a:r>
              <a:rPr lang="en-US" altLang="zh-CN" dirty="0" err="1"/>
              <a:t>Csrrw</a:t>
            </a:r>
            <a:r>
              <a:rPr lang="zh-CN" altLang="en-US" dirty="0"/>
              <a:t>指令对换</a:t>
            </a:r>
          </a:p>
        </p:txBody>
      </p:sp>
      <p:sp>
        <p:nvSpPr>
          <p:cNvPr id="30" name="矩形 29">
            <a:extLst>
              <a:ext uri="{FF2B5EF4-FFF2-40B4-BE49-F238E27FC236}">
                <a16:creationId xmlns:a16="http://schemas.microsoft.com/office/drawing/2014/main" id="{1FBA5DCD-68E4-F386-51E4-6B6A885569E8}"/>
              </a:ext>
            </a:extLst>
          </p:cNvPr>
          <p:cNvSpPr/>
          <p:nvPr/>
        </p:nvSpPr>
        <p:spPr>
          <a:xfrm>
            <a:off x="8568896" y="2142169"/>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6B79767C-4F2D-30BD-CFEE-AC789B8CDCE0}"/>
              </a:ext>
            </a:extLst>
          </p:cNvPr>
          <p:cNvSpPr/>
          <p:nvPr/>
        </p:nvSpPr>
        <p:spPr>
          <a:xfrm>
            <a:off x="8568896" y="4772808"/>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用户代码</a:t>
            </a:r>
          </a:p>
        </p:txBody>
      </p:sp>
      <p:sp>
        <p:nvSpPr>
          <p:cNvPr id="32" name="矩形 31">
            <a:extLst>
              <a:ext uri="{FF2B5EF4-FFF2-40B4-BE49-F238E27FC236}">
                <a16:creationId xmlns:a16="http://schemas.microsoft.com/office/drawing/2014/main" id="{6D3F4653-6176-B487-9298-1C3EB118013B}"/>
              </a:ext>
            </a:extLst>
          </p:cNvPr>
          <p:cNvSpPr/>
          <p:nvPr/>
        </p:nvSpPr>
        <p:spPr>
          <a:xfrm>
            <a:off x="8568896" y="2133471"/>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33" name="文本框 32">
            <a:extLst>
              <a:ext uri="{FF2B5EF4-FFF2-40B4-BE49-F238E27FC236}">
                <a16:creationId xmlns:a16="http://schemas.microsoft.com/office/drawing/2014/main" id="{2017F22D-7356-A08B-FB6F-FFE5964D8931}"/>
              </a:ext>
            </a:extLst>
          </p:cNvPr>
          <p:cNvSpPr txBox="1"/>
          <p:nvPr/>
        </p:nvSpPr>
        <p:spPr>
          <a:xfrm>
            <a:off x="8352044" y="1512301"/>
            <a:ext cx="1578359" cy="369332"/>
          </a:xfrm>
          <a:prstGeom prst="rect">
            <a:avLst/>
          </a:prstGeom>
          <a:noFill/>
        </p:spPr>
        <p:txBody>
          <a:bodyPr wrap="square" rtlCol="0">
            <a:spAutoFit/>
          </a:bodyPr>
          <a:lstStyle/>
          <a:p>
            <a:r>
              <a:rPr lang="zh-CN" altLang="en-US" dirty="0"/>
              <a:t>用户地址空间</a:t>
            </a:r>
          </a:p>
        </p:txBody>
      </p:sp>
      <p:cxnSp>
        <p:nvCxnSpPr>
          <p:cNvPr id="34" name="直接箭头连接符 33">
            <a:extLst>
              <a:ext uri="{FF2B5EF4-FFF2-40B4-BE49-F238E27FC236}">
                <a16:creationId xmlns:a16="http://schemas.microsoft.com/office/drawing/2014/main" id="{14D6A021-A5B8-786D-1E41-11A1727EC0DB}"/>
              </a:ext>
            </a:extLst>
          </p:cNvPr>
          <p:cNvCxnSpPr/>
          <p:nvPr/>
        </p:nvCxnSpPr>
        <p:spPr>
          <a:xfrm>
            <a:off x="7816973" y="5083865"/>
            <a:ext cx="670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03401636-B8B8-157A-7CCD-0EE34DB49C7E}"/>
              </a:ext>
            </a:extLst>
          </p:cNvPr>
          <p:cNvSpPr txBox="1"/>
          <p:nvPr/>
        </p:nvSpPr>
        <p:spPr>
          <a:xfrm>
            <a:off x="9738509" y="3717344"/>
            <a:ext cx="1013791" cy="369332"/>
          </a:xfrm>
          <a:prstGeom prst="rect">
            <a:avLst/>
          </a:prstGeom>
          <a:noFill/>
        </p:spPr>
        <p:txBody>
          <a:bodyPr wrap="square" rtlCol="0">
            <a:spAutoFit/>
          </a:bodyPr>
          <a:lstStyle/>
          <a:p>
            <a:r>
              <a:rPr lang="en-US" altLang="zh-CN" dirty="0" err="1"/>
              <a:t>sp</a:t>
            </a:r>
            <a:r>
              <a:rPr lang="zh-CN" altLang="en-US" dirty="0"/>
              <a:t>指针</a:t>
            </a:r>
            <a:endParaRPr lang="en-US" altLang="zh-CN" dirty="0"/>
          </a:p>
        </p:txBody>
      </p:sp>
      <p:sp>
        <p:nvSpPr>
          <p:cNvPr id="36" name="矩形 35">
            <a:extLst>
              <a:ext uri="{FF2B5EF4-FFF2-40B4-BE49-F238E27FC236}">
                <a16:creationId xmlns:a16="http://schemas.microsoft.com/office/drawing/2014/main" id="{0F362B2B-C3E1-D657-CD3E-39CF2582B3FD}"/>
              </a:ext>
            </a:extLst>
          </p:cNvPr>
          <p:cNvSpPr/>
          <p:nvPr/>
        </p:nvSpPr>
        <p:spPr>
          <a:xfrm>
            <a:off x="8568896" y="2773836"/>
            <a:ext cx="839856" cy="14850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Trap context</a:t>
            </a:r>
            <a:endParaRPr lang="zh-CN" altLang="en-US" sz="1600" dirty="0"/>
          </a:p>
        </p:txBody>
      </p:sp>
      <p:cxnSp>
        <p:nvCxnSpPr>
          <p:cNvPr id="37" name="直接箭头连接符 36">
            <a:extLst>
              <a:ext uri="{FF2B5EF4-FFF2-40B4-BE49-F238E27FC236}">
                <a16:creationId xmlns:a16="http://schemas.microsoft.com/office/drawing/2014/main" id="{42D5091B-F26F-3947-5ADB-4EA20ACCFEFA}"/>
              </a:ext>
            </a:extLst>
          </p:cNvPr>
          <p:cNvCxnSpPr>
            <a:cxnSpLocks/>
          </p:cNvCxnSpPr>
          <p:nvPr/>
        </p:nvCxnSpPr>
        <p:spPr>
          <a:xfrm flipH="1">
            <a:off x="9519914" y="4237343"/>
            <a:ext cx="820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E5B5F946-4163-E438-0C5E-D5535E9BAB33}"/>
              </a:ext>
            </a:extLst>
          </p:cNvPr>
          <p:cNvSpPr txBox="1"/>
          <p:nvPr/>
        </p:nvSpPr>
        <p:spPr>
          <a:xfrm>
            <a:off x="7370554" y="4512365"/>
            <a:ext cx="1013791" cy="369332"/>
          </a:xfrm>
          <a:prstGeom prst="rect">
            <a:avLst/>
          </a:prstGeom>
          <a:noFill/>
        </p:spPr>
        <p:txBody>
          <a:bodyPr wrap="square" rtlCol="0">
            <a:spAutoFit/>
          </a:bodyPr>
          <a:lstStyle/>
          <a:p>
            <a:r>
              <a:rPr lang="en-US" altLang="zh-CN" dirty="0" err="1"/>
              <a:t>sscratch</a:t>
            </a:r>
            <a:endParaRPr lang="en-US" altLang="zh-CN" dirty="0"/>
          </a:p>
        </p:txBody>
      </p:sp>
      <p:sp>
        <p:nvSpPr>
          <p:cNvPr id="39" name="矩形 38">
            <a:extLst>
              <a:ext uri="{FF2B5EF4-FFF2-40B4-BE49-F238E27FC236}">
                <a16:creationId xmlns:a16="http://schemas.microsoft.com/office/drawing/2014/main" id="{8FF052A7-657F-68C8-4DD9-FDA524878B47}"/>
              </a:ext>
            </a:extLst>
          </p:cNvPr>
          <p:cNvSpPr/>
          <p:nvPr/>
        </p:nvSpPr>
        <p:spPr>
          <a:xfrm>
            <a:off x="8568896" y="3846443"/>
            <a:ext cx="839856" cy="231756"/>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sp</a:t>
            </a:r>
            <a:endParaRPr lang="zh-CN" altLang="en-US" dirty="0"/>
          </a:p>
        </p:txBody>
      </p:sp>
      <p:cxnSp>
        <p:nvCxnSpPr>
          <p:cNvPr id="41" name="直接箭头连接符 40">
            <a:extLst>
              <a:ext uri="{FF2B5EF4-FFF2-40B4-BE49-F238E27FC236}">
                <a16:creationId xmlns:a16="http://schemas.microsoft.com/office/drawing/2014/main" id="{9C2283F1-1400-7668-B186-BD4F920C6775}"/>
              </a:ext>
            </a:extLst>
          </p:cNvPr>
          <p:cNvCxnSpPr>
            <a:stCxn id="38" idx="0"/>
            <a:endCxn id="39" idx="1"/>
          </p:cNvCxnSpPr>
          <p:nvPr/>
        </p:nvCxnSpPr>
        <p:spPr>
          <a:xfrm flipV="1">
            <a:off x="7877450" y="3962321"/>
            <a:ext cx="691446" cy="550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箭头: 右 41">
            <a:extLst>
              <a:ext uri="{FF2B5EF4-FFF2-40B4-BE49-F238E27FC236}">
                <a16:creationId xmlns:a16="http://schemas.microsoft.com/office/drawing/2014/main" id="{1E22364F-37CA-B8A1-08E1-9DA3DB98B5F4}"/>
              </a:ext>
            </a:extLst>
          </p:cNvPr>
          <p:cNvSpPr/>
          <p:nvPr/>
        </p:nvSpPr>
        <p:spPr>
          <a:xfrm>
            <a:off x="6236734" y="4086676"/>
            <a:ext cx="1013791" cy="4256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A7DF4E7D-5A16-CDA7-8A5E-7E61B5AB04A9}"/>
              </a:ext>
            </a:extLst>
          </p:cNvPr>
          <p:cNvSpPr txBox="1"/>
          <p:nvPr/>
        </p:nvSpPr>
        <p:spPr>
          <a:xfrm>
            <a:off x="6077708" y="2913859"/>
            <a:ext cx="1157011" cy="1200329"/>
          </a:xfrm>
          <a:prstGeom prst="rect">
            <a:avLst/>
          </a:prstGeom>
          <a:noFill/>
        </p:spPr>
        <p:txBody>
          <a:bodyPr wrap="square" rtlCol="0">
            <a:spAutoFit/>
          </a:bodyPr>
          <a:lstStyle/>
          <a:p>
            <a:r>
              <a:rPr lang="zh-CN" altLang="en-US" dirty="0"/>
              <a:t>存储了</a:t>
            </a:r>
            <a:r>
              <a:rPr lang="en-US" altLang="zh-CN" dirty="0" err="1"/>
              <a:t>sscratch</a:t>
            </a:r>
            <a:r>
              <a:rPr lang="zh-CN" altLang="en-US" dirty="0"/>
              <a:t>（即存储用户态</a:t>
            </a:r>
            <a:r>
              <a:rPr lang="en-US" altLang="zh-CN" dirty="0" err="1"/>
              <a:t>sp</a:t>
            </a:r>
            <a:r>
              <a:rPr lang="zh-CN" altLang="en-US" dirty="0"/>
              <a:t>）</a:t>
            </a:r>
          </a:p>
        </p:txBody>
      </p:sp>
    </p:spTree>
    <p:extLst>
      <p:ext uri="{BB962C8B-B14F-4D97-AF65-F5344CB8AC3E}">
        <p14:creationId xmlns:p14="http://schemas.microsoft.com/office/powerpoint/2010/main" val="4123283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491A0-3D2E-0776-D1E1-0FDBADCCC9B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1DD4D69-450B-D339-EF5D-3706CBCDAABC}"/>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上下文的保存和恢复</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9F9F76DC-8EA3-50B9-5BD0-F157384AF8E8}"/>
              </a:ext>
            </a:extLst>
          </p:cNvPr>
          <p:cNvSpPr txBox="1"/>
          <p:nvPr/>
        </p:nvSpPr>
        <p:spPr>
          <a:xfrm>
            <a:off x="1018761" y="983974"/>
            <a:ext cx="5710030" cy="369332"/>
          </a:xfrm>
          <a:prstGeom prst="rect">
            <a:avLst/>
          </a:prstGeom>
          <a:noFill/>
        </p:spPr>
        <p:txBody>
          <a:bodyPr wrap="square" rtlCol="0">
            <a:spAutoFit/>
          </a:bodyPr>
          <a:lstStyle/>
          <a:p>
            <a:r>
              <a:rPr lang="zh-CN" altLang="en-US" dirty="0"/>
              <a:t>用户堆栈、</a:t>
            </a:r>
            <a:r>
              <a:rPr lang="en-US" altLang="zh-CN" dirty="0" err="1"/>
              <a:t>trapcontext</a:t>
            </a:r>
            <a:r>
              <a:rPr lang="zh-CN" altLang="en-US" dirty="0"/>
              <a:t>、内核堆栈的切换（进入内核）</a:t>
            </a:r>
          </a:p>
        </p:txBody>
      </p:sp>
      <p:sp>
        <p:nvSpPr>
          <p:cNvPr id="30" name="矩形 29">
            <a:extLst>
              <a:ext uri="{FF2B5EF4-FFF2-40B4-BE49-F238E27FC236}">
                <a16:creationId xmlns:a16="http://schemas.microsoft.com/office/drawing/2014/main" id="{D8FF2068-0036-A184-8103-F84A79CA782D}"/>
              </a:ext>
            </a:extLst>
          </p:cNvPr>
          <p:cNvSpPr/>
          <p:nvPr/>
        </p:nvSpPr>
        <p:spPr>
          <a:xfrm>
            <a:off x="1789523" y="1983174"/>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36B11A32-EC13-DF34-6693-D7364FDF30F3}"/>
              </a:ext>
            </a:extLst>
          </p:cNvPr>
          <p:cNvSpPr/>
          <p:nvPr/>
        </p:nvSpPr>
        <p:spPr>
          <a:xfrm>
            <a:off x="1789523" y="4613813"/>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用户代码</a:t>
            </a:r>
          </a:p>
        </p:txBody>
      </p:sp>
      <p:sp>
        <p:nvSpPr>
          <p:cNvPr id="32" name="矩形 31">
            <a:extLst>
              <a:ext uri="{FF2B5EF4-FFF2-40B4-BE49-F238E27FC236}">
                <a16:creationId xmlns:a16="http://schemas.microsoft.com/office/drawing/2014/main" id="{2F3F2C01-2B1F-FA8C-9CC0-82E948293257}"/>
              </a:ext>
            </a:extLst>
          </p:cNvPr>
          <p:cNvSpPr/>
          <p:nvPr/>
        </p:nvSpPr>
        <p:spPr>
          <a:xfrm>
            <a:off x="1789523" y="1974476"/>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33" name="文本框 32">
            <a:extLst>
              <a:ext uri="{FF2B5EF4-FFF2-40B4-BE49-F238E27FC236}">
                <a16:creationId xmlns:a16="http://schemas.microsoft.com/office/drawing/2014/main" id="{5047F8B7-3CE0-E4FE-5918-9CDEF3DB713B}"/>
              </a:ext>
            </a:extLst>
          </p:cNvPr>
          <p:cNvSpPr txBox="1"/>
          <p:nvPr/>
        </p:nvSpPr>
        <p:spPr>
          <a:xfrm>
            <a:off x="1572671" y="1353306"/>
            <a:ext cx="1578359" cy="369332"/>
          </a:xfrm>
          <a:prstGeom prst="rect">
            <a:avLst/>
          </a:prstGeom>
          <a:noFill/>
        </p:spPr>
        <p:txBody>
          <a:bodyPr wrap="square" rtlCol="0">
            <a:spAutoFit/>
          </a:bodyPr>
          <a:lstStyle/>
          <a:p>
            <a:r>
              <a:rPr lang="zh-CN" altLang="en-US" dirty="0"/>
              <a:t>用户地址空间</a:t>
            </a:r>
          </a:p>
        </p:txBody>
      </p:sp>
      <p:cxnSp>
        <p:nvCxnSpPr>
          <p:cNvPr id="34" name="直接箭头连接符 33">
            <a:extLst>
              <a:ext uri="{FF2B5EF4-FFF2-40B4-BE49-F238E27FC236}">
                <a16:creationId xmlns:a16="http://schemas.microsoft.com/office/drawing/2014/main" id="{CF9C2411-06D0-E812-6032-81BB737D8664}"/>
              </a:ext>
            </a:extLst>
          </p:cNvPr>
          <p:cNvCxnSpPr/>
          <p:nvPr/>
        </p:nvCxnSpPr>
        <p:spPr>
          <a:xfrm>
            <a:off x="1037600" y="4924870"/>
            <a:ext cx="670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FE1AB725-48D3-4787-44E2-CB052A22847D}"/>
              </a:ext>
            </a:extLst>
          </p:cNvPr>
          <p:cNvSpPr txBox="1"/>
          <p:nvPr/>
        </p:nvSpPr>
        <p:spPr>
          <a:xfrm>
            <a:off x="2959136" y="3558349"/>
            <a:ext cx="1013791" cy="369332"/>
          </a:xfrm>
          <a:prstGeom prst="rect">
            <a:avLst/>
          </a:prstGeom>
          <a:noFill/>
        </p:spPr>
        <p:txBody>
          <a:bodyPr wrap="square" rtlCol="0">
            <a:spAutoFit/>
          </a:bodyPr>
          <a:lstStyle/>
          <a:p>
            <a:r>
              <a:rPr lang="en-US" altLang="zh-CN" dirty="0" err="1"/>
              <a:t>sp</a:t>
            </a:r>
            <a:r>
              <a:rPr lang="zh-CN" altLang="en-US" dirty="0"/>
              <a:t>指针</a:t>
            </a:r>
            <a:endParaRPr lang="en-US" altLang="zh-CN" dirty="0"/>
          </a:p>
        </p:txBody>
      </p:sp>
      <p:sp>
        <p:nvSpPr>
          <p:cNvPr id="36" name="矩形 35">
            <a:extLst>
              <a:ext uri="{FF2B5EF4-FFF2-40B4-BE49-F238E27FC236}">
                <a16:creationId xmlns:a16="http://schemas.microsoft.com/office/drawing/2014/main" id="{F9861E86-5F9C-83F0-036F-14C9132057D5}"/>
              </a:ext>
            </a:extLst>
          </p:cNvPr>
          <p:cNvSpPr/>
          <p:nvPr/>
        </p:nvSpPr>
        <p:spPr>
          <a:xfrm>
            <a:off x="1789523" y="2614841"/>
            <a:ext cx="839856" cy="17385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Trap context</a:t>
            </a:r>
            <a:endParaRPr lang="zh-CN" altLang="en-US" sz="1600" dirty="0"/>
          </a:p>
        </p:txBody>
      </p:sp>
      <p:cxnSp>
        <p:nvCxnSpPr>
          <p:cNvPr id="37" name="直接箭头连接符 36">
            <a:extLst>
              <a:ext uri="{FF2B5EF4-FFF2-40B4-BE49-F238E27FC236}">
                <a16:creationId xmlns:a16="http://schemas.microsoft.com/office/drawing/2014/main" id="{DA863750-85E9-7A04-A0A9-A47930223AF9}"/>
              </a:ext>
            </a:extLst>
          </p:cNvPr>
          <p:cNvCxnSpPr>
            <a:cxnSpLocks/>
          </p:cNvCxnSpPr>
          <p:nvPr/>
        </p:nvCxnSpPr>
        <p:spPr>
          <a:xfrm flipV="1">
            <a:off x="3383862" y="3429000"/>
            <a:ext cx="1019236" cy="67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4BB5675-12DB-63CC-A30C-F543DAD18230}"/>
              </a:ext>
            </a:extLst>
          </p:cNvPr>
          <p:cNvSpPr txBox="1"/>
          <p:nvPr/>
        </p:nvSpPr>
        <p:spPr>
          <a:xfrm>
            <a:off x="591181" y="4353370"/>
            <a:ext cx="1013791" cy="369332"/>
          </a:xfrm>
          <a:prstGeom prst="rect">
            <a:avLst/>
          </a:prstGeom>
          <a:noFill/>
        </p:spPr>
        <p:txBody>
          <a:bodyPr wrap="square" rtlCol="0">
            <a:spAutoFit/>
          </a:bodyPr>
          <a:lstStyle/>
          <a:p>
            <a:r>
              <a:rPr lang="en-US" altLang="zh-CN" dirty="0" err="1"/>
              <a:t>sscratch</a:t>
            </a:r>
            <a:endParaRPr lang="en-US" altLang="zh-CN" dirty="0"/>
          </a:p>
        </p:txBody>
      </p:sp>
      <p:sp>
        <p:nvSpPr>
          <p:cNvPr id="39" name="矩形 38">
            <a:extLst>
              <a:ext uri="{FF2B5EF4-FFF2-40B4-BE49-F238E27FC236}">
                <a16:creationId xmlns:a16="http://schemas.microsoft.com/office/drawing/2014/main" id="{4B14B922-1AB6-78DD-F017-D1D6C599A980}"/>
              </a:ext>
            </a:extLst>
          </p:cNvPr>
          <p:cNvSpPr/>
          <p:nvPr/>
        </p:nvSpPr>
        <p:spPr>
          <a:xfrm>
            <a:off x="1789523" y="3687448"/>
            <a:ext cx="839856" cy="231756"/>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sp</a:t>
            </a:r>
            <a:endParaRPr lang="zh-CN" altLang="en-US" dirty="0"/>
          </a:p>
        </p:txBody>
      </p:sp>
      <p:cxnSp>
        <p:nvCxnSpPr>
          <p:cNvPr id="41" name="直接箭头连接符 40">
            <a:extLst>
              <a:ext uri="{FF2B5EF4-FFF2-40B4-BE49-F238E27FC236}">
                <a16:creationId xmlns:a16="http://schemas.microsoft.com/office/drawing/2014/main" id="{CBEA17B6-37F4-6B3E-2C28-32988B4540A8}"/>
              </a:ext>
            </a:extLst>
          </p:cNvPr>
          <p:cNvCxnSpPr>
            <a:stCxn id="38" idx="0"/>
            <a:endCxn id="39" idx="1"/>
          </p:cNvCxnSpPr>
          <p:nvPr/>
        </p:nvCxnSpPr>
        <p:spPr>
          <a:xfrm flipV="1">
            <a:off x="1098077" y="3803326"/>
            <a:ext cx="691446" cy="550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44021A5-42A1-654F-45BB-F5864CC2BE6A}"/>
              </a:ext>
            </a:extLst>
          </p:cNvPr>
          <p:cNvSpPr/>
          <p:nvPr/>
        </p:nvSpPr>
        <p:spPr>
          <a:xfrm>
            <a:off x="1789523" y="2736685"/>
            <a:ext cx="839856" cy="44194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kernelsp</a:t>
            </a:r>
            <a:endParaRPr lang="zh-CN" altLang="en-US" dirty="0"/>
          </a:p>
        </p:txBody>
      </p:sp>
      <p:cxnSp>
        <p:nvCxnSpPr>
          <p:cNvPr id="8" name="直接箭头连接符 7">
            <a:extLst>
              <a:ext uri="{FF2B5EF4-FFF2-40B4-BE49-F238E27FC236}">
                <a16:creationId xmlns:a16="http://schemas.microsoft.com/office/drawing/2014/main" id="{8E15CA01-2831-42EB-DE8E-D4D90F045779}"/>
              </a:ext>
            </a:extLst>
          </p:cNvPr>
          <p:cNvCxnSpPr>
            <a:stCxn id="6" idx="3"/>
            <a:endCxn id="35" idx="0"/>
          </p:cNvCxnSpPr>
          <p:nvPr/>
        </p:nvCxnSpPr>
        <p:spPr>
          <a:xfrm>
            <a:off x="2629379" y="2957655"/>
            <a:ext cx="836653" cy="600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9176F201-C1AE-7E1B-A220-E919A8C66178}"/>
              </a:ext>
            </a:extLst>
          </p:cNvPr>
          <p:cNvSpPr/>
          <p:nvPr/>
        </p:nvSpPr>
        <p:spPr>
          <a:xfrm>
            <a:off x="4535525" y="1974476"/>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0E7F1375-31F0-7B66-DD6F-23A2AFBD8FB9}"/>
              </a:ext>
            </a:extLst>
          </p:cNvPr>
          <p:cNvSpPr/>
          <p:nvPr/>
        </p:nvSpPr>
        <p:spPr>
          <a:xfrm>
            <a:off x="4535525" y="2984732"/>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task</a:t>
            </a:r>
            <a:r>
              <a:rPr lang="zh-CN" altLang="en-US" dirty="0"/>
              <a:t>内核</a:t>
            </a:r>
            <a:r>
              <a:rPr lang="en-US" altLang="zh-CN" dirty="0" err="1"/>
              <a:t>sp</a:t>
            </a:r>
            <a:endParaRPr lang="zh-CN" altLang="en-US" dirty="0"/>
          </a:p>
        </p:txBody>
      </p:sp>
      <p:sp>
        <p:nvSpPr>
          <p:cNvPr id="16" name="矩形 15">
            <a:extLst>
              <a:ext uri="{FF2B5EF4-FFF2-40B4-BE49-F238E27FC236}">
                <a16:creationId xmlns:a16="http://schemas.microsoft.com/office/drawing/2014/main" id="{9CAFE1DA-D3C0-832B-E591-99F866337B5C}"/>
              </a:ext>
            </a:extLst>
          </p:cNvPr>
          <p:cNvSpPr/>
          <p:nvPr/>
        </p:nvSpPr>
        <p:spPr>
          <a:xfrm>
            <a:off x="4535525" y="1965778"/>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40" name="矩形 39">
            <a:extLst>
              <a:ext uri="{FF2B5EF4-FFF2-40B4-BE49-F238E27FC236}">
                <a16:creationId xmlns:a16="http://schemas.microsoft.com/office/drawing/2014/main" id="{7C4C2DF7-423C-2AB8-47D6-5C0594AAD96C}"/>
              </a:ext>
            </a:extLst>
          </p:cNvPr>
          <p:cNvSpPr/>
          <p:nvPr/>
        </p:nvSpPr>
        <p:spPr>
          <a:xfrm>
            <a:off x="4535525" y="4081765"/>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task</a:t>
            </a:r>
            <a:r>
              <a:rPr lang="zh-CN" altLang="en-US" dirty="0"/>
              <a:t>内核</a:t>
            </a:r>
            <a:r>
              <a:rPr lang="en-US" altLang="zh-CN" dirty="0" err="1"/>
              <a:t>sp</a:t>
            </a:r>
            <a:endParaRPr lang="zh-CN" altLang="en-US" dirty="0"/>
          </a:p>
        </p:txBody>
      </p:sp>
      <p:sp>
        <p:nvSpPr>
          <p:cNvPr id="44" name="矩形 43">
            <a:extLst>
              <a:ext uri="{FF2B5EF4-FFF2-40B4-BE49-F238E27FC236}">
                <a16:creationId xmlns:a16="http://schemas.microsoft.com/office/drawing/2014/main" id="{F7092838-EBFC-3363-A1BB-479F451F360E}"/>
              </a:ext>
            </a:extLst>
          </p:cNvPr>
          <p:cNvSpPr/>
          <p:nvPr/>
        </p:nvSpPr>
        <p:spPr>
          <a:xfrm>
            <a:off x="4523159" y="5172567"/>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task</a:t>
            </a:r>
            <a:r>
              <a:rPr lang="zh-CN" altLang="en-US" dirty="0"/>
              <a:t>内核</a:t>
            </a:r>
            <a:r>
              <a:rPr lang="en-US" altLang="zh-CN" dirty="0" err="1"/>
              <a:t>sp</a:t>
            </a:r>
            <a:endParaRPr lang="zh-CN" altLang="en-US" dirty="0"/>
          </a:p>
        </p:txBody>
      </p:sp>
      <p:sp>
        <p:nvSpPr>
          <p:cNvPr id="45" name="文本框 44">
            <a:extLst>
              <a:ext uri="{FF2B5EF4-FFF2-40B4-BE49-F238E27FC236}">
                <a16:creationId xmlns:a16="http://schemas.microsoft.com/office/drawing/2014/main" id="{6198C242-108D-103F-73B2-9320FE50D09C}"/>
              </a:ext>
            </a:extLst>
          </p:cNvPr>
          <p:cNvSpPr txBox="1"/>
          <p:nvPr/>
        </p:nvSpPr>
        <p:spPr>
          <a:xfrm>
            <a:off x="4097327" y="1356302"/>
            <a:ext cx="1578359" cy="369332"/>
          </a:xfrm>
          <a:prstGeom prst="rect">
            <a:avLst/>
          </a:prstGeom>
          <a:noFill/>
        </p:spPr>
        <p:txBody>
          <a:bodyPr wrap="square" rtlCol="0">
            <a:spAutoFit/>
          </a:bodyPr>
          <a:lstStyle/>
          <a:p>
            <a:r>
              <a:rPr lang="zh-CN" altLang="en-US" dirty="0"/>
              <a:t>内核地址空间</a:t>
            </a:r>
          </a:p>
        </p:txBody>
      </p:sp>
      <p:sp>
        <p:nvSpPr>
          <p:cNvPr id="49" name="文本框 48">
            <a:extLst>
              <a:ext uri="{FF2B5EF4-FFF2-40B4-BE49-F238E27FC236}">
                <a16:creationId xmlns:a16="http://schemas.microsoft.com/office/drawing/2014/main" id="{E70BA5AD-A312-4744-3439-441A4AC96C99}"/>
              </a:ext>
            </a:extLst>
          </p:cNvPr>
          <p:cNvSpPr txBox="1"/>
          <p:nvPr/>
        </p:nvSpPr>
        <p:spPr>
          <a:xfrm>
            <a:off x="7076408" y="2288943"/>
            <a:ext cx="3645951" cy="1477328"/>
          </a:xfrm>
          <a:prstGeom prst="rect">
            <a:avLst/>
          </a:prstGeom>
          <a:noFill/>
        </p:spPr>
        <p:txBody>
          <a:bodyPr wrap="square" rtlCol="0">
            <a:spAutoFit/>
          </a:bodyPr>
          <a:lstStyle/>
          <a:p>
            <a:r>
              <a:rPr lang="zh-CN" altLang="en-US" dirty="0"/>
              <a:t>然后让</a:t>
            </a:r>
            <a:r>
              <a:rPr lang="en-US" altLang="zh-CN" dirty="0" err="1"/>
              <a:t>sp</a:t>
            </a:r>
            <a:r>
              <a:rPr lang="zh-CN" altLang="en-US" dirty="0"/>
              <a:t>指针指向</a:t>
            </a:r>
            <a:r>
              <a:rPr lang="en-US" altLang="zh-CN" dirty="0"/>
              <a:t>trap context</a:t>
            </a:r>
            <a:r>
              <a:rPr lang="zh-CN" altLang="en-US" dirty="0"/>
              <a:t>里面指向的</a:t>
            </a:r>
            <a:r>
              <a:rPr lang="en-US" altLang="zh-CN" dirty="0"/>
              <a:t>kernel </a:t>
            </a:r>
            <a:r>
              <a:rPr lang="en-US" altLang="zh-CN" dirty="0" err="1"/>
              <a:t>sp</a:t>
            </a:r>
            <a:r>
              <a:rPr lang="zh-CN" altLang="en-US" dirty="0"/>
              <a:t>指针，从而</a:t>
            </a:r>
            <a:r>
              <a:rPr lang="en-US" altLang="zh-CN" dirty="0" err="1"/>
              <a:t>sp</a:t>
            </a:r>
            <a:r>
              <a:rPr lang="zh-CN" altLang="en-US" dirty="0"/>
              <a:t>现在指向</a:t>
            </a:r>
            <a:r>
              <a:rPr lang="en-US" altLang="zh-CN" dirty="0"/>
              <a:t>kernel </a:t>
            </a:r>
            <a:r>
              <a:rPr lang="en-US" altLang="zh-CN" dirty="0" err="1"/>
              <a:t>sp</a:t>
            </a:r>
            <a:endParaRPr lang="en-US" altLang="zh-CN" dirty="0"/>
          </a:p>
          <a:p>
            <a:endParaRPr lang="en-US" altLang="zh-CN" dirty="0"/>
          </a:p>
          <a:p>
            <a:r>
              <a:rPr lang="zh-CN" altLang="en-US" dirty="0"/>
              <a:t>最后完成切换地址空间。</a:t>
            </a:r>
          </a:p>
        </p:txBody>
      </p:sp>
    </p:spTree>
    <p:extLst>
      <p:ext uri="{BB962C8B-B14F-4D97-AF65-F5344CB8AC3E}">
        <p14:creationId xmlns:p14="http://schemas.microsoft.com/office/powerpoint/2010/main" val="2940567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BD899-9350-5D92-4B8C-DC10DDD1F92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1FD811B-53BF-14BB-92BA-21C12FC3FD0C}"/>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上下文的保存和恢复</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6B7A8AB2-0C37-83AB-EA71-BB12E4864659}"/>
              </a:ext>
            </a:extLst>
          </p:cNvPr>
          <p:cNvSpPr txBox="1"/>
          <p:nvPr/>
        </p:nvSpPr>
        <p:spPr>
          <a:xfrm>
            <a:off x="1018761" y="983974"/>
            <a:ext cx="5710030" cy="369332"/>
          </a:xfrm>
          <a:prstGeom prst="rect">
            <a:avLst/>
          </a:prstGeom>
          <a:noFill/>
        </p:spPr>
        <p:txBody>
          <a:bodyPr wrap="square" rtlCol="0">
            <a:spAutoFit/>
          </a:bodyPr>
          <a:lstStyle/>
          <a:p>
            <a:r>
              <a:rPr lang="zh-CN" altLang="en-US" dirty="0"/>
              <a:t>用户堆栈、</a:t>
            </a:r>
            <a:r>
              <a:rPr lang="en-US" altLang="zh-CN" dirty="0" err="1"/>
              <a:t>trapcontext</a:t>
            </a:r>
            <a:r>
              <a:rPr lang="zh-CN" altLang="en-US" dirty="0"/>
              <a:t>、内核堆栈的切换（恢复用户态）</a:t>
            </a:r>
          </a:p>
        </p:txBody>
      </p:sp>
      <p:sp>
        <p:nvSpPr>
          <p:cNvPr id="30" name="矩形 29">
            <a:extLst>
              <a:ext uri="{FF2B5EF4-FFF2-40B4-BE49-F238E27FC236}">
                <a16:creationId xmlns:a16="http://schemas.microsoft.com/office/drawing/2014/main" id="{A2831C76-AB2D-AC72-EDD5-293DE98B51BD}"/>
              </a:ext>
            </a:extLst>
          </p:cNvPr>
          <p:cNvSpPr/>
          <p:nvPr/>
        </p:nvSpPr>
        <p:spPr>
          <a:xfrm>
            <a:off x="1304036" y="2023943"/>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68FA129B-3097-CE38-C90C-2D1115C9EDFC}"/>
              </a:ext>
            </a:extLst>
          </p:cNvPr>
          <p:cNvSpPr/>
          <p:nvPr/>
        </p:nvSpPr>
        <p:spPr>
          <a:xfrm>
            <a:off x="1304036" y="4654582"/>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用户代码</a:t>
            </a:r>
          </a:p>
        </p:txBody>
      </p:sp>
      <p:sp>
        <p:nvSpPr>
          <p:cNvPr id="32" name="矩形 31">
            <a:extLst>
              <a:ext uri="{FF2B5EF4-FFF2-40B4-BE49-F238E27FC236}">
                <a16:creationId xmlns:a16="http://schemas.microsoft.com/office/drawing/2014/main" id="{ADF3DE9C-3228-FDDC-B439-BD795A33B253}"/>
              </a:ext>
            </a:extLst>
          </p:cNvPr>
          <p:cNvSpPr/>
          <p:nvPr/>
        </p:nvSpPr>
        <p:spPr>
          <a:xfrm>
            <a:off x="1304036" y="2015245"/>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33" name="文本框 32">
            <a:extLst>
              <a:ext uri="{FF2B5EF4-FFF2-40B4-BE49-F238E27FC236}">
                <a16:creationId xmlns:a16="http://schemas.microsoft.com/office/drawing/2014/main" id="{6CB8D344-3E47-DEC1-ADFA-8761E37A5AEA}"/>
              </a:ext>
            </a:extLst>
          </p:cNvPr>
          <p:cNvSpPr txBox="1"/>
          <p:nvPr/>
        </p:nvSpPr>
        <p:spPr>
          <a:xfrm>
            <a:off x="1087184" y="1394075"/>
            <a:ext cx="1578359" cy="369332"/>
          </a:xfrm>
          <a:prstGeom prst="rect">
            <a:avLst/>
          </a:prstGeom>
          <a:noFill/>
        </p:spPr>
        <p:txBody>
          <a:bodyPr wrap="square" rtlCol="0">
            <a:spAutoFit/>
          </a:bodyPr>
          <a:lstStyle/>
          <a:p>
            <a:r>
              <a:rPr lang="zh-CN" altLang="en-US" dirty="0"/>
              <a:t>用户地址空间</a:t>
            </a:r>
          </a:p>
        </p:txBody>
      </p:sp>
      <p:cxnSp>
        <p:nvCxnSpPr>
          <p:cNvPr id="34" name="直接箭头连接符 33">
            <a:extLst>
              <a:ext uri="{FF2B5EF4-FFF2-40B4-BE49-F238E27FC236}">
                <a16:creationId xmlns:a16="http://schemas.microsoft.com/office/drawing/2014/main" id="{F4E0548C-7018-4E9B-684C-5B30EA0236DC}"/>
              </a:ext>
            </a:extLst>
          </p:cNvPr>
          <p:cNvCxnSpPr/>
          <p:nvPr/>
        </p:nvCxnSpPr>
        <p:spPr>
          <a:xfrm>
            <a:off x="552113" y="4965639"/>
            <a:ext cx="670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186605E0-CD58-9E02-D61C-5C2AA75FD02D}"/>
              </a:ext>
            </a:extLst>
          </p:cNvPr>
          <p:cNvSpPr txBox="1"/>
          <p:nvPr/>
        </p:nvSpPr>
        <p:spPr>
          <a:xfrm>
            <a:off x="2473649" y="3599118"/>
            <a:ext cx="1013791" cy="369332"/>
          </a:xfrm>
          <a:prstGeom prst="rect">
            <a:avLst/>
          </a:prstGeom>
          <a:noFill/>
        </p:spPr>
        <p:txBody>
          <a:bodyPr wrap="square" rtlCol="0">
            <a:spAutoFit/>
          </a:bodyPr>
          <a:lstStyle/>
          <a:p>
            <a:r>
              <a:rPr lang="en-US" altLang="zh-CN" dirty="0" err="1"/>
              <a:t>sp</a:t>
            </a:r>
            <a:r>
              <a:rPr lang="zh-CN" altLang="en-US" dirty="0"/>
              <a:t>指针</a:t>
            </a:r>
            <a:endParaRPr lang="en-US" altLang="zh-CN" dirty="0"/>
          </a:p>
        </p:txBody>
      </p:sp>
      <p:sp>
        <p:nvSpPr>
          <p:cNvPr id="36" name="矩形 35">
            <a:extLst>
              <a:ext uri="{FF2B5EF4-FFF2-40B4-BE49-F238E27FC236}">
                <a16:creationId xmlns:a16="http://schemas.microsoft.com/office/drawing/2014/main" id="{B491BB38-C7C7-DC92-95D9-21A519F8FB36}"/>
              </a:ext>
            </a:extLst>
          </p:cNvPr>
          <p:cNvSpPr/>
          <p:nvPr/>
        </p:nvSpPr>
        <p:spPr>
          <a:xfrm>
            <a:off x="1304036" y="2655610"/>
            <a:ext cx="839856" cy="17385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Trap context</a:t>
            </a:r>
            <a:endParaRPr lang="zh-CN" altLang="en-US" sz="1600" dirty="0"/>
          </a:p>
        </p:txBody>
      </p:sp>
      <p:cxnSp>
        <p:nvCxnSpPr>
          <p:cNvPr id="37" name="直接箭头连接符 36">
            <a:extLst>
              <a:ext uri="{FF2B5EF4-FFF2-40B4-BE49-F238E27FC236}">
                <a16:creationId xmlns:a16="http://schemas.microsoft.com/office/drawing/2014/main" id="{1461021F-C589-1BD2-9881-2CDA94127D19}"/>
              </a:ext>
            </a:extLst>
          </p:cNvPr>
          <p:cNvCxnSpPr>
            <a:cxnSpLocks/>
          </p:cNvCxnSpPr>
          <p:nvPr/>
        </p:nvCxnSpPr>
        <p:spPr>
          <a:xfrm flipV="1">
            <a:off x="2898375" y="3469769"/>
            <a:ext cx="1019236" cy="670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414708C-87E9-2FAF-9F87-D785F7F3733B}"/>
              </a:ext>
            </a:extLst>
          </p:cNvPr>
          <p:cNvSpPr txBox="1"/>
          <p:nvPr/>
        </p:nvSpPr>
        <p:spPr>
          <a:xfrm>
            <a:off x="105694" y="4394139"/>
            <a:ext cx="1013791" cy="369332"/>
          </a:xfrm>
          <a:prstGeom prst="rect">
            <a:avLst/>
          </a:prstGeom>
          <a:noFill/>
        </p:spPr>
        <p:txBody>
          <a:bodyPr wrap="square" rtlCol="0">
            <a:spAutoFit/>
          </a:bodyPr>
          <a:lstStyle/>
          <a:p>
            <a:r>
              <a:rPr lang="en-US" altLang="zh-CN" dirty="0" err="1"/>
              <a:t>sscratch</a:t>
            </a:r>
            <a:endParaRPr lang="en-US" altLang="zh-CN" dirty="0"/>
          </a:p>
        </p:txBody>
      </p:sp>
      <p:sp>
        <p:nvSpPr>
          <p:cNvPr id="39" name="矩形 38">
            <a:extLst>
              <a:ext uri="{FF2B5EF4-FFF2-40B4-BE49-F238E27FC236}">
                <a16:creationId xmlns:a16="http://schemas.microsoft.com/office/drawing/2014/main" id="{6808AB9F-A82E-61D6-2AA5-83F2AC142C08}"/>
              </a:ext>
            </a:extLst>
          </p:cNvPr>
          <p:cNvSpPr/>
          <p:nvPr/>
        </p:nvSpPr>
        <p:spPr>
          <a:xfrm>
            <a:off x="1304036" y="3728217"/>
            <a:ext cx="839856" cy="231756"/>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sp</a:t>
            </a:r>
            <a:endParaRPr lang="zh-CN" altLang="en-US" dirty="0"/>
          </a:p>
        </p:txBody>
      </p:sp>
      <p:cxnSp>
        <p:nvCxnSpPr>
          <p:cNvPr id="41" name="直接箭头连接符 40">
            <a:extLst>
              <a:ext uri="{FF2B5EF4-FFF2-40B4-BE49-F238E27FC236}">
                <a16:creationId xmlns:a16="http://schemas.microsoft.com/office/drawing/2014/main" id="{4FFD71A5-BAC6-8790-E040-A651571D9D0D}"/>
              </a:ext>
            </a:extLst>
          </p:cNvPr>
          <p:cNvCxnSpPr>
            <a:stCxn id="38" idx="0"/>
            <a:endCxn id="39" idx="1"/>
          </p:cNvCxnSpPr>
          <p:nvPr/>
        </p:nvCxnSpPr>
        <p:spPr>
          <a:xfrm flipV="1">
            <a:off x="612590" y="3844095"/>
            <a:ext cx="691446" cy="550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A77E8B96-9E89-830B-F5F4-90026DF4A677}"/>
              </a:ext>
            </a:extLst>
          </p:cNvPr>
          <p:cNvSpPr/>
          <p:nvPr/>
        </p:nvSpPr>
        <p:spPr>
          <a:xfrm>
            <a:off x="1304036" y="2777454"/>
            <a:ext cx="839856" cy="44194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kernelsp</a:t>
            </a:r>
            <a:endParaRPr lang="zh-CN" altLang="en-US" dirty="0"/>
          </a:p>
        </p:txBody>
      </p:sp>
      <p:cxnSp>
        <p:nvCxnSpPr>
          <p:cNvPr id="8" name="直接箭头连接符 7">
            <a:extLst>
              <a:ext uri="{FF2B5EF4-FFF2-40B4-BE49-F238E27FC236}">
                <a16:creationId xmlns:a16="http://schemas.microsoft.com/office/drawing/2014/main" id="{73BE4A11-A9F3-D91E-4117-02BF1B0940A4}"/>
              </a:ext>
            </a:extLst>
          </p:cNvPr>
          <p:cNvCxnSpPr>
            <a:stCxn id="6" idx="3"/>
            <a:endCxn id="35" idx="0"/>
          </p:cNvCxnSpPr>
          <p:nvPr/>
        </p:nvCxnSpPr>
        <p:spPr>
          <a:xfrm>
            <a:off x="2143892" y="2998424"/>
            <a:ext cx="836653" cy="600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D743AB1-2067-7A89-601E-AFA6D117869D}"/>
              </a:ext>
            </a:extLst>
          </p:cNvPr>
          <p:cNvSpPr/>
          <p:nvPr/>
        </p:nvSpPr>
        <p:spPr>
          <a:xfrm>
            <a:off x="4050038" y="2015245"/>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id="{E1746C0F-207E-F43A-EEA8-2525202F5AA4}"/>
              </a:ext>
            </a:extLst>
          </p:cNvPr>
          <p:cNvSpPr/>
          <p:nvPr/>
        </p:nvSpPr>
        <p:spPr>
          <a:xfrm>
            <a:off x="4050038" y="3025501"/>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task</a:t>
            </a:r>
            <a:r>
              <a:rPr lang="zh-CN" altLang="en-US" dirty="0"/>
              <a:t>内核</a:t>
            </a:r>
            <a:r>
              <a:rPr lang="en-US" altLang="zh-CN" dirty="0" err="1"/>
              <a:t>sp</a:t>
            </a:r>
            <a:endParaRPr lang="zh-CN" altLang="en-US" dirty="0"/>
          </a:p>
        </p:txBody>
      </p:sp>
      <p:sp>
        <p:nvSpPr>
          <p:cNvPr id="16" name="矩形 15">
            <a:extLst>
              <a:ext uri="{FF2B5EF4-FFF2-40B4-BE49-F238E27FC236}">
                <a16:creationId xmlns:a16="http://schemas.microsoft.com/office/drawing/2014/main" id="{90F053CE-DD1B-8949-9586-B748101E86D8}"/>
              </a:ext>
            </a:extLst>
          </p:cNvPr>
          <p:cNvSpPr/>
          <p:nvPr/>
        </p:nvSpPr>
        <p:spPr>
          <a:xfrm>
            <a:off x="4050038" y="2006547"/>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40" name="矩形 39">
            <a:extLst>
              <a:ext uri="{FF2B5EF4-FFF2-40B4-BE49-F238E27FC236}">
                <a16:creationId xmlns:a16="http://schemas.microsoft.com/office/drawing/2014/main" id="{1DC10EFA-67D7-A372-1AE5-8C99242CB793}"/>
              </a:ext>
            </a:extLst>
          </p:cNvPr>
          <p:cNvSpPr/>
          <p:nvPr/>
        </p:nvSpPr>
        <p:spPr>
          <a:xfrm>
            <a:off x="4050038" y="4122534"/>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task</a:t>
            </a:r>
            <a:r>
              <a:rPr lang="zh-CN" altLang="en-US" dirty="0"/>
              <a:t>内核</a:t>
            </a:r>
            <a:r>
              <a:rPr lang="en-US" altLang="zh-CN" dirty="0" err="1"/>
              <a:t>sp</a:t>
            </a:r>
            <a:endParaRPr lang="zh-CN" altLang="en-US" dirty="0"/>
          </a:p>
        </p:txBody>
      </p:sp>
      <p:sp>
        <p:nvSpPr>
          <p:cNvPr id="44" name="矩形 43">
            <a:extLst>
              <a:ext uri="{FF2B5EF4-FFF2-40B4-BE49-F238E27FC236}">
                <a16:creationId xmlns:a16="http://schemas.microsoft.com/office/drawing/2014/main" id="{4A2227AD-1AAF-93BE-0E49-818ACCB5D865}"/>
              </a:ext>
            </a:extLst>
          </p:cNvPr>
          <p:cNvSpPr/>
          <p:nvPr/>
        </p:nvSpPr>
        <p:spPr>
          <a:xfrm>
            <a:off x="4037672" y="5213336"/>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task</a:t>
            </a:r>
            <a:r>
              <a:rPr lang="zh-CN" altLang="en-US" dirty="0"/>
              <a:t>内核</a:t>
            </a:r>
            <a:r>
              <a:rPr lang="en-US" altLang="zh-CN" dirty="0" err="1"/>
              <a:t>sp</a:t>
            </a:r>
            <a:endParaRPr lang="zh-CN" altLang="en-US" dirty="0"/>
          </a:p>
        </p:txBody>
      </p:sp>
      <p:sp>
        <p:nvSpPr>
          <p:cNvPr id="45" name="文本框 44">
            <a:extLst>
              <a:ext uri="{FF2B5EF4-FFF2-40B4-BE49-F238E27FC236}">
                <a16:creationId xmlns:a16="http://schemas.microsoft.com/office/drawing/2014/main" id="{A61AF9A7-0A84-F3AD-5552-D5246F44602E}"/>
              </a:ext>
            </a:extLst>
          </p:cNvPr>
          <p:cNvSpPr txBox="1"/>
          <p:nvPr/>
        </p:nvSpPr>
        <p:spPr>
          <a:xfrm>
            <a:off x="3611840" y="1397071"/>
            <a:ext cx="1578359" cy="369332"/>
          </a:xfrm>
          <a:prstGeom prst="rect">
            <a:avLst/>
          </a:prstGeom>
          <a:noFill/>
        </p:spPr>
        <p:txBody>
          <a:bodyPr wrap="square" rtlCol="0">
            <a:spAutoFit/>
          </a:bodyPr>
          <a:lstStyle/>
          <a:p>
            <a:r>
              <a:rPr lang="zh-CN" altLang="en-US" dirty="0"/>
              <a:t>内核地址空间</a:t>
            </a:r>
          </a:p>
        </p:txBody>
      </p:sp>
      <p:sp>
        <p:nvSpPr>
          <p:cNvPr id="3" name="矩形 2">
            <a:extLst>
              <a:ext uri="{FF2B5EF4-FFF2-40B4-BE49-F238E27FC236}">
                <a16:creationId xmlns:a16="http://schemas.microsoft.com/office/drawing/2014/main" id="{3552E36A-267A-ADDB-4403-80EA17E78687}"/>
              </a:ext>
            </a:extLst>
          </p:cNvPr>
          <p:cNvSpPr/>
          <p:nvPr/>
        </p:nvSpPr>
        <p:spPr>
          <a:xfrm>
            <a:off x="7218655" y="2111383"/>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F41F4B13-1A7F-DA44-5D42-B8EAB8AE6213}"/>
              </a:ext>
            </a:extLst>
          </p:cNvPr>
          <p:cNvSpPr/>
          <p:nvPr/>
        </p:nvSpPr>
        <p:spPr>
          <a:xfrm>
            <a:off x="7218655" y="4742022"/>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用户代码</a:t>
            </a:r>
          </a:p>
        </p:txBody>
      </p:sp>
      <p:sp>
        <p:nvSpPr>
          <p:cNvPr id="7" name="矩形 6">
            <a:extLst>
              <a:ext uri="{FF2B5EF4-FFF2-40B4-BE49-F238E27FC236}">
                <a16:creationId xmlns:a16="http://schemas.microsoft.com/office/drawing/2014/main" id="{E4A6D303-94FF-F6A5-B32B-211B384B7A19}"/>
              </a:ext>
            </a:extLst>
          </p:cNvPr>
          <p:cNvSpPr/>
          <p:nvPr/>
        </p:nvSpPr>
        <p:spPr>
          <a:xfrm>
            <a:off x="7218655" y="2102685"/>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9" name="文本框 8">
            <a:extLst>
              <a:ext uri="{FF2B5EF4-FFF2-40B4-BE49-F238E27FC236}">
                <a16:creationId xmlns:a16="http://schemas.microsoft.com/office/drawing/2014/main" id="{0EE62137-47B2-B3F7-0A19-9F47A0243083}"/>
              </a:ext>
            </a:extLst>
          </p:cNvPr>
          <p:cNvSpPr txBox="1"/>
          <p:nvPr/>
        </p:nvSpPr>
        <p:spPr>
          <a:xfrm>
            <a:off x="7001803" y="1481515"/>
            <a:ext cx="1578359" cy="369332"/>
          </a:xfrm>
          <a:prstGeom prst="rect">
            <a:avLst/>
          </a:prstGeom>
          <a:noFill/>
        </p:spPr>
        <p:txBody>
          <a:bodyPr wrap="square" rtlCol="0">
            <a:spAutoFit/>
          </a:bodyPr>
          <a:lstStyle/>
          <a:p>
            <a:r>
              <a:rPr lang="zh-CN" altLang="en-US" dirty="0"/>
              <a:t>用户地址空间</a:t>
            </a:r>
          </a:p>
        </p:txBody>
      </p:sp>
      <p:sp>
        <p:nvSpPr>
          <p:cNvPr id="13" name="文本框 12">
            <a:extLst>
              <a:ext uri="{FF2B5EF4-FFF2-40B4-BE49-F238E27FC236}">
                <a16:creationId xmlns:a16="http://schemas.microsoft.com/office/drawing/2014/main" id="{5D10C4A6-A10A-2B3F-C020-CCBE3E7096AE}"/>
              </a:ext>
            </a:extLst>
          </p:cNvPr>
          <p:cNvSpPr txBox="1"/>
          <p:nvPr/>
        </p:nvSpPr>
        <p:spPr>
          <a:xfrm>
            <a:off x="8206493" y="3370818"/>
            <a:ext cx="1013791" cy="369332"/>
          </a:xfrm>
          <a:prstGeom prst="rect">
            <a:avLst/>
          </a:prstGeom>
          <a:noFill/>
        </p:spPr>
        <p:txBody>
          <a:bodyPr wrap="square" rtlCol="0">
            <a:spAutoFit/>
          </a:bodyPr>
          <a:lstStyle/>
          <a:p>
            <a:r>
              <a:rPr lang="en-US" altLang="zh-CN" dirty="0" err="1"/>
              <a:t>sp</a:t>
            </a:r>
            <a:r>
              <a:rPr lang="zh-CN" altLang="en-US" dirty="0"/>
              <a:t>指针</a:t>
            </a:r>
            <a:endParaRPr lang="en-US" altLang="zh-CN" dirty="0"/>
          </a:p>
        </p:txBody>
      </p:sp>
      <p:sp>
        <p:nvSpPr>
          <p:cNvPr id="14" name="矩形 13">
            <a:extLst>
              <a:ext uri="{FF2B5EF4-FFF2-40B4-BE49-F238E27FC236}">
                <a16:creationId xmlns:a16="http://schemas.microsoft.com/office/drawing/2014/main" id="{23641C60-3676-6631-2FAE-A922A967CE69}"/>
              </a:ext>
            </a:extLst>
          </p:cNvPr>
          <p:cNvSpPr/>
          <p:nvPr/>
        </p:nvSpPr>
        <p:spPr>
          <a:xfrm>
            <a:off x="7218655" y="2743050"/>
            <a:ext cx="839856" cy="14850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Trap context</a:t>
            </a:r>
            <a:endParaRPr lang="zh-CN" altLang="en-US" sz="1600" dirty="0"/>
          </a:p>
        </p:txBody>
      </p:sp>
      <p:cxnSp>
        <p:nvCxnSpPr>
          <p:cNvPr id="15" name="直接箭头连接符 14">
            <a:extLst>
              <a:ext uri="{FF2B5EF4-FFF2-40B4-BE49-F238E27FC236}">
                <a16:creationId xmlns:a16="http://schemas.microsoft.com/office/drawing/2014/main" id="{427EA59A-B1D1-3CFA-B1EB-DA4782A7B69D}"/>
              </a:ext>
            </a:extLst>
          </p:cNvPr>
          <p:cNvCxnSpPr>
            <a:cxnSpLocks/>
          </p:cNvCxnSpPr>
          <p:nvPr/>
        </p:nvCxnSpPr>
        <p:spPr>
          <a:xfrm flipH="1">
            <a:off x="8169673" y="4206557"/>
            <a:ext cx="820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98EB5D0B-846C-4DD8-110C-7EF1F5A01FBF}"/>
              </a:ext>
            </a:extLst>
          </p:cNvPr>
          <p:cNvSpPr/>
          <p:nvPr/>
        </p:nvSpPr>
        <p:spPr>
          <a:xfrm>
            <a:off x="7218655" y="3815657"/>
            <a:ext cx="839856" cy="231756"/>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sp</a:t>
            </a:r>
            <a:endParaRPr lang="zh-CN" altLang="en-US" dirty="0"/>
          </a:p>
        </p:txBody>
      </p:sp>
      <p:sp>
        <p:nvSpPr>
          <p:cNvPr id="19" name="箭头: 右 18">
            <a:extLst>
              <a:ext uri="{FF2B5EF4-FFF2-40B4-BE49-F238E27FC236}">
                <a16:creationId xmlns:a16="http://schemas.microsoft.com/office/drawing/2014/main" id="{FD11E517-E5D3-E175-1806-835807482205}"/>
              </a:ext>
            </a:extLst>
          </p:cNvPr>
          <p:cNvSpPr/>
          <p:nvPr/>
        </p:nvSpPr>
        <p:spPr>
          <a:xfrm>
            <a:off x="5181347" y="4128137"/>
            <a:ext cx="1013791" cy="4256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D0E81DE3-662B-7221-F073-9351B092880C}"/>
              </a:ext>
            </a:extLst>
          </p:cNvPr>
          <p:cNvSpPr txBox="1"/>
          <p:nvPr/>
        </p:nvSpPr>
        <p:spPr>
          <a:xfrm>
            <a:off x="5022321" y="2955320"/>
            <a:ext cx="2160656" cy="1200329"/>
          </a:xfrm>
          <a:prstGeom prst="rect">
            <a:avLst/>
          </a:prstGeom>
          <a:noFill/>
        </p:spPr>
        <p:txBody>
          <a:bodyPr wrap="square" rtlCol="0">
            <a:spAutoFit/>
          </a:bodyPr>
          <a:lstStyle/>
          <a:p>
            <a:r>
              <a:rPr lang="zh-CN" altLang="en-US" dirty="0"/>
              <a:t>切换回了地址空间</a:t>
            </a:r>
            <a:endParaRPr lang="en-US" altLang="zh-CN" dirty="0"/>
          </a:p>
          <a:p>
            <a:r>
              <a:rPr lang="en-US" altLang="zh-CN" dirty="0" err="1"/>
              <a:t>Sp</a:t>
            </a:r>
            <a:r>
              <a:rPr lang="zh-CN" altLang="en-US" dirty="0"/>
              <a:t>，</a:t>
            </a:r>
            <a:r>
              <a:rPr lang="en-US" altLang="zh-CN" dirty="0" err="1"/>
              <a:t>sscratch</a:t>
            </a:r>
            <a:r>
              <a:rPr lang="zh-CN" altLang="en-US" dirty="0"/>
              <a:t>都指向了用户空间</a:t>
            </a:r>
            <a:r>
              <a:rPr lang="en-US" altLang="zh-CN" dirty="0"/>
              <a:t>trap context</a:t>
            </a:r>
            <a:endParaRPr lang="zh-CN" altLang="en-US" dirty="0"/>
          </a:p>
        </p:txBody>
      </p:sp>
      <p:sp>
        <p:nvSpPr>
          <p:cNvPr id="21" name="文本框 20">
            <a:extLst>
              <a:ext uri="{FF2B5EF4-FFF2-40B4-BE49-F238E27FC236}">
                <a16:creationId xmlns:a16="http://schemas.microsoft.com/office/drawing/2014/main" id="{54FCF208-9FC7-9E6F-73BA-0C05DA4D52E5}"/>
              </a:ext>
            </a:extLst>
          </p:cNvPr>
          <p:cNvSpPr txBox="1"/>
          <p:nvPr/>
        </p:nvSpPr>
        <p:spPr>
          <a:xfrm>
            <a:off x="8206494" y="3671832"/>
            <a:ext cx="1013791" cy="369332"/>
          </a:xfrm>
          <a:prstGeom prst="rect">
            <a:avLst/>
          </a:prstGeom>
          <a:noFill/>
        </p:spPr>
        <p:txBody>
          <a:bodyPr wrap="square" rtlCol="0">
            <a:spAutoFit/>
          </a:bodyPr>
          <a:lstStyle/>
          <a:p>
            <a:r>
              <a:rPr lang="en-US" altLang="zh-CN" dirty="0" err="1"/>
              <a:t>sscratch</a:t>
            </a:r>
            <a:endParaRPr lang="en-US" altLang="zh-CN" dirty="0"/>
          </a:p>
        </p:txBody>
      </p:sp>
      <p:sp>
        <p:nvSpPr>
          <p:cNvPr id="22" name="矩形 21">
            <a:extLst>
              <a:ext uri="{FF2B5EF4-FFF2-40B4-BE49-F238E27FC236}">
                <a16:creationId xmlns:a16="http://schemas.microsoft.com/office/drawing/2014/main" id="{254DC106-11EC-202B-55AF-30827E9E2F8F}"/>
              </a:ext>
            </a:extLst>
          </p:cNvPr>
          <p:cNvSpPr/>
          <p:nvPr/>
        </p:nvSpPr>
        <p:spPr>
          <a:xfrm>
            <a:off x="10190370" y="2111383"/>
            <a:ext cx="839856" cy="438372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0682822E-9911-8A68-5F14-E2A465862603}"/>
              </a:ext>
            </a:extLst>
          </p:cNvPr>
          <p:cNvSpPr/>
          <p:nvPr/>
        </p:nvSpPr>
        <p:spPr>
          <a:xfrm>
            <a:off x="10190370" y="4742022"/>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用户代码</a:t>
            </a:r>
          </a:p>
        </p:txBody>
      </p:sp>
      <p:sp>
        <p:nvSpPr>
          <p:cNvPr id="24" name="矩形 23">
            <a:extLst>
              <a:ext uri="{FF2B5EF4-FFF2-40B4-BE49-F238E27FC236}">
                <a16:creationId xmlns:a16="http://schemas.microsoft.com/office/drawing/2014/main" id="{8055A16E-7345-CF10-9C93-7D45A6D0E047}"/>
              </a:ext>
            </a:extLst>
          </p:cNvPr>
          <p:cNvSpPr/>
          <p:nvPr/>
        </p:nvSpPr>
        <p:spPr>
          <a:xfrm>
            <a:off x="10190370" y="2102685"/>
            <a:ext cx="839856"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跳板页</a:t>
            </a:r>
          </a:p>
        </p:txBody>
      </p:sp>
      <p:sp>
        <p:nvSpPr>
          <p:cNvPr id="25" name="文本框 24">
            <a:extLst>
              <a:ext uri="{FF2B5EF4-FFF2-40B4-BE49-F238E27FC236}">
                <a16:creationId xmlns:a16="http://schemas.microsoft.com/office/drawing/2014/main" id="{4B2B2AB2-5B4C-9F68-FAE6-8FC1DCE651D2}"/>
              </a:ext>
            </a:extLst>
          </p:cNvPr>
          <p:cNvSpPr txBox="1"/>
          <p:nvPr/>
        </p:nvSpPr>
        <p:spPr>
          <a:xfrm>
            <a:off x="9973518" y="1481515"/>
            <a:ext cx="1578359" cy="369332"/>
          </a:xfrm>
          <a:prstGeom prst="rect">
            <a:avLst/>
          </a:prstGeom>
          <a:noFill/>
        </p:spPr>
        <p:txBody>
          <a:bodyPr wrap="square" rtlCol="0">
            <a:spAutoFit/>
          </a:bodyPr>
          <a:lstStyle/>
          <a:p>
            <a:r>
              <a:rPr lang="zh-CN" altLang="en-US" dirty="0"/>
              <a:t>用户地址空间</a:t>
            </a:r>
          </a:p>
        </p:txBody>
      </p:sp>
      <p:sp>
        <p:nvSpPr>
          <p:cNvPr id="26" name="文本框 25">
            <a:extLst>
              <a:ext uri="{FF2B5EF4-FFF2-40B4-BE49-F238E27FC236}">
                <a16:creationId xmlns:a16="http://schemas.microsoft.com/office/drawing/2014/main" id="{F0EED248-96F9-0C71-0F2B-53489B3F59C8}"/>
              </a:ext>
            </a:extLst>
          </p:cNvPr>
          <p:cNvSpPr txBox="1"/>
          <p:nvPr/>
        </p:nvSpPr>
        <p:spPr>
          <a:xfrm>
            <a:off x="11265571" y="4653186"/>
            <a:ext cx="1013791" cy="369332"/>
          </a:xfrm>
          <a:prstGeom prst="rect">
            <a:avLst/>
          </a:prstGeom>
          <a:noFill/>
        </p:spPr>
        <p:txBody>
          <a:bodyPr wrap="square" rtlCol="0">
            <a:spAutoFit/>
          </a:bodyPr>
          <a:lstStyle/>
          <a:p>
            <a:r>
              <a:rPr lang="en-US" altLang="zh-CN" dirty="0" err="1"/>
              <a:t>sp</a:t>
            </a:r>
            <a:r>
              <a:rPr lang="zh-CN" altLang="en-US" dirty="0"/>
              <a:t>指针</a:t>
            </a:r>
            <a:endParaRPr lang="en-US" altLang="zh-CN" dirty="0"/>
          </a:p>
        </p:txBody>
      </p:sp>
      <p:sp>
        <p:nvSpPr>
          <p:cNvPr id="27" name="矩形 26">
            <a:extLst>
              <a:ext uri="{FF2B5EF4-FFF2-40B4-BE49-F238E27FC236}">
                <a16:creationId xmlns:a16="http://schemas.microsoft.com/office/drawing/2014/main" id="{E6DA15EA-3D9D-280A-9BC3-B4DD72597AFB}"/>
              </a:ext>
            </a:extLst>
          </p:cNvPr>
          <p:cNvSpPr/>
          <p:nvPr/>
        </p:nvSpPr>
        <p:spPr>
          <a:xfrm>
            <a:off x="10190370" y="2743050"/>
            <a:ext cx="839856" cy="14850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Trap context</a:t>
            </a:r>
            <a:endParaRPr lang="zh-CN" altLang="en-US" sz="1600" dirty="0"/>
          </a:p>
        </p:txBody>
      </p:sp>
      <p:cxnSp>
        <p:nvCxnSpPr>
          <p:cNvPr id="28" name="直接箭头连接符 27">
            <a:extLst>
              <a:ext uri="{FF2B5EF4-FFF2-40B4-BE49-F238E27FC236}">
                <a16:creationId xmlns:a16="http://schemas.microsoft.com/office/drawing/2014/main" id="{F1B62F52-2DDA-48FD-8249-80E00A2EB105}"/>
              </a:ext>
            </a:extLst>
          </p:cNvPr>
          <p:cNvCxnSpPr>
            <a:cxnSpLocks/>
          </p:cNvCxnSpPr>
          <p:nvPr/>
        </p:nvCxnSpPr>
        <p:spPr>
          <a:xfrm flipH="1">
            <a:off x="11141388" y="4206557"/>
            <a:ext cx="820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6DF5B990-4EF5-1FB6-F899-08BF96643020}"/>
              </a:ext>
            </a:extLst>
          </p:cNvPr>
          <p:cNvSpPr/>
          <p:nvPr/>
        </p:nvSpPr>
        <p:spPr>
          <a:xfrm>
            <a:off x="10190370" y="3815657"/>
            <a:ext cx="839856" cy="231756"/>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sp</a:t>
            </a:r>
            <a:endParaRPr lang="zh-CN" altLang="en-US" dirty="0"/>
          </a:p>
        </p:txBody>
      </p:sp>
      <p:sp>
        <p:nvSpPr>
          <p:cNvPr id="42" name="文本框 41">
            <a:extLst>
              <a:ext uri="{FF2B5EF4-FFF2-40B4-BE49-F238E27FC236}">
                <a16:creationId xmlns:a16="http://schemas.microsoft.com/office/drawing/2014/main" id="{C1FA801C-433D-53FE-386C-51E7AD1A99BE}"/>
              </a:ext>
            </a:extLst>
          </p:cNvPr>
          <p:cNvSpPr txBox="1"/>
          <p:nvPr/>
        </p:nvSpPr>
        <p:spPr>
          <a:xfrm>
            <a:off x="11178209" y="3671832"/>
            <a:ext cx="1013791" cy="369332"/>
          </a:xfrm>
          <a:prstGeom prst="rect">
            <a:avLst/>
          </a:prstGeom>
          <a:noFill/>
        </p:spPr>
        <p:txBody>
          <a:bodyPr wrap="square" rtlCol="0">
            <a:spAutoFit/>
          </a:bodyPr>
          <a:lstStyle/>
          <a:p>
            <a:r>
              <a:rPr lang="en-US" altLang="zh-CN" dirty="0" err="1"/>
              <a:t>sscratch</a:t>
            </a:r>
            <a:endParaRPr lang="en-US" altLang="zh-CN" dirty="0"/>
          </a:p>
        </p:txBody>
      </p:sp>
      <p:cxnSp>
        <p:nvCxnSpPr>
          <p:cNvPr id="43" name="直接箭头连接符 42">
            <a:extLst>
              <a:ext uri="{FF2B5EF4-FFF2-40B4-BE49-F238E27FC236}">
                <a16:creationId xmlns:a16="http://schemas.microsoft.com/office/drawing/2014/main" id="{1B8C3B3B-FD45-0DED-C5F8-DD6AF09E79F9}"/>
              </a:ext>
            </a:extLst>
          </p:cNvPr>
          <p:cNvCxnSpPr>
            <a:cxnSpLocks/>
          </p:cNvCxnSpPr>
          <p:nvPr/>
        </p:nvCxnSpPr>
        <p:spPr>
          <a:xfrm flipH="1">
            <a:off x="11178209" y="5110280"/>
            <a:ext cx="820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箭头: 右 45">
            <a:extLst>
              <a:ext uri="{FF2B5EF4-FFF2-40B4-BE49-F238E27FC236}">
                <a16:creationId xmlns:a16="http://schemas.microsoft.com/office/drawing/2014/main" id="{F1FE092E-3E02-2340-D905-E535885FCA2A}"/>
              </a:ext>
            </a:extLst>
          </p:cNvPr>
          <p:cNvSpPr/>
          <p:nvPr/>
        </p:nvSpPr>
        <p:spPr>
          <a:xfrm>
            <a:off x="9058906" y="4639498"/>
            <a:ext cx="1013791" cy="4256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01963E4-834A-AC2F-E5E8-7C2A516EC93E}"/>
              </a:ext>
            </a:extLst>
          </p:cNvPr>
          <p:cNvSpPr txBox="1"/>
          <p:nvPr/>
        </p:nvSpPr>
        <p:spPr>
          <a:xfrm>
            <a:off x="9293625" y="3349475"/>
            <a:ext cx="960359" cy="1200329"/>
          </a:xfrm>
          <a:prstGeom prst="rect">
            <a:avLst/>
          </a:prstGeom>
          <a:noFill/>
        </p:spPr>
        <p:txBody>
          <a:bodyPr wrap="square" rtlCol="0">
            <a:spAutoFit/>
          </a:bodyPr>
          <a:lstStyle/>
          <a:p>
            <a:r>
              <a:rPr lang="zh-CN" altLang="en-US" dirty="0"/>
              <a:t>从</a:t>
            </a:r>
            <a:r>
              <a:rPr lang="en-US" altLang="zh-CN" dirty="0" err="1"/>
              <a:t>ctx</a:t>
            </a:r>
            <a:r>
              <a:rPr lang="zh-CN" altLang="en-US" dirty="0"/>
              <a:t>的</a:t>
            </a:r>
            <a:r>
              <a:rPr lang="en-US" altLang="zh-CN" dirty="0" err="1"/>
              <a:t>sp</a:t>
            </a:r>
            <a:r>
              <a:rPr lang="zh-CN" altLang="en-US" dirty="0"/>
              <a:t>恢复用户堆栈指针</a:t>
            </a:r>
          </a:p>
        </p:txBody>
      </p:sp>
    </p:spTree>
    <p:extLst>
      <p:ext uri="{BB962C8B-B14F-4D97-AF65-F5344CB8AC3E}">
        <p14:creationId xmlns:p14="http://schemas.microsoft.com/office/powerpoint/2010/main" val="21750063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B5A2E40-74F4-D353-FCD3-CF0D3E597E27}"/>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Trap_handler</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1977660E-1735-3B55-BBBB-51975667A4BA}"/>
              </a:ext>
            </a:extLst>
          </p:cNvPr>
          <p:cNvSpPr txBox="1"/>
          <p:nvPr/>
        </p:nvSpPr>
        <p:spPr>
          <a:xfrm>
            <a:off x="1142737" y="1399653"/>
            <a:ext cx="3441031" cy="230832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处理在内核发生</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的情况</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0" algn="l" defTabSz="914400" rtl="0" eaLnBrk="1" fontAlgn="auto" latinLnBrk="0" hangingPunct="1">
              <a:lnSpc>
                <a:spcPct val="100000"/>
              </a:lnSpc>
              <a:spcBef>
                <a:spcPts val="0"/>
              </a:spcBef>
              <a:spcAft>
                <a:spcPts val="0"/>
              </a:spcAft>
              <a:buClrTx/>
              <a:buSzTx/>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我们目前其实不期望在内核地址空间的处理过程中出现中断异常什么的（当然加上了设备就未必如此了）</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0" algn="l" defTabSz="914400" rtl="0" eaLnBrk="1" fontAlgn="auto" latinLnBrk="0" hangingPunct="1">
              <a:lnSpc>
                <a:spcPct val="100000"/>
              </a:lnSpc>
              <a:spcBef>
                <a:spcPts val="0"/>
              </a:spcBef>
              <a:spcAft>
                <a:spcPts val="0"/>
              </a:spcAft>
              <a:buClrTx/>
              <a:buSzTx/>
              <a:tabLst/>
              <a:defRPr/>
            </a:pPr>
            <a:endParaRPr lang="en-US" altLang="zh-CN" dirty="0">
              <a:solidFill>
                <a:prstClr val="black"/>
              </a:solidFill>
              <a:latin typeface="等线" panose="020F0502020204030204"/>
              <a:ea typeface="等线" panose="02010600030101010101" pitchFamily="2" charset="-122"/>
            </a:endParaRPr>
          </a:p>
          <a:p>
            <a:pPr marR="0" lvl="0" algn="l" defTabSz="914400" rtl="0" eaLnBrk="1" fontAlgn="auto" latinLnBrk="0" hangingPunct="1">
              <a:lnSpc>
                <a:spcPct val="100000"/>
              </a:lnSpc>
              <a:spcBef>
                <a:spcPts val="0"/>
              </a:spcBef>
              <a:spcAft>
                <a:spcPts val="0"/>
              </a:spcAft>
              <a:buClrTx/>
              <a:buSzTx/>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所以要在进入</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trap_handler</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的时候，就设置好新的</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stvec</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入口</a:t>
            </a:r>
          </a:p>
        </p:txBody>
      </p:sp>
      <p:pic>
        <p:nvPicPr>
          <p:cNvPr id="3" name="图片 2">
            <a:extLst>
              <a:ext uri="{FF2B5EF4-FFF2-40B4-BE49-F238E27FC236}">
                <a16:creationId xmlns:a16="http://schemas.microsoft.com/office/drawing/2014/main" id="{8595E53E-922D-572D-E87F-C7A86E363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085" y="1492729"/>
            <a:ext cx="6606341" cy="1936271"/>
          </a:xfrm>
          <a:prstGeom prst="rect">
            <a:avLst/>
          </a:prstGeom>
        </p:spPr>
      </p:pic>
      <p:pic>
        <p:nvPicPr>
          <p:cNvPr id="7" name="图片 6">
            <a:extLst>
              <a:ext uri="{FF2B5EF4-FFF2-40B4-BE49-F238E27FC236}">
                <a16:creationId xmlns:a16="http://schemas.microsoft.com/office/drawing/2014/main" id="{B058BC06-D58E-102A-9411-80ADCED79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540" y="3586247"/>
            <a:ext cx="5911908" cy="1143359"/>
          </a:xfrm>
          <a:prstGeom prst="rect">
            <a:avLst/>
          </a:prstGeom>
        </p:spPr>
      </p:pic>
      <p:pic>
        <p:nvPicPr>
          <p:cNvPr id="11" name="图片 10">
            <a:extLst>
              <a:ext uri="{FF2B5EF4-FFF2-40B4-BE49-F238E27FC236}">
                <a16:creationId xmlns:a16="http://schemas.microsoft.com/office/drawing/2014/main" id="{9B43251B-9898-3A4C-7890-E6CC76F33B45}"/>
              </a:ext>
            </a:extLst>
          </p:cNvPr>
          <p:cNvPicPr>
            <a:picLocks noChangeAspect="1"/>
          </p:cNvPicPr>
          <p:nvPr/>
        </p:nvPicPr>
        <p:blipFill>
          <a:blip r:embed="rId4"/>
          <a:stretch>
            <a:fillRect/>
          </a:stretch>
        </p:blipFill>
        <p:spPr>
          <a:xfrm>
            <a:off x="4583768" y="4885133"/>
            <a:ext cx="5027325" cy="960276"/>
          </a:xfrm>
          <a:prstGeom prst="rect">
            <a:avLst/>
          </a:prstGeom>
        </p:spPr>
      </p:pic>
    </p:spTree>
    <p:extLst>
      <p:ext uri="{BB962C8B-B14F-4D97-AF65-F5344CB8AC3E}">
        <p14:creationId xmlns:p14="http://schemas.microsoft.com/office/powerpoint/2010/main" val="3614986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22F35-FE3B-8424-3D3A-1CEDF75672D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D2945053-92DE-680A-526A-6890FB0800F2}"/>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Trap_handler</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9298A841-2CAD-212C-FBA0-1B74BD34E4EF}"/>
              </a:ext>
            </a:extLst>
          </p:cNvPr>
          <p:cNvSpPr txBox="1"/>
          <p:nvPr/>
        </p:nvSpPr>
        <p:spPr>
          <a:xfrm>
            <a:off x="794868" y="1508983"/>
            <a:ext cx="3441031"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上下文保存在用户栈中，所以不能直接从参数中获取了，需要通过页表进行转换，找到对应的物理页，才能得到真正的</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trap</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上下文，并做一些处理（比如</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cx.sepc</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+=4</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dirty="0">
              <a:solidFill>
                <a:prstClr val="black"/>
              </a:solidFill>
              <a:latin typeface="等线" panose="020F0502020204030204"/>
              <a:ea typeface="等线" panose="02010600030101010101" pitchFamily="2" charset="-122"/>
            </a:endParaRPr>
          </a:p>
          <a:p>
            <a:pPr marR="0" lvl="0" algn="l" defTabSz="914400" rtl="0" eaLnBrk="1" fontAlgn="auto" latinLnBrk="0" hangingPunct="1">
              <a:lnSpc>
                <a:spcPct val="100000"/>
              </a:lnSpc>
              <a:spcBef>
                <a:spcPts val="0"/>
              </a:spcBef>
              <a:spcAft>
                <a:spcPts val="0"/>
              </a:spcAft>
              <a:buClrTx/>
              <a:buSzTx/>
              <a:tabLst/>
              <a:defRPr/>
            </a:pPr>
            <a:r>
              <a:rPr lang="zh-CN" altLang="en-US" dirty="0">
                <a:solidFill>
                  <a:prstClr val="black"/>
                </a:solidFill>
                <a:latin typeface="等线" panose="020F0502020204030204"/>
                <a:ea typeface="等线" panose="02010600030101010101" pitchFamily="2" charset="-122"/>
              </a:rPr>
              <a:t>为什么可以这样？？？因为整个地址空间都被</a:t>
            </a:r>
            <a:r>
              <a:rPr lang="en-US" altLang="zh-CN" dirty="0">
                <a:solidFill>
                  <a:prstClr val="black"/>
                </a:solidFill>
                <a:latin typeface="等线" panose="020F0502020204030204"/>
                <a:ea typeface="等线" panose="02010600030101010101" pitchFamily="2" charset="-122"/>
              </a:rPr>
              <a:t>identical mapping</a:t>
            </a:r>
            <a:r>
              <a:rPr lang="zh-CN" altLang="en-US" dirty="0">
                <a:solidFill>
                  <a:prstClr val="black"/>
                </a:solidFill>
                <a:latin typeface="等线" panose="020F0502020204030204"/>
                <a:ea typeface="等线" panose="02010600030101010101" pitchFamily="2" charset="-122"/>
              </a:rPr>
              <a:t>掉了，所以可以找到</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C34748DE-BBA3-439F-4AF3-9903DAA87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426" y="2582750"/>
            <a:ext cx="7017608" cy="2545842"/>
          </a:xfrm>
          <a:prstGeom prst="rect">
            <a:avLst/>
          </a:prstGeom>
        </p:spPr>
      </p:pic>
    </p:spTree>
    <p:extLst>
      <p:ext uri="{BB962C8B-B14F-4D97-AF65-F5344CB8AC3E}">
        <p14:creationId xmlns:p14="http://schemas.microsoft.com/office/powerpoint/2010/main" val="385140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45877-596A-3922-F6A6-785D8C1932B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80F611B-C29A-861E-6C51-B5118BF441F6}"/>
              </a:ext>
            </a:extLst>
          </p:cNvPr>
          <p:cNvSpPr txBox="1"/>
          <p:nvPr/>
        </p:nvSpPr>
        <p:spPr>
          <a:xfrm>
            <a:off x="274749" y="117471"/>
            <a:ext cx="997065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Trap_handler</a:t>
            </a:r>
            <a:r>
              <a:rPr kumimoji="0" lang="zh-CN" altLang="en-US"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改进</a:t>
            </a:r>
            <a:endParaRPr kumimoji="0" lang="en-US" altLang="zh-CN" sz="3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00F2077F-AEB1-9500-6C89-EC68797DD18C}"/>
              </a:ext>
            </a:extLst>
          </p:cNvPr>
          <p:cNvSpPr txBox="1"/>
          <p:nvPr/>
        </p:nvSpPr>
        <p:spPr>
          <a:xfrm>
            <a:off x="1157646" y="1827035"/>
            <a:ext cx="3441031"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计算</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_</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resore</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的地址，并使用</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jr</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指令正确跳转</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R="0" lvl="0" algn="l" defTabSz="914400" rtl="0" eaLnBrk="1" fontAlgn="auto" latinLnBrk="0" hangingPunct="1">
              <a:lnSpc>
                <a:spcPct val="100000"/>
              </a:lnSpc>
              <a:spcBef>
                <a:spcPts val="0"/>
              </a:spcBef>
              <a:spcAft>
                <a:spcPts val="0"/>
              </a:spcAft>
              <a:buClrTx/>
              <a:buSzTx/>
              <a:tabLst/>
              <a:defRPr/>
            </a:pPr>
            <a:endParaRPr lang="en-US" altLang="zh-CN" dirty="0">
              <a:solidFill>
                <a:prstClr val="black"/>
              </a:solidFill>
              <a:latin typeface="等线" panose="020F0502020204030204"/>
              <a:ea typeface="等线" panose="02010600030101010101" pitchFamily="2" charset="-122"/>
            </a:endParaRPr>
          </a:p>
          <a:p>
            <a:pPr marR="0" lvl="0" algn="l" defTabSz="914400" rtl="0" eaLnBrk="1" fontAlgn="auto" latinLnBrk="0" hangingPunct="1">
              <a:lnSpc>
                <a:spcPct val="100000"/>
              </a:lnSpc>
              <a:spcBef>
                <a:spcPts val="0"/>
              </a:spcBef>
              <a:spcAft>
                <a:spcPts val="0"/>
              </a:spcAft>
              <a:buClrTx/>
              <a:buSzTx/>
              <a:tabLst/>
              <a:defRPr/>
            </a:pPr>
            <a:r>
              <a:rPr lang="zh-CN" altLang="en-US" dirty="0">
                <a:solidFill>
                  <a:prstClr val="black"/>
                </a:solidFill>
                <a:latin typeface="等线" panose="020F0502020204030204"/>
                <a:ea typeface="等线" panose="02010600030101010101" pitchFamily="2" charset="-122"/>
              </a:rPr>
              <a:t>没啥好说的，这个就是前面进入内核的</a:t>
            </a:r>
            <a:r>
              <a:rPr lang="en-US" altLang="zh-CN" dirty="0" err="1">
                <a:solidFill>
                  <a:prstClr val="black"/>
                </a:solidFill>
                <a:latin typeface="等线" panose="020F0502020204030204"/>
                <a:ea typeface="等线" panose="02010600030101010101" pitchFamily="2" charset="-122"/>
              </a:rPr>
              <a:t>jr</a:t>
            </a:r>
            <a:r>
              <a:rPr lang="zh-CN" altLang="en-US" dirty="0">
                <a:solidFill>
                  <a:prstClr val="black"/>
                </a:solidFill>
                <a:latin typeface="等线" panose="020F0502020204030204"/>
                <a:ea typeface="等线" panose="02010600030101010101" pitchFamily="2" charset="-122"/>
              </a:rPr>
              <a:t>的反面</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a:extLst>
              <a:ext uri="{FF2B5EF4-FFF2-40B4-BE49-F238E27FC236}">
                <a16:creationId xmlns:a16="http://schemas.microsoft.com/office/drawing/2014/main" id="{7843E3AF-84E7-03A8-4AD8-339255903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8676" y="969046"/>
            <a:ext cx="7092715" cy="5019279"/>
          </a:xfrm>
          <a:prstGeom prst="rect">
            <a:avLst/>
          </a:prstGeom>
        </p:spPr>
      </p:pic>
    </p:spTree>
    <p:extLst>
      <p:ext uri="{BB962C8B-B14F-4D97-AF65-F5344CB8AC3E}">
        <p14:creationId xmlns:p14="http://schemas.microsoft.com/office/powerpoint/2010/main" val="3263151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2054B-BE1E-6F55-9420-73A06E01227A}"/>
              </a:ext>
            </a:extLst>
          </p:cNvPr>
          <p:cNvSpPr/>
          <p:nvPr/>
        </p:nvSpPr>
        <p:spPr>
          <a:xfrm>
            <a:off x="4618672" y="2967335"/>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谢谢大家</a:t>
            </a:r>
          </a:p>
        </p:txBody>
      </p:sp>
    </p:spTree>
    <p:extLst>
      <p:ext uri="{BB962C8B-B14F-4D97-AF65-F5344CB8AC3E}">
        <p14:creationId xmlns:p14="http://schemas.microsoft.com/office/powerpoint/2010/main" val="382817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5" name="文本框 4">
            <a:extLst>
              <a:ext uri="{FF2B5EF4-FFF2-40B4-BE49-F238E27FC236}">
                <a16:creationId xmlns:a16="http://schemas.microsoft.com/office/drawing/2014/main" id="{3E83E531-F621-4E8A-2792-E508331DCDC5}"/>
              </a:ext>
            </a:extLst>
          </p:cNvPr>
          <p:cNvSpPr txBox="1"/>
          <p:nvPr/>
        </p:nvSpPr>
        <p:spPr>
          <a:xfrm>
            <a:off x="680832" y="1620078"/>
            <a:ext cx="2465614" cy="4801314"/>
          </a:xfrm>
          <a:prstGeom prst="rect">
            <a:avLst/>
          </a:prstGeom>
          <a:noFill/>
        </p:spPr>
        <p:txBody>
          <a:bodyPr wrap="square" rtlCol="0">
            <a:spAutoFit/>
          </a:bodyPr>
          <a:lstStyle/>
          <a:p>
            <a:r>
              <a:rPr lang="zh-CN" altLang="en-US" dirty="0"/>
              <a:t>为了解决这个问题，就想出来虚拟地址这么个东西</a:t>
            </a:r>
            <a:endParaRPr lang="en-US" altLang="zh-CN" dirty="0"/>
          </a:p>
          <a:p>
            <a:r>
              <a:rPr lang="zh-CN" altLang="en-US" dirty="0"/>
              <a:t>通过</a:t>
            </a:r>
            <a:r>
              <a:rPr lang="en-US" altLang="zh-CN" dirty="0"/>
              <a:t>MMU</a:t>
            </a:r>
            <a:r>
              <a:rPr lang="zh-CN" altLang="en-US" dirty="0"/>
              <a:t>硬件将虚拟地址访问转变为一个物理地址的访问，从而在</a:t>
            </a:r>
            <a:r>
              <a:rPr lang="en-US" altLang="zh-CN" dirty="0"/>
              <a:t>app</a:t>
            </a:r>
            <a:r>
              <a:rPr lang="zh-CN" altLang="en-US" dirty="0"/>
              <a:t>的角度，虽然他们被安排在不同的物理地址，但是他看不见真实的物理地址，只能看见虚拟地址，所以就认为自己是独占了整个地址空间。</a:t>
            </a:r>
            <a:endParaRPr lang="en-US" altLang="zh-CN" dirty="0"/>
          </a:p>
          <a:p>
            <a:endParaRPr lang="en-US" altLang="zh-CN" dirty="0"/>
          </a:p>
          <a:p>
            <a:r>
              <a:rPr lang="zh-CN" altLang="en-US" dirty="0"/>
              <a:t>（“缸中之脑”意识得到自己是活在虚拟现实中吗？）</a:t>
            </a:r>
            <a:endParaRPr lang="en-US" altLang="zh-CN" dirty="0"/>
          </a:p>
        </p:txBody>
      </p:sp>
      <p:sp>
        <p:nvSpPr>
          <p:cNvPr id="2" name="矩形 1">
            <a:extLst>
              <a:ext uri="{FF2B5EF4-FFF2-40B4-BE49-F238E27FC236}">
                <a16:creationId xmlns:a16="http://schemas.microsoft.com/office/drawing/2014/main" id="{7417935E-F074-878F-AFF9-0DE4F9E7C9C2}"/>
              </a:ext>
            </a:extLst>
          </p:cNvPr>
          <p:cNvSpPr/>
          <p:nvPr/>
        </p:nvSpPr>
        <p:spPr>
          <a:xfrm>
            <a:off x="5152730" y="1074846"/>
            <a:ext cx="940904" cy="293204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未使用</a:t>
            </a:r>
          </a:p>
        </p:txBody>
      </p:sp>
      <p:sp>
        <p:nvSpPr>
          <p:cNvPr id="3" name="矩形 2">
            <a:extLst>
              <a:ext uri="{FF2B5EF4-FFF2-40B4-BE49-F238E27FC236}">
                <a16:creationId xmlns:a16="http://schemas.microsoft.com/office/drawing/2014/main" id="{D688A4D8-7503-2E32-B136-4FE1010BD13F}"/>
              </a:ext>
            </a:extLst>
          </p:cNvPr>
          <p:cNvSpPr/>
          <p:nvPr/>
        </p:nvSpPr>
        <p:spPr>
          <a:xfrm>
            <a:off x="7735011" y="1074846"/>
            <a:ext cx="940904" cy="293204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未使用</a:t>
            </a:r>
          </a:p>
        </p:txBody>
      </p:sp>
      <p:sp>
        <p:nvSpPr>
          <p:cNvPr id="7" name="矩形 6">
            <a:extLst>
              <a:ext uri="{FF2B5EF4-FFF2-40B4-BE49-F238E27FC236}">
                <a16:creationId xmlns:a16="http://schemas.microsoft.com/office/drawing/2014/main" id="{DCE04E3B-20BB-245B-9728-5FBB97E15CAF}"/>
              </a:ext>
            </a:extLst>
          </p:cNvPr>
          <p:cNvSpPr/>
          <p:nvPr/>
        </p:nvSpPr>
        <p:spPr>
          <a:xfrm>
            <a:off x="5152730" y="1074846"/>
            <a:ext cx="940904" cy="5963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内核</a:t>
            </a:r>
            <a:endParaRPr lang="en-US" altLang="zh-CN" dirty="0"/>
          </a:p>
          <a:p>
            <a:pPr algn="ctr"/>
            <a:r>
              <a:rPr lang="zh-CN" altLang="en-US" dirty="0"/>
              <a:t>空间</a:t>
            </a:r>
          </a:p>
        </p:txBody>
      </p:sp>
      <p:sp>
        <p:nvSpPr>
          <p:cNvPr id="8" name="矩形 7">
            <a:extLst>
              <a:ext uri="{FF2B5EF4-FFF2-40B4-BE49-F238E27FC236}">
                <a16:creationId xmlns:a16="http://schemas.microsoft.com/office/drawing/2014/main" id="{58F4E8E4-68CA-F45C-10BE-234011189023}"/>
              </a:ext>
            </a:extLst>
          </p:cNvPr>
          <p:cNvSpPr/>
          <p:nvPr/>
        </p:nvSpPr>
        <p:spPr>
          <a:xfrm>
            <a:off x="7735011" y="1074846"/>
            <a:ext cx="940904" cy="5963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内核</a:t>
            </a:r>
            <a:endParaRPr lang="en-US" altLang="zh-CN" dirty="0"/>
          </a:p>
          <a:p>
            <a:pPr algn="ctr"/>
            <a:r>
              <a:rPr lang="zh-CN" altLang="en-US" dirty="0"/>
              <a:t>空间</a:t>
            </a:r>
          </a:p>
        </p:txBody>
      </p:sp>
      <p:sp>
        <p:nvSpPr>
          <p:cNvPr id="9" name="矩形 8">
            <a:extLst>
              <a:ext uri="{FF2B5EF4-FFF2-40B4-BE49-F238E27FC236}">
                <a16:creationId xmlns:a16="http://schemas.microsoft.com/office/drawing/2014/main" id="{0781ED94-6C1A-2822-B773-7DFFD9FB74DE}"/>
              </a:ext>
            </a:extLst>
          </p:cNvPr>
          <p:cNvSpPr/>
          <p:nvPr/>
        </p:nvSpPr>
        <p:spPr>
          <a:xfrm>
            <a:off x="5152730" y="3410542"/>
            <a:ext cx="940904" cy="5963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a:t>
            </a:r>
            <a:endParaRPr lang="en-US" altLang="zh-CN" dirty="0"/>
          </a:p>
          <a:p>
            <a:pPr algn="ctr"/>
            <a:r>
              <a:rPr lang="zh-CN" altLang="en-US" dirty="0"/>
              <a:t>数据</a:t>
            </a:r>
            <a:r>
              <a:rPr lang="en-US" altLang="zh-CN" dirty="0"/>
              <a:t>A</a:t>
            </a:r>
          </a:p>
        </p:txBody>
      </p:sp>
      <p:sp>
        <p:nvSpPr>
          <p:cNvPr id="10" name="矩形 9">
            <a:extLst>
              <a:ext uri="{FF2B5EF4-FFF2-40B4-BE49-F238E27FC236}">
                <a16:creationId xmlns:a16="http://schemas.microsoft.com/office/drawing/2014/main" id="{8EF4D080-AF2F-6C07-A144-7CC9B1CA225D}"/>
              </a:ext>
            </a:extLst>
          </p:cNvPr>
          <p:cNvSpPr/>
          <p:nvPr/>
        </p:nvSpPr>
        <p:spPr>
          <a:xfrm>
            <a:off x="7735011" y="3410542"/>
            <a:ext cx="940904" cy="5963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a:t>
            </a:r>
            <a:endParaRPr lang="en-US" altLang="zh-CN" dirty="0"/>
          </a:p>
          <a:p>
            <a:pPr algn="ctr"/>
            <a:r>
              <a:rPr lang="zh-CN" altLang="en-US" dirty="0"/>
              <a:t>数据</a:t>
            </a:r>
            <a:r>
              <a:rPr lang="en-US" altLang="zh-CN" dirty="0"/>
              <a:t>B</a:t>
            </a:r>
          </a:p>
        </p:txBody>
      </p:sp>
      <p:sp>
        <p:nvSpPr>
          <p:cNvPr id="11" name="矩形 10">
            <a:extLst>
              <a:ext uri="{FF2B5EF4-FFF2-40B4-BE49-F238E27FC236}">
                <a16:creationId xmlns:a16="http://schemas.microsoft.com/office/drawing/2014/main" id="{84B2254C-2328-3527-2FF9-B0594DF57A90}"/>
              </a:ext>
            </a:extLst>
          </p:cNvPr>
          <p:cNvSpPr/>
          <p:nvPr/>
        </p:nvSpPr>
        <p:spPr>
          <a:xfrm>
            <a:off x="5152730" y="1671194"/>
            <a:ext cx="940904" cy="516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t>页表基地址寄存器的值</a:t>
            </a:r>
          </a:p>
        </p:txBody>
      </p:sp>
      <p:sp>
        <p:nvSpPr>
          <p:cNvPr id="12" name="矩形 11">
            <a:extLst>
              <a:ext uri="{FF2B5EF4-FFF2-40B4-BE49-F238E27FC236}">
                <a16:creationId xmlns:a16="http://schemas.microsoft.com/office/drawing/2014/main" id="{35C2A05C-9A7F-4F5D-4B88-992EBE26B690}"/>
              </a:ext>
            </a:extLst>
          </p:cNvPr>
          <p:cNvSpPr/>
          <p:nvPr/>
        </p:nvSpPr>
        <p:spPr>
          <a:xfrm>
            <a:off x="7735011" y="1666224"/>
            <a:ext cx="940904" cy="5168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t>页表基地址寄存器的值</a:t>
            </a:r>
          </a:p>
        </p:txBody>
      </p:sp>
      <p:cxnSp>
        <p:nvCxnSpPr>
          <p:cNvPr id="14" name="直接连接符 13">
            <a:extLst>
              <a:ext uri="{FF2B5EF4-FFF2-40B4-BE49-F238E27FC236}">
                <a16:creationId xmlns:a16="http://schemas.microsoft.com/office/drawing/2014/main" id="{E8A556B7-E74C-056C-9287-8D1B8D0D5338}"/>
              </a:ext>
            </a:extLst>
          </p:cNvPr>
          <p:cNvCxnSpPr/>
          <p:nvPr/>
        </p:nvCxnSpPr>
        <p:spPr>
          <a:xfrm>
            <a:off x="4727004" y="3400603"/>
            <a:ext cx="4318552" cy="993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F256AE0-8911-06F5-6486-6281F0E1E893}"/>
              </a:ext>
            </a:extLst>
          </p:cNvPr>
          <p:cNvCxnSpPr/>
          <p:nvPr/>
        </p:nvCxnSpPr>
        <p:spPr>
          <a:xfrm>
            <a:off x="4727004" y="4006890"/>
            <a:ext cx="4318552" cy="993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92DBDB97-4524-0B15-06F0-43DCF3D1FECF}"/>
              </a:ext>
            </a:extLst>
          </p:cNvPr>
          <p:cNvSpPr txBox="1"/>
          <p:nvPr/>
        </p:nvSpPr>
        <p:spPr>
          <a:xfrm>
            <a:off x="3697594" y="3842267"/>
            <a:ext cx="1311728" cy="369332"/>
          </a:xfrm>
          <a:prstGeom prst="rect">
            <a:avLst/>
          </a:prstGeom>
          <a:noFill/>
        </p:spPr>
        <p:txBody>
          <a:bodyPr wrap="square" rtlCol="0">
            <a:spAutoFit/>
          </a:bodyPr>
          <a:lstStyle/>
          <a:p>
            <a:r>
              <a:rPr lang="en-US" altLang="zh-CN" dirty="0"/>
              <a:t>0x0000000</a:t>
            </a:r>
            <a:endParaRPr lang="zh-CN" altLang="en-US" dirty="0"/>
          </a:p>
        </p:txBody>
      </p:sp>
      <p:sp>
        <p:nvSpPr>
          <p:cNvPr id="18" name="文本框 17">
            <a:extLst>
              <a:ext uri="{FF2B5EF4-FFF2-40B4-BE49-F238E27FC236}">
                <a16:creationId xmlns:a16="http://schemas.microsoft.com/office/drawing/2014/main" id="{31D54F28-934A-7738-C7EA-CAF13E2A9DEE}"/>
              </a:ext>
            </a:extLst>
          </p:cNvPr>
          <p:cNvSpPr txBox="1"/>
          <p:nvPr/>
        </p:nvSpPr>
        <p:spPr>
          <a:xfrm>
            <a:off x="9689233" y="3400603"/>
            <a:ext cx="1874236" cy="646331"/>
          </a:xfrm>
          <a:prstGeom prst="rect">
            <a:avLst/>
          </a:prstGeom>
          <a:noFill/>
        </p:spPr>
        <p:txBody>
          <a:bodyPr wrap="square" rtlCol="0">
            <a:spAutoFit/>
          </a:bodyPr>
          <a:lstStyle/>
          <a:p>
            <a:r>
              <a:rPr lang="zh-CN" altLang="en-US" dirty="0"/>
              <a:t>用户数据使用相同的地址范围</a:t>
            </a:r>
          </a:p>
        </p:txBody>
      </p:sp>
      <p:sp>
        <p:nvSpPr>
          <p:cNvPr id="21" name="箭头: 圆角右 20">
            <a:extLst>
              <a:ext uri="{FF2B5EF4-FFF2-40B4-BE49-F238E27FC236}">
                <a16:creationId xmlns:a16="http://schemas.microsoft.com/office/drawing/2014/main" id="{DC85027E-A43F-AE94-A70D-436DB7B933F6}"/>
              </a:ext>
            </a:extLst>
          </p:cNvPr>
          <p:cNvSpPr/>
          <p:nvPr/>
        </p:nvSpPr>
        <p:spPr>
          <a:xfrm rot="5400000">
            <a:off x="5031447" y="2856201"/>
            <a:ext cx="2685697" cy="57552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箭头: 圆角右 21">
            <a:extLst>
              <a:ext uri="{FF2B5EF4-FFF2-40B4-BE49-F238E27FC236}">
                <a16:creationId xmlns:a16="http://schemas.microsoft.com/office/drawing/2014/main" id="{673F834F-3547-CEC6-3846-C44AC4C24623}"/>
              </a:ext>
            </a:extLst>
          </p:cNvPr>
          <p:cNvSpPr/>
          <p:nvPr/>
        </p:nvSpPr>
        <p:spPr>
          <a:xfrm rot="5400000" flipV="1">
            <a:off x="6107953" y="2859752"/>
            <a:ext cx="2685696" cy="56842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圆角 22">
            <a:extLst>
              <a:ext uri="{FF2B5EF4-FFF2-40B4-BE49-F238E27FC236}">
                <a16:creationId xmlns:a16="http://schemas.microsoft.com/office/drawing/2014/main" id="{4F85E15A-15BD-04A1-A2B0-E024E5D42549}"/>
              </a:ext>
            </a:extLst>
          </p:cNvPr>
          <p:cNvSpPr/>
          <p:nvPr/>
        </p:nvSpPr>
        <p:spPr>
          <a:xfrm>
            <a:off x="5963361" y="4481173"/>
            <a:ext cx="1845838" cy="70563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MMU</a:t>
            </a:r>
            <a:r>
              <a:rPr lang="zh-CN" altLang="en-US" dirty="0"/>
              <a:t>加页表进行地址变换</a:t>
            </a:r>
          </a:p>
        </p:txBody>
      </p:sp>
      <p:sp>
        <p:nvSpPr>
          <p:cNvPr id="24" name="箭头: 圆角右 23">
            <a:extLst>
              <a:ext uri="{FF2B5EF4-FFF2-40B4-BE49-F238E27FC236}">
                <a16:creationId xmlns:a16="http://schemas.microsoft.com/office/drawing/2014/main" id="{E44F8B70-8387-90C2-E6E7-05955EAB4D87}"/>
              </a:ext>
            </a:extLst>
          </p:cNvPr>
          <p:cNvSpPr/>
          <p:nvPr/>
        </p:nvSpPr>
        <p:spPr>
          <a:xfrm flipV="1">
            <a:off x="5410909" y="4016829"/>
            <a:ext cx="575523" cy="89982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箭头: 圆角右 24">
            <a:extLst>
              <a:ext uri="{FF2B5EF4-FFF2-40B4-BE49-F238E27FC236}">
                <a16:creationId xmlns:a16="http://schemas.microsoft.com/office/drawing/2014/main" id="{AEFC3C7E-13F1-B40A-5909-070A5B2B5D09}"/>
              </a:ext>
            </a:extLst>
          </p:cNvPr>
          <p:cNvSpPr/>
          <p:nvPr/>
        </p:nvSpPr>
        <p:spPr>
          <a:xfrm flipH="1" flipV="1">
            <a:off x="7846827" y="4016829"/>
            <a:ext cx="568421" cy="89982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文本框 25">
            <a:extLst>
              <a:ext uri="{FF2B5EF4-FFF2-40B4-BE49-F238E27FC236}">
                <a16:creationId xmlns:a16="http://schemas.microsoft.com/office/drawing/2014/main" id="{23536800-1C7E-9831-26A9-E0105B05DD33}"/>
              </a:ext>
            </a:extLst>
          </p:cNvPr>
          <p:cNvSpPr txBox="1"/>
          <p:nvPr/>
        </p:nvSpPr>
        <p:spPr>
          <a:xfrm>
            <a:off x="3675348" y="1801113"/>
            <a:ext cx="1169267" cy="646331"/>
          </a:xfrm>
          <a:prstGeom prst="rect">
            <a:avLst/>
          </a:prstGeom>
          <a:noFill/>
        </p:spPr>
        <p:txBody>
          <a:bodyPr wrap="square" rtlCol="0">
            <a:spAutoFit/>
          </a:bodyPr>
          <a:lstStyle/>
          <a:p>
            <a:r>
              <a:rPr lang="zh-CN" altLang="en-US" dirty="0"/>
              <a:t>虚拟地址空间</a:t>
            </a:r>
            <a:r>
              <a:rPr lang="en-US" altLang="zh-CN" dirty="0"/>
              <a:t>A</a:t>
            </a:r>
            <a:endParaRPr lang="zh-CN" altLang="en-US" dirty="0"/>
          </a:p>
        </p:txBody>
      </p:sp>
      <p:sp>
        <p:nvSpPr>
          <p:cNvPr id="27" name="文本框 26">
            <a:extLst>
              <a:ext uri="{FF2B5EF4-FFF2-40B4-BE49-F238E27FC236}">
                <a16:creationId xmlns:a16="http://schemas.microsoft.com/office/drawing/2014/main" id="{F15F017F-D6C6-0CDB-0662-4CDA50325EE4}"/>
              </a:ext>
            </a:extLst>
          </p:cNvPr>
          <p:cNvSpPr txBox="1"/>
          <p:nvPr/>
        </p:nvSpPr>
        <p:spPr>
          <a:xfrm>
            <a:off x="9732658" y="1801112"/>
            <a:ext cx="1169267" cy="646331"/>
          </a:xfrm>
          <a:prstGeom prst="rect">
            <a:avLst/>
          </a:prstGeom>
          <a:noFill/>
        </p:spPr>
        <p:txBody>
          <a:bodyPr wrap="square" rtlCol="0">
            <a:spAutoFit/>
          </a:bodyPr>
          <a:lstStyle/>
          <a:p>
            <a:r>
              <a:rPr lang="zh-CN" altLang="en-US" dirty="0"/>
              <a:t>虚拟地址空间</a:t>
            </a:r>
            <a:r>
              <a:rPr lang="en-US" altLang="zh-CN" dirty="0"/>
              <a:t>B</a:t>
            </a:r>
            <a:endParaRPr lang="zh-CN" altLang="en-US" dirty="0"/>
          </a:p>
        </p:txBody>
      </p:sp>
      <p:sp>
        <p:nvSpPr>
          <p:cNvPr id="28" name="箭头: 右 27">
            <a:extLst>
              <a:ext uri="{FF2B5EF4-FFF2-40B4-BE49-F238E27FC236}">
                <a16:creationId xmlns:a16="http://schemas.microsoft.com/office/drawing/2014/main" id="{6DDF54D4-2ECE-ACE5-25E2-38738D798750}"/>
              </a:ext>
            </a:extLst>
          </p:cNvPr>
          <p:cNvSpPr/>
          <p:nvPr/>
        </p:nvSpPr>
        <p:spPr>
          <a:xfrm rot="5400000">
            <a:off x="6216806" y="5325128"/>
            <a:ext cx="583571" cy="306929"/>
          </a:xfrm>
          <a:prstGeom prst="right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id="{7A8D8108-3A41-BDE8-A127-CEA6D79C83D7}"/>
              </a:ext>
            </a:extLst>
          </p:cNvPr>
          <p:cNvSpPr/>
          <p:nvPr/>
        </p:nvSpPr>
        <p:spPr>
          <a:xfrm rot="5400000">
            <a:off x="7005550" y="5325128"/>
            <a:ext cx="583572" cy="306929"/>
          </a:xfrm>
          <a:prstGeom prst="right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7100E5C6-3852-8D6C-F092-A98BD6396DAC}"/>
              </a:ext>
            </a:extLst>
          </p:cNvPr>
          <p:cNvSpPr/>
          <p:nvPr/>
        </p:nvSpPr>
        <p:spPr>
          <a:xfrm>
            <a:off x="4458410" y="5789546"/>
            <a:ext cx="5378489" cy="52322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B93712C5-082D-B036-14B8-124093F3E022}"/>
              </a:ext>
            </a:extLst>
          </p:cNvPr>
          <p:cNvSpPr/>
          <p:nvPr/>
        </p:nvSpPr>
        <p:spPr>
          <a:xfrm>
            <a:off x="5628388" y="5789546"/>
            <a:ext cx="1157085" cy="523223"/>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A</a:t>
            </a:r>
            <a:r>
              <a:rPr lang="zh-CN" altLang="en-US" sz="1400" dirty="0"/>
              <a:t>占用的物理内存空间</a:t>
            </a:r>
          </a:p>
        </p:txBody>
      </p:sp>
      <p:sp>
        <p:nvSpPr>
          <p:cNvPr id="32" name="矩形 31">
            <a:extLst>
              <a:ext uri="{FF2B5EF4-FFF2-40B4-BE49-F238E27FC236}">
                <a16:creationId xmlns:a16="http://schemas.microsoft.com/office/drawing/2014/main" id="{D398433E-0AB3-8890-D7E5-447C7940136E}"/>
              </a:ext>
            </a:extLst>
          </p:cNvPr>
          <p:cNvSpPr/>
          <p:nvPr/>
        </p:nvSpPr>
        <p:spPr>
          <a:xfrm>
            <a:off x="7082454" y="5789545"/>
            <a:ext cx="1157085" cy="523223"/>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B</a:t>
            </a:r>
            <a:r>
              <a:rPr lang="zh-CN" altLang="en-US" sz="1400" dirty="0"/>
              <a:t>占用的物理内存空间</a:t>
            </a:r>
          </a:p>
        </p:txBody>
      </p:sp>
    </p:spTree>
    <p:extLst>
      <p:ext uri="{BB962C8B-B14F-4D97-AF65-F5344CB8AC3E}">
        <p14:creationId xmlns:p14="http://schemas.microsoft.com/office/powerpoint/2010/main" val="256763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3" name="文本框 2">
            <a:extLst>
              <a:ext uri="{FF2B5EF4-FFF2-40B4-BE49-F238E27FC236}">
                <a16:creationId xmlns:a16="http://schemas.microsoft.com/office/drawing/2014/main" id="{BE03D16C-1518-AB78-4D3A-38F9A431109C}"/>
              </a:ext>
            </a:extLst>
          </p:cNvPr>
          <p:cNvSpPr txBox="1"/>
          <p:nvPr/>
        </p:nvSpPr>
        <p:spPr>
          <a:xfrm>
            <a:off x="1172817" y="1525657"/>
            <a:ext cx="9814892" cy="1569660"/>
          </a:xfrm>
          <a:prstGeom prst="rect">
            <a:avLst/>
          </a:prstGeom>
          <a:noFill/>
        </p:spPr>
        <p:txBody>
          <a:bodyPr wrap="square" rtlCol="0">
            <a:spAutoFit/>
          </a:bodyPr>
          <a:lstStyle/>
          <a:p>
            <a:r>
              <a:rPr lang="zh-CN" altLang="en-US" sz="2400" dirty="0"/>
              <a:t>如何实现虚拟地址：</a:t>
            </a:r>
            <a:endParaRPr lang="en-US" altLang="zh-CN" sz="2400" dirty="0"/>
          </a:p>
          <a:p>
            <a:pPr marL="285750" indent="-285750">
              <a:buFont typeface="Wingdings" panose="05000000000000000000" pitchFamily="2" charset="2"/>
              <a:buChar char="l"/>
            </a:pPr>
            <a:r>
              <a:rPr lang="zh-CN" altLang="en-US" sz="2400" dirty="0"/>
              <a:t>分段</a:t>
            </a:r>
            <a:endParaRPr lang="en-US" altLang="zh-CN" sz="2400" dirty="0"/>
          </a:p>
          <a:p>
            <a:pPr marL="285750" indent="-285750">
              <a:buFont typeface="Wingdings" panose="05000000000000000000" pitchFamily="2" charset="2"/>
              <a:buChar char="l"/>
            </a:pPr>
            <a:r>
              <a:rPr lang="zh-CN" altLang="en-US" sz="2400" dirty="0"/>
              <a:t>分页</a:t>
            </a:r>
            <a:endParaRPr lang="en-US" altLang="zh-CN" sz="2400" dirty="0"/>
          </a:p>
          <a:p>
            <a:pPr marL="285750" indent="-285750">
              <a:buFont typeface="Wingdings" panose="05000000000000000000" pitchFamily="2" charset="2"/>
              <a:buChar char="l"/>
            </a:pPr>
            <a:r>
              <a:rPr lang="zh-CN" altLang="en-US" sz="2400" dirty="0"/>
              <a:t>段页式</a:t>
            </a:r>
            <a:endParaRPr lang="en-US" altLang="zh-CN" sz="2400" dirty="0"/>
          </a:p>
        </p:txBody>
      </p:sp>
    </p:spTree>
    <p:extLst>
      <p:ext uri="{BB962C8B-B14F-4D97-AF65-F5344CB8AC3E}">
        <p14:creationId xmlns:p14="http://schemas.microsoft.com/office/powerpoint/2010/main" val="116026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662536F-46D7-8F98-0B0E-B9C870636E3F}"/>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3" name="文本框 2">
            <a:extLst>
              <a:ext uri="{FF2B5EF4-FFF2-40B4-BE49-F238E27FC236}">
                <a16:creationId xmlns:a16="http://schemas.microsoft.com/office/drawing/2014/main" id="{BE03D16C-1518-AB78-4D3A-38F9A431109C}"/>
              </a:ext>
            </a:extLst>
          </p:cNvPr>
          <p:cNvSpPr txBox="1"/>
          <p:nvPr/>
        </p:nvSpPr>
        <p:spPr>
          <a:xfrm>
            <a:off x="577165" y="954305"/>
            <a:ext cx="7283964" cy="1569660"/>
          </a:xfrm>
          <a:prstGeom prst="rect">
            <a:avLst/>
          </a:prstGeom>
          <a:noFill/>
        </p:spPr>
        <p:txBody>
          <a:bodyPr wrap="square" rtlCol="0">
            <a:spAutoFit/>
          </a:bodyPr>
          <a:lstStyle/>
          <a:p>
            <a:r>
              <a:rPr lang="zh-CN" altLang="en-US" sz="2400" dirty="0"/>
              <a:t>分段</a:t>
            </a:r>
            <a:endParaRPr lang="en-US" altLang="zh-CN" sz="2400" dirty="0"/>
          </a:p>
          <a:p>
            <a:r>
              <a:rPr lang="zh-CN" altLang="en-US" sz="2400" dirty="0"/>
              <a:t>分段的地址管理，就是使用一张段表来描述不同段所在的物理地址，段表的每一项记录下段的基址，段的长度，然后使用</a:t>
            </a:r>
            <a:r>
              <a:rPr lang="zh-CN" altLang="en-US" sz="2400" b="1" dirty="0"/>
              <a:t>段号</a:t>
            </a:r>
            <a:r>
              <a:rPr lang="en-US" altLang="zh-CN" sz="2400" b="1" dirty="0"/>
              <a:t>+</a:t>
            </a:r>
            <a:r>
              <a:rPr lang="zh-CN" altLang="en-US" sz="2400" b="1" dirty="0"/>
              <a:t>偏移</a:t>
            </a:r>
            <a:r>
              <a:rPr lang="zh-CN" altLang="en-US" sz="2400" dirty="0"/>
              <a:t>作为虚拟地址来访存。</a:t>
            </a:r>
            <a:endParaRPr lang="en-US" altLang="zh-CN" sz="2400" dirty="0"/>
          </a:p>
        </p:txBody>
      </p:sp>
      <p:sp>
        <p:nvSpPr>
          <p:cNvPr id="2" name="矩形 1">
            <a:extLst>
              <a:ext uri="{FF2B5EF4-FFF2-40B4-BE49-F238E27FC236}">
                <a16:creationId xmlns:a16="http://schemas.microsoft.com/office/drawing/2014/main" id="{6BB52517-B0FC-B03F-79A7-AD1E1294349E}"/>
              </a:ext>
            </a:extLst>
          </p:cNvPr>
          <p:cNvSpPr/>
          <p:nvPr/>
        </p:nvSpPr>
        <p:spPr>
          <a:xfrm>
            <a:off x="1054257" y="4103766"/>
            <a:ext cx="1331134" cy="83099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text</a:t>
            </a:r>
            <a:r>
              <a:rPr lang="zh-CN" altLang="en-US" dirty="0"/>
              <a:t>段</a:t>
            </a:r>
          </a:p>
        </p:txBody>
      </p:sp>
      <p:sp>
        <p:nvSpPr>
          <p:cNvPr id="5" name="矩形 4">
            <a:extLst>
              <a:ext uri="{FF2B5EF4-FFF2-40B4-BE49-F238E27FC236}">
                <a16:creationId xmlns:a16="http://schemas.microsoft.com/office/drawing/2014/main" id="{B8306D77-B475-89EA-B7B7-D63548E6D5E3}"/>
              </a:ext>
            </a:extLst>
          </p:cNvPr>
          <p:cNvSpPr/>
          <p:nvPr/>
        </p:nvSpPr>
        <p:spPr>
          <a:xfrm>
            <a:off x="1054257" y="5765760"/>
            <a:ext cx="1331134" cy="83099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Bss</a:t>
            </a:r>
            <a:r>
              <a:rPr lang="zh-CN" altLang="en-US" dirty="0"/>
              <a:t>段</a:t>
            </a:r>
          </a:p>
        </p:txBody>
      </p:sp>
      <p:sp>
        <p:nvSpPr>
          <p:cNvPr id="6" name="矩形 5">
            <a:extLst>
              <a:ext uri="{FF2B5EF4-FFF2-40B4-BE49-F238E27FC236}">
                <a16:creationId xmlns:a16="http://schemas.microsoft.com/office/drawing/2014/main" id="{41100702-F4D8-9A16-E77F-2BF583576D21}"/>
              </a:ext>
            </a:extLst>
          </p:cNvPr>
          <p:cNvSpPr/>
          <p:nvPr/>
        </p:nvSpPr>
        <p:spPr>
          <a:xfrm>
            <a:off x="1054257" y="4934763"/>
            <a:ext cx="1331134" cy="83099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data</a:t>
            </a:r>
            <a:r>
              <a:rPr lang="zh-CN" altLang="en-US" dirty="0"/>
              <a:t>段</a:t>
            </a:r>
          </a:p>
        </p:txBody>
      </p:sp>
      <p:graphicFrame>
        <p:nvGraphicFramePr>
          <p:cNvPr id="7" name="表格 6">
            <a:extLst>
              <a:ext uri="{FF2B5EF4-FFF2-40B4-BE49-F238E27FC236}">
                <a16:creationId xmlns:a16="http://schemas.microsoft.com/office/drawing/2014/main" id="{AB609F82-7F1E-0DC8-2459-34F7E07D9306}"/>
              </a:ext>
            </a:extLst>
          </p:cNvPr>
          <p:cNvGraphicFramePr>
            <a:graphicFrameLocks noGrp="1"/>
          </p:cNvGraphicFramePr>
          <p:nvPr>
            <p:extLst>
              <p:ext uri="{D42A27DB-BD31-4B8C-83A1-F6EECF244321}">
                <p14:modId xmlns:p14="http://schemas.microsoft.com/office/powerpoint/2010/main" val="3658477650"/>
              </p:ext>
            </p:extLst>
          </p:nvPr>
        </p:nvGraphicFramePr>
        <p:xfrm>
          <a:off x="3561048" y="4519265"/>
          <a:ext cx="4445001" cy="1463040"/>
        </p:xfrm>
        <a:graphic>
          <a:graphicData uri="http://schemas.openxmlformats.org/drawingml/2006/table">
            <a:tbl>
              <a:tblPr firstRow="1" bandRow="1">
                <a:tableStyleId>{5C22544A-7EE6-4342-B048-85BDC9FD1C3A}</a:tableStyleId>
              </a:tblPr>
              <a:tblGrid>
                <a:gridCol w="1481667">
                  <a:extLst>
                    <a:ext uri="{9D8B030D-6E8A-4147-A177-3AD203B41FA5}">
                      <a16:colId xmlns:a16="http://schemas.microsoft.com/office/drawing/2014/main" val="236131043"/>
                    </a:ext>
                  </a:extLst>
                </a:gridCol>
                <a:gridCol w="1481667">
                  <a:extLst>
                    <a:ext uri="{9D8B030D-6E8A-4147-A177-3AD203B41FA5}">
                      <a16:colId xmlns:a16="http://schemas.microsoft.com/office/drawing/2014/main" val="2336864484"/>
                    </a:ext>
                  </a:extLst>
                </a:gridCol>
                <a:gridCol w="1481667">
                  <a:extLst>
                    <a:ext uri="{9D8B030D-6E8A-4147-A177-3AD203B41FA5}">
                      <a16:colId xmlns:a16="http://schemas.microsoft.com/office/drawing/2014/main" val="551509167"/>
                    </a:ext>
                  </a:extLst>
                </a:gridCol>
              </a:tblGrid>
              <a:tr h="249990">
                <a:tc>
                  <a:txBody>
                    <a:bodyPr/>
                    <a:lstStyle/>
                    <a:p>
                      <a:r>
                        <a:rPr lang="zh-CN" altLang="en-US" dirty="0"/>
                        <a:t>段号</a:t>
                      </a:r>
                    </a:p>
                  </a:txBody>
                  <a:tcPr/>
                </a:tc>
                <a:tc>
                  <a:txBody>
                    <a:bodyPr/>
                    <a:lstStyle/>
                    <a:p>
                      <a:r>
                        <a:rPr lang="zh-CN" altLang="en-US" dirty="0"/>
                        <a:t>段长</a:t>
                      </a:r>
                    </a:p>
                  </a:txBody>
                  <a:tcPr/>
                </a:tc>
                <a:tc>
                  <a:txBody>
                    <a:bodyPr/>
                    <a:lstStyle/>
                    <a:p>
                      <a:r>
                        <a:rPr lang="zh-CN" altLang="en-US" dirty="0"/>
                        <a:t>物理基址</a:t>
                      </a:r>
                    </a:p>
                  </a:txBody>
                  <a:tcPr/>
                </a:tc>
                <a:extLst>
                  <a:ext uri="{0D108BD9-81ED-4DB2-BD59-A6C34878D82A}">
                    <a16:rowId xmlns:a16="http://schemas.microsoft.com/office/drawing/2014/main" val="560392224"/>
                  </a:ext>
                </a:extLst>
              </a:tr>
              <a:tr h="249990">
                <a:tc>
                  <a:txBody>
                    <a:bodyPr/>
                    <a:lstStyle/>
                    <a:p>
                      <a:r>
                        <a:rPr lang="en-US" altLang="zh-CN" dirty="0"/>
                        <a:t>0</a:t>
                      </a:r>
                      <a:endParaRPr lang="zh-CN" altLang="en-US" dirty="0"/>
                    </a:p>
                  </a:txBody>
                  <a:tcPr/>
                </a:tc>
                <a:tc>
                  <a:txBody>
                    <a:bodyPr/>
                    <a:lstStyle/>
                    <a:p>
                      <a:r>
                        <a:rPr lang="en-US" altLang="zh-CN" dirty="0"/>
                        <a:t>4KB</a:t>
                      </a:r>
                      <a:endParaRPr lang="zh-CN" altLang="en-US" dirty="0"/>
                    </a:p>
                  </a:txBody>
                  <a:tcPr/>
                </a:tc>
                <a:tc>
                  <a:txBody>
                    <a:bodyPr/>
                    <a:lstStyle/>
                    <a:p>
                      <a:r>
                        <a:rPr lang="en-US" altLang="zh-CN" dirty="0"/>
                        <a:t>10K</a:t>
                      </a:r>
                      <a:endParaRPr lang="zh-CN" altLang="en-US" dirty="0"/>
                    </a:p>
                  </a:txBody>
                  <a:tcPr/>
                </a:tc>
                <a:extLst>
                  <a:ext uri="{0D108BD9-81ED-4DB2-BD59-A6C34878D82A}">
                    <a16:rowId xmlns:a16="http://schemas.microsoft.com/office/drawing/2014/main" val="3961149602"/>
                  </a:ext>
                </a:extLst>
              </a:tr>
              <a:tr h="249990">
                <a:tc>
                  <a:txBody>
                    <a:bodyPr/>
                    <a:lstStyle/>
                    <a:p>
                      <a:r>
                        <a:rPr lang="en-US" altLang="zh-CN" dirty="0"/>
                        <a:t>1</a:t>
                      </a:r>
                      <a:endParaRPr lang="zh-CN" altLang="en-US" dirty="0"/>
                    </a:p>
                  </a:txBody>
                  <a:tcPr/>
                </a:tc>
                <a:tc>
                  <a:txBody>
                    <a:bodyPr/>
                    <a:lstStyle/>
                    <a:p>
                      <a:r>
                        <a:rPr lang="en-US" altLang="zh-CN" dirty="0"/>
                        <a:t>8KB</a:t>
                      </a:r>
                      <a:endParaRPr lang="zh-CN" altLang="en-US" dirty="0"/>
                    </a:p>
                  </a:txBody>
                  <a:tcPr/>
                </a:tc>
                <a:tc>
                  <a:txBody>
                    <a:bodyPr/>
                    <a:lstStyle/>
                    <a:p>
                      <a:r>
                        <a:rPr lang="en-US" altLang="zh-CN" dirty="0"/>
                        <a:t>20K</a:t>
                      </a:r>
                      <a:endParaRPr lang="zh-CN" altLang="en-US" dirty="0"/>
                    </a:p>
                  </a:txBody>
                  <a:tcPr/>
                </a:tc>
                <a:extLst>
                  <a:ext uri="{0D108BD9-81ED-4DB2-BD59-A6C34878D82A}">
                    <a16:rowId xmlns:a16="http://schemas.microsoft.com/office/drawing/2014/main" val="4261461005"/>
                  </a:ext>
                </a:extLst>
              </a:tr>
              <a:tr h="249990">
                <a:tc>
                  <a:txBody>
                    <a:bodyPr/>
                    <a:lstStyle/>
                    <a:p>
                      <a:r>
                        <a:rPr lang="en-US" altLang="zh-CN" dirty="0"/>
                        <a:t>2</a:t>
                      </a:r>
                      <a:endParaRPr lang="zh-CN" altLang="en-US" dirty="0"/>
                    </a:p>
                  </a:txBody>
                  <a:tcPr/>
                </a:tc>
                <a:tc>
                  <a:txBody>
                    <a:bodyPr/>
                    <a:lstStyle/>
                    <a:p>
                      <a:r>
                        <a:rPr lang="en-US" altLang="zh-CN" dirty="0"/>
                        <a:t>16KB</a:t>
                      </a:r>
                      <a:endParaRPr lang="zh-CN" altLang="en-US" dirty="0"/>
                    </a:p>
                  </a:txBody>
                  <a:tcPr/>
                </a:tc>
                <a:tc>
                  <a:txBody>
                    <a:bodyPr/>
                    <a:lstStyle/>
                    <a:p>
                      <a:r>
                        <a:rPr lang="en-US" altLang="zh-CN" dirty="0"/>
                        <a:t>40K</a:t>
                      </a:r>
                      <a:endParaRPr lang="zh-CN" altLang="en-US" dirty="0"/>
                    </a:p>
                  </a:txBody>
                  <a:tcPr/>
                </a:tc>
                <a:extLst>
                  <a:ext uri="{0D108BD9-81ED-4DB2-BD59-A6C34878D82A}">
                    <a16:rowId xmlns:a16="http://schemas.microsoft.com/office/drawing/2014/main" val="1192850914"/>
                  </a:ext>
                </a:extLst>
              </a:tr>
            </a:tbl>
          </a:graphicData>
        </a:graphic>
      </p:graphicFrame>
      <p:cxnSp>
        <p:nvCxnSpPr>
          <p:cNvPr id="9" name="直接连接符 8">
            <a:extLst>
              <a:ext uri="{FF2B5EF4-FFF2-40B4-BE49-F238E27FC236}">
                <a16:creationId xmlns:a16="http://schemas.microsoft.com/office/drawing/2014/main" id="{0AD26EA8-755D-67F8-FF9D-0D9046D8FB82}"/>
              </a:ext>
            </a:extLst>
          </p:cNvPr>
          <p:cNvCxnSpPr>
            <a:stCxn id="2" idx="3"/>
          </p:cNvCxnSpPr>
          <p:nvPr/>
        </p:nvCxnSpPr>
        <p:spPr>
          <a:xfrm>
            <a:off x="2385391" y="4519265"/>
            <a:ext cx="1175657" cy="484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6383B75-4C76-947A-81FB-09F8B1F05D81}"/>
              </a:ext>
            </a:extLst>
          </p:cNvPr>
          <p:cNvCxnSpPr>
            <a:stCxn id="6" idx="3"/>
          </p:cNvCxnSpPr>
          <p:nvPr/>
        </p:nvCxnSpPr>
        <p:spPr>
          <a:xfrm>
            <a:off x="2385391" y="5350262"/>
            <a:ext cx="1175657" cy="96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4D27E4A-38F4-29FC-2E0E-B83AEB3E8C75}"/>
              </a:ext>
            </a:extLst>
          </p:cNvPr>
          <p:cNvCxnSpPr>
            <a:stCxn id="5" idx="3"/>
          </p:cNvCxnSpPr>
          <p:nvPr/>
        </p:nvCxnSpPr>
        <p:spPr>
          <a:xfrm flipV="1">
            <a:off x="2385391" y="5765760"/>
            <a:ext cx="1175657" cy="415499"/>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D205453B-ABF0-AF31-32C5-612049AE61C9}"/>
              </a:ext>
            </a:extLst>
          </p:cNvPr>
          <p:cNvSpPr/>
          <p:nvPr/>
        </p:nvSpPr>
        <p:spPr>
          <a:xfrm>
            <a:off x="9534111" y="865398"/>
            <a:ext cx="770282" cy="5787414"/>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21FE2F6-EB60-CC72-F6E0-096AAA4CBC96}"/>
              </a:ext>
            </a:extLst>
          </p:cNvPr>
          <p:cNvSpPr/>
          <p:nvPr/>
        </p:nvSpPr>
        <p:spPr>
          <a:xfrm>
            <a:off x="9541565" y="1525657"/>
            <a:ext cx="755374" cy="68934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4KB</a:t>
            </a:r>
            <a:endParaRPr lang="zh-CN" altLang="en-US" dirty="0"/>
          </a:p>
        </p:txBody>
      </p:sp>
      <p:sp>
        <p:nvSpPr>
          <p:cNvPr id="16" name="矩形 15">
            <a:extLst>
              <a:ext uri="{FF2B5EF4-FFF2-40B4-BE49-F238E27FC236}">
                <a16:creationId xmlns:a16="http://schemas.microsoft.com/office/drawing/2014/main" id="{A7C12810-0DEE-AF9E-1CB1-C38B8F47FB91}"/>
              </a:ext>
            </a:extLst>
          </p:cNvPr>
          <p:cNvSpPr/>
          <p:nvPr/>
        </p:nvSpPr>
        <p:spPr>
          <a:xfrm>
            <a:off x="9541565" y="2896446"/>
            <a:ext cx="755374" cy="1278157"/>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8KB</a:t>
            </a:r>
            <a:endParaRPr lang="zh-CN" altLang="en-US" dirty="0"/>
          </a:p>
        </p:txBody>
      </p:sp>
      <p:sp>
        <p:nvSpPr>
          <p:cNvPr id="17" name="矩形 16">
            <a:extLst>
              <a:ext uri="{FF2B5EF4-FFF2-40B4-BE49-F238E27FC236}">
                <a16:creationId xmlns:a16="http://schemas.microsoft.com/office/drawing/2014/main" id="{78FB7560-98E5-0365-262B-E2812C8C26B7}"/>
              </a:ext>
            </a:extLst>
          </p:cNvPr>
          <p:cNvSpPr/>
          <p:nvPr/>
        </p:nvSpPr>
        <p:spPr>
          <a:xfrm>
            <a:off x="9549019" y="4660925"/>
            <a:ext cx="747920" cy="1779632"/>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16KB</a:t>
            </a:r>
            <a:endParaRPr lang="zh-CN" altLang="en-US" dirty="0"/>
          </a:p>
        </p:txBody>
      </p:sp>
      <p:sp>
        <p:nvSpPr>
          <p:cNvPr id="18" name="文本框 17">
            <a:extLst>
              <a:ext uri="{FF2B5EF4-FFF2-40B4-BE49-F238E27FC236}">
                <a16:creationId xmlns:a16="http://schemas.microsoft.com/office/drawing/2014/main" id="{A8A972C9-9846-E23E-A55B-2AA2616CD9DC}"/>
              </a:ext>
            </a:extLst>
          </p:cNvPr>
          <p:cNvSpPr txBox="1"/>
          <p:nvPr/>
        </p:nvSpPr>
        <p:spPr>
          <a:xfrm>
            <a:off x="10476553" y="1226773"/>
            <a:ext cx="990364" cy="369332"/>
          </a:xfrm>
          <a:prstGeom prst="rect">
            <a:avLst/>
          </a:prstGeom>
          <a:noFill/>
        </p:spPr>
        <p:txBody>
          <a:bodyPr wrap="square" rtlCol="0">
            <a:spAutoFit/>
          </a:bodyPr>
          <a:lstStyle/>
          <a:p>
            <a:r>
              <a:rPr lang="en-US" altLang="zh-CN" dirty="0"/>
              <a:t>10K</a:t>
            </a:r>
            <a:endParaRPr lang="zh-CN" altLang="en-US" dirty="0"/>
          </a:p>
        </p:txBody>
      </p:sp>
      <p:sp>
        <p:nvSpPr>
          <p:cNvPr id="19" name="文本框 18">
            <a:extLst>
              <a:ext uri="{FF2B5EF4-FFF2-40B4-BE49-F238E27FC236}">
                <a16:creationId xmlns:a16="http://schemas.microsoft.com/office/drawing/2014/main" id="{53466771-CEB1-8064-C5A5-1EF815325CDA}"/>
              </a:ext>
            </a:extLst>
          </p:cNvPr>
          <p:cNvSpPr txBox="1"/>
          <p:nvPr/>
        </p:nvSpPr>
        <p:spPr>
          <a:xfrm>
            <a:off x="10476553" y="2670930"/>
            <a:ext cx="990364" cy="369332"/>
          </a:xfrm>
          <a:prstGeom prst="rect">
            <a:avLst/>
          </a:prstGeom>
          <a:noFill/>
        </p:spPr>
        <p:txBody>
          <a:bodyPr wrap="square" rtlCol="0">
            <a:spAutoFit/>
          </a:bodyPr>
          <a:lstStyle/>
          <a:p>
            <a:r>
              <a:rPr lang="en-US" altLang="zh-CN" dirty="0"/>
              <a:t>20K</a:t>
            </a:r>
            <a:endParaRPr lang="zh-CN" altLang="en-US" dirty="0"/>
          </a:p>
        </p:txBody>
      </p:sp>
      <p:sp>
        <p:nvSpPr>
          <p:cNvPr id="20" name="文本框 19">
            <a:extLst>
              <a:ext uri="{FF2B5EF4-FFF2-40B4-BE49-F238E27FC236}">
                <a16:creationId xmlns:a16="http://schemas.microsoft.com/office/drawing/2014/main" id="{83AB1FEC-C351-1975-2D2E-4CCBEA7F3FF9}"/>
              </a:ext>
            </a:extLst>
          </p:cNvPr>
          <p:cNvSpPr txBox="1"/>
          <p:nvPr/>
        </p:nvSpPr>
        <p:spPr>
          <a:xfrm>
            <a:off x="10476553" y="4405436"/>
            <a:ext cx="990364" cy="369332"/>
          </a:xfrm>
          <a:prstGeom prst="rect">
            <a:avLst/>
          </a:prstGeom>
          <a:noFill/>
        </p:spPr>
        <p:txBody>
          <a:bodyPr wrap="square" rtlCol="0">
            <a:spAutoFit/>
          </a:bodyPr>
          <a:lstStyle/>
          <a:p>
            <a:r>
              <a:rPr lang="en-US" altLang="zh-CN" dirty="0"/>
              <a:t>40K</a:t>
            </a:r>
            <a:endParaRPr lang="zh-CN" altLang="en-US" dirty="0"/>
          </a:p>
        </p:txBody>
      </p:sp>
      <p:sp>
        <p:nvSpPr>
          <p:cNvPr id="21" name="文本框 20">
            <a:extLst>
              <a:ext uri="{FF2B5EF4-FFF2-40B4-BE49-F238E27FC236}">
                <a16:creationId xmlns:a16="http://schemas.microsoft.com/office/drawing/2014/main" id="{FEC8C036-5EE5-7FD0-4144-1D9D5A500815}"/>
              </a:ext>
            </a:extLst>
          </p:cNvPr>
          <p:cNvSpPr txBox="1"/>
          <p:nvPr/>
        </p:nvSpPr>
        <p:spPr>
          <a:xfrm>
            <a:off x="10476553" y="580442"/>
            <a:ext cx="990364" cy="369332"/>
          </a:xfrm>
          <a:prstGeom prst="rect">
            <a:avLst/>
          </a:prstGeom>
          <a:noFill/>
        </p:spPr>
        <p:txBody>
          <a:bodyPr wrap="square" rtlCol="0">
            <a:spAutoFit/>
          </a:bodyPr>
          <a:lstStyle/>
          <a:p>
            <a:r>
              <a:rPr lang="en-US" altLang="zh-CN" dirty="0"/>
              <a:t>0</a:t>
            </a:r>
            <a:endParaRPr lang="zh-CN" altLang="en-US" dirty="0"/>
          </a:p>
        </p:txBody>
      </p:sp>
      <p:cxnSp>
        <p:nvCxnSpPr>
          <p:cNvPr id="23" name="直接连接符 22">
            <a:extLst>
              <a:ext uri="{FF2B5EF4-FFF2-40B4-BE49-F238E27FC236}">
                <a16:creationId xmlns:a16="http://schemas.microsoft.com/office/drawing/2014/main" id="{CC692414-CE31-2ECB-6D0E-1D9C5D8F1C88}"/>
              </a:ext>
            </a:extLst>
          </p:cNvPr>
          <p:cNvCxnSpPr>
            <a:cxnSpLocks/>
            <a:endCxn id="15" idx="1"/>
          </p:cNvCxnSpPr>
          <p:nvPr/>
        </p:nvCxnSpPr>
        <p:spPr>
          <a:xfrm flipV="1">
            <a:off x="8006049" y="1870332"/>
            <a:ext cx="1535516" cy="3133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BCDB7DF-1FA0-D7CE-95F1-1FD6F71D23C9}"/>
              </a:ext>
            </a:extLst>
          </p:cNvPr>
          <p:cNvCxnSpPr>
            <a:cxnSpLocks/>
            <a:endCxn id="16" idx="1"/>
          </p:cNvCxnSpPr>
          <p:nvPr/>
        </p:nvCxnSpPr>
        <p:spPr>
          <a:xfrm flipV="1">
            <a:off x="8006049" y="3535525"/>
            <a:ext cx="1535516" cy="1921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B57EC8A-B5C6-DF7B-7AE5-F48C5B19AC6A}"/>
              </a:ext>
            </a:extLst>
          </p:cNvPr>
          <p:cNvCxnSpPr>
            <a:cxnSpLocks/>
            <a:endCxn id="17" idx="1"/>
          </p:cNvCxnSpPr>
          <p:nvPr/>
        </p:nvCxnSpPr>
        <p:spPr>
          <a:xfrm flipV="1">
            <a:off x="8006049" y="5550741"/>
            <a:ext cx="1542970" cy="2890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17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C6EE9-3689-1F06-4033-DCD9D387A7C2}"/>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F367B299-E4CA-452E-194A-F398DE8B8FC1}"/>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3" name="文本框 2">
            <a:extLst>
              <a:ext uri="{FF2B5EF4-FFF2-40B4-BE49-F238E27FC236}">
                <a16:creationId xmlns:a16="http://schemas.microsoft.com/office/drawing/2014/main" id="{35800261-D8D1-D85A-E6EA-16523C3541E3}"/>
              </a:ext>
            </a:extLst>
          </p:cNvPr>
          <p:cNvSpPr txBox="1"/>
          <p:nvPr/>
        </p:nvSpPr>
        <p:spPr>
          <a:xfrm>
            <a:off x="577164" y="954305"/>
            <a:ext cx="8683319" cy="4893647"/>
          </a:xfrm>
          <a:prstGeom prst="rect">
            <a:avLst/>
          </a:prstGeom>
          <a:noFill/>
        </p:spPr>
        <p:txBody>
          <a:bodyPr wrap="square" rtlCol="0">
            <a:spAutoFit/>
          </a:bodyPr>
          <a:lstStyle/>
          <a:p>
            <a:r>
              <a:rPr lang="zh-CN" altLang="en-US" sz="2400" dirty="0"/>
              <a:t>分段例子</a:t>
            </a:r>
          </a:p>
          <a:p>
            <a:r>
              <a:rPr lang="zh-CN" altLang="en-US" sz="2400" dirty="0"/>
              <a:t>以</a:t>
            </a:r>
            <a:r>
              <a:rPr lang="en-US" altLang="zh-CN" sz="2400" dirty="0"/>
              <a:t>x86</a:t>
            </a:r>
            <a:r>
              <a:rPr lang="zh-CN" altLang="en-US" sz="2400" dirty="0"/>
              <a:t>的实模式和</a:t>
            </a:r>
            <a:r>
              <a:rPr lang="en-US" altLang="zh-CN" sz="2400" dirty="0"/>
              <a:t>32</a:t>
            </a:r>
            <a:r>
              <a:rPr lang="zh-CN" altLang="en-US" sz="2400" dirty="0"/>
              <a:t>位保护模式为例</a:t>
            </a:r>
            <a:endParaRPr lang="en-US" altLang="zh-CN" sz="2400" dirty="0"/>
          </a:p>
          <a:p>
            <a:r>
              <a:rPr lang="zh-CN" altLang="en-US" sz="2400" dirty="0"/>
              <a:t>（有分段的常用处理器应该也就这个最经典了，前者只有分段机制，后者默认开启分段，分页可选）</a:t>
            </a:r>
            <a:endParaRPr lang="en-US" altLang="zh-CN" sz="2400" dirty="0"/>
          </a:p>
          <a:p>
            <a:endParaRPr lang="en-US" altLang="zh-CN" sz="2400" dirty="0"/>
          </a:p>
          <a:p>
            <a:r>
              <a:rPr lang="zh-CN" altLang="en-US" sz="2400" dirty="0"/>
              <a:t>首先为了充分利用地址空间，</a:t>
            </a:r>
            <a:r>
              <a:rPr lang="en-US" altLang="zh-CN" sz="2400" dirty="0"/>
              <a:t>x86</a:t>
            </a:r>
            <a:r>
              <a:rPr lang="zh-CN" altLang="en-US" sz="2400" dirty="0"/>
              <a:t>使用了六个段寄存器</a:t>
            </a:r>
            <a:endParaRPr lang="en-US" altLang="zh-CN" sz="2400" dirty="0"/>
          </a:p>
          <a:p>
            <a:r>
              <a:rPr lang="en-US" altLang="zh-CN" sz="2400" dirty="0"/>
              <a:t>CS</a:t>
            </a:r>
            <a:r>
              <a:rPr lang="zh-CN" altLang="en-US" sz="2400" dirty="0"/>
              <a:t>（代码段）</a:t>
            </a:r>
            <a:endParaRPr lang="en-US" altLang="zh-CN" sz="2400" dirty="0"/>
          </a:p>
          <a:p>
            <a:r>
              <a:rPr lang="en-US" altLang="zh-CN" sz="2400" dirty="0"/>
              <a:t>DS</a:t>
            </a:r>
            <a:r>
              <a:rPr lang="zh-CN" altLang="en-US" sz="2400" dirty="0"/>
              <a:t>（数据段）</a:t>
            </a:r>
            <a:endParaRPr lang="en-US" altLang="zh-CN" sz="2400" dirty="0"/>
          </a:p>
          <a:p>
            <a:r>
              <a:rPr lang="en-US" altLang="zh-CN" sz="2400" dirty="0"/>
              <a:t>SS</a:t>
            </a:r>
            <a:r>
              <a:rPr lang="zh-CN" altLang="en-US" sz="2400" dirty="0"/>
              <a:t>（堆栈段）</a:t>
            </a:r>
            <a:endParaRPr lang="en-US" altLang="zh-CN" sz="2400" dirty="0"/>
          </a:p>
          <a:p>
            <a:r>
              <a:rPr lang="en-US" altLang="zh-CN" sz="2400" dirty="0"/>
              <a:t>ES</a:t>
            </a:r>
            <a:r>
              <a:rPr lang="zh-CN" altLang="en-US" sz="2400" dirty="0"/>
              <a:t>（扩展段）</a:t>
            </a:r>
            <a:endParaRPr lang="en-US" altLang="zh-CN" sz="2400" dirty="0"/>
          </a:p>
          <a:p>
            <a:r>
              <a:rPr lang="en-US" altLang="zh-CN" sz="2400" dirty="0"/>
              <a:t>FS</a:t>
            </a:r>
            <a:r>
              <a:rPr lang="zh-CN" altLang="en-US" sz="2400" dirty="0"/>
              <a:t>（标志段）</a:t>
            </a:r>
            <a:endParaRPr lang="en-US" altLang="zh-CN" sz="2400" dirty="0"/>
          </a:p>
          <a:p>
            <a:r>
              <a:rPr lang="en-US" altLang="zh-CN" sz="2400" dirty="0"/>
              <a:t>GS</a:t>
            </a:r>
            <a:r>
              <a:rPr lang="zh-CN" altLang="en-US" sz="2400" dirty="0"/>
              <a:t>（全局段）</a:t>
            </a:r>
            <a:endParaRPr lang="en-US" altLang="zh-CN" sz="2400" dirty="0"/>
          </a:p>
          <a:p>
            <a:r>
              <a:rPr lang="zh-CN" altLang="en-US" sz="2400" dirty="0"/>
              <a:t>这几个寄存器存放了段基址以及一些其他的标志位的信息</a:t>
            </a:r>
            <a:endParaRPr lang="en-US" altLang="zh-CN" sz="2400" dirty="0"/>
          </a:p>
        </p:txBody>
      </p:sp>
    </p:spTree>
    <p:extLst>
      <p:ext uri="{BB962C8B-B14F-4D97-AF65-F5344CB8AC3E}">
        <p14:creationId xmlns:p14="http://schemas.microsoft.com/office/powerpoint/2010/main" val="289941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7B003-6ED7-9276-B020-4B27E64171AC}"/>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EA0883BF-38C9-E5F4-1222-B00565B1D0AE}"/>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3" name="文本框 2">
            <a:extLst>
              <a:ext uri="{FF2B5EF4-FFF2-40B4-BE49-F238E27FC236}">
                <a16:creationId xmlns:a16="http://schemas.microsoft.com/office/drawing/2014/main" id="{C9F3F49E-7165-F675-8199-2A46393724D2}"/>
              </a:ext>
            </a:extLst>
          </p:cNvPr>
          <p:cNvSpPr txBox="1"/>
          <p:nvPr/>
        </p:nvSpPr>
        <p:spPr>
          <a:xfrm>
            <a:off x="577164" y="954305"/>
            <a:ext cx="8683319" cy="2677656"/>
          </a:xfrm>
          <a:prstGeom prst="rect">
            <a:avLst/>
          </a:prstGeom>
          <a:noFill/>
        </p:spPr>
        <p:txBody>
          <a:bodyPr wrap="square" rtlCol="0">
            <a:spAutoFit/>
          </a:bodyPr>
          <a:lstStyle/>
          <a:p>
            <a:r>
              <a:rPr lang="zh-CN" altLang="en-US" sz="2400" dirty="0"/>
              <a:t>分段</a:t>
            </a:r>
          </a:p>
          <a:p>
            <a:r>
              <a:rPr lang="zh-CN" altLang="en-US" sz="2400" dirty="0"/>
              <a:t>实模式使用</a:t>
            </a:r>
            <a:r>
              <a:rPr lang="en-US" altLang="zh-CN" sz="2400" dirty="0"/>
              <a:t>16</a:t>
            </a:r>
            <a:r>
              <a:rPr lang="zh-CN" altLang="en-US" sz="2400" dirty="0"/>
              <a:t>位段基址</a:t>
            </a:r>
            <a:r>
              <a:rPr lang="en-US" altLang="zh-CN" sz="2400" dirty="0"/>
              <a:t>+16</a:t>
            </a:r>
            <a:r>
              <a:rPr lang="zh-CN" altLang="en-US" sz="2400" dirty="0"/>
              <a:t>位偏移，凑成</a:t>
            </a:r>
            <a:r>
              <a:rPr lang="en-US" altLang="zh-CN" sz="2400" dirty="0"/>
              <a:t>20</a:t>
            </a:r>
            <a:r>
              <a:rPr lang="zh-CN" altLang="en-US" sz="2400" dirty="0"/>
              <a:t>位地址空间（</a:t>
            </a:r>
            <a:r>
              <a:rPr lang="en-US" altLang="zh-CN" sz="2400" dirty="0"/>
              <a:t>1M</a:t>
            </a:r>
            <a:r>
              <a:rPr lang="zh-CN" altLang="en-US" sz="2400" dirty="0"/>
              <a:t>），也就是可以访问</a:t>
            </a:r>
            <a:r>
              <a:rPr lang="en-US" altLang="zh-CN" sz="2400" dirty="0"/>
              <a:t>1M</a:t>
            </a:r>
            <a:r>
              <a:rPr lang="zh-CN" altLang="en-US" sz="2400" dirty="0"/>
              <a:t>范围的内容</a:t>
            </a:r>
            <a:endParaRPr lang="en-US" altLang="zh-CN" sz="2400" dirty="0"/>
          </a:p>
          <a:p>
            <a:r>
              <a:rPr lang="zh-CN" altLang="en-US" sz="2400" dirty="0"/>
              <a:t>以</a:t>
            </a:r>
            <a:r>
              <a:rPr lang="en-US" altLang="zh-CN" sz="2400" dirty="0"/>
              <a:t>CS</a:t>
            </a:r>
            <a:r>
              <a:rPr lang="zh-CN" altLang="en-US" sz="2400" dirty="0"/>
              <a:t>：</a:t>
            </a:r>
            <a:r>
              <a:rPr lang="en-US" altLang="zh-CN" sz="2400" dirty="0"/>
              <a:t>IP</a:t>
            </a:r>
            <a:r>
              <a:rPr lang="zh-CN" altLang="en-US" sz="2400" dirty="0"/>
              <a:t>为例（用于表示代码段的某个指令，使用代码段寄存器</a:t>
            </a:r>
            <a:r>
              <a:rPr lang="en-US" altLang="zh-CN" sz="2400" dirty="0"/>
              <a:t>+</a:t>
            </a:r>
            <a:r>
              <a:rPr lang="zh-CN" altLang="en-US" sz="2400" dirty="0"/>
              <a:t>指令指针寄存器寻址）</a:t>
            </a:r>
            <a:endParaRPr lang="en-US" altLang="zh-CN" sz="2400" dirty="0"/>
          </a:p>
          <a:p>
            <a:r>
              <a:rPr lang="en-US" altLang="zh-CN" sz="2400" dirty="0"/>
              <a:t>CS*16+IP</a:t>
            </a:r>
          </a:p>
          <a:p>
            <a:r>
              <a:rPr lang="zh-CN" altLang="en-US" sz="2400" dirty="0"/>
              <a:t>这种方式的话呢，</a:t>
            </a:r>
            <a:r>
              <a:rPr lang="zh-CN" altLang="en-US" sz="2400" b="1" dirty="0"/>
              <a:t>段基址加偏移</a:t>
            </a:r>
            <a:r>
              <a:rPr lang="zh-CN" altLang="en-US" sz="2400" dirty="0"/>
              <a:t>的模式构成了最终的地址</a:t>
            </a:r>
            <a:endParaRPr lang="en-US" altLang="zh-CN" sz="2400" dirty="0"/>
          </a:p>
        </p:txBody>
      </p:sp>
      <p:sp>
        <p:nvSpPr>
          <p:cNvPr id="2" name="矩形 1">
            <a:extLst>
              <a:ext uri="{FF2B5EF4-FFF2-40B4-BE49-F238E27FC236}">
                <a16:creationId xmlns:a16="http://schemas.microsoft.com/office/drawing/2014/main" id="{5BB64CE9-D1E3-D602-8578-2AE15D98AE91}"/>
              </a:ext>
            </a:extLst>
          </p:cNvPr>
          <p:cNvSpPr/>
          <p:nvPr/>
        </p:nvSpPr>
        <p:spPr>
          <a:xfrm>
            <a:off x="1263852" y="4317573"/>
            <a:ext cx="203847" cy="5765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6295965-4E2B-943A-CD53-5DBC8C992F91}"/>
              </a:ext>
            </a:extLst>
          </p:cNvPr>
          <p:cNvSpPr/>
          <p:nvPr/>
        </p:nvSpPr>
        <p:spPr>
          <a:xfrm>
            <a:off x="1482261" y="4317573"/>
            <a:ext cx="203847" cy="5765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5D9B8D1-0757-5A16-2FA3-FD717281AD69}"/>
              </a:ext>
            </a:extLst>
          </p:cNvPr>
          <p:cNvSpPr/>
          <p:nvPr/>
        </p:nvSpPr>
        <p:spPr>
          <a:xfrm>
            <a:off x="1706494" y="4317573"/>
            <a:ext cx="203847" cy="5765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17A3472-EA2B-924B-5A6C-73F7232FBDE8}"/>
              </a:ext>
            </a:extLst>
          </p:cNvPr>
          <p:cNvSpPr/>
          <p:nvPr/>
        </p:nvSpPr>
        <p:spPr>
          <a:xfrm>
            <a:off x="1930728" y="4317573"/>
            <a:ext cx="203847" cy="5765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D797F35-8233-B6FC-B968-6AE432B03BAF}"/>
              </a:ext>
            </a:extLst>
          </p:cNvPr>
          <p:cNvSpPr/>
          <p:nvPr/>
        </p:nvSpPr>
        <p:spPr>
          <a:xfrm>
            <a:off x="2307355"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8509F8A-688C-DBC9-BF97-86F400A8343E}"/>
              </a:ext>
            </a:extLst>
          </p:cNvPr>
          <p:cNvSpPr/>
          <p:nvPr/>
        </p:nvSpPr>
        <p:spPr>
          <a:xfrm>
            <a:off x="2525764"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71A6901-DE06-CF4B-2AE6-41BAF7ADE79E}"/>
              </a:ext>
            </a:extLst>
          </p:cNvPr>
          <p:cNvSpPr/>
          <p:nvPr/>
        </p:nvSpPr>
        <p:spPr>
          <a:xfrm>
            <a:off x="2749997"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D5C3C6A-D1AC-C170-70CB-94F58BFF3D62}"/>
              </a:ext>
            </a:extLst>
          </p:cNvPr>
          <p:cNvSpPr/>
          <p:nvPr/>
        </p:nvSpPr>
        <p:spPr>
          <a:xfrm>
            <a:off x="2974231"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34FF9C7-4219-6E3D-23F8-46906516CCE1}"/>
              </a:ext>
            </a:extLst>
          </p:cNvPr>
          <p:cNvSpPr/>
          <p:nvPr/>
        </p:nvSpPr>
        <p:spPr>
          <a:xfrm>
            <a:off x="3350858"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7F6A8D2-9C28-CD16-5F01-6FC79FF67DD8}"/>
              </a:ext>
            </a:extLst>
          </p:cNvPr>
          <p:cNvSpPr/>
          <p:nvPr/>
        </p:nvSpPr>
        <p:spPr>
          <a:xfrm>
            <a:off x="3569267"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DBD2433-1C7D-1632-7A0F-02A65B932C59}"/>
              </a:ext>
            </a:extLst>
          </p:cNvPr>
          <p:cNvSpPr/>
          <p:nvPr/>
        </p:nvSpPr>
        <p:spPr>
          <a:xfrm>
            <a:off x="3793500"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FB5C033-D3CF-9CCC-B480-79F3CDFC2E49}"/>
              </a:ext>
            </a:extLst>
          </p:cNvPr>
          <p:cNvSpPr/>
          <p:nvPr/>
        </p:nvSpPr>
        <p:spPr>
          <a:xfrm>
            <a:off x="4017734"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9562392C-EC6F-3E6E-1272-916348A94932}"/>
              </a:ext>
            </a:extLst>
          </p:cNvPr>
          <p:cNvSpPr/>
          <p:nvPr/>
        </p:nvSpPr>
        <p:spPr>
          <a:xfrm>
            <a:off x="4394361"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6D18A1B9-E0B8-1DD0-679C-2E93B3B0E127}"/>
              </a:ext>
            </a:extLst>
          </p:cNvPr>
          <p:cNvSpPr/>
          <p:nvPr/>
        </p:nvSpPr>
        <p:spPr>
          <a:xfrm>
            <a:off x="4612770"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DDE5348-6F98-E31C-0880-294A999DB8A5}"/>
              </a:ext>
            </a:extLst>
          </p:cNvPr>
          <p:cNvSpPr/>
          <p:nvPr/>
        </p:nvSpPr>
        <p:spPr>
          <a:xfrm>
            <a:off x="4837003"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0BED8858-2993-CA6D-323E-780D29EE9DB9}"/>
              </a:ext>
            </a:extLst>
          </p:cNvPr>
          <p:cNvSpPr/>
          <p:nvPr/>
        </p:nvSpPr>
        <p:spPr>
          <a:xfrm>
            <a:off x="5061237" y="4317573"/>
            <a:ext cx="203847" cy="57659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B382469-9C55-41E6-7BEF-DD014011FFF6}"/>
              </a:ext>
            </a:extLst>
          </p:cNvPr>
          <p:cNvSpPr/>
          <p:nvPr/>
        </p:nvSpPr>
        <p:spPr>
          <a:xfrm>
            <a:off x="5437864" y="4317573"/>
            <a:ext cx="203847" cy="57659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3377C079-C678-FB73-BBB2-1FF35A835A38}"/>
              </a:ext>
            </a:extLst>
          </p:cNvPr>
          <p:cNvSpPr/>
          <p:nvPr/>
        </p:nvSpPr>
        <p:spPr>
          <a:xfrm>
            <a:off x="5656273" y="4317573"/>
            <a:ext cx="203847" cy="57659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B88A981-A239-B5CB-9A35-416BF494B0D8}"/>
              </a:ext>
            </a:extLst>
          </p:cNvPr>
          <p:cNvSpPr/>
          <p:nvPr/>
        </p:nvSpPr>
        <p:spPr>
          <a:xfrm>
            <a:off x="5880506" y="4317573"/>
            <a:ext cx="203847" cy="57659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ACAD577B-40C8-F514-6A49-A2C8B06289FE}"/>
              </a:ext>
            </a:extLst>
          </p:cNvPr>
          <p:cNvSpPr/>
          <p:nvPr/>
        </p:nvSpPr>
        <p:spPr>
          <a:xfrm>
            <a:off x="6104740" y="4317573"/>
            <a:ext cx="203847" cy="57659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B442D4DA-E03F-9F45-3A3A-3C193675F796}"/>
              </a:ext>
            </a:extLst>
          </p:cNvPr>
          <p:cNvCxnSpPr/>
          <p:nvPr/>
        </p:nvCxnSpPr>
        <p:spPr>
          <a:xfrm>
            <a:off x="1263852" y="5131123"/>
            <a:ext cx="4001232" cy="0"/>
          </a:xfrm>
          <a:prstGeom prst="line">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3B5C4D15-AA03-B3C4-9964-A910289313A1}"/>
              </a:ext>
            </a:extLst>
          </p:cNvPr>
          <p:cNvCxnSpPr/>
          <p:nvPr/>
        </p:nvCxnSpPr>
        <p:spPr>
          <a:xfrm>
            <a:off x="2276292" y="5283523"/>
            <a:ext cx="4001232" cy="0"/>
          </a:xfrm>
          <a:prstGeom prst="line">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2AD8C437-3F82-5CF1-ABAB-335170B08D94}"/>
              </a:ext>
            </a:extLst>
          </p:cNvPr>
          <p:cNvSpPr txBox="1"/>
          <p:nvPr/>
        </p:nvSpPr>
        <p:spPr>
          <a:xfrm>
            <a:off x="3109637" y="4827980"/>
            <a:ext cx="1043503" cy="369332"/>
          </a:xfrm>
          <a:prstGeom prst="rect">
            <a:avLst/>
          </a:prstGeom>
          <a:noFill/>
        </p:spPr>
        <p:txBody>
          <a:bodyPr wrap="square" rtlCol="0">
            <a:spAutoFit/>
          </a:bodyPr>
          <a:lstStyle/>
          <a:p>
            <a:r>
              <a:rPr lang="en-US" altLang="zh-CN" dirty="0"/>
              <a:t>CS</a:t>
            </a:r>
            <a:endParaRPr lang="zh-CN" altLang="en-US" dirty="0"/>
          </a:p>
        </p:txBody>
      </p:sp>
      <p:sp>
        <p:nvSpPr>
          <p:cNvPr id="30" name="文本框 29">
            <a:extLst>
              <a:ext uri="{FF2B5EF4-FFF2-40B4-BE49-F238E27FC236}">
                <a16:creationId xmlns:a16="http://schemas.microsoft.com/office/drawing/2014/main" id="{DA15721F-E05C-61BE-81C6-3A8F2DCB0C7F}"/>
              </a:ext>
            </a:extLst>
          </p:cNvPr>
          <p:cNvSpPr txBox="1"/>
          <p:nvPr/>
        </p:nvSpPr>
        <p:spPr>
          <a:xfrm>
            <a:off x="3974532" y="5315789"/>
            <a:ext cx="1043503" cy="369332"/>
          </a:xfrm>
          <a:prstGeom prst="rect">
            <a:avLst/>
          </a:prstGeom>
          <a:noFill/>
        </p:spPr>
        <p:txBody>
          <a:bodyPr wrap="square" rtlCol="0">
            <a:spAutoFit/>
          </a:bodyPr>
          <a:lstStyle/>
          <a:p>
            <a:r>
              <a:rPr lang="en-US" altLang="zh-CN" dirty="0"/>
              <a:t>IP</a:t>
            </a:r>
            <a:endParaRPr lang="zh-CN" altLang="en-US" dirty="0"/>
          </a:p>
        </p:txBody>
      </p:sp>
      <p:cxnSp>
        <p:nvCxnSpPr>
          <p:cNvPr id="31" name="直接连接符 30">
            <a:extLst>
              <a:ext uri="{FF2B5EF4-FFF2-40B4-BE49-F238E27FC236}">
                <a16:creationId xmlns:a16="http://schemas.microsoft.com/office/drawing/2014/main" id="{F9F5084A-B99F-7EC0-6858-7A44EDBD1FDD}"/>
              </a:ext>
            </a:extLst>
          </p:cNvPr>
          <p:cNvCxnSpPr>
            <a:cxnSpLocks/>
          </p:cNvCxnSpPr>
          <p:nvPr/>
        </p:nvCxnSpPr>
        <p:spPr>
          <a:xfrm>
            <a:off x="1263852" y="5971750"/>
            <a:ext cx="5044735" cy="0"/>
          </a:xfrm>
          <a:prstGeom prst="line">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3587F984-3BD0-20B9-80C5-A531A2A42BB2}"/>
              </a:ext>
            </a:extLst>
          </p:cNvPr>
          <p:cNvSpPr txBox="1"/>
          <p:nvPr/>
        </p:nvSpPr>
        <p:spPr>
          <a:xfrm>
            <a:off x="2953844" y="6124150"/>
            <a:ext cx="1745318" cy="369332"/>
          </a:xfrm>
          <a:prstGeom prst="rect">
            <a:avLst/>
          </a:prstGeom>
          <a:noFill/>
        </p:spPr>
        <p:txBody>
          <a:bodyPr wrap="square" rtlCol="0">
            <a:spAutoFit/>
          </a:bodyPr>
          <a:lstStyle/>
          <a:p>
            <a:r>
              <a:rPr lang="en-US" altLang="zh-CN" dirty="0"/>
              <a:t>20</a:t>
            </a:r>
            <a:r>
              <a:rPr lang="zh-CN" altLang="en-US" dirty="0"/>
              <a:t>位实地址</a:t>
            </a:r>
          </a:p>
        </p:txBody>
      </p:sp>
    </p:spTree>
    <p:extLst>
      <p:ext uri="{BB962C8B-B14F-4D97-AF65-F5344CB8AC3E}">
        <p14:creationId xmlns:p14="http://schemas.microsoft.com/office/powerpoint/2010/main" val="116160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EE4C2-7183-0C9C-AF31-ACEDD2A46BD9}"/>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F9D1CED5-CEA5-0FBD-10C3-B659BC20DA11}"/>
              </a:ext>
            </a:extLst>
          </p:cNvPr>
          <p:cNvSpPr/>
          <p:nvPr/>
        </p:nvSpPr>
        <p:spPr>
          <a:xfrm>
            <a:off x="0" y="0"/>
            <a:ext cx="2954655" cy="923330"/>
          </a:xfrm>
          <a:prstGeom prst="rect">
            <a:avLst/>
          </a:prstGeom>
          <a:noFill/>
        </p:spPr>
        <p:txBody>
          <a:bodyPr wrap="none" lIns="91440" tIns="45720" rIns="91440" bIns="45720">
            <a:spAutoFit/>
          </a:bodyPr>
          <a:lstStyle/>
          <a:p>
            <a:r>
              <a:rPr lang="zh-CN" altLang="en-US" sz="5400" b="0" cap="none" spc="0" dirty="0">
                <a:ln w="0"/>
                <a:solidFill>
                  <a:schemeClr val="tx1"/>
                </a:solidFill>
                <a:effectLst>
                  <a:outerShdw blurRad="38100" dist="19050" dir="2700000" algn="tl" rotWithShape="0">
                    <a:schemeClr val="dk1">
                      <a:alpha val="40000"/>
                    </a:schemeClr>
                  </a:outerShdw>
                </a:effectLst>
              </a:rPr>
              <a:t>地址空间</a:t>
            </a:r>
          </a:p>
        </p:txBody>
      </p:sp>
      <p:sp>
        <p:nvSpPr>
          <p:cNvPr id="3" name="文本框 2">
            <a:extLst>
              <a:ext uri="{FF2B5EF4-FFF2-40B4-BE49-F238E27FC236}">
                <a16:creationId xmlns:a16="http://schemas.microsoft.com/office/drawing/2014/main" id="{066718C3-C24A-0BF3-3C4A-93AEB3649E1B}"/>
              </a:ext>
            </a:extLst>
          </p:cNvPr>
          <p:cNvSpPr txBox="1"/>
          <p:nvPr/>
        </p:nvSpPr>
        <p:spPr>
          <a:xfrm>
            <a:off x="577164" y="954305"/>
            <a:ext cx="10255855" cy="2677656"/>
          </a:xfrm>
          <a:prstGeom prst="rect">
            <a:avLst/>
          </a:prstGeom>
          <a:noFill/>
        </p:spPr>
        <p:txBody>
          <a:bodyPr wrap="square" rtlCol="0">
            <a:spAutoFit/>
          </a:bodyPr>
          <a:lstStyle/>
          <a:p>
            <a:r>
              <a:rPr lang="zh-CN" altLang="en-US" sz="2400" dirty="0"/>
              <a:t>分段</a:t>
            </a:r>
          </a:p>
          <a:p>
            <a:r>
              <a:rPr lang="en-US" altLang="zh-CN" sz="2400" dirty="0"/>
              <a:t>32</a:t>
            </a:r>
            <a:r>
              <a:rPr lang="zh-CN" altLang="en-US" sz="2400" dirty="0"/>
              <a:t>位保护模式呢，段寄存器不在直接存放段基址，而是存放了段选择子（这就相当于段号了），指向</a:t>
            </a:r>
            <a:r>
              <a:rPr lang="en-US" altLang="zh-CN" sz="2400" dirty="0"/>
              <a:t>GDT</a:t>
            </a:r>
            <a:r>
              <a:rPr lang="zh-CN" altLang="en-US" sz="2400" dirty="0"/>
              <a:t>或者</a:t>
            </a:r>
            <a:r>
              <a:rPr lang="en-US" altLang="zh-CN" sz="2400" dirty="0"/>
              <a:t>LDT</a:t>
            </a:r>
            <a:r>
              <a:rPr lang="zh-CN" altLang="en-US" sz="2400" dirty="0"/>
              <a:t>中的某个段描述符，然后在从该段描述符中，找出段基址（</a:t>
            </a:r>
            <a:r>
              <a:rPr lang="en-US" altLang="zh-CN" sz="2400" dirty="0"/>
              <a:t>32</a:t>
            </a:r>
            <a:r>
              <a:rPr lang="zh-CN" altLang="en-US" sz="2400" dirty="0"/>
              <a:t>位）并和对应的偏移（也是</a:t>
            </a:r>
            <a:r>
              <a:rPr lang="en-US" altLang="zh-CN" sz="2400" dirty="0"/>
              <a:t>32</a:t>
            </a:r>
            <a:r>
              <a:rPr lang="zh-CN" altLang="en-US" sz="2400" dirty="0"/>
              <a:t>位）相加</a:t>
            </a:r>
            <a:endParaRPr lang="en-US" altLang="zh-CN" sz="2400" dirty="0"/>
          </a:p>
          <a:p>
            <a:endParaRPr lang="en-US" altLang="zh-CN" sz="2400" dirty="0"/>
          </a:p>
          <a:p>
            <a:r>
              <a:rPr lang="zh-CN" altLang="en-US" sz="2400" dirty="0"/>
              <a:t>段寄存器依然为</a:t>
            </a:r>
            <a:r>
              <a:rPr lang="en-US" altLang="zh-CN" sz="2400" dirty="0"/>
              <a:t>16</a:t>
            </a:r>
            <a:r>
              <a:rPr lang="zh-CN" altLang="en-US" sz="2400" dirty="0"/>
              <a:t>位（不算隐含位的话），</a:t>
            </a:r>
            <a:r>
              <a:rPr lang="en-US" altLang="zh-CN" sz="2400" dirty="0"/>
              <a:t>GDT</a:t>
            </a:r>
            <a:r>
              <a:rPr lang="zh-CN" altLang="en-US" sz="2400" dirty="0"/>
              <a:t>表或者</a:t>
            </a:r>
            <a:r>
              <a:rPr lang="en-US" altLang="zh-CN" sz="2400" dirty="0"/>
              <a:t>LDT</a:t>
            </a:r>
            <a:r>
              <a:rPr lang="zh-CN" altLang="en-US" sz="2400" dirty="0"/>
              <a:t>表中最多有</a:t>
            </a:r>
            <a:r>
              <a:rPr lang="en-US" altLang="zh-CN" sz="2400" dirty="0"/>
              <a:t>8192</a:t>
            </a:r>
            <a:r>
              <a:rPr lang="zh-CN" altLang="en-US" sz="2400" dirty="0"/>
              <a:t>个，其中</a:t>
            </a:r>
            <a:r>
              <a:rPr lang="en-US" altLang="zh-CN" sz="2400" dirty="0"/>
              <a:t>16</a:t>
            </a:r>
            <a:r>
              <a:rPr lang="zh-CN" altLang="en-US" sz="2400" dirty="0"/>
              <a:t>位中的</a:t>
            </a:r>
            <a:r>
              <a:rPr lang="en-US" altLang="zh-CN" sz="2400" dirty="0"/>
              <a:t>13</a:t>
            </a:r>
            <a:r>
              <a:rPr lang="zh-CN" altLang="en-US" sz="2400" dirty="0"/>
              <a:t>位用于表示段号，剩下</a:t>
            </a:r>
            <a:r>
              <a:rPr lang="en-US" altLang="zh-CN" sz="2400" dirty="0"/>
              <a:t>3</a:t>
            </a:r>
            <a:r>
              <a:rPr lang="zh-CN" altLang="en-US" sz="2400" dirty="0"/>
              <a:t>位为标志位。</a:t>
            </a:r>
            <a:endParaRPr lang="en-US" altLang="zh-CN" sz="2400" dirty="0"/>
          </a:p>
        </p:txBody>
      </p:sp>
      <p:sp>
        <p:nvSpPr>
          <p:cNvPr id="5" name="矩形 4">
            <a:extLst>
              <a:ext uri="{FF2B5EF4-FFF2-40B4-BE49-F238E27FC236}">
                <a16:creationId xmlns:a16="http://schemas.microsoft.com/office/drawing/2014/main" id="{F500F6B7-29BB-B070-A20D-65F7FD39D461}"/>
              </a:ext>
            </a:extLst>
          </p:cNvPr>
          <p:cNvSpPr/>
          <p:nvPr/>
        </p:nvSpPr>
        <p:spPr>
          <a:xfrm>
            <a:off x="2003526" y="4643346"/>
            <a:ext cx="1712316" cy="813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CS</a:t>
            </a:r>
            <a:r>
              <a:rPr lang="zh-CN" altLang="en-US" dirty="0"/>
              <a:t>段选择子（</a:t>
            </a:r>
            <a:r>
              <a:rPr lang="en-US" altLang="zh-CN" dirty="0"/>
              <a:t>16</a:t>
            </a:r>
            <a:r>
              <a:rPr lang="zh-CN" altLang="en-US" dirty="0"/>
              <a:t>位）</a:t>
            </a:r>
          </a:p>
        </p:txBody>
      </p:sp>
      <p:sp>
        <p:nvSpPr>
          <p:cNvPr id="6" name="文本框 5">
            <a:extLst>
              <a:ext uri="{FF2B5EF4-FFF2-40B4-BE49-F238E27FC236}">
                <a16:creationId xmlns:a16="http://schemas.microsoft.com/office/drawing/2014/main" id="{BBC3559F-7245-51D6-DDBB-FD6014970322}"/>
              </a:ext>
            </a:extLst>
          </p:cNvPr>
          <p:cNvSpPr txBox="1"/>
          <p:nvPr/>
        </p:nvSpPr>
        <p:spPr>
          <a:xfrm>
            <a:off x="500881" y="4865646"/>
            <a:ext cx="1421105" cy="369332"/>
          </a:xfrm>
          <a:prstGeom prst="rect">
            <a:avLst/>
          </a:prstGeom>
          <a:noFill/>
        </p:spPr>
        <p:txBody>
          <a:bodyPr wrap="square" rtlCol="0">
            <a:spAutoFit/>
          </a:bodyPr>
          <a:lstStyle/>
          <a:p>
            <a:r>
              <a:rPr lang="en-US" altLang="zh-CN" dirty="0"/>
              <a:t>CS</a:t>
            </a:r>
            <a:r>
              <a:rPr lang="zh-CN" altLang="en-US" dirty="0"/>
              <a:t>段寄存器</a:t>
            </a:r>
          </a:p>
        </p:txBody>
      </p:sp>
      <p:sp>
        <p:nvSpPr>
          <p:cNvPr id="26" name="矩形 25">
            <a:extLst>
              <a:ext uri="{FF2B5EF4-FFF2-40B4-BE49-F238E27FC236}">
                <a16:creationId xmlns:a16="http://schemas.microsoft.com/office/drawing/2014/main" id="{4080296F-3F29-0C4F-FCB3-C918C844D67C}"/>
              </a:ext>
            </a:extLst>
          </p:cNvPr>
          <p:cNvSpPr/>
          <p:nvPr/>
        </p:nvSpPr>
        <p:spPr>
          <a:xfrm>
            <a:off x="5276729" y="3884744"/>
            <a:ext cx="1520117" cy="267765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GDT</a:t>
            </a:r>
            <a:r>
              <a:rPr lang="zh-CN" altLang="en-US" dirty="0"/>
              <a:t>表</a:t>
            </a:r>
          </a:p>
        </p:txBody>
      </p:sp>
      <p:sp>
        <p:nvSpPr>
          <p:cNvPr id="31" name="矩形 30">
            <a:extLst>
              <a:ext uri="{FF2B5EF4-FFF2-40B4-BE49-F238E27FC236}">
                <a16:creationId xmlns:a16="http://schemas.microsoft.com/office/drawing/2014/main" id="{BFC29777-5EBE-A64B-7C85-25B794B3134B}"/>
              </a:ext>
            </a:extLst>
          </p:cNvPr>
          <p:cNvSpPr/>
          <p:nvPr/>
        </p:nvSpPr>
        <p:spPr>
          <a:xfrm>
            <a:off x="5276729" y="4315735"/>
            <a:ext cx="1520117" cy="454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段描述符</a:t>
            </a:r>
          </a:p>
        </p:txBody>
      </p:sp>
      <p:cxnSp>
        <p:nvCxnSpPr>
          <p:cNvPr id="33" name="直接箭头连接符 32">
            <a:extLst>
              <a:ext uri="{FF2B5EF4-FFF2-40B4-BE49-F238E27FC236}">
                <a16:creationId xmlns:a16="http://schemas.microsoft.com/office/drawing/2014/main" id="{5446B0AE-E2AD-6BD9-5466-122B1D737A13}"/>
              </a:ext>
            </a:extLst>
          </p:cNvPr>
          <p:cNvCxnSpPr>
            <a:stCxn id="5" idx="3"/>
            <a:endCxn id="31" idx="1"/>
          </p:cNvCxnSpPr>
          <p:nvPr/>
        </p:nvCxnSpPr>
        <p:spPr>
          <a:xfrm flipV="1">
            <a:off x="3715842" y="4542879"/>
            <a:ext cx="1560887" cy="50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10D2B604-A521-FE19-2C65-B8D4FAFAF562}"/>
              </a:ext>
            </a:extLst>
          </p:cNvPr>
          <p:cNvSpPr txBox="1"/>
          <p:nvPr/>
        </p:nvSpPr>
        <p:spPr>
          <a:xfrm>
            <a:off x="7763664" y="5032839"/>
            <a:ext cx="594069" cy="369332"/>
          </a:xfrm>
          <a:prstGeom prst="rect">
            <a:avLst/>
          </a:prstGeom>
          <a:noFill/>
        </p:spPr>
        <p:txBody>
          <a:bodyPr wrap="square" rtlCol="0">
            <a:spAutoFit/>
          </a:bodyPr>
          <a:lstStyle/>
          <a:p>
            <a:r>
              <a:rPr lang="en-US" altLang="zh-CN" dirty="0"/>
              <a:t>+</a:t>
            </a:r>
            <a:endParaRPr lang="zh-CN" altLang="en-US" dirty="0"/>
          </a:p>
        </p:txBody>
      </p:sp>
      <p:cxnSp>
        <p:nvCxnSpPr>
          <p:cNvPr id="36" name="直接箭头连接符 35">
            <a:extLst>
              <a:ext uri="{FF2B5EF4-FFF2-40B4-BE49-F238E27FC236}">
                <a16:creationId xmlns:a16="http://schemas.microsoft.com/office/drawing/2014/main" id="{DDD090ED-1565-EA73-4FF9-7EF46BA75BEF}"/>
              </a:ext>
            </a:extLst>
          </p:cNvPr>
          <p:cNvCxnSpPr>
            <a:stCxn id="31" idx="3"/>
          </p:cNvCxnSpPr>
          <p:nvPr/>
        </p:nvCxnSpPr>
        <p:spPr>
          <a:xfrm>
            <a:off x="6796846" y="4542879"/>
            <a:ext cx="716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092E898C-09F3-5C54-A4DC-3E155C98077C}"/>
              </a:ext>
            </a:extLst>
          </p:cNvPr>
          <p:cNvSpPr txBox="1"/>
          <p:nvPr/>
        </p:nvSpPr>
        <p:spPr>
          <a:xfrm>
            <a:off x="7513222" y="3956557"/>
            <a:ext cx="1753085" cy="923330"/>
          </a:xfrm>
          <a:prstGeom prst="rect">
            <a:avLst/>
          </a:prstGeom>
          <a:noFill/>
        </p:spPr>
        <p:txBody>
          <a:bodyPr wrap="square" rtlCol="0">
            <a:spAutoFit/>
          </a:bodyPr>
          <a:lstStyle/>
          <a:p>
            <a:r>
              <a:rPr lang="zh-CN" altLang="en-US" dirty="0"/>
              <a:t>段基地址</a:t>
            </a:r>
            <a:endParaRPr lang="en-US" altLang="zh-CN" dirty="0"/>
          </a:p>
          <a:p>
            <a:r>
              <a:rPr lang="zh-CN" altLang="en-US" dirty="0"/>
              <a:t>（也包括段限长等其他信息）</a:t>
            </a:r>
          </a:p>
        </p:txBody>
      </p:sp>
      <p:sp>
        <p:nvSpPr>
          <p:cNvPr id="38" name="文本框 37">
            <a:extLst>
              <a:ext uri="{FF2B5EF4-FFF2-40B4-BE49-F238E27FC236}">
                <a16:creationId xmlns:a16="http://schemas.microsoft.com/office/drawing/2014/main" id="{A92068E5-F87E-3B8C-C8F7-F128ED2007E7}"/>
              </a:ext>
            </a:extLst>
          </p:cNvPr>
          <p:cNvSpPr txBox="1"/>
          <p:nvPr/>
        </p:nvSpPr>
        <p:spPr>
          <a:xfrm>
            <a:off x="7513222" y="5534363"/>
            <a:ext cx="3244081" cy="369332"/>
          </a:xfrm>
          <a:prstGeom prst="rect">
            <a:avLst/>
          </a:prstGeom>
          <a:noFill/>
        </p:spPr>
        <p:txBody>
          <a:bodyPr wrap="square" rtlCol="0">
            <a:spAutoFit/>
          </a:bodyPr>
          <a:lstStyle/>
          <a:p>
            <a:r>
              <a:rPr lang="en-US" altLang="zh-CN" dirty="0"/>
              <a:t>IP</a:t>
            </a:r>
            <a:r>
              <a:rPr lang="zh-CN" altLang="en-US" dirty="0"/>
              <a:t>寄存器的值</a:t>
            </a:r>
          </a:p>
        </p:txBody>
      </p:sp>
      <p:sp>
        <p:nvSpPr>
          <p:cNvPr id="39" name="文本框 38">
            <a:extLst>
              <a:ext uri="{FF2B5EF4-FFF2-40B4-BE49-F238E27FC236}">
                <a16:creationId xmlns:a16="http://schemas.microsoft.com/office/drawing/2014/main" id="{E2DE4145-A369-5C26-B2F9-0639409CB4CA}"/>
              </a:ext>
            </a:extLst>
          </p:cNvPr>
          <p:cNvSpPr txBox="1"/>
          <p:nvPr/>
        </p:nvSpPr>
        <p:spPr>
          <a:xfrm>
            <a:off x="10332138" y="4979694"/>
            <a:ext cx="1391983" cy="369332"/>
          </a:xfrm>
          <a:prstGeom prst="rect">
            <a:avLst/>
          </a:prstGeom>
          <a:noFill/>
        </p:spPr>
        <p:txBody>
          <a:bodyPr wrap="square" rtlCol="0">
            <a:spAutoFit/>
          </a:bodyPr>
          <a:lstStyle/>
          <a:p>
            <a:r>
              <a:rPr lang="en-US" altLang="zh-CN" dirty="0"/>
              <a:t>= </a:t>
            </a:r>
            <a:r>
              <a:rPr lang="zh-CN" altLang="en-US" dirty="0"/>
              <a:t>指令地址</a:t>
            </a:r>
          </a:p>
        </p:txBody>
      </p:sp>
    </p:spTree>
    <p:extLst>
      <p:ext uri="{BB962C8B-B14F-4D97-AF65-F5344CB8AC3E}">
        <p14:creationId xmlns:p14="http://schemas.microsoft.com/office/powerpoint/2010/main" val="24284191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4294</Words>
  <Application>Microsoft Office PowerPoint</Application>
  <PresentationFormat>宽屏</PresentationFormat>
  <Paragraphs>479</Paragraphs>
  <Slides>38</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-apple-system</vt:lpstr>
      <vt:lpstr>等线</vt:lpstr>
      <vt:lpstr>等线 Light</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 Yi</dc:creator>
  <cp:lastModifiedBy>Zhu Yi</cp:lastModifiedBy>
  <cp:revision>292</cp:revision>
  <dcterms:created xsi:type="dcterms:W3CDTF">2024-10-24T08:26:26Z</dcterms:created>
  <dcterms:modified xsi:type="dcterms:W3CDTF">2025-04-18T13:02:16Z</dcterms:modified>
</cp:coreProperties>
</file>