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4" r:id="rId7"/>
    <p:sldId id="265" r:id="rId8"/>
    <p:sldId id="266" r:id="rId9"/>
    <p:sldId id="267" r:id="rId10"/>
    <p:sldId id="268" r:id="rId11"/>
    <p:sldId id="269" r:id="rId12"/>
    <p:sldId id="270" r:id="rId13"/>
    <p:sldId id="261" r:id="rId14"/>
    <p:sldId id="262" r:id="rId15"/>
    <p:sldId id="263"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ijYAsVUKO0CIGZqE9hwwrMR1/L5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6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2887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3891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0819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3737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3830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4135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1692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8"/>
          <p:cNvSpPr>
            <a:spLocks noGrp="1"/>
          </p:cNvSpPr>
          <p:nvPr>
            <p:ph type="pic" idx="2"/>
          </p:nvPr>
        </p:nvSpPr>
        <p:spPr>
          <a:xfrm>
            <a:off x="5183188" y="987425"/>
            <a:ext cx="6172200" cy="4873625"/>
          </a:xfrm>
          <a:prstGeom prst="rect">
            <a:avLst/>
          </a:prstGeom>
          <a:noFill/>
          <a:ln>
            <a:noFill/>
          </a:ln>
        </p:spPr>
      </p:sp>
      <p:sp>
        <p:nvSpPr>
          <p:cNvPr id="64" name="Google Shape;64;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7.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9.jp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39756" y="-25341"/>
            <a:ext cx="10067365" cy="488589"/>
          </a:xfrm>
          <a:prstGeom prst="rect">
            <a:avLst/>
          </a:prstGeom>
          <a:solidFill>
            <a:srgbClr val="FE4A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i="0" u="none" strike="noStrike" cap="none">
                <a:solidFill>
                  <a:schemeClr val="lt1"/>
                </a:solidFill>
                <a:latin typeface="Calibri"/>
                <a:ea typeface="Calibri"/>
                <a:cs typeface="Calibri"/>
                <a:sym typeface="Calibri"/>
              </a:rPr>
              <a:t>CAPSTONE PROJECT</a:t>
            </a:r>
            <a:endParaRPr/>
          </a:p>
        </p:txBody>
      </p:sp>
      <p:pic>
        <p:nvPicPr>
          <p:cNvPr id="85" name="Google Shape;85;p1"/>
          <p:cNvPicPr preferRelativeResize="0"/>
          <p:nvPr/>
        </p:nvPicPr>
        <p:blipFill rotWithShape="1">
          <a:blip r:embed="rId3">
            <a:alphaModFix/>
          </a:blip>
          <a:srcRect/>
          <a:stretch/>
        </p:blipFill>
        <p:spPr>
          <a:xfrm>
            <a:off x="10206443" y="0"/>
            <a:ext cx="1886945" cy="502031"/>
          </a:xfrm>
          <a:prstGeom prst="rect">
            <a:avLst/>
          </a:prstGeom>
          <a:noFill/>
          <a:ln>
            <a:noFill/>
          </a:ln>
        </p:spPr>
      </p:pic>
      <p:sp>
        <p:nvSpPr>
          <p:cNvPr id="86" name="Google Shape;86;p1"/>
          <p:cNvSpPr/>
          <p:nvPr/>
        </p:nvSpPr>
        <p:spPr>
          <a:xfrm>
            <a:off x="-3" y="528340"/>
            <a:ext cx="10067365" cy="161941"/>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7" name="Google Shape;87;p1"/>
          <p:cNvSpPr txBox="1"/>
          <p:nvPr/>
        </p:nvSpPr>
        <p:spPr>
          <a:xfrm>
            <a:off x="1138518" y="6472519"/>
            <a:ext cx="76020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1" u="none" strike="noStrike" cap="none">
                <a:solidFill>
                  <a:schemeClr val="dk1"/>
                </a:solidFill>
                <a:latin typeface="Calibri"/>
                <a:ea typeface="Calibri"/>
                <a:cs typeface="Calibri"/>
                <a:sym typeface="Calibri"/>
              </a:rPr>
              <a:t>Disclaimer: This training material belongs to techcrush and shouldn’t be shared</a:t>
            </a:r>
            <a:endParaRPr/>
          </a:p>
        </p:txBody>
      </p:sp>
      <p:pic>
        <p:nvPicPr>
          <p:cNvPr id="88" name="Google Shape;88;p1"/>
          <p:cNvPicPr preferRelativeResize="0"/>
          <p:nvPr/>
        </p:nvPicPr>
        <p:blipFill rotWithShape="1">
          <a:blip r:embed="rId3">
            <a:alphaModFix amt="26000"/>
          </a:blip>
          <a:srcRect/>
          <a:stretch/>
        </p:blipFill>
        <p:spPr>
          <a:xfrm>
            <a:off x="825004" y="1951993"/>
            <a:ext cx="10541991" cy="2804748"/>
          </a:xfrm>
          <a:prstGeom prst="rect">
            <a:avLst/>
          </a:prstGeom>
          <a:noFill/>
          <a:ln>
            <a:noFill/>
          </a:ln>
          <a:effectLst>
            <a:outerShdw dist="50800" sx="1000" sy="1000" algn="ctr" rotWithShape="0">
              <a:srgbClr val="000000"/>
            </a:outerShdw>
          </a:effectLst>
        </p:spPr>
      </p:pic>
      <p:pic>
        <p:nvPicPr>
          <p:cNvPr id="89" name="Google Shape;89;p1"/>
          <p:cNvPicPr preferRelativeResize="0"/>
          <p:nvPr/>
        </p:nvPicPr>
        <p:blipFill rotWithShape="1">
          <a:blip r:embed="rId4">
            <a:alphaModFix/>
          </a:blip>
          <a:srcRect/>
          <a:stretch/>
        </p:blipFill>
        <p:spPr>
          <a:xfrm>
            <a:off x="8646453" y="1232642"/>
            <a:ext cx="502028" cy="502028"/>
          </a:xfrm>
          <a:prstGeom prst="rect">
            <a:avLst/>
          </a:prstGeom>
          <a:noFill/>
          <a:ln>
            <a:noFill/>
          </a:ln>
        </p:spPr>
      </p:pic>
      <p:sp>
        <p:nvSpPr>
          <p:cNvPr id="90" name="Google Shape;90;p1"/>
          <p:cNvSpPr txBox="1"/>
          <p:nvPr/>
        </p:nvSpPr>
        <p:spPr>
          <a:xfrm>
            <a:off x="-825005" y="1056283"/>
            <a:ext cx="12192000" cy="5134122"/>
          </a:xfrm>
          <a:prstGeom prst="rect">
            <a:avLst/>
          </a:prstGeom>
          <a:noFill/>
          <a:ln>
            <a:noFill/>
          </a:ln>
        </p:spPr>
        <p:txBody>
          <a:bodyPr spcFirstLastPara="1" wrap="square" lIns="91425" tIns="45700" rIns="91425" bIns="45700" anchor="t" anchorCtr="0">
            <a:spAutoFit/>
          </a:bodyPr>
          <a:lstStyle/>
          <a:p>
            <a:pPr marL="457200" marR="0" lvl="0" indent="457200" algn="ctr" rtl="0">
              <a:lnSpc>
                <a:spcPct val="114000"/>
              </a:lnSpc>
              <a:spcBef>
                <a:spcPts val="0"/>
              </a:spcBef>
              <a:spcAft>
                <a:spcPts val="0"/>
              </a:spcAft>
              <a:buNone/>
            </a:pPr>
            <a:br>
              <a:rPr lang="en-US" sz="4800" b="1" dirty="0">
                <a:solidFill>
                  <a:schemeClr val="dk1"/>
                </a:solidFill>
                <a:latin typeface="Arial"/>
                <a:ea typeface="Arial"/>
                <a:cs typeface="Arial"/>
                <a:sym typeface="Arial"/>
              </a:rPr>
            </a:br>
            <a:r>
              <a:rPr lang="en-US" sz="4800" b="1" dirty="0" err="1">
                <a:solidFill>
                  <a:schemeClr val="dk1"/>
                </a:solidFill>
                <a:latin typeface="Arial"/>
                <a:ea typeface="Arial"/>
                <a:cs typeface="Arial"/>
                <a:sym typeface="Arial"/>
              </a:rPr>
              <a:t>TechCrush</a:t>
            </a:r>
            <a:r>
              <a:rPr lang="en-US" sz="4800" b="1" dirty="0">
                <a:solidFill>
                  <a:schemeClr val="dk1"/>
                </a:solidFill>
                <a:latin typeface="Arial"/>
                <a:ea typeface="Arial"/>
                <a:cs typeface="Arial"/>
                <a:sym typeface="Arial"/>
              </a:rPr>
              <a:t> Capstone Project</a:t>
            </a:r>
            <a:endParaRPr dirty="0"/>
          </a:p>
          <a:p>
            <a:pPr marL="457200" marR="0" lvl="0" indent="457200" algn="ctr" rtl="0">
              <a:lnSpc>
                <a:spcPct val="114000"/>
              </a:lnSpc>
              <a:spcBef>
                <a:spcPts val="800"/>
              </a:spcBef>
              <a:spcAft>
                <a:spcPts val="0"/>
              </a:spcAft>
              <a:buNone/>
            </a:pPr>
            <a:r>
              <a:rPr lang="en-US" sz="4800" b="1" dirty="0">
                <a:solidFill>
                  <a:schemeClr val="dk1"/>
                </a:solidFill>
                <a:latin typeface="Arial"/>
                <a:ea typeface="Arial"/>
                <a:cs typeface="Arial"/>
                <a:sym typeface="Arial"/>
              </a:rPr>
              <a:t>CAPSTONE PROJECT TOPIC 1:</a:t>
            </a:r>
            <a:endParaRPr dirty="0"/>
          </a:p>
          <a:p>
            <a:pPr marL="457200" marR="0" lvl="0" indent="457200" algn="ctr" rtl="0">
              <a:lnSpc>
                <a:spcPct val="114000"/>
              </a:lnSpc>
              <a:spcBef>
                <a:spcPts val="800"/>
              </a:spcBef>
              <a:spcAft>
                <a:spcPts val="0"/>
              </a:spcAft>
              <a:buNone/>
            </a:pPr>
            <a:r>
              <a:rPr lang="en-US" sz="2800" b="1" i="0" u="none" strike="noStrike" dirty="0">
                <a:solidFill>
                  <a:srgbClr val="000000"/>
                </a:solidFill>
                <a:effectLst/>
                <a:latin typeface="Arial Black" panose="020B0A04020102020204" pitchFamily="34" charset="0"/>
                <a:cs typeface="Times New Roman" panose="02020603050405020304" pitchFamily="18" charset="0"/>
              </a:rPr>
              <a:t>Securing Data Transmission and Monitoring Network Traffic.</a:t>
            </a:r>
            <a:endParaRPr sz="6600" b="1" dirty="0">
              <a:solidFill>
                <a:schemeClr val="dk1"/>
              </a:solidFill>
              <a:latin typeface="Arial Black" panose="020B0A04020102020204" pitchFamily="34" charset="0"/>
              <a:cs typeface="Times New Roman" panose="02020603050405020304" pitchFamily="18" charset="0"/>
              <a:sym typeface="Arial"/>
            </a:endParaRPr>
          </a:p>
          <a:p>
            <a:pPr marL="457200" marR="0" lvl="0" indent="457200" algn="ctr" rtl="0">
              <a:lnSpc>
                <a:spcPct val="114000"/>
              </a:lnSpc>
              <a:spcBef>
                <a:spcPts val="800"/>
              </a:spcBef>
              <a:spcAft>
                <a:spcPts val="0"/>
              </a:spcAft>
              <a:buNone/>
            </a:pPr>
            <a:endParaRPr sz="3200" b="1" dirty="0">
              <a:solidFill>
                <a:schemeClr val="dk1"/>
              </a:solidFill>
              <a:latin typeface="Arial"/>
              <a:ea typeface="Arial"/>
              <a:cs typeface="Arial"/>
              <a:sym typeface="Arial"/>
            </a:endParaRPr>
          </a:p>
          <a:p>
            <a:pPr marL="457200" marR="0" lvl="0" indent="457200" algn="ctr" rtl="0">
              <a:lnSpc>
                <a:spcPct val="114000"/>
              </a:lnSpc>
              <a:spcBef>
                <a:spcPts val="800"/>
              </a:spcBef>
              <a:spcAft>
                <a:spcPts val="0"/>
              </a:spcAft>
              <a:buNone/>
            </a:pPr>
            <a:r>
              <a:rPr lang="en-US" sz="3200" b="1" dirty="0">
                <a:solidFill>
                  <a:schemeClr val="dk1"/>
                </a:solidFill>
                <a:latin typeface="Arial"/>
                <a:ea typeface="Arial"/>
                <a:cs typeface="Arial"/>
                <a:sym typeface="Arial"/>
              </a:rPr>
              <a:t>						         </a:t>
            </a:r>
            <a:endParaRPr sz="2000" b="1"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p:nvPr/>
        </p:nvSpPr>
        <p:spPr>
          <a:xfrm>
            <a:off x="-39756" y="-25341"/>
            <a:ext cx="10067365" cy="488589"/>
          </a:xfrm>
          <a:prstGeom prst="rect">
            <a:avLst/>
          </a:prstGeom>
          <a:solidFill>
            <a:srgbClr val="FE4A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Calibri"/>
                <a:ea typeface="Calibri"/>
                <a:cs typeface="Calibri"/>
                <a:sym typeface="Calibri"/>
              </a:rPr>
              <a:t>CAPSTONE PROJECT</a:t>
            </a:r>
            <a:endParaRPr/>
          </a:p>
        </p:txBody>
      </p:sp>
      <p:pic>
        <p:nvPicPr>
          <p:cNvPr id="129" name="Google Shape;129;p5"/>
          <p:cNvPicPr preferRelativeResize="0"/>
          <p:nvPr/>
        </p:nvPicPr>
        <p:blipFill rotWithShape="1">
          <a:blip r:embed="rId3">
            <a:alphaModFix/>
          </a:blip>
          <a:srcRect/>
          <a:stretch/>
        </p:blipFill>
        <p:spPr>
          <a:xfrm>
            <a:off x="10206443" y="0"/>
            <a:ext cx="1886945" cy="502031"/>
          </a:xfrm>
          <a:prstGeom prst="rect">
            <a:avLst/>
          </a:prstGeom>
          <a:noFill/>
          <a:ln>
            <a:noFill/>
          </a:ln>
        </p:spPr>
      </p:pic>
      <p:sp>
        <p:nvSpPr>
          <p:cNvPr id="130" name="Google Shape;130;p5"/>
          <p:cNvSpPr/>
          <p:nvPr/>
        </p:nvSpPr>
        <p:spPr>
          <a:xfrm>
            <a:off x="-3" y="528340"/>
            <a:ext cx="10067365" cy="161941"/>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txBox="1"/>
          <p:nvPr/>
        </p:nvSpPr>
        <p:spPr>
          <a:xfrm>
            <a:off x="1138518" y="6472519"/>
            <a:ext cx="76020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dk1"/>
                </a:solidFill>
                <a:latin typeface="Calibri"/>
                <a:ea typeface="Calibri"/>
                <a:cs typeface="Calibri"/>
                <a:sym typeface="Calibri"/>
              </a:rPr>
              <a:t>Disclaimer: This training material belongs to techcrush and shouldn’t be shared</a:t>
            </a:r>
            <a:endParaRPr/>
          </a:p>
        </p:txBody>
      </p:sp>
      <p:pic>
        <p:nvPicPr>
          <p:cNvPr id="132" name="Google Shape;132;p5"/>
          <p:cNvPicPr preferRelativeResize="0"/>
          <p:nvPr/>
        </p:nvPicPr>
        <p:blipFill rotWithShape="1">
          <a:blip r:embed="rId3">
            <a:alphaModFix amt="26000"/>
          </a:blip>
          <a:srcRect/>
          <a:stretch/>
        </p:blipFill>
        <p:spPr>
          <a:xfrm>
            <a:off x="825004" y="1951993"/>
            <a:ext cx="10541991" cy="2804748"/>
          </a:xfrm>
          <a:prstGeom prst="rect">
            <a:avLst/>
          </a:prstGeom>
          <a:noFill/>
          <a:ln>
            <a:noFill/>
          </a:ln>
          <a:effectLst>
            <a:outerShdw dist="50800" sx="1000" sy="1000" algn="ctr" rotWithShape="0">
              <a:srgbClr val="000000"/>
            </a:outerShdw>
          </a:effectLst>
        </p:spPr>
      </p:pic>
      <p:pic>
        <p:nvPicPr>
          <p:cNvPr id="133" name="Google Shape;133;p5"/>
          <p:cNvPicPr preferRelativeResize="0"/>
          <p:nvPr/>
        </p:nvPicPr>
        <p:blipFill rotWithShape="1">
          <a:blip r:embed="rId4">
            <a:alphaModFix/>
          </a:blip>
          <a:srcRect/>
          <a:stretch/>
        </p:blipFill>
        <p:spPr>
          <a:xfrm>
            <a:off x="8646453" y="1232642"/>
            <a:ext cx="502028" cy="502028"/>
          </a:xfrm>
          <a:prstGeom prst="rect">
            <a:avLst/>
          </a:prstGeom>
          <a:noFill/>
          <a:ln>
            <a:noFill/>
          </a:ln>
        </p:spPr>
      </p:pic>
      <p:sp>
        <p:nvSpPr>
          <p:cNvPr id="134" name="Google Shape;134;p5"/>
          <p:cNvSpPr txBox="1"/>
          <p:nvPr/>
        </p:nvSpPr>
        <p:spPr>
          <a:xfrm>
            <a:off x="221972" y="599091"/>
            <a:ext cx="11748053" cy="941756"/>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None/>
            </a:pPr>
            <a:r>
              <a:rPr lang="en-US" sz="2000" b="1" dirty="0">
                <a:solidFill>
                  <a:schemeClr val="dk1"/>
                </a:solidFill>
                <a:latin typeface="Arial"/>
                <a:ea typeface="Arial"/>
                <a:cs typeface="Arial"/>
                <a:sym typeface="Arial"/>
              </a:rPr>
              <a:t>Methodology</a:t>
            </a:r>
            <a:endParaRPr lang="en-US" sz="2000" dirty="0">
              <a:solidFill>
                <a:schemeClr val="dk1"/>
              </a:solidFill>
              <a:latin typeface="Arial"/>
              <a:ea typeface="Arial"/>
              <a:cs typeface="Arial"/>
              <a:sym typeface="Arial"/>
            </a:endParaRPr>
          </a:p>
          <a:p>
            <a:pPr marL="342900" marR="0" lvl="0" indent="-342900" rtl="0">
              <a:lnSpc>
                <a:spcPct val="115000"/>
              </a:lnSpc>
              <a:spcBef>
                <a:spcPts val="0"/>
              </a:spcBef>
              <a:spcAft>
                <a:spcPts val="0"/>
              </a:spcAft>
              <a:buFont typeface="Wingdings" panose="05000000000000000000" pitchFamily="2" charset="2"/>
              <a:buChar char="Ø"/>
            </a:pPr>
            <a:r>
              <a:rPr lang="en-US" sz="2000" b="1" dirty="0">
                <a:solidFill>
                  <a:schemeClr val="dk1"/>
                </a:solidFill>
              </a:rPr>
              <a:t>Network Traffic Capture with Wireshark</a:t>
            </a:r>
            <a:r>
              <a:rPr lang="en-US" sz="2800" b="1" dirty="0">
                <a:solidFill>
                  <a:schemeClr val="dk1"/>
                </a:solidFill>
              </a:rPr>
              <a:t>:</a:t>
            </a:r>
            <a:endParaRPr sz="2800" dirty="0">
              <a:solidFill>
                <a:schemeClr val="dk1"/>
              </a:solidFill>
            </a:endParaRPr>
          </a:p>
        </p:txBody>
      </p:sp>
      <p:pic>
        <p:nvPicPr>
          <p:cNvPr id="3" name="Picture 2" descr="A screenshot of a computer&#10;&#10;Description automatically generated">
            <a:extLst>
              <a:ext uri="{FF2B5EF4-FFF2-40B4-BE49-F238E27FC236}">
                <a16:creationId xmlns:a16="http://schemas.microsoft.com/office/drawing/2014/main" id="{E0398092-AF65-858C-E057-92D0874D9AAA}"/>
              </a:ext>
            </a:extLst>
          </p:cNvPr>
          <p:cNvPicPr>
            <a:picLocks noChangeAspect="1"/>
          </p:cNvPicPr>
          <p:nvPr/>
        </p:nvPicPr>
        <p:blipFill>
          <a:blip r:embed="rId5"/>
          <a:stretch>
            <a:fillRect/>
          </a:stretch>
        </p:blipFill>
        <p:spPr>
          <a:xfrm>
            <a:off x="766481" y="1411942"/>
            <a:ext cx="10676189" cy="5130502"/>
          </a:xfrm>
          <a:prstGeom prst="rect">
            <a:avLst/>
          </a:prstGeom>
        </p:spPr>
      </p:pic>
    </p:spTree>
    <p:extLst>
      <p:ext uri="{BB962C8B-B14F-4D97-AF65-F5344CB8AC3E}">
        <p14:creationId xmlns:p14="http://schemas.microsoft.com/office/powerpoint/2010/main" val="3900218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p:nvPr/>
        </p:nvSpPr>
        <p:spPr>
          <a:xfrm>
            <a:off x="-39756" y="-25341"/>
            <a:ext cx="10067365" cy="488589"/>
          </a:xfrm>
          <a:prstGeom prst="rect">
            <a:avLst/>
          </a:prstGeom>
          <a:solidFill>
            <a:srgbClr val="FE4A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Calibri"/>
                <a:ea typeface="Calibri"/>
                <a:cs typeface="Calibri"/>
                <a:sym typeface="Calibri"/>
              </a:rPr>
              <a:t>CAPSTONE PROJECT</a:t>
            </a:r>
            <a:endParaRPr/>
          </a:p>
        </p:txBody>
      </p:sp>
      <p:pic>
        <p:nvPicPr>
          <p:cNvPr id="129" name="Google Shape;129;p5"/>
          <p:cNvPicPr preferRelativeResize="0"/>
          <p:nvPr/>
        </p:nvPicPr>
        <p:blipFill rotWithShape="1">
          <a:blip r:embed="rId3">
            <a:alphaModFix/>
          </a:blip>
          <a:srcRect/>
          <a:stretch/>
        </p:blipFill>
        <p:spPr>
          <a:xfrm>
            <a:off x="10206443" y="0"/>
            <a:ext cx="1886945" cy="502031"/>
          </a:xfrm>
          <a:prstGeom prst="rect">
            <a:avLst/>
          </a:prstGeom>
          <a:noFill/>
          <a:ln>
            <a:noFill/>
          </a:ln>
        </p:spPr>
      </p:pic>
      <p:sp>
        <p:nvSpPr>
          <p:cNvPr id="130" name="Google Shape;130;p5"/>
          <p:cNvSpPr/>
          <p:nvPr/>
        </p:nvSpPr>
        <p:spPr>
          <a:xfrm>
            <a:off x="-3" y="528340"/>
            <a:ext cx="10067365" cy="161941"/>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txBox="1"/>
          <p:nvPr/>
        </p:nvSpPr>
        <p:spPr>
          <a:xfrm>
            <a:off x="1138518" y="6472519"/>
            <a:ext cx="76020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dk1"/>
                </a:solidFill>
                <a:latin typeface="Calibri"/>
                <a:ea typeface="Calibri"/>
                <a:cs typeface="Calibri"/>
                <a:sym typeface="Calibri"/>
              </a:rPr>
              <a:t>Disclaimer: This training material belongs to techcrush and shouldn’t be shared</a:t>
            </a:r>
            <a:endParaRPr/>
          </a:p>
        </p:txBody>
      </p:sp>
      <p:pic>
        <p:nvPicPr>
          <p:cNvPr id="132" name="Google Shape;132;p5"/>
          <p:cNvPicPr preferRelativeResize="0"/>
          <p:nvPr/>
        </p:nvPicPr>
        <p:blipFill rotWithShape="1">
          <a:blip r:embed="rId3">
            <a:alphaModFix amt="26000"/>
          </a:blip>
          <a:srcRect/>
          <a:stretch/>
        </p:blipFill>
        <p:spPr>
          <a:xfrm>
            <a:off x="825004" y="1951993"/>
            <a:ext cx="10541991" cy="2804748"/>
          </a:xfrm>
          <a:prstGeom prst="rect">
            <a:avLst/>
          </a:prstGeom>
          <a:noFill/>
          <a:ln>
            <a:noFill/>
          </a:ln>
          <a:effectLst>
            <a:outerShdw dist="50800" sx="1000" sy="1000" algn="ctr" rotWithShape="0">
              <a:srgbClr val="000000"/>
            </a:outerShdw>
          </a:effectLst>
        </p:spPr>
      </p:pic>
      <p:pic>
        <p:nvPicPr>
          <p:cNvPr id="133" name="Google Shape;133;p5"/>
          <p:cNvPicPr preferRelativeResize="0"/>
          <p:nvPr/>
        </p:nvPicPr>
        <p:blipFill rotWithShape="1">
          <a:blip r:embed="rId4">
            <a:alphaModFix/>
          </a:blip>
          <a:srcRect/>
          <a:stretch/>
        </p:blipFill>
        <p:spPr>
          <a:xfrm>
            <a:off x="8646453" y="1232642"/>
            <a:ext cx="502028" cy="502028"/>
          </a:xfrm>
          <a:prstGeom prst="rect">
            <a:avLst/>
          </a:prstGeom>
          <a:noFill/>
          <a:ln>
            <a:noFill/>
          </a:ln>
        </p:spPr>
      </p:pic>
      <p:sp>
        <p:nvSpPr>
          <p:cNvPr id="134" name="Google Shape;134;p5"/>
          <p:cNvSpPr txBox="1"/>
          <p:nvPr/>
        </p:nvSpPr>
        <p:spPr>
          <a:xfrm>
            <a:off x="109329" y="710490"/>
            <a:ext cx="11748053" cy="941756"/>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None/>
            </a:pPr>
            <a:r>
              <a:rPr lang="en-US" sz="2000" b="1" dirty="0">
                <a:solidFill>
                  <a:schemeClr val="dk1"/>
                </a:solidFill>
                <a:latin typeface="Arial"/>
                <a:ea typeface="Arial"/>
                <a:cs typeface="Arial"/>
                <a:sym typeface="Arial"/>
              </a:rPr>
              <a:t>Methodology</a:t>
            </a:r>
            <a:endParaRPr lang="en-US" sz="2000" dirty="0">
              <a:solidFill>
                <a:schemeClr val="dk1"/>
              </a:solidFill>
              <a:latin typeface="Arial"/>
              <a:ea typeface="Arial"/>
              <a:cs typeface="Arial"/>
              <a:sym typeface="Arial"/>
            </a:endParaRPr>
          </a:p>
          <a:p>
            <a:pPr marL="342900" marR="0" lvl="0" indent="-342900" rtl="0">
              <a:lnSpc>
                <a:spcPct val="115000"/>
              </a:lnSpc>
              <a:spcBef>
                <a:spcPts val="0"/>
              </a:spcBef>
              <a:spcAft>
                <a:spcPts val="0"/>
              </a:spcAft>
              <a:buFont typeface="Wingdings" panose="05000000000000000000" pitchFamily="2" charset="2"/>
              <a:buChar char="Ø"/>
            </a:pPr>
            <a:r>
              <a:rPr lang="en-US" sz="2000" b="1" dirty="0">
                <a:solidFill>
                  <a:schemeClr val="dk1"/>
                </a:solidFill>
              </a:rPr>
              <a:t>Network Traffic Capture with Wireshark</a:t>
            </a:r>
            <a:r>
              <a:rPr lang="en-US" sz="2800" b="1" dirty="0">
                <a:solidFill>
                  <a:schemeClr val="dk1"/>
                </a:solidFill>
              </a:rPr>
              <a:t>: </a:t>
            </a:r>
            <a:endParaRPr sz="2800" dirty="0">
              <a:solidFill>
                <a:schemeClr val="dk1"/>
              </a:solidFill>
            </a:endParaRPr>
          </a:p>
        </p:txBody>
      </p:sp>
      <p:pic>
        <p:nvPicPr>
          <p:cNvPr id="3" name="Picture 2" descr="A screenshot of a computer&#10;&#10;Description automatically generated">
            <a:extLst>
              <a:ext uri="{FF2B5EF4-FFF2-40B4-BE49-F238E27FC236}">
                <a16:creationId xmlns:a16="http://schemas.microsoft.com/office/drawing/2014/main" id="{C1071C68-7EEF-BDD7-E830-6D729FBEFFFD}"/>
              </a:ext>
            </a:extLst>
          </p:cNvPr>
          <p:cNvPicPr>
            <a:picLocks noChangeAspect="1"/>
          </p:cNvPicPr>
          <p:nvPr/>
        </p:nvPicPr>
        <p:blipFill>
          <a:blip r:embed="rId5"/>
          <a:stretch>
            <a:fillRect/>
          </a:stretch>
        </p:blipFill>
        <p:spPr>
          <a:xfrm>
            <a:off x="839856" y="1506072"/>
            <a:ext cx="10527140" cy="5058876"/>
          </a:xfrm>
          <a:prstGeom prst="rect">
            <a:avLst/>
          </a:prstGeom>
        </p:spPr>
      </p:pic>
    </p:spTree>
    <p:extLst>
      <p:ext uri="{BB962C8B-B14F-4D97-AF65-F5344CB8AC3E}">
        <p14:creationId xmlns:p14="http://schemas.microsoft.com/office/powerpoint/2010/main" val="2119980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p:nvPr/>
        </p:nvSpPr>
        <p:spPr>
          <a:xfrm>
            <a:off x="-39756" y="-25341"/>
            <a:ext cx="10067365" cy="488589"/>
          </a:xfrm>
          <a:prstGeom prst="rect">
            <a:avLst/>
          </a:prstGeom>
          <a:solidFill>
            <a:srgbClr val="FE4A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Calibri"/>
                <a:ea typeface="Calibri"/>
                <a:cs typeface="Calibri"/>
                <a:sym typeface="Calibri"/>
              </a:rPr>
              <a:t>CAPSTONE PROJECT</a:t>
            </a:r>
            <a:endParaRPr/>
          </a:p>
        </p:txBody>
      </p:sp>
      <p:pic>
        <p:nvPicPr>
          <p:cNvPr id="129" name="Google Shape;129;p5"/>
          <p:cNvPicPr preferRelativeResize="0"/>
          <p:nvPr/>
        </p:nvPicPr>
        <p:blipFill rotWithShape="1">
          <a:blip r:embed="rId3">
            <a:alphaModFix/>
          </a:blip>
          <a:srcRect/>
          <a:stretch/>
        </p:blipFill>
        <p:spPr>
          <a:xfrm>
            <a:off x="10206443" y="0"/>
            <a:ext cx="1886945" cy="502031"/>
          </a:xfrm>
          <a:prstGeom prst="rect">
            <a:avLst/>
          </a:prstGeom>
          <a:noFill/>
          <a:ln>
            <a:noFill/>
          </a:ln>
        </p:spPr>
      </p:pic>
      <p:sp>
        <p:nvSpPr>
          <p:cNvPr id="130" name="Google Shape;130;p5"/>
          <p:cNvSpPr/>
          <p:nvPr/>
        </p:nvSpPr>
        <p:spPr>
          <a:xfrm>
            <a:off x="-3" y="528340"/>
            <a:ext cx="10067365" cy="161941"/>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txBox="1"/>
          <p:nvPr/>
        </p:nvSpPr>
        <p:spPr>
          <a:xfrm>
            <a:off x="1138518" y="6472519"/>
            <a:ext cx="76020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dk1"/>
                </a:solidFill>
                <a:latin typeface="Calibri"/>
                <a:ea typeface="Calibri"/>
                <a:cs typeface="Calibri"/>
                <a:sym typeface="Calibri"/>
              </a:rPr>
              <a:t>Disclaimer: This training material belongs to techcrush and shouldn’t be shared</a:t>
            </a:r>
            <a:endParaRPr/>
          </a:p>
        </p:txBody>
      </p:sp>
      <p:pic>
        <p:nvPicPr>
          <p:cNvPr id="132" name="Google Shape;132;p5"/>
          <p:cNvPicPr preferRelativeResize="0"/>
          <p:nvPr/>
        </p:nvPicPr>
        <p:blipFill rotWithShape="1">
          <a:blip r:embed="rId3">
            <a:alphaModFix amt="26000"/>
          </a:blip>
          <a:srcRect/>
          <a:stretch/>
        </p:blipFill>
        <p:spPr>
          <a:xfrm>
            <a:off x="825004" y="1951993"/>
            <a:ext cx="10541991" cy="2804748"/>
          </a:xfrm>
          <a:prstGeom prst="rect">
            <a:avLst/>
          </a:prstGeom>
          <a:noFill/>
          <a:ln>
            <a:noFill/>
          </a:ln>
          <a:effectLst>
            <a:outerShdw dist="50800" sx="1000" sy="1000" algn="ctr" rotWithShape="0">
              <a:srgbClr val="000000"/>
            </a:outerShdw>
          </a:effectLst>
        </p:spPr>
      </p:pic>
      <p:pic>
        <p:nvPicPr>
          <p:cNvPr id="133" name="Google Shape;133;p5"/>
          <p:cNvPicPr preferRelativeResize="0"/>
          <p:nvPr/>
        </p:nvPicPr>
        <p:blipFill rotWithShape="1">
          <a:blip r:embed="rId4">
            <a:alphaModFix/>
          </a:blip>
          <a:srcRect/>
          <a:stretch/>
        </p:blipFill>
        <p:spPr>
          <a:xfrm>
            <a:off x="8646453" y="1232642"/>
            <a:ext cx="502028" cy="502028"/>
          </a:xfrm>
          <a:prstGeom prst="rect">
            <a:avLst/>
          </a:prstGeom>
          <a:noFill/>
          <a:ln>
            <a:noFill/>
          </a:ln>
        </p:spPr>
      </p:pic>
      <p:sp>
        <p:nvSpPr>
          <p:cNvPr id="134" name="Google Shape;134;p5"/>
          <p:cNvSpPr txBox="1"/>
          <p:nvPr/>
        </p:nvSpPr>
        <p:spPr>
          <a:xfrm>
            <a:off x="35955" y="759998"/>
            <a:ext cx="11748053" cy="729390"/>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None/>
            </a:pPr>
            <a:r>
              <a:rPr lang="en-US" sz="1800" b="1" dirty="0">
                <a:solidFill>
                  <a:schemeClr val="dk1"/>
                </a:solidFill>
                <a:latin typeface="Arial"/>
                <a:ea typeface="Arial"/>
                <a:cs typeface="Arial"/>
                <a:sym typeface="Arial"/>
              </a:rPr>
              <a:t>Methodology</a:t>
            </a:r>
            <a:endParaRPr lang="en-US" sz="1800" dirty="0">
              <a:solidFill>
                <a:schemeClr val="dk1"/>
              </a:solidFill>
              <a:latin typeface="Arial"/>
              <a:ea typeface="Arial"/>
              <a:cs typeface="Arial"/>
              <a:sym typeface="Arial"/>
            </a:endParaRPr>
          </a:p>
          <a:p>
            <a:pPr marL="342900" marR="0" lvl="0" indent="-342900" rtl="0">
              <a:lnSpc>
                <a:spcPct val="115000"/>
              </a:lnSpc>
              <a:spcBef>
                <a:spcPts val="0"/>
              </a:spcBef>
              <a:spcAft>
                <a:spcPts val="0"/>
              </a:spcAft>
              <a:buFont typeface="Wingdings" panose="05000000000000000000" pitchFamily="2" charset="2"/>
              <a:buChar char="Ø"/>
            </a:pPr>
            <a:r>
              <a:rPr lang="en-US" sz="1800" b="1" dirty="0">
                <a:solidFill>
                  <a:schemeClr val="dk1"/>
                </a:solidFill>
              </a:rPr>
              <a:t>Network Traffic Capture with Wireshark:</a:t>
            </a:r>
            <a:endParaRPr sz="1800" b="1" dirty="0">
              <a:solidFill>
                <a:schemeClr val="dk1"/>
              </a:solidFill>
            </a:endParaRPr>
          </a:p>
        </p:txBody>
      </p:sp>
      <p:pic>
        <p:nvPicPr>
          <p:cNvPr id="3" name="Picture 2" descr="A screenshot of a computer&#10;&#10;Description automatically generated">
            <a:extLst>
              <a:ext uri="{FF2B5EF4-FFF2-40B4-BE49-F238E27FC236}">
                <a16:creationId xmlns:a16="http://schemas.microsoft.com/office/drawing/2014/main" id="{D6DB2794-46A2-7B0C-5227-2831D0722ED8}"/>
              </a:ext>
            </a:extLst>
          </p:cNvPr>
          <p:cNvPicPr>
            <a:picLocks noChangeAspect="1"/>
          </p:cNvPicPr>
          <p:nvPr/>
        </p:nvPicPr>
        <p:blipFill>
          <a:blip r:embed="rId5"/>
          <a:stretch>
            <a:fillRect/>
          </a:stretch>
        </p:blipFill>
        <p:spPr>
          <a:xfrm>
            <a:off x="834220" y="1546927"/>
            <a:ext cx="10326838" cy="4962619"/>
          </a:xfrm>
          <a:prstGeom prst="rect">
            <a:avLst/>
          </a:prstGeom>
        </p:spPr>
      </p:pic>
    </p:spTree>
    <p:extLst>
      <p:ext uri="{BB962C8B-B14F-4D97-AF65-F5344CB8AC3E}">
        <p14:creationId xmlns:p14="http://schemas.microsoft.com/office/powerpoint/2010/main" val="2938273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p:nvPr/>
        </p:nvSpPr>
        <p:spPr>
          <a:xfrm>
            <a:off x="-39756" y="-25341"/>
            <a:ext cx="10067365" cy="488589"/>
          </a:xfrm>
          <a:prstGeom prst="rect">
            <a:avLst/>
          </a:prstGeom>
          <a:solidFill>
            <a:srgbClr val="FE4A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Calibri"/>
                <a:ea typeface="Calibri"/>
                <a:cs typeface="Calibri"/>
                <a:sym typeface="Calibri"/>
              </a:rPr>
              <a:t>CAPSTONE PROJECT</a:t>
            </a:r>
            <a:endParaRPr/>
          </a:p>
        </p:txBody>
      </p:sp>
      <p:pic>
        <p:nvPicPr>
          <p:cNvPr id="140" name="Google Shape;140;p6"/>
          <p:cNvPicPr preferRelativeResize="0"/>
          <p:nvPr/>
        </p:nvPicPr>
        <p:blipFill rotWithShape="1">
          <a:blip r:embed="rId3">
            <a:alphaModFix/>
          </a:blip>
          <a:srcRect/>
          <a:stretch/>
        </p:blipFill>
        <p:spPr>
          <a:xfrm>
            <a:off x="10206443" y="0"/>
            <a:ext cx="1886945" cy="502031"/>
          </a:xfrm>
          <a:prstGeom prst="rect">
            <a:avLst/>
          </a:prstGeom>
          <a:noFill/>
          <a:ln>
            <a:noFill/>
          </a:ln>
        </p:spPr>
      </p:pic>
      <p:sp>
        <p:nvSpPr>
          <p:cNvPr id="141" name="Google Shape;141;p6"/>
          <p:cNvSpPr/>
          <p:nvPr/>
        </p:nvSpPr>
        <p:spPr>
          <a:xfrm>
            <a:off x="-3" y="528340"/>
            <a:ext cx="10067365" cy="161941"/>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2" name="Google Shape;142;p6"/>
          <p:cNvSpPr txBox="1"/>
          <p:nvPr/>
        </p:nvSpPr>
        <p:spPr>
          <a:xfrm>
            <a:off x="1138518" y="6472519"/>
            <a:ext cx="76020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dk1"/>
                </a:solidFill>
                <a:latin typeface="Calibri"/>
                <a:ea typeface="Calibri"/>
                <a:cs typeface="Calibri"/>
                <a:sym typeface="Calibri"/>
              </a:rPr>
              <a:t>Disclaimer: This training material belongs to techcrush and shouldn’t be shared</a:t>
            </a:r>
            <a:endParaRPr/>
          </a:p>
        </p:txBody>
      </p:sp>
      <p:pic>
        <p:nvPicPr>
          <p:cNvPr id="143" name="Google Shape;143;p6"/>
          <p:cNvPicPr preferRelativeResize="0"/>
          <p:nvPr/>
        </p:nvPicPr>
        <p:blipFill rotWithShape="1">
          <a:blip r:embed="rId3">
            <a:alphaModFix amt="26000"/>
          </a:blip>
          <a:srcRect/>
          <a:stretch/>
        </p:blipFill>
        <p:spPr>
          <a:xfrm>
            <a:off x="825004" y="1951993"/>
            <a:ext cx="10541991" cy="2804748"/>
          </a:xfrm>
          <a:prstGeom prst="rect">
            <a:avLst/>
          </a:prstGeom>
          <a:noFill/>
          <a:ln>
            <a:noFill/>
          </a:ln>
          <a:effectLst>
            <a:outerShdw dist="50800" sx="1000" sy="1000" algn="ctr" rotWithShape="0">
              <a:srgbClr val="000000"/>
            </a:outerShdw>
          </a:effectLst>
        </p:spPr>
      </p:pic>
      <p:pic>
        <p:nvPicPr>
          <p:cNvPr id="144" name="Google Shape;144;p6"/>
          <p:cNvPicPr preferRelativeResize="0"/>
          <p:nvPr/>
        </p:nvPicPr>
        <p:blipFill rotWithShape="1">
          <a:blip r:embed="rId4">
            <a:alphaModFix/>
          </a:blip>
          <a:srcRect/>
          <a:stretch/>
        </p:blipFill>
        <p:spPr>
          <a:xfrm>
            <a:off x="8646453" y="1232642"/>
            <a:ext cx="502028" cy="502028"/>
          </a:xfrm>
          <a:prstGeom prst="rect">
            <a:avLst/>
          </a:prstGeom>
          <a:noFill/>
          <a:ln>
            <a:noFill/>
          </a:ln>
        </p:spPr>
      </p:pic>
      <p:sp>
        <p:nvSpPr>
          <p:cNvPr id="145" name="Google Shape;145;p6"/>
          <p:cNvSpPr txBox="1"/>
          <p:nvPr/>
        </p:nvSpPr>
        <p:spPr>
          <a:xfrm>
            <a:off x="109330" y="1232643"/>
            <a:ext cx="11748053" cy="559897"/>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US" sz="2800" b="1">
                <a:solidFill>
                  <a:schemeClr val="dk1"/>
                </a:solidFill>
                <a:latin typeface="Arial"/>
                <a:ea typeface="Arial"/>
                <a:cs typeface="Arial"/>
                <a:sym typeface="Arial"/>
              </a:rPr>
              <a:t>Conclusion </a:t>
            </a:r>
            <a:endParaRPr sz="28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7"/>
          <p:cNvSpPr/>
          <p:nvPr/>
        </p:nvSpPr>
        <p:spPr>
          <a:xfrm>
            <a:off x="-39756" y="-25341"/>
            <a:ext cx="10067365" cy="488589"/>
          </a:xfrm>
          <a:prstGeom prst="rect">
            <a:avLst/>
          </a:prstGeom>
          <a:solidFill>
            <a:srgbClr val="FE4A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Calibri"/>
                <a:ea typeface="Calibri"/>
                <a:cs typeface="Calibri"/>
                <a:sym typeface="Calibri"/>
              </a:rPr>
              <a:t>CAPSTONE PROJECT</a:t>
            </a:r>
            <a:endParaRPr/>
          </a:p>
        </p:txBody>
      </p:sp>
      <p:pic>
        <p:nvPicPr>
          <p:cNvPr id="151" name="Google Shape;151;p7"/>
          <p:cNvPicPr preferRelativeResize="0"/>
          <p:nvPr/>
        </p:nvPicPr>
        <p:blipFill rotWithShape="1">
          <a:blip r:embed="rId3">
            <a:alphaModFix/>
          </a:blip>
          <a:srcRect/>
          <a:stretch/>
        </p:blipFill>
        <p:spPr>
          <a:xfrm>
            <a:off x="10206443" y="0"/>
            <a:ext cx="1886945" cy="502031"/>
          </a:xfrm>
          <a:prstGeom prst="rect">
            <a:avLst/>
          </a:prstGeom>
          <a:noFill/>
          <a:ln>
            <a:noFill/>
          </a:ln>
        </p:spPr>
      </p:pic>
      <p:sp>
        <p:nvSpPr>
          <p:cNvPr id="152" name="Google Shape;152;p7"/>
          <p:cNvSpPr/>
          <p:nvPr/>
        </p:nvSpPr>
        <p:spPr>
          <a:xfrm>
            <a:off x="-3" y="528340"/>
            <a:ext cx="10067365" cy="161941"/>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3" name="Google Shape;153;p7"/>
          <p:cNvSpPr txBox="1"/>
          <p:nvPr/>
        </p:nvSpPr>
        <p:spPr>
          <a:xfrm>
            <a:off x="1138518" y="6472519"/>
            <a:ext cx="76020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dk1"/>
                </a:solidFill>
                <a:latin typeface="Calibri"/>
                <a:ea typeface="Calibri"/>
                <a:cs typeface="Calibri"/>
                <a:sym typeface="Calibri"/>
              </a:rPr>
              <a:t>Disclaimer: This training material belongs to techcrush and shouldn’t be shared</a:t>
            </a:r>
            <a:endParaRPr/>
          </a:p>
        </p:txBody>
      </p:sp>
      <p:pic>
        <p:nvPicPr>
          <p:cNvPr id="154" name="Google Shape;154;p7"/>
          <p:cNvPicPr preferRelativeResize="0"/>
          <p:nvPr/>
        </p:nvPicPr>
        <p:blipFill rotWithShape="1">
          <a:blip r:embed="rId3">
            <a:alphaModFix amt="26000"/>
          </a:blip>
          <a:srcRect/>
          <a:stretch/>
        </p:blipFill>
        <p:spPr>
          <a:xfrm>
            <a:off x="825004" y="1951993"/>
            <a:ext cx="10541991" cy="2804748"/>
          </a:xfrm>
          <a:prstGeom prst="rect">
            <a:avLst/>
          </a:prstGeom>
          <a:noFill/>
          <a:ln>
            <a:noFill/>
          </a:ln>
          <a:effectLst>
            <a:outerShdw dist="50800" sx="1000" sy="1000" algn="ctr" rotWithShape="0">
              <a:srgbClr val="000000"/>
            </a:outerShdw>
          </a:effectLst>
        </p:spPr>
      </p:pic>
      <p:pic>
        <p:nvPicPr>
          <p:cNvPr id="155" name="Google Shape;155;p7"/>
          <p:cNvPicPr preferRelativeResize="0"/>
          <p:nvPr/>
        </p:nvPicPr>
        <p:blipFill rotWithShape="1">
          <a:blip r:embed="rId4">
            <a:alphaModFix/>
          </a:blip>
          <a:srcRect/>
          <a:stretch/>
        </p:blipFill>
        <p:spPr>
          <a:xfrm>
            <a:off x="8646453" y="1232642"/>
            <a:ext cx="502028" cy="502028"/>
          </a:xfrm>
          <a:prstGeom prst="rect">
            <a:avLst/>
          </a:prstGeom>
          <a:noFill/>
          <a:ln>
            <a:noFill/>
          </a:ln>
        </p:spPr>
      </p:pic>
      <p:sp>
        <p:nvSpPr>
          <p:cNvPr id="156" name="Google Shape;156;p7"/>
          <p:cNvSpPr txBox="1"/>
          <p:nvPr/>
        </p:nvSpPr>
        <p:spPr>
          <a:xfrm>
            <a:off x="109330" y="1232643"/>
            <a:ext cx="11748053" cy="559897"/>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US" sz="2800" b="1">
                <a:solidFill>
                  <a:schemeClr val="dk1"/>
                </a:solidFill>
                <a:latin typeface="Arial"/>
                <a:ea typeface="Arial"/>
                <a:cs typeface="Arial"/>
                <a:sym typeface="Arial"/>
              </a:rPr>
              <a:t>References </a:t>
            </a:r>
            <a:endParaRPr sz="2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8"/>
          <p:cNvSpPr/>
          <p:nvPr/>
        </p:nvSpPr>
        <p:spPr>
          <a:xfrm>
            <a:off x="-39756" y="-25341"/>
            <a:ext cx="10067365" cy="488589"/>
          </a:xfrm>
          <a:prstGeom prst="rect">
            <a:avLst/>
          </a:prstGeom>
          <a:solidFill>
            <a:srgbClr val="FE4A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Calibri"/>
                <a:ea typeface="Calibri"/>
                <a:cs typeface="Calibri"/>
                <a:sym typeface="Calibri"/>
              </a:rPr>
              <a:t>CAPSTONE PROJECT </a:t>
            </a:r>
            <a:endParaRPr/>
          </a:p>
        </p:txBody>
      </p:sp>
      <p:pic>
        <p:nvPicPr>
          <p:cNvPr id="162" name="Google Shape;162;p8"/>
          <p:cNvPicPr preferRelativeResize="0"/>
          <p:nvPr/>
        </p:nvPicPr>
        <p:blipFill rotWithShape="1">
          <a:blip r:embed="rId3">
            <a:alphaModFix/>
          </a:blip>
          <a:srcRect/>
          <a:stretch/>
        </p:blipFill>
        <p:spPr>
          <a:xfrm>
            <a:off x="10206443" y="0"/>
            <a:ext cx="1886945" cy="502031"/>
          </a:xfrm>
          <a:prstGeom prst="rect">
            <a:avLst/>
          </a:prstGeom>
          <a:noFill/>
          <a:ln>
            <a:noFill/>
          </a:ln>
        </p:spPr>
      </p:pic>
      <p:sp>
        <p:nvSpPr>
          <p:cNvPr id="163" name="Google Shape;163;p8"/>
          <p:cNvSpPr/>
          <p:nvPr/>
        </p:nvSpPr>
        <p:spPr>
          <a:xfrm>
            <a:off x="-3" y="528340"/>
            <a:ext cx="10067365" cy="161941"/>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4" name="Google Shape;164;p8"/>
          <p:cNvSpPr txBox="1"/>
          <p:nvPr/>
        </p:nvSpPr>
        <p:spPr>
          <a:xfrm>
            <a:off x="1138518" y="6472519"/>
            <a:ext cx="76020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dk1"/>
                </a:solidFill>
                <a:latin typeface="Calibri"/>
                <a:ea typeface="Calibri"/>
                <a:cs typeface="Calibri"/>
                <a:sym typeface="Calibri"/>
              </a:rPr>
              <a:t>Disclaimer: This training material belongs to techcrush and shouldn’t be shared</a:t>
            </a:r>
            <a:endParaRPr/>
          </a:p>
        </p:txBody>
      </p:sp>
      <p:pic>
        <p:nvPicPr>
          <p:cNvPr id="165" name="Google Shape;165;p8"/>
          <p:cNvPicPr preferRelativeResize="0"/>
          <p:nvPr/>
        </p:nvPicPr>
        <p:blipFill rotWithShape="1">
          <a:blip r:embed="rId3">
            <a:alphaModFix amt="26000"/>
          </a:blip>
          <a:srcRect/>
          <a:stretch/>
        </p:blipFill>
        <p:spPr>
          <a:xfrm>
            <a:off x="825004" y="1951993"/>
            <a:ext cx="10541991" cy="2804748"/>
          </a:xfrm>
          <a:prstGeom prst="rect">
            <a:avLst/>
          </a:prstGeom>
          <a:noFill/>
          <a:ln>
            <a:noFill/>
          </a:ln>
          <a:effectLst>
            <a:outerShdw dist="50800" sx="1000" sy="1000" algn="ctr" rotWithShape="0">
              <a:srgbClr val="000000"/>
            </a:outerShdw>
          </a:effectLst>
        </p:spPr>
      </p:pic>
      <p:pic>
        <p:nvPicPr>
          <p:cNvPr id="166" name="Google Shape;166;p8"/>
          <p:cNvPicPr preferRelativeResize="0"/>
          <p:nvPr/>
        </p:nvPicPr>
        <p:blipFill rotWithShape="1">
          <a:blip r:embed="rId4">
            <a:alphaModFix/>
          </a:blip>
          <a:srcRect/>
          <a:stretch/>
        </p:blipFill>
        <p:spPr>
          <a:xfrm>
            <a:off x="8646453" y="1232642"/>
            <a:ext cx="502028" cy="502028"/>
          </a:xfrm>
          <a:prstGeom prst="rect">
            <a:avLst/>
          </a:prstGeom>
          <a:noFill/>
          <a:ln>
            <a:noFill/>
          </a:ln>
        </p:spPr>
      </p:pic>
      <p:sp>
        <p:nvSpPr>
          <p:cNvPr id="167" name="Google Shape;167;p8"/>
          <p:cNvSpPr txBox="1"/>
          <p:nvPr/>
        </p:nvSpPr>
        <p:spPr>
          <a:xfrm>
            <a:off x="-1409815" y="2160121"/>
            <a:ext cx="11477177" cy="1695336"/>
          </a:xfrm>
          <a:prstGeom prst="rect">
            <a:avLst/>
          </a:prstGeom>
          <a:noFill/>
          <a:ln>
            <a:noFill/>
          </a:ln>
        </p:spPr>
        <p:txBody>
          <a:bodyPr spcFirstLastPara="1" wrap="square" lIns="91425" tIns="45700" rIns="91425" bIns="45700" anchor="ctr" anchorCtr="0">
            <a:spAutoFit/>
          </a:bodyPr>
          <a:lstStyle/>
          <a:p>
            <a:pPr marL="0" marR="0" lvl="0" indent="0" algn="ctr" rtl="0">
              <a:lnSpc>
                <a:spcPct val="115000"/>
              </a:lnSpc>
              <a:spcBef>
                <a:spcPts val="0"/>
              </a:spcBef>
              <a:spcAft>
                <a:spcPts val="0"/>
              </a:spcAft>
              <a:buNone/>
            </a:pPr>
            <a:r>
              <a:rPr lang="en-US" sz="9600">
                <a:solidFill>
                  <a:schemeClr val="dk1"/>
                </a:solidFill>
                <a:latin typeface="Arial"/>
                <a:ea typeface="Arial"/>
                <a:cs typeface="Arial"/>
                <a:sym typeface="Arial"/>
              </a:rPr>
              <a:t>			</a:t>
            </a:r>
            <a:r>
              <a:rPr lang="en-US" sz="9600" b="1">
                <a:solidFill>
                  <a:schemeClr val="dk1"/>
                </a:solidFill>
                <a:latin typeface="Arial"/>
                <a:ea typeface="Arial"/>
                <a:cs typeface="Arial"/>
                <a:sym typeface="Arial"/>
              </a:rPr>
              <a:t>THANK YOU</a:t>
            </a:r>
            <a:endParaRPr sz="9600" b="1">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p:nvPr/>
        </p:nvSpPr>
        <p:spPr>
          <a:xfrm>
            <a:off x="-39756" y="-25341"/>
            <a:ext cx="10067365" cy="488589"/>
          </a:xfrm>
          <a:prstGeom prst="rect">
            <a:avLst/>
          </a:prstGeom>
          <a:solidFill>
            <a:srgbClr val="FE4A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Calibri"/>
                <a:ea typeface="Calibri"/>
                <a:cs typeface="Calibri"/>
                <a:sym typeface="Calibri"/>
              </a:rPr>
              <a:t>CAPSTONE PROJECT</a:t>
            </a:r>
            <a:endParaRPr/>
          </a:p>
        </p:txBody>
      </p:sp>
      <p:pic>
        <p:nvPicPr>
          <p:cNvPr id="96" name="Google Shape;96;p2"/>
          <p:cNvPicPr preferRelativeResize="0"/>
          <p:nvPr/>
        </p:nvPicPr>
        <p:blipFill rotWithShape="1">
          <a:blip r:embed="rId3">
            <a:alphaModFix/>
          </a:blip>
          <a:srcRect/>
          <a:stretch/>
        </p:blipFill>
        <p:spPr>
          <a:xfrm>
            <a:off x="10206443" y="0"/>
            <a:ext cx="1886945" cy="502031"/>
          </a:xfrm>
          <a:prstGeom prst="rect">
            <a:avLst/>
          </a:prstGeom>
          <a:noFill/>
          <a:ln>
            <a:noFill/>
          </a:ln>
        </p:spPr>
      </p:pic>
      <p:sp>
        <p:nvSpPr>
          <p:cNvPr id="97" name="Google Shape;97;p2"/>
          <p:cNvSpPr/>
          <p:nvPr/>
        </p:nvSpPr>
        <p:spPr>
          <a:xfrm>
            <a:off x="-3" y="528340"/>
            <a:ext cx="10067365" cy="161941"/>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2"/>
          <p:cNvSpPr txBox="1"/>
          <p:nvPr/>
        </p:nvSpPr>
        <p:spPr>
          <a:xfrm>
            <a:off x="1138518" y="6472519"/>
            <a:ext cx="76020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dk1"/>
                </a:solidFill>
                <a:latin typeface="Calibri"/>
                <a:ea typeface="Calibri"/>
                <a:cs typeface="Calibri"/>
                <a:sym typeface="Calibri"/>
              </a:rPr>
              <a:t>Disclaimer: This training material belongs to techcrush and shouldn’t be shared</a:t>
            </a:r>
            <a:endParaRPr/>
          </a:p>
        </p:txBody>
      </p:sp>
      <p:pic>
        <p:nvPicPr>
          <p:cNvPr id="99" name="Google Shape;99;p2"/>
          <p:cNvPicPr preferRelativeResize="0"/>
          <p:nvPr/>
        </p:nvPicPr>
        <p:blipFill rotWithShape="1">
          <a:blip r:embed="rId3">
            <a:alphaModFix amt="26000"/>
          </a:blip>
          <a:srcRect/>
          <a:stretch/>
        </p:blipFill>
        <p:spPr>
          <a:xfrm>
            <a:off x="825004" y="1951993"/>
            <a:ext cx="10541991" cy="2804748"/>
          </a:xfrm>
          <a:prstGeom prst="rect">
            <a:avLst/>
          </a:prstGeom>
          <a:noFill/>
          <a:ln>
            <a:noFill/>
          </a:ln>
          <a:effectLst>
            <a:outerShdw dist="50800" sx="1000" sy="1000" algn="ctr" rotWithShape="0">
              <a:srgbClr val="000000"/>
            </a:outerShdw>
          </a:effectLst>
        </p:spPr>
      </p:pic>
      <p:pic>
        <p:nvPicPr>
          <p:cNvPr id="100" name="Google Shape;100;p2"/>
          <p:cNvPicPr preferRelativeResize="0"/>
          <p:nvPr/>
        </p:nvPicPr>
        <p:blipFill rotWithShape="1">
          <a:blip r:embed="rId4">
            <a:alphaModFix/>
          </a:blip>
          <a:srcRect/>
          <a:stretch/>
        </p:blipFill>
        <p:spPr>
          <a:xfrm>
            <a:off x="8646453" y="1232642"/>
            <a:ext cx="502028" cy="502028"/>
          </a:xfrm>
          <a:prstGeom prst="rect">
            <a:avLst/>
          </a:prstGeom>
          <a:noFill/>
          <a:ln>
            <a:noFill/>
          </a:ln>
        </p:spPr>
      </p:pic>
      <p:sp>
        <p:nvSpPr>
          <p:cNvPr id="101" name="Google Shape;101;p2"/>
          <p:cNvSpPr txBox="1"/>
          <p:nvPr/>
        </p:nvSpPr>
        <p:spPr>
          <a:xfrm>
            <a:off x="109330" y="1232643"/>
            <a:ext cx="11748053" cy="3971152"/>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US" sz="3200" b="1">
                <a:solidFill>
                  <a:schemeClr val="dk1"/>
                </a:solidFill>
                <a:latin typeface="Arial"/>
                <a:ea typeface="Arial"/>
                <a:cs typeface="Arial"/>
                <a:sym typeface="Arial"/>
              </a:rPr>
              <a:t>Group No.</a:t>
            </a:r>
            <a:endParaRPr/>
          </a:p>
          <a:p>
            <a:pPr marL="0" marR="0" lvl="0" indent="0" algn="l" rtl="0">
              <a:lnSpc>
                <a:spcPct val="115000"/>
              </a:lnSpc>
              <a:spcBef>
                <a:spcPts val="800"/>
              </a:spcBef>
              <a:spcAft>
                <a:spcPts val="0"/>
              </a:spcAft>
              <a:buNone/>
            </a:pPr>
            <a:r>
              <a:rPr lang="en-US" sz="3200" b="1">
                <a:solidFill>
                  <a:schemeClr val="dk1"/>
                </a:solidFill>
                <a:latin typeface="Arial"/>
                <a:ea typeface="Arial"/>
                <a:cs typeface="Arial"/>
                <a:sym typeface="Arial"/>
              </a:rPr>
              <a:t>Team Members</a:t>
            </a:r>
            <a:endParaRPr/>
          </a:p>
          <a:p>
            <a:pPr marL="0" marR="0" lvl="0" indent="0" algn="l" rtl="0">
              <a:lnSpc>
                <a:spcPct val="115000"/>
              </a:lnSpc>
              <a:spcBef>
                <a:spcPts val="800"/>
              </a:spcBef>
              <a:spcAft>
                <a:spcPts val="0"/>
              </a:spcAft>
              <a:buNone/>
            </a:pPr>
            <a:r>
              <a:rPr lang="en-US" sz="3200" b="1">
                <a:solidFill>
                  <a:schemeClr val="dk1"/>
                </a:solidFill>
                <a:latin typeface="Arial"/>
                <a:ea typeface="Arial"/>
                <a:cs typeface="Arial"/>
                <a:sym typeface="Arial"/>
              </a:rPr>
              <a:t>1.</a:t>
            </a:r>
            <a:endParaRPr/>
          </a:p>
          <a:p>
            <a:pPr marL="0" marR="0" lvl="0" indent="0" algn="l" rtl="0">
              <a:lnSpc>
                <a:spcPct val="115000"/>
              </a:lnSpc>
              <a:spcBef>
                <a:spcPts val="800"/>
              </a:spcBef>
              <a:spcAft>
                <a:spcPts val="0"/>
              </a:spcAft>
              <a:buNone/>
            </a:pPr>
            <a:r>
              <a:rPr lang="en-US" sz="3200" b="1">
                <a:solidFill>
                  <a:schemeClr val="dk1"/>
                </a:solidFill>
                <a:latin typeface="Arial"/>
                <a:ea typeface="Arial"/>
                <a:cs typeface="Arial"/>
                <a:sym typeface="Arial"/>
              </a:rPr>
              <a:t>2.</a:t>
            </a:r>
            <a:endParaRPr/>
          </a:p>
          <a:p>
            <a:pPr marL="457200" marR="0" lvl="0" indent="-254000" algn="l" rtl="0">
              <a:lnSpc>
                <a:spcPct val="115000"/>
              </a:lnSpc>
              <a:spcBef>
                <a:spcPts val="800"/>
              </a:spcBef>
              <a:spcAft>
                <a:spcPts val="0"/>
              </a:spcAft>
              <a:buClr>
                <a:schemeClr val="dk1"/>
              </a:buClr>
              <a:buSzPts val="3200"/>
              <a:buFont typeface="Arial"/>
              <a:buNone/>
            </a:pPr>
            <a:endParaRPr sz="3200">
              <a:solidFill>
                <a:schemeClr val="dk1"/>
              </a:solidFill>
              <a:latin typeface="Arial"/>
              <a:ea typeface="Arial"/>
              <a:cs typeface="Arial"/>
              <a:sym typeface="Arial"/>
            </a:endParaRPr>
          </a:p>
          <a:p>
            <a:pPr marL="0" marR="0" lvl="0" indent="0" algn="l" rtl="0">
              <a:lnSpc>
                <a:spcPct val="115000"/>
              </a:lnSpc>
              <a:spcBef>
                <a:spcPts val="800"/>
              </a:spcBef>
              <a:spcAft>
                <a:spcPts val="0"/>
              </a:spcAft>
              <a:buNone/>
            </a:pPr>
            <a:endParaRPr sz="32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p:nvPr/>
        </p:nvSpPr>
        <p:spPr>
          <a:xfrm>
            <a:off x="-39756" y="-25341"/>
            <a:ext cx="10067365" cy="488589"/>
          </a:xfrm>
          <a:prstGeom prst="rect">
            <a:avLst/>
          </a:prstGeom>
          <a:solidFill>
            <a:srgbClr val="FE4A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Calibri"/>
                <a:ea typeface="Calibri"/>
                <a:cs typeface="Calibri"/>
                <a:sym typeface="Calibri"/>
              </a:rPr>
              <a:t>CAPSTONE PROJECT</a:t>
            </a:r>
            <a:endParaRPr/>
          </a:p>
        </p:txBody>
      </p:sp>
      <p:pic>
        <p:nvPicPr>
          <p:cNvPr id="107" name="Google Shape;107;p3"/>
          <p:cNvPicPr preferRelativeResize="0"/>
          <p:nvPr/>
        </p:nvPicPr>
        <p:blipFill rotWithShape="1">
          <a:blip r:embed="rId3">
            <a:alphaModFix/>
          </a:blip>
          <a:srcRect/>
          <a:stretch/>
        </p:blipFill>
        <p:spPr>
          <a:xfrm>
            <a:off x="10206443" y="0"/>
            <a:ext cx="1886945" cy="502031"/>
          </a:xfrm>
          <a:prstGeom prst="rect">
            <a:avLst/>
          </a:prstGeom>
          <a:noFill/>
          <a:ln>
            <a:noFill/>
          </a:ln>
        </p:spPr>
      </p:pic>
      <p:sp>
        <p:nvSpPr>
          <p:cNvPr id="108" name="Google Shape;108;p3"/>
          <p:cNvSpPr/>
          <p:nvPr/>
        </p:nvSpPr>
        <p:spPr>
          <a:xfrm>
            <a:off x="-3" y="528340"/>
            <a:ext cx="10067365" cy="161941"/>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 name="Google Shape;109;p3"/>
          <p:cNvSpPr txBox="1"/>
          <p:nvPr/>
        </p:nvSpPr>
        <p:spPr>
          <a:xfrm>
            <a:off x="1138518" y="6472519"/>
            <a:ext cx="76020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dk1"/>
                </a:solidFill>
                <a:latin typeface="Calibri"/>
                <a:ea typeface="Calibri"/>
                <a:cs typeface="Calibri"/>
                <a:sym typeface="Calibri"/>
              </a:rPr>
              <a:t>Disclaimer: This training material belongs to techcrush and shouldn’t be shared</a:t>
            </a:r>
            <a:endParaRPr/>
          </a:p>
        </p:txBody>
      </p:sp>
      <p:pic>
        <p:nvPicPr>
          <p:cNvPr id="110" name="Google Shape;110;p3"/>
          <p:cNvPicPr preferRelativeResize="0"/>
          <p:nvPr/>
        </p:nvPicPr>
        <p:blipFill rotWithShape="1">
          <a:blip r:embed="rId3">
            <a:alphaModFix amt="26000"/>
          </a:blip>
          <a:srcRect/>
          <a:stretch/>
        </p:blipFill>
        <p:spPr>
          <a:xfrm>
            <a:off x="825004" y="1951993"/>
            <a:ext cx="10541991" cy="2804748"/>
          </a:xfrm>
          <a:prstGeom prst="rect">
            <a:avLst/>
          </a:prstGeom>
          <a:noFill/>
          <a:ln>
            <a:noFill/>
          </a:ln>
          <a:effectLst>
            <a:outerShdw dist="50800" sx="1000" sy="1000" algn="ctr" rotWithShape="0">
              <a:srgbClr val="000000"/>
            </a:outerShdw>
          </a:effectLst>
        </p:spPr>
      </p:pic>
      <p:pic>
        <p:nvPicPr>
          <p:cNvPr id="111" name="Google Shape;111;p3"/>
          <p:cNvPicPr preferRelativeResize="0"/>
          <p:nvPr/>
        </p:nvPicPr>
        <p:blipFill rotWithShape="1">
          <a:blip r:embed="rId4">
            <a:alphaModFix/>
          </a:blip>
          <a:srcRect/>
          <a:stretch/>
        </p:blipFill>
        <p:spPr>
          <a:xfrm>
            <a:off x="8646453" y="1232642"/>
            <a:ext cx="502028" cy="502028"/>
          </a:xfrm>
          <a:prstGeom prst="rect">
            <a:avLst/>
          </a:prstGeom>
          <a:noFill/>
          <a:ln>
            <a:noFill/>
          </a:ln>
        </p:spPr>
      </p:pic>
      <p:sp>
        <p:nvSpPr>
          <p:cNvPr id="112" name="Google Shape;112;p3"/>
          <p:cNvSpPr txBox="1"/>
          <p:nvPr/>
        </p:nvSpPr>
        <p:spPr>
          <a:xfrm>
            <a:off x="109330" y="1232643"/>
            <a:ext cx="11748053" cy="5977855"/>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US" sz="3200" b="1">
                <a:solidFill>
                  <a:schemeClr val="dk1"/>
                </a:solidFill>
                <a:latin typeface="Arial"/>
                <a:ea typeface="Arial"/>
                <a:cs typeface="Arial"/>
                <a:sym typeface="Arial"/>
              </a:rPr>
              <a:t>Outline </a:t>
            </a:r>
            <a:endParaRPr/>
          </a:p>
          <a:p>
            <a:pPr marL="457200" marR="0" lvl="0" indent="-457200" algn="l" rtl="0">
              <a:lnSpc>
                <a:spcPct val="115000"/>
              </a:lnSpc>
              <a:spcBef>
                <a:spcPts val="800"/>
              </a:spcBef>
              <a:spcAft>
                <a:spcPts val="0"/>
              </a:spcAft>
              <a:buClr>
                <a:schemeClr val="dk1"/>
              </a:buClr>
              <a:buSzPts val="3200"/>
              <a:buFont typeface="Arial"/>
              <a:buChar char="•"/>
            </a:pPr>
            <a:r>
              <a:rPr lang="en-US" sz="3200" b="1">
                <a:solidFill>
                  <a:schemeClr val="dk1"/>
                </a:solidFill>
                <a:latin typeface="Arial"/>
                <a:ea typeface="Arial"/>
                <a:cs typeface="Arial"/>
                <a:sym typeface="Arial"/>
              </a:rPr>
              <a:t>Aim and Objective </a:t>
            </a:r>
            <a:endParaRPr/>
          </a:p>
          <a:p>
            <a:pPr marL="457200" marR="0" lvl="0" indent="-457200" algn="l" rtl="0">
              <a:lnSpc>
                <a:spcPct val="115000"/>
              </a:lnSpc>
              <a:spcBef>
                <a:spcPts val="800"/>
              </a:spcBef>
              <a:spcAft>
                <a:spcPts val="0"/>
              </a:spcAft>
              <a:buClr>
                <a:schemeClr val="dk1"/>
              </a:buClr>
              <a:buSzPts val="3200"/>
              <a:buFont typeface="Arial"/>
              <a:buChar char="•"/>
            </a:pPr>
            <a:r>
              <a:rPr lang="en-US" sz="3200" b="1">
                <a:solidFill>
                  <a:schemeClr val="dk1"/>
                </a:solidFill>
                <a:latin typeface="Arial"/>
                <a:ea typeface="Arial"/>
                <a:cs typeface="Arial"/>
                <a:sym typeface="Arial"/>
              </a:rPr>
              <a:t>Methodology </a:t>
            </a:r>
            <a:endParaRPr/>
          </a:p>
          <a:p>
            <a:pPr marL="914400" marR="0" lvl="1" indent="-457200" algn="l" rtl="0">
              <a:lnSpc>
                <a:spcPct val="115000"/>
              </a:lnSpc>
              <a:spcBef>
                <a:spcPts val="800"/>
              </a:spcBef>
              <a:spcAft>
                <a:spcPts val="0"/>
              </a:spcAft>
              <a:buClr>
                <a:schemeClr val="dk1"/>
              </a:buClr>
              <a:buSzPts val="3200"/>
              <a:buFont typeface="Arial"/>
              <a:buChar char="•"/>
            </a:pPr>
            <a:r>
              <a:rPr lang="en-US" sz="3200" b="1" i="0" u="none" strike="noStrike" cap="none">
                <a:solidFill>
                  <a:schemeClr val="dk1"/>
                </a:solidFill>
                <a:latin typeface="Arial"/>
                <a:ea typeface="Arial"/>
                <a:cs typeface="Arial"/>
                <a:sym typeface="Arial"/>
              </a:rPr>
              <a:t>Concept of project</a:t>
            </a:r>
            <a:endParaRPr/>
          </a:p>
          <a:p>
            <a:pPr marL="914400" marR="0" lvl="1" indent="-457200" algn="l" rtl="0">
              <a:lnSpc>
                <a:spcPct val="115000"/>
              </a:lnSpc>
              <a:spcBef>
                <a:spcPts val="800"/>
              </a:spcBef>
              <a:spcAft>
                <a:spcPts val="0"/>
              </a:spcAft>
              <a:buClr>
                <a:schemeClr val="dk1"/>
              </a:buClr>
              <a:buSzPts val="3200"/>
              <a:buFont typeface="Arial"/>
              <a:buChar char="•"/>
            </a:pPr>
            <a:r>
              <a:rPr lang="en-US" sz="3200" b="1" i="0" u="none" strike="noStrike" cap="none">
                <a:solidFill>
                  <a:schemeClr val="dk1"/>
                </a:solidFill>
                <a:latin typeface="Arial"/>
                <a:ea typeface="Arial"/>
                <a:cs typeface="Arial"/>
                <a:sym typeface="Arial"/>
              </a:rPr>
              <a:t>Tools Used</a:t>
            </a:r>
            <a:endParaRPr/>
          </a:p>
          <a:p>
            <a:pPr marL="457200" marR="0" lvl="0" indent="-457200" algn="l" rtl="0">
              <a:lnSpc>
                <a:spcPct val="115000"/>
              </a:lnSpc>
              <a:spcBef>
                <a:spcPts val="800"/>
              </a:spcBef>
              <a:spcAft>
                <a:spcPts val="0"/>
              </a:spcAft>
              <a:buClr>
                <a:schemeClr val="dk1"/>
              </a:buClr>
              <a:buSzPts val="3200"/>
              <a:buFont typeface="Arial"/>
              <a:buChar char="•"/>
            </a:pPr>
            <a:r>
              <a:rPr lang="en-US" sz="3200" b="1">
                <a:solidFill>
                  <a:schemeClr val="dk1"/>
                </a:solidFill>
                <a:latin typeface="Arial"/>
                <a:ea typeface="Arial"/>
                <a:cs typeface="Arial"/>
                <a:sym typeface="Arial"/>
              </a:rPr>
              <a:t>Conclusion </a:t>
            </a:r>
            <a:endParaRPr/>
          </a:p>
          <a:p>
            <a:pPr marL="457200" marR="0" lvl="0" indent="-457200" algn="l" rtl="0">
              <a:lnSpc>
                <a:spcPct val="115000"/>
              </a:lnSpc>
              <a:spcBef>
                <a:spcPts val="800"/>
              </a:spcBef>
              <a:spcAft>
                <a:spcPts val="0"/>
              </a:spcAft>
              <a:buClr>
                <a:schemeClr val="dk1"/>
              </a:buClr>
              <a:buSzPts val="3200"/>
              <a:buFont typeface="Arial"/>
              <a:buChar char="•"/>
            </a:pPr>
            <a:r>
              <a:rPr lang="en-US" sz="3200" b="1">
                <a:solidFill>
                  <a:schemeClr val="dk1"/>
                </a:solidFill>
                <a:latin typeface="Arial"/>
                <a:ea typeface="Arial"/>
                <a:cs typeface="Arial"/>
                <a:sym typeface="Arial"/>
              </a:rPr>
              <a:t>References</a:t>
            </a:r>
            <a:endParaRPr sz="3200" b="1">
              <a:solidFill>
                <a:schemeClr val="dk1"/>
              </a:solidFill>
              <a:latin typeface="Arial"/>
              <a:ea typeface="Arial"/>
              <a:cs typeface="Arial"/>
              <a:sym typeface="Arial"/>
            </a:endParaRPr>
          </a:p>
          <a:p>
            <a:pPr marL="457200" marR="0" lvl="0" indent="-254000" algn="l" rtl="0">
              <a:lnSpc>
                <a:spcPct val="115000"/>
              </a:lnSpc>
              <a:spcBef>
                <a:spcPts val="800"/>
              </a:spcBef>
              <a:spcAft>
                <a:spcPts val="0"/>
              </a:spcAft>
              <a:buClr>
                <a:schemeClr val="dk1"/>
              </a:buClr>
              <a:buSzPts val="3200"/>
              <a:buFont typeface="Arial"/>
              <a:buNone/>
            </a:pPr>
            <a:endParaRPr sz="3200">
              <a:solidFill>
                <a:schemeClr val="dk1"/>
              </a:solidFill>
              <a:latin typeface="Arial"/>
              <a:ea typeface="Arial"/>
              <a:cs typeface="Arial"/>
              <a:sym typeface="Arial"/>
            </a:endParaRPr>
          </a:p>
          <a:p>
            <a:pPr marL="0" marR="0" lvl="0" indent="0" algn="l" rtl="0">
              <a:lnSpc>
                <a:spcPct val="115000"/>
              </a:lnSpc>
              <a:spcBef>
                <a:spcPts val="800"/>
              </a:spcBef>
              <a:spcAft>
                <a:spcPts val="0"/>
              </a:spcAft>
              <a:buNone/>
            </a:pPr>
            <a:endParaRPr sz="32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p:nvPr/>
        </p:nvSpPr>
        <p:spPr>
          <a:xfrm>
            <a:off x="-39756" y="-25341"/>
            <a:ext cx="10067365" cy="488589"/>
          </a:xfrm>
          <a:prstGeom prst="rect">
            <a:avLst/>
          </a:prstGeom>
          <a:solidFill>
            <a:srgbClr val="FE4A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Calibri"/>
                <a:ea typeface="Calibri"/>
                <a:cs typeface="Calibri"/>
                <a:sym typeface="Calibri"/>
              </a:rPr>
              <a:t>CAPSTONE PROJECT</a:t>
            </a:r>
            <a:endParaRPr/>
          </a:p>
        </p:txBody>
      </p:sp>
      <p:pic>
        <p:nvPicPr>
          <p:cNvPr id="118" name="Google Shape;118;p4"/>
          <p:cNvPicPr preferRelativeResize="0"/>
          <p:nvPr/>
        </p:nvPicPr>
        <p:blipFill rotWithShape="1">
          <a:blip r:embed="rId3">
            <a:alphaModFix/>
          </a:blip>
          <a:srcRect/>
          <a:stretch/>
        </p:blipFill>
        <p:spPr>
          <a:xfrm>
            <a:off x="10206443" y="0"/>
            <a:ext cx="1886945" cy="502031"/>
          </a:xfrm>
          <a:prstGeom prst="rect">
            <a:avLst/>
          </a:prstGeom>
          <a:noFill/>
          <a:ln>
            <a:noFill/>
          </a:ln>
        </p:spPr>
      </p:pic>
      <p:sp>
        <p:nvSpPr>
          <p:cNvPr id="119" name="Google Shape;119;p4"/>
          <p:cNvSpPr/>
          <p:nvPr/>
        </p:nvSpPr>
        <p:spPr>
          <a:xfrm>
            <a:off x="-3" y="528340"/>
            <a:ext cx="10067365" cy="161941"/>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 name="Google Shape;120;p4"/>
          <p:cNvSpPr txBox="1"/>
          <p:nvPr/>
        </p:nvSpPr>
        <p:spPr>
          <a:xfrm>
            <a:off x="1138518" y="6472519"/>
            <a:ext cx="76020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dk1"/>
                </a:solidFill>
                <a:latin typeface="Calibri"/>
                <a:ea typeface="Calibri"/>
                <a:cs typeface="Calibri"/>
                <a:sym typeface="Calibri"/>
              </a:rPr>
              <a:t>Disclaimer: This training material belongs to techcrush and shouldn’t be shared</a:t>
            </a:r>
            <a:endParaRPr/>
          </a:p>
        </p:txBody>
      </p:sp>
      <p:pic>
        <p:nvPicPr>
          <p:cNvPr id="121" name="Google Shape;121;p4"/>
          <p:cNvPicPr preferRelativeResize="0"/>
          <p:nvPr/>
        </p:nvPicPr>
        <p:blipFill rotWithShape="1">
          <a:blip r:embed="rId3">
            <a:alphaModFix amt="26000"/>
          </a:blip>
          <a:srcRect/>
          <a:stretch/>
        </p:blipFill>
        <p:spPr>
          <a:xfrm>
            <a:off x="334618" y="1951993"/>
            <a:ext cx="11032378" cy="2804748"/>
          </a:xfrm>
          <a:prstGeom prst="rect">
            <a:avLst/>
          </a:prstGeom>
          <a:noFill/>
          <a:ln>
            <a:noFill/>
          </a:ln>
          <a:effectLst>
            <a:outerShdw dist="50800" sx="1000" sy="1000" algn="ctr" rotWithShape="0">
              <a:srgbClr val="000000"/>
            </a:outerShdw>
          </a:effectLst>
        </p:spPr>
      </p:pic>
      <p:pic>
        <p:nvPicPr>
          <p:cNvPr id="122" name="Google Shape;122;p4"/>
          <p:cNvPicPr preferRelativeResize="0"/>
          <p:nvPr/>
        </p:nvPicPr>
        <p:blipFill rotWithShape="1">
          <a:blip r:embed="rId4">
            <a:alphaModFix/>
          </a:blip>
          <a:srcRect/>
          <a:stretch/>
        </p:blipFill>
        <p:spPr>
          <a:xfrm>
            <a:off x="8646453" y="1232642"/>
            <a:ext cx="502028" cy="502028"/>
          </a:xfrm>
          <a:prstGeom prst="rect">
            <a:avLst/>
          </a:prstGeom>
          <a:noFill/>
          <a:ln>
            <a:noFill/>
          </a:ln>
        </p:spPr>
      </p:pic>
      <p:sp>
        <p:nvSpPr>
          <p:cNvPr id="123" name="Google Shape;123;p4"/>
          <p:cNvSpPr txBox="1"/>
          <p:nvPr/>
        </p:nvSpPr>
        <p:spPr>
          <a:xfrm>
            <a:off x="109330" y="1232643"/>
            <a:ext cx="11748053" cy="3663527"/>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None/>
            </a:pPr>
            <a:r>
              <a:rPr lang="en-US" sz="2800" b="1" dirty="0">
                <a:solidFill>
                  <a:schemeClr val="dk1"/>
                </a:solidFill>
                <a:latin typeface="Arial"/>
                <a:ea typeface="Arial"/>
                <a:cs typeface="Arial"/>
                <a:sym typeface="Arial"/>
              </a:rPr>
              <a:t>Aim and Objective</a:t>
            </a:r>
          </a:p>
          <a:p>
            <a:pPr marL="0" marR="0" lvl="0" indent="0" algn="ctr" rtl="0">
              <a:lnSpc>
                <a:spcPct val="115000"/>
              </a:lnSpc>
              <a:spcBef>
                <a:spcPts val="0"/>
              </a:spcBef>
              <a:spcAft>
                <a:spcPts val="0"/>
              </a:spcAft>
              <a:buNone/>
            </a:pPr>
            <a:endParaRPr lang="en-US" sz="2800" b="1" dirty="0">
              <a:solidFill>
                <a:schemeClr val="dk1"/>
              </a:solidFill>
              <a:latin typeface="Arial"/>
              <a:ea typeface="Arial"/>
              <a:cs typeface="Arial"/>
              <a:sym typeface="Arial"/>
            </a:endParaRPr>
          </a:p>
          <a:p>
            <a:pPr marL="514350" marR="0" lvl="0" indent="-514350" rtl="0">
              <a:lnSpc>
                <a:spcPct val="115000"/>
              </a:lnSpc>
              <a:spcBef>
                <a:spcPts val="0"/>
              </a:spcBef>
              <a:spcAft>
                <a:spcPts val="0"/>
              </a:spcAft>
              <a:buFont typeface="+mj-lt"/>
              <a:buAutoNum type="arabicPeriod"/>
            </a:pPr>
            <a:r>
              <a:rPr lang="en-US" sz="2800" b="1" dirty="0">
                <a:solidFill>
                  <a:schemeClr val="dk1"/>
                </a:solidFill>
                <a:latin typeface="Arial"/>
                <a:ea typeface="Arial"/>
                <a:cs typeface="Arial"/>
                <a:sym typeface="Arial"/>
              </a:rPr>
              <a:t>Data Encryption and Hashing</a:t>
            </a:r>
          </a:p>
          <a:p>
            <a:pPr marL="514350" marR="0" lvl="0" indent="-514350" rtl="0">
              <a:lnSpc>
                <a:spcPct val="115000"/>
              </a:lnSpc>
              <a:spcBef>
                <a:spcPts val="0"/>
              </a:spcBef>
              <a:spcAft>
                <a:spcPts val="0"/>
              </a:spcAft>
              <a:buFont typeface="+mj-lt"/>
              <a:buAutoNum type="arabicPeriod"/>
            </a:pPr>
            <a:r>
              <a:rPr lang="en-US" sz="2800" b="1" dirty="0">
                <a:solidFill>
                  <a:schemeClr val="dk1"/>
                </a:solidFill>
              </a:rPr>
              <a:t>File Transfer Over Network</a:t>
            </a:r>
          </a:p>
          <a:p>
            <a:pPr marL="514350" marR="0" lvl="0" indent="-514350" rtl="0">
              <a:lnSpc>
                <a:spcPct val="115000"/>
              </a:lnSpc>
              <a:spcBef>
                <a:spcPts val="0"/>
              </a:spcBef>
              <a:spcAft>
                <a:spcPts val="0"/>
              </a:spcAft>
              <a:buFont typeface="+mj-lt"/>
              <a:buAutoNum type="arabicPeriod"/>
            </a:pPr>
            <a:r>
              <a:rPr lang="en-US" sz="2800" b="1" dirty="0">
                <a:solidFill>
                  <a:schemeClr val="dk1"/>
                </a:solidFill>
              </a:rPr>
              <a:t>Network Traffic Capture with Wireshark</a:t>
            </a:r>
          </a:p>
          <a:p>
            <a:pPr marR="0" lvl="0" rtl="0">
              <a:lnSpc>
                <a:spcPct val="115000"/>
              </a:lnSpc>
              <a:spcBef>
                <a:spcPts val="0"/>
              </a:spcBef>
              <a:spcAft>
                <a:spcPts val="0"/>
              </a:spcAft>
            </a:pPr>
            <a:endParaRPr sz="2800" b="1" dirty="0">
              <a:solidFill>
                <a:schemeClr val="dk1"/>
              </a:solidFill>
            </a:endParaRPr>
          </a:p>
          <a:p>
            <a:pPr marL="457200" marR="0" lvl="0" indent="-279400" algn="l" rtl="0">
              <a:lnSpc>
                <a:spcPct val="115000"/>
              </a:lnSpc>
              <a:spcBef>
                <a:spcPts val="800"/>
              </a:spcBef>
              <a:spcAft>
                <a:spcPts val="0"/>
              </a:spcAft>
              <a:buClr>
                <a:schemeClr val="dk1"/>
              </a:buClr>
              <a:buSzPts val="2800"/>
              <a:buFont typeface="Arial"/>
              <a:buNone/>
            </a:pPr>
            <a:endParaRPr sz="2800" dirty="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p:nvPr/>
        </p:nvSpPr>
        <p:spPr>
          <a:xfrm>
            <a:off x="-39756" y="-25341"/>
            <a:ext cx="10067365" cy="488589"/>
          </a:xfrm>
          <a:prstGeom prst="rect">
            <a:avLst/>
          </a:prstGeom>
          <a:solidFill>
            <a:srgbClr val="FE4A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Calibri"/>
                <a:ea typeface="Calibri"/>
                <a:cs typeface="Calibri"/>
                <a:sym typeface="Calibri"/>
              </a:rPr>
              <a:t>CAPSTONE PROJECT</a:t>
            </a:r>
            <a:endParaRPr/>
          </a:p>
        </p:txBody>
      </p:sp>
      <p:pic>
        <p:nvPicPr>
          <p:cNvPr id="129" name="Google Shape;129;p5"/>
          <p:cNvPicPr preferRelativeResize="0"/>
          <p:nvPr/>
        </p:nvPicPr>
        <p:blipFill rotWithShape="1">
          <a:blip r:embed="rId3">
            <a:alphaModFix/>
          </a:blip>
          <a:srcRect/>
          <a:stretch/>
        </p:blipFill>
        <p:spPr>
          <a:xfrm>
            <a:off x="10206443" y="0"/>
            <a:ext cx="1886945" cy="502031"/>
          </a:xfrm>
          <a:prstGeom prst="rect">
            <a:avLst/>
          </a:prstGeom>
          <a:noFill/>
          <a:ln>
            <a:noFill/>
          </a:ln>
        </p:spPr>
      </p:pic>
      <p:sp>
        <p:nvSpPr>
          <p:cNvPr id="130" name="Google Shape;130;p5"/>
          <p:cNvSpPr/>
          <p:nvPr/>
        </p:nvSpPr>
        <p:spPr>
          <a:xfrm>
            <a:off x="-3" y="528340"/>
            <a:ext cx="10067365" cy="161941"/>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txBox="1"/>
          <p:nvPr/>
        </p:nvSpPr>
        <p:spPr>
          <a:xfrm>
            <a:off x="1138518" y="6472519"/>
            <a:ext cx="76020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dk1"/>
                </a:solidFill>
                <a:latin typeface="Calibri"/>
                <a:ea typeface="Calibri"/>
                <a:cs typeface="Calibri"/>
                <a:sym typeface="Calibri"/>
              </a:rPr>
              <a:t>Disclaimer: This training material belongs to techcrush and shouldn’t be shared</a:t>
            </a:r>
            <a:endParaRPr/>
          </a:p>
        </p:txBody>
      </p:sp>
      <p:pic>
        <p:nvPicPr>
          <p:cNvPr id="132" name="Google Shape;132;p5"/>
          <p:cNvPicPr preferRelativeResize="0"/>
          <p:nvPr/>
        </p:nvPicPr>
        <p:blipFill rotWithShape="1">
          <a:blip r:embed="rId3">
            <a:alphaModFix amt="26000"/>
          </a:blip>
          <a:srcRect/>
          <a:stretch/>
        </p:blipFill>
        <p:spPr>
          <a:xfrm>
            <a:off x="825004" y="1951993"/>
            <a:ext cx="10541991" cy="2804748"/>
          </a:xfrm>
          <a:prstGeom prst="rect">
            <a:avLst/>
          </a:prstGeom>
          <a:noFill/>
          <a:ln>
            <a:noFill/>
          </a:ln>
          <a:effectLst>
            <a:outerShdw dist="50800" sx="1000" sy="1000" algn="ctr" rotWithShape="0">
              <a:srgbClr val="000000"/>
            </a:outerShdw>
          </a:effectLst>
        </p:spPr>
      </p:pic>
      <p:pic>
        <p:nvPicPr>
          <p:cNvPr id="133" name="Google Shape;133;p5"/>
          <p:cNvPicPr preferRelativeResize="0"/>
          <p:nvPr/>
        </p:nvPicPr>
        <p:blipFill rotWithShape="1">
          <a:blip r:embed="rId4">
            <a:alphaModFix/>
          </a:blip>
          <a:srcRect/>
          <a:stretch/>
        </p:blipFill>
        <p:spPr>
          <a:xfrm>
            <a:off x="8646453" y="1232642"/>
            <a:ext cx="502028" cy="502028"/>
          </a:xfrm>
          <a:prstGeom prst="rect">
            <a:avLst/>
          </a:prstGeom>
          <a:noFill/>
          <a:ln>
            <a:noFill/>
          </a:ln>
        </p:spPr>
      </p:pic>
      <p:sp>
        <p:nvSpPr>
          <p:cNvPr id="134" name="Google Shape;134;p5"/>
          <p:cNvSpPr txBox="1"/>
          <p:nvPr/>
        </p:nvSpPr>
        <p:spPr>
          <a:xfrm>
            <a:off x="109330" y="1232643"/>
            <a:ext cx="11748053" cy="3560934"/>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None/>
            </a:pPr>
            <a:r>
              <a:rPr lang="en-US" sz="2800" b="1" dirty="0">
                <a:solidFill>
                  <a:schemeClr val="dk1"/>
                </a:solidFill>
                <a:latin typeface="Arial"/>
                <a:ea typeface="Arial"/>
                <a:cs typeface="Arial"/>
                <a:sym typeface="Arial"/>
              </a:rPr>
              <a:t>Methodology</a:t>
            </a:r>
          </a:p>
          <a:p>
            <a:pPr marL="457200" marR="0" lvl="0" indent="-457200" rtl="0">
              <a:lnSpc>
                <a:spcPct val="115000"/>
              </a:lnSpc>
              <a:spcBef>
                <a:spcPts val="0"/>
              </a:spcBef>
              <a:spcAft>
                <a:spcPts val="0"/>
              </a:spcAft>
              <a:buFont typeface="Wingdings" panose="05000000000000000000" pitchFamily="2" charset="2"/>
              <a:buChar char="Ø"/>
            </a:pPr>
            <a:r>
              <a:rPr lang="en-US" sz="2800" b="1" dirty="0">
                <a:solidFill>
                  <a:schemeClr val="dk1"/>
                </a:solidFill>
              </a:rPr>
              <a:t>Data Encryption and Hashing:</a:t>
            </a:r>
            <a:r>
              <a:rPr lang="en-US" sz="2800" b="1" dirty="0">
                <a:solidFill>
                  <a:schemeClr val="dk1"/>
                </a:solidFill>
                <a:latin typeface="Arial"/>
                <a:ea typeface="Arial"/>
                <a:cs typeface="Arial"/>
                <a:sym typeface="Arial"/>
              </a:rPr>
              <a:t> </a:t>
            </a:r>
            <a:r>
              <a:rPr lang="en-US" sz="2800" dirty="0">
                <a:solidFill>
                  <a:schemeClr val="dk1"/>
                </a:solidFill>
                <a:latin typeface="Arial"/>
                <a:ea typeface="Arial"/>
                <a:cs typeface="Arial"/>
                <a:sym typeface="Arial"/>
              </a:rPr>
              <a:t>A file text named (group9ad) was </a:t>
            </a:r>
            <a:r>
              <a:rPr lang="en-US" sz="2800" dirty="0">
                <a:solidFill>
                  <a:schemeClr val="dk1"/>
                </a:solidFill>
              </a:rPr>
              <a:t>encrypted using </a:t>
            </a:r>
            <a:r>
              <a:rPr lang="en-US" sz="2800" dirty="0" err="1">
                <a:solidFill>
                  <a:schemeClr val="dk1"/>
                </a:solidFill>
              </a:rPr>
              <a:t>openssl</a:t>
            </a:r>
            <a:r>
              <a:rPr lang="en-US" sz="2800" dirty="0">
                <a:solidFill>
                  <a:schemeClr val="dk1"/>
                </a:solidFill>
              </a:rPr>
              <a:t> on kali </a:t>
            </a:r>
            <a:r>
              <a:rPr lang="en-US" sz="2800" dirty="0" err="1">
                <a:solidFill>
                  <a:schemeClr val="dk1"/>
                </a:solidFill>
              </a:rPr>
              <a:t>linux</a:t>
            </a:r>
            <a:r>
              <a:rPr lang="en-US" sz="2800" dirty="0">
                <a:solidFill>
                  <a:schemeClr val="dk1"/>
                </a:solidFill>
              </a:rPr>
              <a:t> with the command line ‘</a:t>
            </a:r>
            <a:r>
              <a:rPr lang="en-US" sz="2800" dirty="0" err="1">
                <a:solidFill>
                  <a:schemeClr val="dk1"/>
                </a:solidFill>
              </a:rPr>
              <a:t>openssl</a:t>
            </a:r>
            <a:r>
              <a:rPr lang="en-US" sz="2800" dirty="0">
                <a:solidFill>
                  <a:schemeClr val="dk1"/>
                </a:solidFill>
              </a:rPr>
              <a:t> enc –e –des3 –salt –in group9ad –out group9adec –</a:t>
            </a:r>
            <a:r>
              <a:rPr lang="en-US" sz="2800" dirty="0" err="1">
                <a:solidFill>
                  <a:schemeClr val="dk1"/>
                </a:solidFill>
              </a:rPr>
              <a:t>iter</a:t>
            </a:r>
            <a:r>
              <a:rPr lang="en-US" sz="2800" dirty="0">
                <a:solidFill>
                  <a:schemeClr val="dk1"/>
                </a:solidFill>
              </a:rPr>
              <a:t> 1000’ which gave an encrypted output of  file text named (group9adec). A hash value was generated for both the encrypted and unencrypted file text on kali </a:t>
            </a:r>
            <a:r>
              <a:rPr lang="en-US" sz="2800" dirty="0" err="1">
                <a:solidFill>
                  <a:schemeClr val="dk1"/>
                </a:solidFill>
              </a:rPr>
              <a:t>linux</a:t>
            </a:r>
            <a:r>
              <a:rPr lang="en-US" sz="2800" dirty="0">
                <a:solidFill>
                  <a:schemeClr val="dk1"/>
                </a:solidFill>
              </a:rPr>
              <a:t>, using the command line ‘sha256sum &lt;file name&gt;’</a:t>
            </a:r>
            <a:endParaRPr sz="28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p:nvPr/>
        </p:nvSpPr>
        <p:spPr>
          <a:xfrm>
            <a:off x="-39756" y="-25341"/>
            <a:ext cx="10067365" cy="488589"/>
          </a:xfrm>
          <a:prstGeom prst="rect">
            <a:avLst/>
          </a:prstGeom>
          <a:solidFill>
            <a:srgbClr val="FE4A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Calibri"/>
                <a:ea typeface="Calibri"/>
                <a:cs typeface="Calibri"/>
                <a:sym typeface="Calibri"/>
              </a:rPr>
              <a:t>CAPSTONE PROJECT</a:t>
            </a:r>
            <a:endParaRPr/>
          </a:p>
        </p:txBody>
      </p:sp>
      <p:pic>
        <p:nvPicPr>
          <p:cNvPr id="129" name="Google Shape;129;p5"/>
          <p:cNvPicPr preferRelativeResize="0"/>
          <p:nvPr/>
        </p:nvPicPr>
        <p:blipFill rotWithShape="1">
          <a:blip r:embed="rId3">
            <a:alphaModFix/>
          </a:blip>
          <a:srcRect/>
          <a:stretch/>
        </p:blipFill>
        <p:spPr>
          <a:xfrm>
            <a:off x="10206443" y="0"/>
            <a:ext cx="1886945" cy="502031"/>
          </a:xfrm>
          <a:prstGeom prst="rect">
            <a:avLst/>
          </a:prstGeom>
          <a:noFill/>
          <a:ln>
            <a:noFill/>
          </a:ln>
        </p:spPr>
      </p:pic>
      <p:sp>
        <p:nvSpPr>
          <p:cNvPr id="130" name="Google Shape;130;p5"/>
          <p:cNvSpPr/>
          <p:nvPr/>
        </p:nvSpPr>
        <p:spPr>
          <a:xfrm>
            <a:off x="-3" y="528340"/>
            <a:ext cx="10067365" cy="161941"/>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txBox="1"/>
          <p:nvPr/>
        </p:nvSpPr>
        <p:spPr>
          <a:xfrm>
            <a:off x="1138518" y="6472519"/>
            <a:ext cx="76020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dk1"/>
                </a:solidFill>
                <a:latin typeface="Calibri"/>
                <a:ea typeface="Calibri"/>
                <a:cs typeface="Calibri"/>
                <a:sym typeface="Calibri"/>
              </a:rPr>
              <a:t>Disclaimer: This training material belongs to techcrush and shouldn’t be shared</a:t>
            </a:r>
            <a:endParaRPr/>
          </a:p>
        </p:txBody>
      </p:sp>
      <p:pic>
        <p:nvPicPr>
          <p:cNvPr id="132" name="Google Shape;132;p5"/>
          <p:cNvPicPr preferRelativeResize="0"/>
          <p:nvPr/>
        </p:nvPicPr>
        <p:blipFill rotWithShape="1">
          <a:blip r:embed="rId3">
            <a:alphaModFix amt="26000"/>
          </a:blip>
          <a:srcRect/>
          <a:stretch/>
        </p:blipFill>
        <p:spPr>
          <a:xfrm>
            <a:off x="825004" y="1951993"/>
            <a:ext cx="10541991" cy="2804748"/>
          </a:xfrm>
          <a:prstGeom prst="rect">
            <a:avLst/>
          </a:prstGeom>
          <a:noFill/>
          <a:ln>
            <a:noFill/>
          </a:ln>
          <a:effectLst>
            <a:outerShdw dist="50800" sx="1000" sy="1000" algn="ctr" rotWithShape="0">
              <a:srgbClr val="000000"/>
            </a:outerShdw>
          </a:effectLst>
        </p:spPr>
      </p:pic>
      <p:pic>
        <p:nvPicPr>
          <p:cNvPr id="133" name="Google Shape;133;p5"/>
          <p:cNvPicPr preferRelativeResize="0"/>
          <p:nvPr/>
        </p:nvPicPr>
        <p:blipFill rotWithShape="1">
          <a:blip r:embed="rId4">
            <a:alphaModFix/>
          </a:blip>
          <a:srcRect/>
          <a:stretch/>
        </p:blipFill>
        <p:spPr>
          <a:xfrm>
            <a:off x="8646453" y="1232642"/>
            <a:ext cx="502028" cy="502028"/>
          </a:xfrm>
          <a:prstGeom prst="rect">
            <a:avLst/>
          </a:prstGeom>
          <a:noFill/>
          <a:ln>
            <a:noFill/>
          </a:ln>
        </p:spPr>
      </p:pic>
      <p:sp>
        <p:nvSpPr>
          <p:cNvPr id="134" name="Google Shape;134;p5"/>
          <p:cNvSpPr txBox="1"/>
          <p:nvPr/>
        </p:nvSpPr>
        <p:spPr>
          <a:xfrm>
            <a:off x="510988" y="1232644"/>
            <a:ext cx="11214847" cy="800179"/>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None/>
            </a:pPr>
            <a:r>
              <a:rPr lang="en-US" sz="2000" b="1" dirty="0">
                <a:solidFill>
                  <a:schemeClr val="dk1"/>
                </a:solidFill>
                <a:latin typeface="Arial"/>
                <a:ea typeface="Arial"/>
                <a:cs typeface="Arial"/>
                <a:sym typeface="Arial"/>
              </a:rPr>
              <a:t>Methodology</a:t>
            </a:r>
          </a:p>
          <a:p>
            <a:pPr marL="342900" marR="0" lvl="0" indent="-342900" rtl="0">
              <a:lnSpc>
                <a:spcPct val="115000"/>
              </a:lnSpc>
              <a:spcBef>
                <a:spcPts val="0"/>
              </a:spcBef>
              <a:spcAft>
                <a:spcPts val="0"/>
              </a:spcAft>
              <a:buFont typeface="Wingdings" panose="05000000000000000000" pitchFamily="2" charset="2"/>
              <a:buChar char="Ø"/>
            </a:pPr>
            <a:r>
              <a:rPr lang="en-US" sz="2000" b="1" dirty="0">
                <a:solidFill>
                  <a:schemeClr val="dk1"/>
                </a:solidFill>
              </a:rPr>
              <a:t>Data Encryption and Hashing</a:t>
            </a:r>
            <a:endParaRPr sz="2000" dirty="0">
              <a:solidFill>
                <a:schemeClr val="dk1"/>
              </a:solidFill>
              <a:latin typeface="Arial"/>
              <a:ea typeface="Arial"/>
              <a:cs typeface="Arial"/>
              <a:sym typeface="Arial"/>
            </a:endParaRPr>
          </a:p>
        </p:txBody>
      </p:sp>
      <p:pic>
        <p:nvPicPr>
          <p:cNvPr id="3" name="Picture 2" descr="A screen shot of a computer&#10;&#10;Description automatically generated">
            <a:extLst>
              <a:ext uri="{FF2B5EF4-FFF2-40B4-BE49-F238E27FC236}">
                <a16:creationId xmlns:a16="http://schemas.microsoft.com/office/drawing/2014/main" id="{55C4EDEB-7229-3B58-A5A6-6600394547AE}"/>
              </a:ext>
            </a:extLst>
          </p:cNvPr>
          <p:cNvPicPr>
            <a:picLocks noChangeAspect="1"/>
          </p:cNvPicPr>
          <p:nvPr/>
        </p:nvPicPr>
        <p:blipFill>
          <a:blip r:embed="rId5"/>
          <a:stretch>
            <a:fillRect/>
          </a:stretch>
        </p:blipFill>
        <p:spPr>
          <a:xfrm>
            <a:off x="359637" y="1988714"/>
            <a:ext cx="11497746" cy="1561035"/>
          </a:xfrm>
          <a:prstGeom prst="rect">
            <a:avLst/>
          </a:prstGeom>
        </p:spPr>
      </p:pic>
      <p:pic>
        <p:nvPicPr>
          <p:cNvPr id="5" name="Picture 4">
            <a:extLst>
              <a:ext uri="{FF2B5EF4-FFF2-40B4-BE49-F238E27FC236}">
                <a16:creationId xmlns:a16="http://schemas.microsoft.com/office/drawing/2014/main" id="{B1CA4F4B-D8E3-C1AE-BE3A-88F15FE0B607}"/>
              </a:ext>
            </a:extLst>
          </p:cNvPr>
          <p:cNvPicPr>
            <a:picLocks noChangeAspect="1"/>
          </p:cNvPicPr>
          <p:nvPr/>
        </p:nvPicPr>
        <p:blipFill>
          <a:blip r:embed="rId6"/>
          <a:stretch>
            <a:fillRect/>
          </a:stretch>
        </p:blipFill>
        <p:spPr>
          <a:xfrm>
            <a:off x="359637" y="3234690"/>
            <a:ext cx="11497746" cy="118225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74CCBCDB-107F-0C59-D975-ACC4F95282D7}"/>
              </a:ext>
            </a:extLst>
          </p:cNvPr>
          <p:cNvPicPr>
            <a:picLocks noChangeAspect="1"/>
          </p:cNvPicPr>
          <p:nvPr/>
        </p:nvPicPr>
        <p:blipFill>
          <a:blip r:embed="rId7"/>
          <a:stretch>
            <a:fillRect/>
          </a:stretch>
        </p:blipFill>
        <p:spPr>
          <a:xfrm>
            <a:off x="334617" y="4455216"/>
            <a:ext cx="11497746" cy="2093086"/>
          </a:xfrm>
          <a:prstGeom prst="rect">
            <a:avLst/>
          </a:prstGeom>
        </p:spPr>
      </p:pic>
    </p:spTree>
    <p:extLst>
      <p:ext uri="{BB962C8B-B14F-4D97-AF65-F5344CB8AC3E}">
        <p14:creationId xmlns:p14="http://schemas.microsoft.com/office/powerpoint/2010/main" val="4242248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p:nvPr/>
        </p:nvSpPr>
        <p:spPr>
          <a:xfrm>
            <a:off x="-39756" y="-25341"/>
            <a:ext cx="10067365" cy="488589"/>
          </a:xfrm>
          <a:prstGeom prst="rect">
            <a:avLst/>
          </a:prstGeom>
          <a:solidFill>
            <a:srgbClr val="FE4A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Calibri"/>
                <a:ea typeface="Calibri"/>
                <a:cs typeface="Calibri"/>
                <a:sym typeface="Calibri"/>
              </a:rPr>
              <a:t>CAPSTONE PROJECT</a:t>
            </a:r>
            <a:endParaRPr/>
          </a:p>
        </p:txBody>
      </p:sp>
      <p:pic>
        <p:nvPicPr>
          <p:cNvPr id="129" name="Google Shape;129;p5"/>
          <p:cNvPicPr preferRelativeResize="0"/>
          <p:nvPr/>
        </p:nvPicPr>
        <p:blipFill rotWithShape="1">
          <a:blip r:embed="rId3">
            <a:alphaModFix/>
          </a:blip>
          <a:srcRect/>
          <a:stretch/>
        </p:blipFill>
        <p:spPr>
          <a:xfrm>
            <a:off x="10206443" y="0"/>
            <a:ext cx="1886945" cy="502031"/>
          </a:xfrm>
          <a:prstGeom prst="rect">
            <a:avLst/>
          </a:prstGeom>
          <a:noFill/>
          <a:ln>
            <a:noFill/>
          </a:ln>
        </p:spPr>
      </p:pic>
      <p:sp>
        <p:nvSpPr>
          <p:cNvPr id="130" name="Google Shape;130;p5"/>
          <p:cNvSpPr/>
          <p:nvPr/>
        </p:nvSpPr>
        <p:spPr>
          <a:xfrm>
            <a:off x="-3" y="528340"/>
            <a:ext cx="10067365" cy="161941"/>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txBox="1"/>
          <p:nvPr/>
        </p:nvSpPr>
        <p:spPr>
          <a:xfrm>
            <a:off x="1138518" y="6472519"/>
            <a:ext cx="76020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dk1"/>
                </a:solidFill>
                <a:latin typeface="Calibri"/>
                <a:ea typeface="Calibri"/>
                <a:cs typeface="Calibri"/>
                <a:sym typeface="Calibri"/>
              </a:rPr>
              <a:t>Disclaimer: This training material belongs to techcrush and shouldn’t be shared</a:t>
            </a:r>
            <a:endParaRPr/>
          </a:p>
        </p:txBody>
      </p:sp>
      <p:pic>
        <p:nvPicPr>
          <p:cNvPr id="132" name="Google Shape;132;p5"/>
          <p:cNvPicPr preferRelativeResize="0"/>
          <p:nvPr/>
        </p:nvPicPr>
        <p:blipFill rotWithShape="1">
          <a:blip r:embed="rId3">
            <a:alphaModFix amt="26000"/>
          </a:blip>
          <a:srcRect/>
          <a:stretch/>
        </p:blipFill>
        <p:spPr>
          <a:xfrm>
            <a:off x="825004" y="1951993"/>
            <a:ext cx="10541991" cy="2804748"/>
          </a:xfrm>
          <a:prstGeom prst="rect">
            <a:avLst/>
          </a:prstGeom>
          <a:noFill/>
          <a:ln>
            <a:noFill/>
          </a:ln>
          <a:effectLst>
            <a:outerShdw dist="50800" sx="1000" sy="1000" algn="ctr" rotWithShape="0">
              <a:srgbClr val="000000"/>
            </a:outerShdw>
          </a:effectLst>
        </p:spPr>
      </p:pic>
      <p:pic>
        <p:nvPicPr>
          <p:cNvPr id="133" name="Google Shape;133;p5"/>
          <p:cNvPicPr preferRelativeResize="0"/>
          <p:nvPr/>
        </p:nvPicPr>
        <p:blipFill rotWithShape="1">
          <a:blip r:embed="rId4">
            <a:alphaModFix/>
          </a:blip>
          <a:srcRect/>
          <a:stretch/>
        </p:blipFill>
        <p:spPr>
          <a:xfrm>
            <a:off x="8646453" y="1232642"/>
            <a:ext cx="502028" cy="502028"/>
          </a:xfrm>
          <a:prstGeom prst="rect">
            <a:avLst/>
          </a:prstGeom>
          <a:noFill/>
          <a:ln>
            <a:noFill/>
          </a:ln>
        </p:spPr>
      </p:pic>
      <p:sp>
        <p:nvSpPr>
          <p:cNvPr id="134" name="Google Shape;134;p5"/>
          <p:cNvSpPr txBox="1"/>
          <p:nvPr/>
        </p:nvSpPr>
        <p:spPr>
          <a:xfrm>
            <a:off x="109330" y="1232643"/>
            <a:ext cx="11748053" cy="4799735"/>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None/>
            </a:pPr>
            <a:r>
              <a:rPr lang="en-US" sz="2800" b="1" dirty="0">
                <a:solidFill>
                  <a:schemeClr val="dk1"/>
                </a:solidFill>
                <a:latin typeface="Arial"/>
                <a:ea typeface="Arial"/>
                <a:cs typeface="Arial"/>
                <a:sym typeface="Arial"/>
              </a:rPr>
              <a:t>Methodology</a:t>
            </a:r>
            <a:endParaRPr lang="en-US" sz="2800" dirty="0">
              <a:solidFill>
                <a:schemeClr val="dk1"/>
              </a:solidFill>
              <a:latin typeface="Arial"/>
              <a:ea typeface="Arial"/>
              <a:cs typeface="Arial"/>
              <a:sym typeface="Arial"/>
            </a:endParaRPr>
          </a:p>
          <a:p>
            <a:pPr marL="457200" marR="0" lvl="0" indent="-457200" rtl="0">
              <a:lnSpc>
                <a:spcPct val="115000"/>
              </a:lnSpc>
              <a:spcBef>
                <a:spcPts val="0"/>
              </a:spcBef>
              <a:spcAft>
                <a:spcPts val="0"/>
              </a:spcAft>
              <a:buFont typeface="Wingdings" panose="05000000000000000000" pitchFamily="2" charset="2"/>
              <a:buChar char="Ø"/>
            </a:pPr>
            <a:r>
              <a:rPr lang="en-US" sz="2800" b="1" dirty="0">
                <a:solidFill>
                  <a:schemeClr val="dk1"/>
                </a:solidFill>
              </a:rPr>
              <a:t>File Transfer Over Network: </a:t>
            </a:r>
            <a:r>
              <a:rPr lang="en-US" sz="2400" dirty="0">
                <a:solidFill>
                  <a:schemeClr val="dk1"/>
                </a:solidFill>
              </a:rPr>
              <a:t>Both the encrypted file text with the name (group9adec) and the unencrypted file text with the name (group9ad) was transferred using File Transfer Protocol(FTP) between windows and a kali </a:t>
            </a:r>
            <a:r>
              <a:rPr lang="en-US" sz="2400" dirty="0" err="1">
                <a:solidFill>
                  <a:schemeClr val="dk1"/>
                </a:solidFill>
              </a:rPr>
              <a:t>linux</a:t>
            </a:r>
            <a:r>
              <a:rPr lang="en-US" sz="2400" dirty="0">
                <a:solidFill>
                  <a:schemeClr val="dk1"/>
                </a:solidFill>
              </a:rPr>
              <a:t> operating system. This was done by creating an ftp server on the windows OS and hosting it with FILEZILLA. Then also an ftp client was download on Kali </a:t>
            </a:r>
            <a:r>
              <a:rPr lang="en-US" sz="2400" dirty="0" err="1">
                <a:solidFill>
                  <a:schemeClr val="dk1"/>
                </a:solidFill>
              </a:rPr>
              <a:t>linux</a:t>
            </a:r>
            <a:r>
              <a:rPr lang="en-US" sz="2400" dirty="0">
                <a:solidFill>
                  <a:schemeClr val="dk1"/>
                </a:solidFill>
              </a:rPr>
              <a:t> with the command ‘sudo apt install </a:t>
            </a:r>
            <a:r>
              <a:rPr lang="en-US" sz="2400" dirty="0" err="1">
                <a:solidFill>
                  <a:schemeClr val="dk1"/>
                </a:solidFill>
              </a:rPr>
              <a:t>vsftpd</a:t>
            </a:r>
            <a:r>
              <a:rPr lang="en-US" sz="2400" dirty="0">
                <a:solidFill>
                  <a:schemeClr val="dk1"/>
                </a:solidFill>
              </a:rPr>
              <a:t>’ and configured with the command ‘sudo nano /</a:t>
            </a:r>
            <a:r>
              <a:rPr lang="en-US" sz="2400" dirty="0" err="1">
                <a:solidFill>
                  <a:schemeClr val="dk1"/>
                </a:solidFill>
              </a:rPr>
              <a:t>etc</a:t>
            </a:r>
            <a:r>
              <a:rPr lang="en-US" sz="2400" dirty="0">
                <a:solidFill>
                  <a:schemeClr val="dk1"/>
                </a:solidFill>
              </a:rPr>
              <a:t>/</a:t>
            </a:r>
            <a:r>
              <a:rPr lang="en-US" sz="2400" dirty="0" err="1">
                <a:solidFill>
                  <a:schemeClr val="dk1"/>
                </a:solidFill>
              </a:rPr>
              <a:t>vsftpd.conf</a:t>
            </a:r>
            <a:r>
              <a:rPr lang="en-US" sz="2400" dirty="0">
                <a:solidFill>
                  <a:schemeClr val="dk1"/>
                </a:solidFill>
              </a:rPr>
              <a:t>’. After hosting the server on windows, then moved to kali </a:t>
            </a:r>
            <a:r>
              <a:rPr lang="en-US" sz="2400" dirty="0" err="1">
                <a:solidFill>
                  <a:schemeClr val="dk1"/>
                </a:solidFill>
              </a:rPr>
              <a:t>linux</a:t>
            </a:r>
            <a:r>
              <a:rPr lang="en-US" sz="2400" dirty="0">
                <a:solidFill>
                  <a:schemeClr val="dk1"/>
                </a:solidFill>
              </a:rPr>
              <a:t> and used the command ‘ftp &lt;windows </a:t>
            </a:r>
            <a:r>
              <a:rPr lang="en-US" sz="2400" dirty="0" err="1">
                <a:solidFill>
                  <a:schemeClr val="dk1"/>
                </a:solidFill>
              </a:rPr>
              <a:t>ip</a:t>
            </a:r>
            <a:r>
              <a:rPr lang="en-US" sz="2400" dirty="0">
                <a:solidFill>
                  <a:schemeClr val="dk1"/>
                </a:solidFill>
              </a:rPr>
              <a:t> address&gt;’ to establish a connection, then the command ‘put &lt;file name&gt;’ was used to transfer the files.</a:t>
            </a:r>
            <a:br>
              <a:rPr lang="en-US" sz="2000" i="0" u="none" strike="noStrike" dirty="0">
                <a:solidFill>
                  <a:srgbClr val="000000"/>
                </a:solidFill>
                <a:effectLst/>
                <a:latin typeface="Times New Roman" panose="02020603050405020304" pitchFamily="18" charset="0"/>
              </a:rPr>
            </a:br>
            <a:endParaRPr sz="18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07627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p:nvPr/>
        </p:nvSpPr>
        <p:spPr>
          <a:xfrm>
            <a:off x="-39756" y="-25341"/>
            <a:ext cx="10067365" cy="488589"/>
          </a:xfrm>
          <a:prstGeom prst="rect">
            <a:avLst/>
          </a:prstGeom>
          <a:solidFill>
            <a:srgbClr val="FE4A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Calibri"/>
                <a:ea typeface="Calibri"/>
                <a:cs typeface="Calibri"/>
                <a:sym typeface="Calibri"/>
              </a:rPr>
              <a:t>CAPSTONE PROJECT</a:t>
            </a:r>
            <a:endParaRPr/>
          </a:p>
        </p:txBody>
      </p:sp>
      <p:pic>
        <p:nvPicPr>
          <p:cNvPr id="129" name="Google Shape;129;p5"/>
          <p:cNvPicPr preferRelativeResize="0"/>
          <p:nvPr/>
        </p:nvPicPr>
        <p:blipFill rotWithShape="1">
          <a:blip r:embed="rId3">
            <a:alphaModFix/>
          </a:blip>
          <a:srcRect/>
          <a:stretch/>
        </p:blipFill>
        <p:spPr>
          <a:xfrm>
            <a:off x="10206443" y="0"/>
            <a:ext cx="1886945" cy="502031"/>
          </a:xfrm>
          <a:prstGeom prst="rect">
            <a:avLst/>
          </a:prstGeom>
          <a:noFill/>
          <a:ln>
            <a:noFill/>
          </a:ln>
        </p:spPr>
      </p:pic>
      <p:sp>
        <p:nvSpPr>
          <p:cNvPr id="130" name="Google Shape;130;p5"/>
          <p:cNvSpPr/>
          <p:nvPr/>
        </p:nvSpPr>
        <p:spPr>
          <a:xfrm>
            <a:off x="-3" y="528340"/>
            <a:ext cx="10067365" cy="161941"/>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txBox="1"/>
          <p:nvPr/>
        </p:nvSpPr>
        <p:spPr>
          <a:xfrm>
            <a:off x="1138518" y="6472519"/>
            <a:ext cx="76020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dk1"/>
                </a:solidFill>
                <a:latin typeface="Calibri"/>
                <a:ea typeface="Calibri"/>
                <a:cs typeface="Calibri"/>
                <a:sym typeface="Calibri"/>
              </a:rPr>
              <a:t>Disclaimer: This training material belongs to techcrush and shouldn’t be shared</a:t>
            </a:r>
            <a:endParaRPr/>
          </a:p>
        </p:txBody>
      </p:sp>
      <p:pic>
        <p:nvPicPr>
          <p:cNvPr id="132" name="Google Shape;132;p5"/>
          <p:cNvPicPr preferRelativeResize="0"/>
          <p:nvPr/>
        </p:nvPicPr>
        <p:blipFill rotWithShape="1">
          <a:blip r:embed="rId3">
            <a:alphaModFix amt="26000"/>
          </a:blip>
          <a:srcRect/>
          <a:stretch/>
        </p:blipFill>
        <p:spPr>
          <a:xfrm>
            <a:off x="445507" y="2277032"/>
            <a:ext cx="10541991" cy="2804748"/>
          </a:xfrm>
          <a:prstGeom prst="rect">
            <a:avLst/>
          </a:prstGeom>
          <a:noFill/>
          <a:ln>
            <a:noFill/>
          </a:ln>
          <a:effectLst>
            <a:outerShdw dist="50800" sx="1000" sy="1000" algn="ctr" rotWithShape="0">
              <a:srgbClr val="000000"/>
            </a:outerShdw>
          </a:effectLst>
        </p:spPr>
      </p:pic>
      <p:pic>
        <p:nvPicPr>
          <p:cNvPr id="133" name="Google Shape;133;p5"/>
          <p:cNvPicPr preferRelativeResize="0"/>
          <p:nvPr/>
        </p:nvPicPr>
        <p:blipFill rotWithShape="1">
          <a:blip r:embed="rId4">
            <a:alphaModFix/>
          </a:blip>
          <a:srcRect/>
          <a:stretch/>
        </p:blipFill>
        <p:spPr>
          <a:xfrm>
            <a:off x="8646453" y="1232642"/>
            <a:ext cx="502028" cy="502028"/>
          </a:xfrm>
          <a:prstGeom prst="rect">
            <a:avLst/>
          </a:prstGeom>
          <a:noFill/>
          <a:ln>
            <a:noFill/>
          </a:ln>
        </p:spPr>
      </p:pic>
      <p:sp>
        <p:nvSpPr>
          <p:cNvPr id="134" name="Google Shape;134;p5"/>
          <p:cNvSpPr txBox="1"/>
          <p:nvPr/>
        </p:nvSpPr>
        <p:spPr>
          <a:xfrm>
            <a:off x="-310840" y="608181"/>
            <a:ext cx="8500099" cy="446236"/>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None/>
            </a:pPr>
            <a:r>
              <a:rPr lang="en-US" sz="2000" b="1" dirty="0">
                <a:solidFill>
                  <a:schemeClr val="dk1"/>
                </a:solidFill>
                <a:latin typeface="Arial"/>
                <a:ea typeface="Arial"/>
                <a:cs typeface="Arial"/>
                <a:sym typeface="Arial"/>
              </a:rPr>
              <a:t>Methodology:			</a:t>
            </a:r>
            <a:r>
              <a:rPr lang="en-US" sz="2000" b="1" dirty="0">
                <a:solidFill>
                  <a:schemeClr val="dk1"/>
                </a:solidFill>
              </a:rPr>
              <a:t>File Transfer Over Network</a:t>
            </a:r>
            <a:endParaRPr lang="en-US" sz="2000" dirty="0">
              <a:solidFill>
                <a:schemeClr val="dk1"/>
              </a:solidFill>
              <a:latin typeface="Arial"/>
              <a:ea typeface="Arial"/>
              <a:cs typeface="Arial"/>
              <a:sym typeface="Arial"/>
            </a:endParaRPr>
          </a:p>
        </p:txBody>
      </p:sp>
      <p:pic>
        <p:nvPicPr>
          <p:cNvPr id="3" name="Picture 2" descr="A screenshot of a computer&#10;&#10;Description automatically generated">
            <a:extLst>
              <a:ext uri="{FF2B5EF4-FFF2-40B4-BE49-F238E27FC236}">
                <a16:creationId xmlns:a16="http://schemas.microsoft.com/office/drawing/2014/main" id="{EA263C1A-37FB-2785-3431-EA87675656F8}"/>
              </a:ext>
            </a:extLst>
          </p:cNvPr>
          <p:cNvPicPr>
            <a:picLocks noChangeAspect="1"/>
          </p:cNvPicPr>
          <p:nvPr/>
        </p:nvPicPr>
        <p:blipFill>
          <a:blip r:embed="rId5"/>
          <a:stretch>
            <a:fillRect/>
          </a:stretch>
        </p:blipFill>
        <p:spPr>
          <a:xfrm>
            <a:off x="215436" y="1014076"/>
            <a:ext cx="11707339" cy="5567602"/>
          </a:xfrm>
          <a:prstGeom prst="rect">
            <a:avLst/>
          </a:prstGeom>
        </p:spPr>
      </p:pic>
    </p:spTree>
    <p:extLst>
      <p:ext uri="{BB962C8B-B14F-4D97-AF65-F5344CB8AC3E}">
        <p14:creationId xmlns:p14="http://schemas.microsoft.com/office/powerpoint/2010/main" val="3990203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p:nvPr/>
        </p:nvSpPr>
        <p:spPr>
          <a:xfrm>
            <a:off x="-39756" y="-25341"/>
            <a:ext cx="10067365" cy="488589"/>
          </a:xfrm>
          <a:prstGeom prst="rect">
            <a:avLst/>
          </a:prstGeom>
          <a:solidFill>
            <a:srgbClr val="FE4A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Calibri"/>
                <a:ea typeface="Calibri"/>
                <a:cs typeface="Calibri"/>
                <a:sym typeface="Calibri"/>
              </a:rPr>
              <a:t>CAPSTONE PROJECT</a:t>
            </a:r>
            <a:endParaRPr/>
          </a:p>
        </p:txBody>
      </p:sp>
      <p:pic>
        <p:nvPicPr>
          <p:cNvPr id="129" name="Google Shape;129;p5"/>
          <p:cNvPicPr preferRelativeResize="0"/>
          <p:nvPr/>
        </p:nvPicPr>
        <p:blipFill rotWithShape="1">
          <a:blip r:embed="rId3">
            <a:alphaModFix/>
          </a:blip>
          <a:srcRect/>
          <a:stretch/>
        </p:blipFill>
        <p:spPr>
          <a:xfrm>
            <a:off x="10206443" y="0"/>
            <a:ext cx="1886945" cy="502031"/>
          </a:xfrm>
          <a:prstGeom prst="rect">
            <a:avLst/>
          </a:prstGeom>
          <a:noFill/>
          <a:ln>
            <a:noFill/>
          </a:ln>
        </p:spPr>
      </p:pic>
      <p:sp>
        <p:nvSpPr>
          <p:cNvPr id="130" name="Google Shape;130;p5"/>
          <p:cNvSpPr/>
          <p:nvPr/>
        </p:nvSpPr>
        <p:spPr>
          <a:xfrm>
            <a:off x="-3" y="528340"/>
            <a:ext cx="10067365" cy="161941"/>
          </a:xfrm>
          <a:prstGeom prst="rect">
            <a:avLst/>
          </a:prstGeom>
          <a:solidFill>
            <a:schemeClr val="dk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txBox="1"/>
          <p:nvPr/>
        </p:nvSpPr>
        <p:spPr>
          <a:xfrm>
            <a:off x="1138518" y="6472519"/>
            <a:ext cx="76020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i="1">
                <a:solidFill>
                  <a:schemeClr val="dk1"/>
                </a:solidFill>
                <a:latin typeface="Calibri"/>
                <a:ea typeface="Calibri"/>
                <a:cs typeface="Calibri"/>
                <a:sym typeface="Calibri"/>
              </a:rPr>
              <a:t>Disclaimer: This training material belongs to techcrush and shouldn’t be shared</a:t>
            </a:r>
            <a:endParaRPr/>
          </a:p>
        </p:txBody>
      </p:sp>
      <p:pic>
        <p:nvPicPr>
          <p:cNvPr id="132" name="Google Shape;132;p5"/>
          <p:cNvPicPr preferRelativeResize="0"/>
          <p:nvPr/>
        </p:nvPicPr>
        <p:blipFill rotWithShape="1">
          <a:blip r:embed="rId3">
            <a:alphaModFix amt="26000"/>
          </a:blip>
          <a:srcRect/>
          <a:stretch/>
        </p:blipFill>
        <p:spPr>
          <a:xfrm>
            <a:off x="825004" y="1951993"/>
            <a:ext cx="10541991" cy="2804748"/>
          </a:xfrm>
          <a:prstGeom prst="rect">
            <a:avLst/>
          </a:prstGeom>
          <a:noFill/>
          <a:ln>
            <a:noFill/>
          </a:ln>
          <a:effectLst>
            <a:outerShdw dist="50800" sx="1000" sy="1000" algn="ctr" rotWithShape="0">
              <a:srgbClr val="000000"/>
            </a:outerShdw>
          </a:effectLst>
        </p:spPr>
      </p:pic>
      <p:pic>
        <p:nvPicPr>
          <p:cNvPr id="133" name="Google Shape;133;p5"/>
          <p:cNvPicPr preferRelativeResize="0"/>
          <p:nvPr/>
        </p:nvPicPr>
        <p:blipFill rotWithShape="1">
          <a:blip r:embed="rId4">
            <a:alphaModFix/>
          </a:blip>
          <a:srcRect/>
          <a:stretch/>
        </p:blipFill>
        <p:spPr>
          <a:xfrm>
            <a:off x="8646453" y="1232642"/>
            <a:ext cx="502028" cy="502028"/>
          </a:xfrm>
          <a:prstGeom prst="rect">
            <a:avLst/>
          </a:prstGeom>
          <a:noFill/>
          <a:ln>
            <a:noFill/>
          </a:ln>
        </p:spPr>
      </p:pic>
      <p:sp>
        <p:nvSpPr>
          <p:cNvPr id="134" name="Google Shape;134;p5"/>
          <p:cNvSpPr txBox="1"/>
          <p:nvPr/>
        </p:nvSpPr>
        <p:spPr>
          <a:xfrm>
            <a:off x="109330" y="1232643"/>
            <a:ext cx="11748053" cy="5047495"/>
          </a:xfrm>
          <a:prstGeom prst="rect">
            <a:avLst/>
          </a:prstGeom>
          <a:noFill/>
          <a:ln>
            <a:noFill/>
          </a:ln>
        </p:spPr>
        <p:txBody>
          <a:bodyPr spcFirstLastPara="1" wrap="square" lIns="91425" tIns="45700" rIns="91425" bIns="45700" anchor="t" anchorCtr="0">
            <a:spAutoFit/>
          </a:bodyPr>
          <a:lstStyle/>
          <a:p>
            <a:pPr marL="0" marR="0" lvl="0" indent="0" algn="ctr" rtl="0">
              <a:lnSpc>
                <a:spcPct val="115000"/>
              </a:lnSpc>
              <a:spcBef>
                <a:spcPts val="0"/>
              </a:spcBef>
              <a:spcAft>
                <a:spcPts val="0"/>
              </a:spcAft>
              <a:buNone/>
            </a:pPr>
            <a:r>
              <a:rPr lang="en-US" sz="2800" b="1" dirty="0">
                <a:solidFill>
                  <a:schemeClr val="dk1"/>
                </a:solidFill>
                <a:latin typeface="Arial"/>
                <a:ea typeface="Arial"/>
                <a:cs typeface="Arial"/>
                <a:sym typeface="Arial"/>
              </a:rPr>
              <a:t>Methodology</a:t>
            </a:r>
            <a:endParaRPr lang="en-US" sz="2800" dirty="0">
              <a:solidFill>
                <a:schemeClr val="dk1"/>
              </a:solidFill>
              <a:latin typeface="Arial"/>
              <a:ea typeface="Arial"/>
              <a:cs typeface="Arial"/>
              <a:sym typeface="Arial"/>
            </a:endParaRPr>
          </a:p>
          <a:p>
            <a:pPr marL="342900" marR="0" lvl="0" indent="-342900" rtl="0">
              <a:lnSpc>
                <a:spcPct val="115000"/>
              </a:lnSpc>
              <a:spcBef>
                <a:spcPts val="0"/>
              </a:spcBef>
              <a:spcAft>
                <a:spcPts val="0"/>
              </a:spcAft>
              <a:buFont typeface="Wingdings" panose="05000000000000000000" pitchFamily="2" charset="2"/>
              <a:buChar char="Ø"/>
            </a:pPr>
            <a:r>
              <a:rPr lang="en-US" sz="2800" b="1" dirty="0">
                <a:solidFill>
                  <a:schemeClr val="dk1"/>
                </a:solidFill>
              </a:rPr>
              <a:t>Network Traffic Capture with Wireshark: </a:t>
            </a:r>
            <a:r>
              <a:rPr lang="en-US" sz="2800" dirty="0" err="1">
                <a:solidFill>
                  <a:schemeClr val="dk1"/>
                </a:solidFill>
              </a:rPr>
              <a:t>wireshark</a:t>
            </a:r>
            <a:r>
              <a:rPr lang="en-US" sz="2800" dirty="0">
                <a:solidFill>
                  <a:schemeClr val="dk1"/>
                </a:solidFill>
              </a:rPr>
              <a:t> was used to capture traffic of both the unencrypted file text with the name (group9ad) and encrypted  file text with the name (group9adec) and identify packets during the file transfer process. The </a:t>
            </a:r>
            <a:r>
              <a:rPr lang="en-US" sz="2800" dirty="0" err="1">
                <a:solidFill>
                  <a:schemeClr val="dk1"/>
                </a:solidFill>
              </a:rPr>
              <a:t>wireshark</a:t>
            </a:r>
            <a:r>
              <a:rPr lang="en-US" sz="2800" dirty="0">
                <a:solidFill>
                  <a:schemeClr val="dk1"/>
                </a:solidFill>
              </a:rPr>
              <a:t> packet capture was filtered with ‘ftp-data’. And it was discovered after capturing the packets and following the stream that the unencrypted file was able to be read and extracted in plain text while the encrypted file still remained encrypted.</a:t>
            </a:r>
            <a:br>
              <a:rPr lang="en-US" sz="2800" dirty="0">
                <a:solidFill>
                  <a:schemeClr val="dk1"/>
                </a:solidFill>
              </a:rPr>
            </a:br>
            <a:endParaRPr sz="2800" dirty="0">
              <a:solidFill>
                <a:schemeClr val="dk1"/>
              </a:solidFill>
            </a:endParaRPr>
          </a:p>
        </p:txBody>
      </p:sp>
    </p:spTree>
    <p:extLst>
      <p:ext uri="{BB962C8B-B14F-4D97-AF65-F5344CB8AC3E}">
        <p14:creationId xmlns:p14="http://schemas.microsoft.com/office/powerpoint/2010/main" val="407736332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efa4170-0d19-0005-0000-bc88714345d2}" enabled="1" method="Privileged" siteId="{fc32e1f9-2aee-4717-831e-14828e54ab49}" contentBits="0" removed="0"/>
</clbl:labelList>
</file>

<file path=docProps/app.xml><?xml version="1.0" encoding="utf-8"?>
<Properties xmlns="http://schemas.openxmlformats.org/officeDocument/2006/extended-properties" xmlns:vt="http://schemas.openxmlformats.org/officeDocument/2006/docPropsVTypes">
  <TotalTime>10</TotalTime>
  <Words>627</Words>
  <Application>Microsoft Office PowerPoint</Application>
  <PresentationFormat>Widescreen</PresentationFormat>
  <Paragraphs>69</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Olaniyi Eluwole</dc:creator>
  <cp:lastModifiedBy>Anthony Chukwuemeka Dibia</cp:lastModifiedBy>
  <cp:revision>2</cp:revision>
  <dcterms:created xsi:type="dcterms:W3CDTF">2024-10-09T19:59:03Z</dcterms:created>
  <dcterms:modified xsi:type="dcterms:W3CDTF">2024-12-11T00:39:10Z</dcterms:modified>
</cp:coreProperties>
</file>