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9" r:id="rId11"/>
    <p:sldId id="270" r:id="rId12"/>
    <p:sldId id="288" r:id="rId13"/>
    <p:sldId id="271" r:id="rId14"/>
    <p:sldId id="289" r:id="rId15"/>
    <p:sldId id="272" r:id="rId16"/>
    <p:sldId id="273" r:id="rId17"/>
    <p:sldId id="280" r:id="rId18"/>
    <p:sldId id="281" r:id="rId19"/>
    <p:sldId id="282" r:id="rId20"/>
    <p:sldId id="283" r:id="rId21"/>
    <p:sldId id="284" r:id="rId22"/>
    <p:sldId id="287"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22" autoAdjust="0"/>
  </p:normalViewPr>
  <p:slideViewPr>
    <p:cSldViewPr>
      <p:cViewPr varScale="1">
        <p:scale>
          <a:sx n="76" d="100"/>
          <a:sy n="76" d="100"/>
        </p:scale>
        <p:origin x="72" y="43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TextBox 2"/>
          <p:cNvSpPr txBox="1"/>
          <p:nvPr/>
        </p:nvSpPr>
        <p:spPr>
          <a:xfrm>
            <a:off x="87203" y="99354"/>
            <a:ext cx="540060" cy="118430"/>
          </a:xfrm>
          <a:prstGeom prst="rect">
            <a:avLst/>
          </a:prstGeom>
          <a:noFill/>
          <a:ln/>
        </p:spPr>
        <p:txBody>
          <a:bodyPr vert="horz" wrap="square" lIns="91440" tIns="45720" rIns="91440" bIns="45720" rtlCol="0" anchor="t" anchorCtr="0">
            <a:normAutofit fontScale="25000" lnSpcReduction="20000"/>
          </a:bodyPr>
          <a:lstStyle/>
          <a:p>
            <a:pPr algn="l">
              <a:lnSpc>
                <a:spcPct val="200000"/>
              </a:lnSpc>
              <a:spcBef>
                <a:spcPct val="0"/>
              </a:spcBef>
              <a:spcAft>
                <a:spcPct val="0"/>
              </a:spcAft>
            </a:pPr>
            <a:r>
              <a:rPr lang="en-US" sz="900">
                <a:solidFill>
                  <a:schemeClr val="lt1">
                    <a:alpha val="100000"/>
                  </a:schemeClr>
                </a:solidFill>
                <a:latin typeface="微软雅黑"/>
                <a:ea typeface="微软雅黑"/>
                <a:cs typeface="微软雅黑"/>
              </a:rPr>
              <a:t>汇报人：文小库</a:t>
            </a:r>
          </a:p>
        </p:txBody>
      </p:sp>
      <p:pic>
        <p:nvPicPr>
          <p:cNvPr id="3" name="Picture 3"/>
          <p:cNvPicPr>
            <a:picLocks noChangeAspect="1"/>
          </p:cNvPicPr>
          <p:nvPr/>
        </p:nvPicPr>
        <p:blipFill>
          <a:blip r:embed="rId2"/>
          <a:srcRect/>
          <a:stretch>
            <a:fillRect/>
          </a:stretch>
        </p:blipFill>
        <p:spPr>
          <a:xfrm rot="5400000">
            <a:off x="2673193" y="-2667000"/>
            <a:ext cx="6858000" cy="12192000"/>
          </a:xfrm>
          <a:prstGeom prst="rect">
            <a:avLst/>
          </a:prstGeom>
        </p:spPr>
      </p:pic>
      <p:pic>
        <p:nvPicPr>
          <p:cNvPr id="4" name="Picture 4"/>
          <p:cNvPicPr>
            <a:picLocks noChangeAspect="1"/>
          </p:cNvPicPr>
          <p:nvPr/>
        </p:nvPicPr>
        <p:blipFill>
          <a:blip r:embed="rId3"/>
          <a:srcRect/>
          <a:stretch>
            <a:fillRect/>
          </a:stretch>
        </p:blipFill>
        <p:spPr>
          <a:xfrm>
            <a:off x="0" y="5684520"/>
            <a:ext cx="12192000" cy="1173480"/>
          </a:xfrm>
          <a:prstGeom prst="rect">
            <a:avLst/>
          </a:prstGeom>
        </p:spPr>
      </p:pic>
      <p:pic>
        <p:nvPicPr>
          <p:cNvPr id="5" name="Picture 5"/>
          <p:cNvPicPr>
            <a:picLocks noChangeAspect="1"/>
          </p:cNvPicPr>
          <p:nvPr/>
        </p:nvPicPr>
        <p:blipFill>
          <a:blip r:embed="rId4"/>
          <a:srcRect/>
          <a:stretch>
            <a:fillRect/>
          </a:stretch>
        </p:blipFill>
        <p:spPr>
          <a:xfrm rot="1145600">
            <a:off x="1775278" y="839234"/>
            <a:ext cx="7566979" cy="4916389"/>
          </a:xfrm>
          <a:prstGeom prst="rect">
            <a:avLst/>
          </a:prstGeom>
        </p:spPr>
      </p:pic>
      <p:sp>
        <p:nvSpPr>
          <p:cNvPr id="6" name="AutoShape 6"/>
          <p:cNvSpPr/>
          <p:nvPr/>
        </p:nvSpPr>
        <p:spPr>
          <a:xfrm>
            <a:off x="267510" y="3204235"/>
            <a:ext cx="321508" cy="321508"/>
          </a:xfrm>
          <a:prstGeom prst="ellipse">
            <a:avLst/>
          </a:prstGeom>
          <a:solidFill>
            <a:srgbClr val="FFFFFF">
              <a:alpha val="100000"/>
            </a:srgbClr>
          </a:solidFill>
          <a:ln w="38100">
            <a:solidFill>
              <a:schemeClr val="dk1">
                <a:alpha val="100000"/>
              </a:schemeClr>
            </a:solidFill>
            <a:prstDash val="solid"/>
          </a:ln>
        </p:spPr>
      </p:sp>
      <p:cxnSp>
        <p:nvCxnSpPr>
          <p:cNvPr id="9" name="Connector 9"/>
          <p:cNvCxnSpPr/>
          <p:nvPr/>
        </p:nvCxnSpPr>
        <p:spPr>
          <a:xfrm>
            <a:off x="856527" y="0"/>
            <a:ext cx="0" cy="6858000"/>
          </a:xfrm>
          <a:prstGeom prst="line">
            <a:avLst/>
          </a:prstGeom>
          <a:ln w="76200">
            <a:solidFill>
              <a:srgbClr val="FFFFFF">
                <a:alpha val="100000"/>
              </a:srgbClr>
            </a:solidFill>
            <a:prstDash val="solid"/>
            <a:headEnd type="none"/>
            <a:tailEnd type="none"/>
          </a:ln>
        </p:spPr>
      </p:cxnSp>
      <p:sp>
        <p:nvSpPr>
          <p:cNvPr id="11" name="Freeform 11"/>
          <p:cNvSpPr/>
          <p:nvPr/>
        </p:nvSpPr>
        <p:spPr>
          <a:xfrm>
            <a:off x="418578" y="891208"/>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12" name="Freeform 12"/>
          <p:cNvSpPr/>
          <p:nvPr/>
        </p:nvSpPr>
        <p:spPr>
          <a:xfrm>
            <a:off x="2678887" y="5201788"/>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13" name="AutoShape 13"/>
          <p:cNvSpPr/>
          <p:nvPr/>
        </p:nvSpPr>
        <p:spPr>
          <a:xfrm>
            <a:off x="2262196" y="4608089"/>
            <a:ext cx="856526" cy="856526"/>
          </a:xfrm>
          <a:prstGeom prst="ellipse">
            <a:avLst/>
          </a:prstGeom>
          <a:solidFill>
            <a:srgbClr val="FFFFFF">
              <a:alpha val="100000"/>
            </a:srgbClr>
          </a:solidFill>
          <a:ln w="38100">
            <a:solidFill>
              <a:schemeClr val="dk1">
                <a:alpha val="100000"/>
              </a:schemeClr>
            </a:solidFill>
            <a:prstDash val="solid"/>
          </a:ln>
        </p:spPr>
      </p:sp>
      <p:sp>
        <p:nvSpPr>
          <p:cNvPr id="14" name="AutoShape 14"/>
          <p:cNvSpPr/>
          <p:nvPr/>
        </p:nvSpPr>
        <p:spPr>
          <a:xfrm>
            <a:off x="2343856" y="945909"/>
            <a:ext cx="370433" cy="370433"/>
          </a:xfrm>
          <a:prstGeom prst="diamond">
            <a:avLst/>
          </a:prstGeom>
          <a:solidFill>
            <a:srgbClr val="FFFFFF">
              <a:alpha val="100000"/>
            </a:srgbClr>
          </a:solidFill>
          <a:ln w="38100">
            <a:solidFill>
              <a:schemeClr val="dk1">
                <a:alpha val="100000"/>
              </a:schemeClr>
            </a:solidFill>
            <a:prstDash val="solid"/>
          </a:ln>
        </p:spPr>
      </p:sp>
      <p:sp>
        <p:nvSpPr>
          <p:cNvPr id="15" name="AutoShape 15"/>
          <p:cNvSpPr/>
          <p:nvPr/>
        </p:nvSpPr>
        <p:spPr>
          <a:xfrm>
            <a:off x="9211458" y="2591455"/>
            <a:ext cx="370433" cy="370433"/>
          </a:xfrm>
          <a:prstGeom prst="diamond">
            <a:avLst/>
          </a:prstGeom>
          <a:solidFill>
            <a:srgbClr val="FFFFFF">
              <a:alpha val="100000"/>
            </a:srgbClr>
          </a:solidFill>
          <a:ln w="38100">
            <a:solidFill>
              <a:schemeClr val="dk1">
                <a:alpha val="100000"/>
              </a:schemeClr>
            </a:solidFill>
            <a:prstDash val="solid"/>
          </a:ln>
        </p:spPr>
      </p:sp>
      <p:pic>
        <p:nvPicPr>
          <p:cNvPr id="16" name="Picture 16"/>
          <p:cNvPicPr>
            <a:picLocks noChangeAspect="1"/>
          </p:cNvPicPr>
          <p:nvPr/>
        </p:nvPicPr>
        <p:blipFill>
          <a:blip r:embed="rId5"/>
          <a:srcRect b="-6522"/>
          <a:stretch>
            <a:fillRect/>
          </a:stretch>
        </p:blipFill>
        <p:spPr>
          <a:xfrm rot="14704670">
            <a:off x="7537213" y="-1343404"/>
            <a:ext cx="5062150" cy="4136020"/>
          </a:xfrm>
          <a:prstGeom prst="rect">
            <a:avLst/>
          </a:prstGeom>
        </p:spPr>
      </p:pic>
      <p:sp>
        <p:nvSpPr>
          <p:cNvPr id="17" name="AutoShape 17"/>
          <p:cNvSpPr/>
          <p:nvPr/>
        </p:nvSpPr>
        <p:spPr>
          <a:xfrm>
            <a:off x="267510" y="445795"/>
            <a:ext cx="321508" cy="321508"/>
          </a:xfrm>
          <a:prstGeom prst="ellipse">
            <a:avLst/>
          </a:prstGeom>
          <a:solidFill>
            <a:srgbClr val="FFFFFF">
              <a:alpha val="100000"/>
            </a:srgbClr>
          </a:solidFill>
          <a:ln w="38100">
            <a:solidFill>
              <a:schemeClr val="dk1">
                <a:alpha val="100000"/>
              </a:schemeClr>
            </a:solidFill>
            <a:prstDash val="solid"/>
          </a:ln>
        </p:spPr>
      </p:sp>
      <p:sp>
        <p:nvSpPr>
          <p:cNvPr id="18" name="AutoShape 18"/>
          <p:cNvSpPr/>
          <p:nvPr/>
        </p:nvSpPr>
        <p:spPr>
          <a:xfrm>
            <a:off x="267510" y="6090697"/>
            <a:ext cx="321508" cy="321508"/>
          </a:xfrm>
          <a:prstGeom prst="ellipse">
            <a:avLst/>
          </a:prstGeom>
          <a:solidFill>
            <a:srgbClr val="FFFFFF">
              <a:alpha val="100000"/>
            </a:srgbClr>
          </a:solidFill>
          <a:ln w="38100">
            <a:solidFill>
              <a:schemeClr val="dk1">
                <a:alpha val="100000"/>
              </a:schemeClr>
            </a:solidFill>
            <a:prstDash val="solid"/>
          </a:ln>
        </p:spPr>
      </p:sp>
      <p:sp>
        <p:nvSpPr>
          <p:cNvPr id="19" name="TextBox 19"/>
          <p:cNvSpPr txBox="1"/>
          <p:nvPr/>
        </p:nvSpPr>
        <p:spPr>
          <a:xfrm>
            <a:off x="3962400" y="2988142"/>
            <a:ext cx="3984003" cy="1806560"/>
          </a:xfrm>
          <a:prstGeom prst="rect">
            <a:avLst/>
          </a:prstGeom>
          <a:noFill/>
          <a:ln/>
        </p:spPr>
        <p:txBody>
          <a:bodyPr vert="horz" wrap="square" lIns="91440" tIns="45720" rIns="91440" bIns="45720" rtlCol="0" anchor="t" anchorCtr="0">
            <a:normAutofit fontScale="85000" lnSpcReduction="10000"/>
          </a:bodyPr>
          <a:lstStyle/>
          <a:p>
            <a:pPr algn="l">
              <a:lnSpc>
                <a:spcPct val="100000"/>
              </a:lnSpc>
            </a:pPr>
            <a:r>
              <a:rPr lang="en-US" sz="5424" b="1" dirty="0">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ICOS</a:t>
            </a:r>
            <a:r>
              <a:rPr lang="zh-CN" altLang="en-US" sz="5424" b="1" dirty="0">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垂直社区设计评审汇报</a:t>
            </a:r>
            <a:endParaRPr lang="en-US" sz="5424" b="1" dirty="0">
              <a:solidFill>
                <a:schemeClr val="dk1">
                  <a:alpha val="100000"/>
                </a:schemeClr>
              </a:solidFill>
              <a:effectLst>
                <a:outerShdw blurRad="38100" dist="38100" dir="2700000">
                  <a:srgbClr val="000000">
                    <a:alpha val="43136"/>
                  </a:srgbClr>
                </a:outerShdw>
              </a:effectLst>
              <a:latin typeface="优设标题黑"/>
              <a:ea typeface="优设标题黑"/>
              <a:cs typeface="优设标题黑"/>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67000" y="-2667000"/>
            <a:ext cx="6858000" cy="12192000"/>
          </a:xfrm>
          <a:prstGeom prst="rect">
            <a:avLst/>
          </a:prstGeom>
        </p:spPr>
      </p:pic>
      <p:cxnSp>
        <p:nvCxnSpPr>
          <p:cNvPr id="3" name="Connector 3"/>
          <p:cNvCxnSpPr/>
          <p:nvPr/>
        </p:nvCxnSpPr>
        <p:spPr>
          <a:xfrm>
            <a:off x="856527" y="0"/>
            <a:ext cx="0" cy="6858000"/>
          </a:xfrm>
          <a:prstGeom prst="line">
            <a:avLst/>
          </a:prstGeom>
          <a:ln w="76200">
            <a:solidFill>
              <a:srgbClr val="FFFFFF">
                <a:alpha val="100000"/>
              </a:srgbClr>
            </a:solidFill>
            <a:prstDash val="solid"/>
            <a:headEnd type="none"/>
            <a:tailEnd type="none"/>
          </a:ln>
        </p:spPr>
      </p:cxnSp>
      <p:sp>
        <p:nvSpPr>
          <p:cNvPr id="4" name="AutoShape 4"/>
          <p:cNvSpPr/>
          <p:nvPr/>
        </p:nvSpPr>
        <p:spPr>
          <a:xfrm rot="20980462">
            <a:off x="2767919" y="2566825"/>
            <a:ext cx="7292050" cy="2314937"/>
          </a:xfrm>
          <a:prstGeom prst="parallelogram">
            <a:avLst>
              <a:gd name="adj" fmla="val 25000"/>
            </a:avLst>
          </a:prstGeom>
          <a:noFill/>
          <a:ln w="76200">
            <a:solidFill>
              <a:schemeClr val="dk1">
                <a:alpha val="100000"/>
              </a:schemeClr>
            </a:solidFill>
            <a:prstDash val="solid"/>
          </a:ln>
        </p:spPr>
      </p:sp>
      <p:sp>
        <p:nvSpPr>
          <p:cNvPr id="5" name="AutoShape 5"/>
          <p:cNvSpPr/>
          <p:nvPr/>
        </p:nvSpPr>
        <p:spPr>
          <a:xfrm rot="20980462">
            <a:off x="2265160" y="2196640"/>
            <a:ext cx="7292050" cy="2314937"/>
          </a:xfrm>
          <a:prstGeom prst="parallelogram">
            <a:avLst>
              <a:gd name="adj" fmla="val 25000"/>
            </a:avLst>
          </a:prstGeom>
          <a:solidFill>
            <a:srgbClr val="FFFFFF">
              <a:alpha val="100000"/>
            </a:srgbClr>
          </a:solidFill>
          <a:ln w="76200">
            <a:solidFill>
              <a:schemeClr val="dk1">
                <a:alpha val="100000"/>
              </a:schemeClr>
            </a:solidFill>
            <a:prstDash val="solid"/>
          </a:ln>
        </p:spPr>
      </p:sp>
      <p:sp>
        <p:nvSpPr>
          <p:cNvPr id="6" name="AutoShape 6"/>
          <p:cNvSpPr/>
          <p:nvPr/>
        </p:nvSpPr>
        <p:spPr>
          <a:xfrm rot="20980462">
            <a:off x="2969565" y="2347494"/>
            <a:ext cx="619246" cy="619246"/>
          </a:xfrm>
          <a:prstGeom prst="ellipse">
            <a:avLst/>
          </a:prstGeom>
          <a:solidFill>
            <a:srgbClr val="FFFFFF">
              <a:alpha val="100000"/>
            </a:srgbClr>
          </a:solidFill>
          <a:ln w="76200">
            <a:solidFill>
              <a:schemeClr val="dk1">
                <a:alpha val="100000"/>
              </a:schemeClr>
            </a:solidFill>
            <a:prstDash val="solid"/>
          </a:ln>
        </p:spPr>
      </p:sp>
      <p:sp>
        <p:nvSpPr>
          <p:cNvPr id="7" name="AutoShape 7"/>
          <p:cNvSpPr/>
          <p:nvPr/>
        </p:nvSpPr>
        <p:spPr>
          <a:xfrm rot="20980462">
            <a:off x="3827404" y="2191202"/>
            <a:ext cx="619246" cy="619246"/>
          </a:xfrm>
          <a:prstGeom prst="ellipse">
            <a:avLst/>
          </a:prstGeom>
          <a:solidFill>
            <a:srgbClr val="0025FF">
              <a:alpha val="100000"/>
            </a:srgbClr>
          </a:solidFill>
          <a:ln w="76200">
            <a:solidFill>
              <a:schemeClr val="dk1">
                <a:alpha val="100000"/>
              </a:schemeClr>
            </a:solidFill>
            <a:prstDash val="solid"/>
          </a:ln>
        </p:spPr>
      </p:sp>
      <p:sp>
        <p:nvSpPr>
          <p:cNvPr id="8" name="TextBox 8"/>
          <p:cNvSpPr txBox="1"/>
          <p:nvPr/>
        </p:nvSpPr>
        <p:spPr>
          <a:xfrm rot="20980462">
            <a:off x="4254972" y="2730883"/>
            <a:ext cx="4168718" cy="1200329"/>
          </a:xfrm>
          <a:prstGeom prst="rect">
            <a:avLst/>
          </a:prstGeom>
          <a:noFill/>
          <a:ln/>
        </p:spPr>
        <p:txBody>
          <a:bodyPr vert="horz" wrap="square" lIns="91440" tIns="45720" rIns="91440" bIns="45720" rtlCol="0" anchor="t" anchorCtr="0">
            <a:normAutofit/>
          </a:bodyPr>
          <a:lstStyle/>
          <a:p>
            <a:pPr algn="l">
              <a:lnSpc>
                <a:spcPct val="100000"/>
              </a:lnSpc>
            </a:pPr>
            <a:r>
              <a:rPr lang="en-US" sz="7200" i="1" dirty="0" err="1">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功能描述</a:t>
            </a:r>
            <a:endParaRPr lang="en-US" sz="7200" i="1" dirty="0">
              <a:solidFill>
                <a:schemeClr val="dk1">
                  <a:alpha val="100000"/>
                </a:schemeClr>
              </a:solidFill>
              <a:effectLst>
                <a:outerShdw blurRad="38100" dist="38100" dir="2700000">
                  <a:srgbClr val="000000">
                    <a:alpha val="43136"/>
                  </a:srgbClr>
                </a:outerShdw>
              </a:effectLst>
              <a:latin typeface="优设标题黑"/>
              <a:ea typeface="优设标题黑"/>
              <a:cs typeface="优设标题黑"/>
            </a:endParaRPr>
          </a:p>
        </p:txBody>
      </p:sp>
      <p:sp>
        <p:nvSpPr>
          <p:cNvPr id="9" name="TextBox 9"/>
          <p:cNvSpPr txBox="1"/>
          <p:nvPr/>
        </p:nvSpPr>
        <p:spPr>
          <a:xfrm rot="20980462">
            <a:off x="2929846" y="3162995"/>
            <a:ext cx="1479343" cy="1323439"/>
          </a:xfrm>
          <a:prstGeom prst="rect">
            <a:avLst/>
          </a:prstGeom>
          <a:noFill/>
          <a:ln/>
        </p:spPr>
        <p:txBody>
          <a:bodyPr vert="horz" wrap="square" lIns="91440" tIns="45720" rIns="91440" bIns="45720" rtlCol="0" anchor="t" anchorCtr="0">
            <a:normAutofit/>
          </a:bodyPr>
          <a:lstStyle/>
          <a:p>
            <a:pPr algn="l">
              <a:lnSpc>
                <a:spcPct val="80000"/>
              </a:lnSpc>
            </a:pPr>
            <a:r>
              <a:rPr lang="en-US" sz="8000"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rPr>
              <a:t>03</a:t>
            </a:r>
          </a:p>
        </p:txBody>
      </p:sp>
      <p:sp>
        <p:nvSpPr>
          <p:cNvPr id="10" name="AutoShape 10"/>
          <p:cNvSpPr/>
          <p:nvPr/>
        </p:nvSpPr>
        <p:spPr>
          <a:xfrm>
            <a:off x="10170289" y="1034488"/>
            <a:ext cx="856526" cy="856526"/>
          </a:xfrm>
          <a:prstGeom prst="ellipse">
            <a:avLst/>
          </a:prstGeom>
          <a:solidFill>
            <a:srgbClr val="FFFFFF">
              <a:alpha val="100000"/>
            </a:srgbClr>
          </a:solidFill>
          <a:ln w="38100">
            <a:solidFill>
              <a:schemeClr val="dk1">
                <a:alpha val="100000"/>
              </a:schemeClr>
            </a:solidFill>
            <a:prstDash val="solid"/>
          </a:ln>
        </p:spPr>
      </p:sp>
      <p:sp>
        <p:nvSpPr>
          <p:cNvPr id="11" name="AutoShape 11"/>
          <p:cNvSpPr/>
          <p:nvPr/>
        </p:nvSpPr>
        <p:spPr>
          <a:xfrm>
            <a:off x="267510" y="445795"/>
            <a:ext cx="321508" cy="321508"/>
          </a:xfrm>
          <a:prstGeom prst="ellipse">
            <a:avLst/>
          </a:prstGeom>
          <a:solidFill>
            <a:srgbClr val="FFFFFF">
              <a:alpha val="100000"/>
            </a:srgbClr>
          </a:solidFill>
          <a:ln w="38100">
            <a:solidFill>
              <a:schemeClr val="dk1">
                <a:alpha val="100000"/>
              </a:schemeClr>
            </a:solidFill>
            <a:prstDash val="solid"/>
          </a:ln>
        </p:spPr>
      </p:sp>
      <p:sp>
        <p:nvSpPr>
          <p:cNvPr id="12" name="AutoShape 12"/>
          <p:cNvSpPr/>
          <p:nvPr/>
        </p:nvSpPr>
        <p:spPr>
          <a:xfrm>
            <a:off x="10702368" y="1000581"/>
            <a:ext cx="321508" cy="321508"/>
          </a:xfrm>
          <a:prstGeom prst="ellipse">
            <a:avLst/>
          </a:prstGeom>
          <a:solidFill>
            <a:srgbClr val="FFFFFF">
              <a:alpha val="100000"/>
            </a:srgbClr>
          </a:solidFill>
          <a:ln w="38100">
            <a:solidFill>
              <a:schemeClr val="dk1">
                <a:alpha val="100000"/>
              </a:schemeClr>
            </a:solidFill>
            <a:prstDash val="solid"/>
          </a:ln>
        </p:spPr>
      </p:sp>
      <p:pic>
        <p:nvPicPr>
          <p:cNvPr id="13" name="Picture 13"/>
          <p:cNvPicPr>
            <a:picLocks noChangeAspect="1"/>
          </p:cNvPicPr>
          <p:nvPr/>
        </p:nvPicPr>
        <p:blipFill>
          <a:blip r:embed="rId3"/>
          <a:srcRect/>
          <a:stretch>
            <a:fillRect/>
          </a:stretch>
        </p:blipFill>
        <p:spPr>
          <a:xfrm>
            <a:off x="7870925" y="1615449"/>
            <a:ext cx="3598683" cy="4354712"/>
          </a:xfrm>
          <a:prstGeom prst="rect">
            <a:avLst/>
          </a:prstGeom>
        </p:spPr>
      </p:pic>
      <p:sp>
        <p:nvSpPr>
          <p:cNvPr id="14" name="AutoShape 14"/>
          <p:cNvSpPr/>
          <p:nvPr/>
        </p:nvSpPr>
        <p:spPr>
          <a:xfrm>
            <a:off x="267510" y="6090697"/>
            <a:ext cx="321508" cy="321508"/>
          </a:xfrm>
          <a:prstGeom prst="ellipse">
            <a:avLst/>
          </a:prstGeom>
          <a:solidFill>
            <a:srgbClr val="FFFFFF">
              <a:alpha val="100000"/>
            </a:srgbClr>
          </a:solidFill>
          <a:ln w="38100">
            <a:solidFill>
              <a:schemeClr val="dk1">
                <a:alpha val="100000"/>
              </a:schemeClr>
            </a:solidFill>
            <a:prstDash val="solid"/>
          </a:ln>
        </p:spPr>
      </p:sp>
      <p:sp>
        <p:nvSpPr>
          <p:cNvPr id="15" name="AutoShape 15"/>
          <p:cNvSpPr/>
          <p:nvPr/>
        </p:nvSpPr>
        <p:spPr>
          <a:xfrm>
            <a:off x="267510" y="3204235"/>
            <a:ext cx="321508" cy="321508"/>
          </a:xfrm>
          <a:prstGeom prst="ellipse">
            <a:avLst/>
          </a:prstGeom>
          <a:solidFill>
            <a:srgbClr val="FFFFFF">
              <a:alpha val="100000"/>
            </a:srgbClr>
          </a:solidFill>
          <a:ln w="38100">
            <a:solidFill>
              <a:schemeClr val="dk1">
                <a:alpha val="100000"/>
              </a:schemeClr>
            </a:solidFill>
            <a:prstDash val="solid"/>
          </a:ln>
        </p:spPr>
      </p:sp>
      <p:sp>
        <p:nvSpPr>
          <p:cNvPr id="16" name="AutoShape 16"/>
          <p:cNvSpPr/>
          <p:nvPr/>
        </p:nvSpPr>
        <p:spPr>
          <a:xfrm>
            <a:off x="8873568" y="4824846"/>
            <a:ext cx="321508" cy="321508"/>
          </a:xfrm>
          <a:prstGeom prst="ellipse">
            <a:avLst/>
          </a:prstGeom>
          <a:solidFill>
            <a:srgbClr val="FFFFFF">
              <a:alpha val="100000"/>
            </a:srgbClr>
          </a:solidFill>
          <a:ln w="38100">
            <a:solidFill>
              <a:schemeClr val="dk1">
                <a:alpha val="100000"/>
              </a:schemeClr>
            </a:solidFill>
            <a:prstDash val="solid"/>
          </a:ln>
        </p:spPr>
      </p:sp>
      <p:sp>
        <p:nvSpPr>
          <p:cNvPr id="17" name="Freeform 17"/>
          <p:cNvSpPr/>
          <p:nvPr/>
        </p:nvSpPr>
        <p:spPr>
          <a:xfrm>
            <a:off x="2113801" y="1112960"/>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18" name="AutoShape 18"/>
          <p:cNvSpPr/>
          <p:nvPr/>
        </p:nvSpPr>
        <p:spPr>
          <a:xfrm>
            <a:off x="5792661" y="1112960"/>
            <a:ext cx="370433" cy="370433"/>
          </a:xfrm>
          <a:prstGeom prst="diamond">
            <a:avLst/>
          </a:prstGeom>
          <a:solidFill>
            <a:srgbClr val="FFFFFF">
              <a:alpha val="100000"/>
            </a:srgbClr>
          </a:solidFill>
          <a:ln w="38100">
            <a:solidFill>
              <a:schemeClr val="dk1">
                <a:alpha val="100000"/>
              </a:schemeClr>
            </a:solidFill>
            <a:prstDash val="solid"/>
          </a:ln>
        </p:spPr>
      </p:sp>
      <p:sp>
        <p:nvSpPr>
          <p:cNvPr id="19" name="AutoShape 19"/>
          <p:cNvSpPr/>
          <p:nvPr/>
        </p:nvSpPr>
        <p:spPr>
          <a:xfrm>
            <a:off x="5059996" y="5513803"/>
            <a:ext cx="370433" cy="370433"/>
          </a:xfrm>
          <a:prstGeom prst="diamond">
            <a:avLst/>
          </a:prstGeom>
          <a:solidFill>
            <a:srgbClr val="FFFFFF">
              <a:alpha val="100000"/>
            </a:srgbClr>
          </a:solidFill>
          <a:ln w="38100">
            <a:solidFill>
              <a:schemeClr val="dk1">
                <a:alpha val="100000"/>
              </a:schemeClr>
            </a:solidFill>
            <a:prstDash val="solid"/>
          </a:ln>
        </p:spPr>
      </p:sp>
      <p:sp>
        <p:nvSpPr>
          <p:cNvPr id="20" name="Freeform 20"/>
          <p:cNvSpPr/>
          <p:nvPr/>
        </p:nvSpPr>
        <p:spPr>
          <a:xfrm rot="6097358">
            <a:off x="7299174" y="5325433"/>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cxnSp>
        <p:nvCxnSpPr>
          <p:cNvPr id="5" name="Connector 5"/>
          <p:cNvCxnSpPr/>
          <p:nvPr/>
        </p:nvCxnSpPr>
        <p:spPr>
          <a:xfrm>
            <a:off x="1151752" y="1031049"/>
            <a:ext cx="0" cy="5501196"/>
          </a:xfrm>
          <a:prstGeom prst="line">
            <a:avLst/>
          </a:prstGeom>
          <a:ln w="19050">
            <a:solidFill>
              <a:schemeClr val="accent1"/>
            </a:solidFill>
            <a:prstDash val="solid"/>
            <a:headEnd type="oval"/>
            <a:tailEnd type="none"/>
          </a:ln>
        </p:spPr>
        <p:style>
          <a:lnRef idx="0">
            <a:schemeClr val="accent1"/>
          </a:lnRef>
          <a:fillRef idx="1">
            <a:schemeClr val="accent1"/>
          </a:fillRef>
          <a:effectRef idx="0">
            <a:schemeClr val="accent1"/>
          </a:effectRef>
          <a:fontRef idx="minor">
            <a:schemeClr val="lt1"/>
          </a:fontRef>
        </p:style>
      </p:cxnSp>
      <p:sp>
        <p:nvSpPr>
          <p:cNvPr id="6" name="AutoShape 6"/>
          <p:cNvSpPr/>
          <p:nvPr/>
        </p:nvSpPr>
        <p:spPr>
          <a:xfrm>
            <a:off x="831719" y="1269059"/>
            <a:ext cx="637678" cy="637678"/>
          </a:xfrm>
          <a:prstGeom prst="ellipse">
            <a:avLst/>
          </a:prstGeom>
          <a:solidFill>
            <a:schemeClr val="accent2">
              <a:alpha val="42000"/>
            </a:schemeClr>
          </a:solidFill>
          <a:ln/>
        </p:spPr>
      </p:sp>
      <p:sp>
        <p:nvSpPr>
          <p:cNvPr id="7" name="AutoShape 7"/>
          <p:cNvSpPr/>
          <p:nvPr/>
        </p:nvSpPr>
        <p:spPr>
          <a:xfrm>
            <a:off x="941339" y="1378679"/>
            <a:ext cx="418438" cy="418438"/>
          </a:xfrm>
          <a:prstGeom prst="ellipse">
            <a:avLst/>
          </a:prstGeom>
          <a:solidFill>
            <a:schemeClr val="accent1">
              <a:alpha val="100000"/>
            </a:schemeClr>
          </a:solidFill>
          <a:ln/>
        </p:spPr>
      </p:sp>
      <p:sp>
        <p:nvSpPr>
          <p:cNvPr id="8" name="AutoShape 8"/>
          <p:cNvSpPr/>
          <p:nvPr/>
        </p:nvSpPr>
        <p:spPr>
          <a:xfrm>
            <a:off x="2049815" y="1246733"/>
            <a:ext cx="2064985" cy="613934"/>
          </a:xfrm>
          <a:prstGeom prst="roundRect">
            <a:avLst/>
          </a:prstGeom>
          <a:solidFill>
            <a:schemeClr val="accent2">
              <a:alpha val="100000"/>
            </a:schemeClr>
          </a:solidFill>
          <a:ln/>
        </p:spPr>
        <p:txBody>
          <a:bodyPr/>
          <a:lstStyle/>
          <a:p>
            <a:endParaRPr lang="zh-CN" altLang="en-US"/>
          </a:p>
        </p:txBody>
      </p:sp>
      <p:sp>
        <p:nvSpPr>
          <p:cNvPr id="9" name="AutoShape 9"/>
          <p:cNvSpPr/>
          <p:nvPr/>
        </p:nvSpPr>
        <p:spPr>
          <a:xfrm rot="-5400000">
            <a:off x="1828611" y="1403890"/>
            <a:ext cx="263667" cy="299622"/>
          </a:xfrm>
          <a:prstGeom prst="triangle">
            <a:avLst/>
          </a:prstGeom>
          <a:solidFill>
            <a:schemeClr val="accent2">
              <a:alpha val="100000"/>
            </a:schemeClr>
          </a:solidFill>
          <a:ln/>
        </p:spPr>
      </p:sp>
      <p:sp>
        <p:nvSpPr>
          <p:cNvPr id="10" name="AutoShape 10"/>
          <p:cNvSpPr/>
          <p:nvPr/>
        </p:nvSpPr>
        <p:spPr>
          <a:xfrm>
            <a:off x="2049815" y="2921629"/>
            <a:ext cx="2064985" cy="613934"/>
          </a:xfrm>
          <a:prstGeom prst="roundRect">
            <a:avLst/>
          </a:prstGeom>
          <a:solidFill>
            <a:schemeClr val="accent2">
              <a:alpha val="100000"/>
            </a:schemeClr>
          </a:solidFill>
          <a:ln/>
        </p:spPr>
        <p:txBody>
          <a:bodyPr/>
          <a:lstStyle/>
          <a:p>
            <a:endParaRPr lang="zh-CN" altLang="en-US"/>
          </a:p>
        </p:txBody>
      </p:sp>
      <p:sp>
        <p:nvSpPr>
          <p:cNvPr id="11" name="AutoShape 11"/>
          <p:cNvSpPr/>
          <p:nvPr/>
        </p:nvSpPr>
        <p:spPr>
          <a:xfrm rot="-5400000">
            <a:off x="1828611" y="3078785"/>
            <a:ext cx="263667" cy="299622"/>
          </a:xfrm>
          <a:prstGeom prst="triangle">
            <a:avLst/>
          </a:prstGeom>
          <a:solidFill>
            <a:schemeClr val="accent2">
              <a:alpha val="100000"/>
            </a:schemeClr>
          </a:solidFill>
          <a:ln/>
        </p:spPr>
      </p:sp>
      <p:sp>
        <p:nvSpPr>
          <p:cNvPr id="12" name="AutoShape 12"/>
          <p:cNvSpPr/>
          <p:nvPr/>
        </p:nvSpPr>
        <p:spPr>
          <a:xfrm>
            <a:off x="2049815" y="4596524"/>
            <a:ext cx="2064985" cy="613934"/>
          </a:xfrm>
          <a:prstGeom prst="roundRect">
            <a:avLst/>
          </a:prstGeom>
          <a:solidFill>
            <a:schemeClr val="accent2">
              <a:alpha val="100000"/>
            </a:schemeClr>
          </a:solidFill>
          <a:ln/>
        </p:spPr>
        <p:txBody>
          <a:bodyPr/>
          <a:lstStyle/>
          <a:p>
            <a:endParaRPr lang="zh-CN" altLang="en-US"/>
          </a:p>
        </p:txBody>
      </p:sp>
      <p:sp>
        <p:nvSpPr>
          <p:cNvPr id="13" name="AutoShape 13"/>
          <p:cNvSpPr/>
          <p:nvPr/>
        </p:nvSpPr>
        <p:spPr>
          <a:xfrm rot="-5400000">
            <a:off x="1828611" y="4753680"/>
            <a:ext cx="263667" cy="299622"/>
          </a:xfrm>
          <a:prstGeom prst="triangle">
            <a:avLst/>
          </a:prstGeom>
          <a:solidFill>
            <a:schemeClr val="accent2">
              <a:alpha val="100000"/>
            </a:schemeClr>
          </a:solidFill>
          <a:ln/>
        </p:spPr>
      </p:sp>
      <p:sp>
        <p:nvSpPr>
          <p:cNvPr id="14" name="TextBox 14"/>
          <p:cNvSpPr txBox="1"/>
          <p:nvPr/>
        </p:nvSpPr>
        <p:spPr>
          <a:xfrm>
            <a:off x="2260458" y="1202318"/>
            <a:ext cx="6813776" cy="696773"/>
          </a:xfrm>
          <a:prstGeom prst="rect">
            <a:avLst/>
          </a:prstGeom>
          <a:ln/>
        </p:spPr>
        <p:txBody>
          <a:bodyPr vert="horz" wrap="square" lIns="123825" tIns="123825" rIns="57150" bIns="123825" rtlCol="0" anchor="ctr" anchorCtr="0">
            <a:normAutofit/>
          </a:bodyPr>
          <a:lstStyle/>
          <a:p>
            <a:pPr>
              <a:lnSpc>
                <a:spcPct val="150000"/>
              </a:lnSpc>
            </a:pPr>
            <a:r>
              <a:rPr lang="en-US" sz="1500" b="1">
                <a:solidFill>
                  <a:srgbClr val="FFFFFF">
                    <a:alpha val="100000"/>
                  </a:srgbClr>
                </a:solidFill>
                <a:latin typeface="Microsoft Yahei"/>
                <a:ea typeface="Microsoft Yahei"/>
                <a:cs typeface="Microsoft Yahei"/>
              </a:rPr>
              <a:t>用户注册与登录</a:t>
            </a:r>
          </a:p>
        </p:txBody>
      </p:sp>
      <p:sp>
        <p:nvSpPr>
          <p:cNvPr id="15" name="TextBox 15"/>
          <p:cNvSpPr txBox="1"/>
          <p:nvPr/>
        </p:nvSpPr>
        <p:spPr>
          <a:xfrm>
            <a:off x="2164864" y="1951021"/>
            <a:ext cx="4693136" cy="852821"/>
          </a:xfrm>
          <a:prstGeom prst="rect">
            <a:avLst/>
          </a:prstGeom>
          <a:ln/>
        </p:spPr>
        <p:txBody>
          <a:bodyPr vert="horz" wrap="square" lIns="123825" tIns="123825" rIns="57150" bIns="123825" rtlCol="0" anchor="t" anchorCtr="0">
            <a:normAutofit fontScale="85000" lnSpcReduction="20000"/>
          </a:bodyPr>
          <a:lstStyle/>
          <a:p>
            <a:pPr>
              <a:lnSpc>
                <a:spcPct val="150000"/>
              </a:lnSpc>
            </a:pPr>
            <a:r>
              <a:rPr lang="en-US" sz="1200" b="1" dirty="0">
                <a:solidFill>
                  <a:schemeClr val="dk1">
                    <a:alpha val="100000"/>
                  </a:schemeClr>
                </a:solidFill>
                <a:latin typeface="Microsoft Yahei"/>
                <a:ea typeface="Microsoft Yahei"/>
                <a:cs typeface="Microsoft Yahei"/>
              </a:rPr>
              <a:t>用户可以通过手机号注册并登录，或者通过微信授权快速注册和登录。注册时需要输入手机号、设置密码，并获取短信验证码完成注册。登录时需要输入手机号和密码，或者通过微信一键登录。</a:t>
            </a:r>
          </a:p>
        </p:txBody>
      </p:sp>
      <p:sp>
        <p:nvSpPr>
          <p:cNvPr id="16" name="TextBox 16"/>
          <p:cNvSpPr txBox="1"/>
          <p:nvPr/>
        </p:nvSpPr>
        <p:spPr>
          <a:xfrm>
            <a:off x="2279913" y="2880543"/>
            <a:ext cx="6813776" cy="696773"/>
          </a:xfrm>
          <a:prstGeom prst="rect">
            <a:avLst/>
          </a:prstGeom>
          <a:ln/>
        </p:spPr>
        <p:txBody>
          <a:bodyPr vert="horz" wrap="square" lIns="123825" tIns="123825" rIns="57150" bIns="123825" rtlCol="0" anchor="ctr" anchorCtr="0">
            <a:normAutofit/>
          </a:bodyPr>
          <a:lstStyle/>
          <a:p>
            <a:pPr>
              <a:lnSpc>
                <a:spcPct val="150000"/>
              </a:lnSpc>
            </a:pPr>
            <a:r>
              <a:rPr lang="en-US" sz="1500" b="1">
                <a:solidFill>
                  <a:srgbClr val="FFFFFF">
                    <a:alpha val="100000"/>
                  </a:srgbClr>
                </a:solidFill>
                <a:latin typeface="Microsoft Yahei"/>
                <a:ea typeface="Microsoft Yahei"/>
                <a:cs typeface="Microsoft Yahei"/>
              </a:rPr>
              <a:t>用户信息管理</a:t>
            </a:r>
          </a:p>
        </p:txBody>
      </p:sp>
      <p:sp>
        <p:nvSpPr>
          <p:cNvPr id="17" name="TextBox 17"/>
          <p:cNvSpPr txBox="1"/>
          <p:nvPr/>
        </p:nvSpPr>
        <p:spPr>
          <a:xfrm>
            <a:off x="2164864" y="3605240"/>
            <a:ext cx="4693136" cy="852821"/>
          </a:xfrm>
          <a:prstGeom prst="rect">
            <a:avLst/>
          </a:prstGeom>
          <a:ln/>
        </p:spPr>
        <p:txBody>
          <a:bodyPr vert="horz" wrap="square" lIns="123825" tIns="123825" rIns="57150" bIns="123825" rtlCol="0" anchor="t" anchorCtr="0">
            <a:normAutofit/>
          </a:bodyPr>
          <a:lstStyle/>
          <a:p>
            <a:pPr>
              <a:lnSpc>
                <a:spcPct val="150000"/>
              </a:lnSpc>
            </a:pPr>
            <a:r>
              <a:rPr lang="en-US" sz="1200" b="1" dirty="0" err="1">
                <a:solidFill>
                  <a:schemeClr val="dk1">
                    <a:alpha val="100000"/>
                  </a:schemeClr>
                </a:solidFill>
                <a:latin typeface="Microsoft Yahei"/>
                <a:ea typeface="Microsoft Yahei"/>
                <a:cs typeface="Microsoft Yahei"/>
              </a:rPr>
              <a:t>用户可以在小程序中修改个人资料，包括头像、昵称、个性签名等。同时，用户还可以</a:t>
            </a:r>
            <a:r>
              <a:rPr lang="zh-CN" altLang="en-US" sz="1200" b="1" dirty="0">
                <a:solidFill>
                  <a:schemeClr val="dk1">
                    <a:alpha val="100000"/>
                  </a:schemeClr>
                </a:solidFill>
                <a:latin typeface="Microsoft Yahei"/>
                <a:ea typeface="Microsoft Yahei"/>
                <a:cs typeface="Microsoft Yahei"/>
              </a:rPr>
              <a:t>认证相关身份，发布不同类型作品或信息</a:t>
            </a:r>
            <a:endParaRPr lang="en-US" sz="1200" b="1" dirty="0">
              <a:solidFill>
                <a:schemeClr val="dk1">
                  <a:alpha val="100000"/>
                </a:schemeClr>
              </a:solidFill>
              <a:latin typeface="Microsoft Yahei"/>
              <a:ea typeface="Microsoft Yahei"/>
              <a:cs typeface="Microsoft Yahei"/>
            </a:endParaRPr>
          </a:p>
        </p:txBody>
      </p:sp>
      <p:sp>
        <p:nvSpPr>
          <p:cNvPr id="18" name="TextBox 18"/>
          <p:cNvSpPr txBox="1"/>
          <p:nvPr/>
        </p:nvSpPr>
        <p:spPr>
          <a:xfrm>
            <a:off x="2314751" y="4561685"/>
            <a:ext cx="6813776" cy="696773"/>
          </a:xfrm>
          <a:prstGeom prst="rect">
            <a:avLst/>
          </a:prstGeom>
          <a:ln/>
        </p:spPr>
        <p:txBody>
          <a:bodyPr vert="horz" wrap="square" lIns="123825" tIns="123825" rIns="57150" bIns="123825" rtlCol="0" anchor="ctr" anchorCtr="0">
            <a:normAutofit/>
          </a:bodyPr>
          <a:lstStyle/>
          <a:p>
            <a:pPr>
              <a:lnSpc>
                <a:spcPct val="150000"/>
              </a:lnSpc>
            </a:pPr>
            <a:r>
              <a:rPr lang="en-US" sz="1500" b="1">
                <a:solidFill>
                  <a:srgbClr val="FFFFFF">
                    <a:alpha val="100000"/>
                  </a:srgbClr>
                </a:solidFill>
                <a:latin typeface="Microsoft Yahei"/>
                <a:ea typeface="Microsoft Yahei"/>
                <a:cs typeface="Microsoft Yahei"/>
              </a:rPr>
              <a:t>用户行为记录</a:t>
            </a:r>
          </a:p>
        </p:txBody>
      </p:sp>
      <p:sp>
        <p:nvSpPr>
          <p:cNvPr id="19" name="TextBox 19"/>
          <p:cNvSpPr txBox="1"/>
          <p:nvPr/>
        </p:nvSpPr>
        <p:spPr>
          <a:xfrm>
            <a:off x="2182283" y="5280135"/>
            <a:ext cx="4675715" cy="916329"/>
          </a:xfrm>
          <a:prstGeom prst="rect">
            <a:avLst/>
          </a:prstGeom>
          <a:ln/>
        </p:spPr>
        <p:txBody>
          <a:bodyPr vert="horz" wrap="square" lIns="123825" tIns="123825" rIns="57150" bIns="123825" rtlCol="0" anchor="t" anchorCtr="0">
            <a:normAutofit/>
          </a:bodyPr>
          <a:lstStyle/>
          <a:p>
            <a:pPr>
              <a:lnSpc>
                <a:spcPct val="150000"/>
              </a:lnSpc>
            </a:pPr>
            <a:r>
              <a:rPr lang="en-US" sz="1425" b="1" dirty="0" err="1">
                <a:solidFill>
                  <a:schemeClr val="dk1">
                    <a:alpha val="100000"/>
                  </a:schemeClr>
                </a:solidFill>
                <a:latin typeface="Microsoft Yahei"/>
                <a:ea typeface="Microsoft Yahei"/>
                <a:cs typeface="Microsoft Yahei"/>
              </a:rPr>
              <a:t>系统需要记录用户的行为，如点赞数、评论数等，以便在需要时进行计算和分析</a:t>
            </a:r>
            <a:r>
              <a:rPr lang="en-US" sz="1425" b="1" dirty="0">
                <a:solidFill>
                  <a:schemeClr val="dk1">
                    <a:alpha val="100000"/>
                  </a:schemeClr>
                </a:solidFill>
                <a:latin typeface="Microsoft Yahei"/>
                <a:ea typeface="Microsoft Yahei"/>
                <a:cs typeface="Microsoft Yahei"/>
              </a:rPr>
              <a:t>。</a:t>
            </a:r>
          </a:p>
        </p:txBody>
      </p:sp>
      <p:sp>
        <p:nvSpPr>
          <p:cNvPr id="20" name="AutoShape 20"/>
          <p:cNvSpPr/>
          <p:nvPr/>
        </p:nvSpPr>
        <p:spPr>
          <a:xfrm>
            <a:off x="831719" y="2921629"/>
            <a:ext cx="637678" cy="637678"/>
          </a:xfrm>
          <a:prstGeom prst="ellipse">
            <a:avLst/>
          </a:prstGeom>
          <a:solidFill>
            <a:schemeClr val="accent2">
              <a:alpha val="42000"/>
            </a:schemeClr>
          </a:solidFill>
          <a:ln/>
        </p:spPr>
      </p:sp>
      <p:sp>
        <p:nvSpPr>
          <p:cNvPr id="21" name="AutoShape 21"/>
          <p:cNvSpPr/>
          <p:nvPr/>
        </p:nvSpPr>
        <p:spPr>
          <a:xfrm>
            <a:off x="941339" y="3031248"/>
            <a:ext cx="418438" cy="418438"/>
          </a:xfrm>
          <a:prstGeom prst="ellipse">
            <a:avLst/>
          </a:prstGeom>
          <a:solidFill>
            <a:schemeClr val="accent1">
              <a:alpha val="100000"/>
            </a:schemeClr>
          </a:solidFill>
          <a:ln/>
        </p:spPr>
      </p:sp>
      <p:sp>
        <p:nvSpPr>
          <p:cNvPr id="22" name="AutoShape 22"/>
          <p:cNvSpPr/>
          <p:nvPr/>
        </p:nvSpPr>
        <p:spPr>
          <a:xfrm>
            <a:off x="831719" y="4596524"/>
            <a:ext cx="637678" cy="637678"/>
          </a:xfrm>
          <a:prstGeom prst="ellipse">
            <a:avLst/>
          </a:prstGeom>
          <a:solidFill>
            <a:schemeClr val="accent2">
              <a:alpha val="42000"/>
            </a:schemeClr>
          </a:solidFill>
          <a:ln/>
        </p:spPr>
      </p:sp>
      <p:sp>
        <p:nvSpPr>
          <p:cNvPr id="23" name="AutoShape 23"/>
          <p:cNvSpPr/>
          <p:nvPr/>
        </p:nvSpPr>
        <p:spPr>
          <a:xfrm>
            <a:off x="941339" y="4706144"/>
            <a:ext cx="418438" cy="418438"/>
          </a:xfrm>
          <a:prstGeom prst="ellipse">
            <a:avLst/>
          </a:prstGeom>
          <a:solidFill>
            <a:schemeClr val="accent1">
              <a:alpha val="100000"/>
            </a:schemeClr>
          </a:solidFill>
          <a:ln/>
        </p:spPr>
      </p:sp>
      <p:sp>
        <p:nvSpPr>
          <p:cNvPr id="24" name="TextBox 24"/>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a:solidFill>
                  <a:schemeClr val="accent1">
                    <a:alpha val="100000"/>
                  </a:schemeClr>
                </a:solidFill>
                <a:latin typeface="Microsoft Yahei"/>
                <a:ea typeface="Microsoft Yahei"/>
                <a:cs typeface="Microsoft Yahei"/>
              </a:rPr>
              <a:t>用户模块</a:t>
            </a:r>
          </a:p>
        </p:txBody>
      </p:sp>
      <p:pic>
        <p:nvPicPr>
          <p:cNvPr id="27" name="图片 26">
            <a:extLst>
              <a:ext uri="{FF2B5EF4-FFF2-40B4-BE49-F238E27FC236}">
                <a16:creationId xmlns:a16="http://schemas.microsoft.com/office/drawing/2014/main" id="{61400105-540F-8227-C935-387DFA41E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4436" y="20686"/>
            <a:ext cx="3099877" cy="6858000"/>
          </a:xfrm>
          <a:prstGeom prst="rect">
            <a:avLst/>
          </a:prstGeom>
        </p:spPr>
      </p:pic>
      <p:pic>
        <p:nvPicPr>
          <p:cNvPr id="29" name="图片 28">
            <a:extLst>
              <a:ext uri="{FF2B5EF4-FFF2-40B4-BE49-F238E27FC236}">
                <a16:creationId xmlns:a16="http://schemas.microsoft.com/office/drawing/2014/main" id="{7AE6D741-643C-3FEC-A4BC-5471A23CEA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4121" y="28924"/>
            <a:ext cx="3099877"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randombar(horizontal)">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cxnSp>
        <p:nvCxnSpPr>
          <p:cNvPr id="5" name="Connector 5"/>
          <p:cNvCxnSpPr/>
          <p:nvPr/>
        </p:nvCxnSpPr>
        <p:spPr>
          <a:xfrm>
            <a:off x="1151752" y="1031049"/>
            <a:ext cx="0" cy="5501196"/>
          </a:xfrm>
          <a:prstGeom prst="line">
            <a:avLst/>
          </a:prstGeom>
          <a:ln w="19050">
            <a:solidFill>
              <a:schemeClr val="accent1"/>
            </a:solidFill>
            <a:prstDash val="solid"/>
            <a:headEnd type="oval"/>
            <a:tailEnd type="none"/>
          </a:ln>
        </p:spPr>
        <p:style>
          <a:lnRef idx="0">
            <a:schemeClr val="accent1"/>
          </a:lnRef>
          <a:fillRef idx="1">
            <a:schemeClr val="accent1"/>
          </a:fillRef>
          <a:effectRef idx="0">
            <a:schemeClr val="accent1"/>
          </a:effectRef>
          <a:fontRef idx="minor">
            <a:schemeClr val="lt1"/>
          </a:fontRef>
        </p:style>
      </p:cxnSp>
      <p:sp>
        <p:nvSpPr>
          <p:cNvPr id="6" name="AutoShape 6"/>
          <p:cNvSpPr/>
          <p:nvPr/>
        </p:nvSpPr>
        <p:spPr>
          <a:xfrm>
            <a:off x="831719" y="1269059"/>
            <a:ext cx="637678" cy="637678"/>
          </a:xfrm>
          <a:prstGeom prst="ellipse">
            <a:avLst/>
          </a:prstGeom>
          <a:solidFill>
            <a:schemeClr val="accent2">
              <a:alpha val="42000"/>
            </a:schemeClr>
          </a:solidFill>
          <a:ln/>
        </p:spPr>
      </p:sp>
      <p:sp>
        <p:nvSpPr>
          <p:cNvPr id="7" name="AutoShape 7"/>
          <p:cNvSpPr/>
          <p:nvPr/>
        </p:nvSpPr>
        <p:spPr>
          <a:xfrm>
            <a:off x="941339" y="1378679"/>
            <a:ext cx="418438" cy="418438"/>
          </a:xfrm>
          <a:prstGeom prst="ellipse">
            <a:avLst/>
          </a:prstGeom>
          <a:solidFill>
            <a:schemeClr val="accent1">
              <a:alpha val="100000"/>
            </a:schemeClr>
          </a:solidFill>
          <a:ln/>
        </p:spPr>
      </p:sp>
      <p:sp>
        <p:nvSpPr>
          <p:cNvPr id="8" name="AutoShape 8"/>
          <p:cNvSpPr/>
          <p:nvPr/>
        </p:nvSpPr>
        <p:spPr>
          <a:xfrm>
            <a:off x="2049815" y="1246733"/>
            <a:ext cx="2064985" cy="613934"/>
          </a:xfrm>
          <a:prstGeom prst="roundRect">
            <a:avLst/>
          </a:prstGeom>
          <a:solidFill>
            <a:schemeClr val="accent2">
              <a:alpha val="100000"/>
            </a:schemeClr>
          </a:solidFill>
          <a:ln/>
        </p:spPr>
        <p:txBody>
          <a:bodyPr/>
          <a:lstStyle/>
          <a:p>
            <a:endParaRPr lang="zh-CN" altLang="en-US"/>
          </a:p>
        </p:txBody>
      </p:sp>
      <p:sp>
        <p:nvSpPr>
          <p:cNvPr id="9" name="AutoShape 9"/>
          <p:cNvSpPr/>
          <p:nvPr/>
        </p:nvSpPr>
        <p:spPr>
          <a:xfrm rot="-5400000">
            <a:off x="1828611" y="1403890"/>
            <a:ext cx="263667" cy="299622"/>
          </a:xfrm>
          <a:prstGeom prst="triangle">
            <a:avLst/>
          </a:prstGeom>
          <a:solidFill>
            <a:schemeClr val="accent2">
              <a:alpha val="100000"/>
            </a:schemeClr>
          </a:solidFill>
          <a:ln/>
        </p:spPr>
      </p:sp>
      <p:sp>
        <p:nvSpPr>
          <p:cNvPr id="10" name="AutoShape 10"/>
          <p:cNvSpPr/>
          <p:nvPr/>
        </p:nvSpPr>
        <p:spPr>
          <a:xfrm>
            <a:off x="2049815" y="2921629"/>
            <a:ext cx="2064985" cy="613934"/>
          </a:xfrm>
          <a:prstGeom prst="roundRect">
            <a:avLst/>
          </a:prstGeom>
          <a:solidFill>
            <a:schemeClr val="accent2">
              <a:alpha val="100000"/>
            </a:schemeClr>
          </a:solidFill>
          <a:ln/>
        </p:spPr>
        <p:txBody>
          <a:bodyPr/>
          <a:lstStyle/>
          <a:p>
            <a:endParaRPr lang="zh-CN" altLang="en-US"/>
          </a:p>
        </p:txBody>
      </p:sp>
      <p:sp>
        <p:nvSpPr>
          <p:cNvPr id="11" name="AutoShape 11"/>
          <p:cNvSpPr/>
          <p:nvPr/>
        </p:nvSpPr>
        <p:spPr>
          <a:xfrm rot="-5400000">
            <a:off x="1828611" y="3078785"/>
            <a:ext cx="263667" cy="299622"/>
          </a:xfrm>
          <a:prstGeom prst="triangle">
            <a:avLst/>
          </a:prstGeom>
          <a:solidFill>
            <a:schemeClr val="accent2">
              <a:alpha val="100000"/>
            </a:schemeClr>
          </a:solidFill>
          <a:ln/>
        </p:spPr>
      </p:sp>
      <p:sp>
        <p:nvSpPr>
          <p:cNvPr id="12" name="AutoShape 12"/>
          <p:cNvSpPr/>
          <p:nvPr/>
        </p:nvSpPr>
        <p:spPr>
          <a:xfrm>
            <a:off x="2049815" y="4596524"/>
            <a:ext cx="2064985" cy="613934"/>
          </a:xfrm>
          <a:prstGeom prst="roundRect">
            <a:avLst/>
          </a:prstGeom>
          <a:solidFill>
            <a:schemeClr val="accent2">
              <a:alpha val="100000"/>
            </a:schemeClr>
          </a:solidFill>
          <a:ln/>
        </p:spPr>
        <p:txBody>
          <a:bodyPr/>
          <a:lstStyle/>
          <a:p>
            <a:endParaRPr lang="zh-CN" altLang="en-US"/>
          </a:p>
        </p:txBody>
      </p:sp>
      <p:sp>
        <p:nvSpPr>
          <p:cNvPr id="13" name="AutoShape 13"/>
          <p:cNvSpPr/>
          <p:nvPr/>
        </p:nvSpPr>
        <p:spPr>
          <a:xfrm rot="-5400000">
            <a:off x="1828611" y="4753680"/>
            <a:ext cx="263667" cy="299622"/>
          </a:xfrm>
          <a:prstGeom prst="triangle">
            <a:avLst/>
          </a:prstGeom>
          <a:solidFill>
            <a:schemeClr val="accent2">
              <a:alpha val="100000"/>
            </a:schemeClr>
          </a:solidFill>
          <a:ln/>
        </p:spPr>
      </p:sp>
      <p:sp>
        <p:nvSpPr>
          <p:cNvPr id="14" name="TextBox 14"/>
          <p:cNvSpPr txBox="1"/>
          <p:nvPr/>
        </p:nvSpPr>
        <p:spPr>
          <a:xfrm>
            <a:off x="2260458" y="1202318"/>
            <a:ext cx="6813776" cy="696773"/>
          </a:xfrm>
          <a:prstGeom prst="rect">
            <a:avLst/>
          </a:prstGeom>
          <a:ln/>
        </p:spPr>
        <p:txBody>
          <a:bodyPr vert="horz" wrap="square" lIns="123825" tIns="123825" rIns="57150" bIns="123825" rtlCol="0" anchor="ctr" anchorCtr="0">
            <a:normAutofit/>
          </a:bodyPr>
          <a:lstStyle/>
          <a:p>
            <a:pPr>
              <a:lnSpc>
                <a:spcPct val="150000"/>
              </a:lnSpc>
            </a:pPr>
            <a:r>
              <a:rPr lang="zh-CN" altLang="en-US" sz="1500" b="1" dirty="0">
                <a:solidFill>
                  <a:srgbClr val="FFFFFF">
                    <a:alpha val="100000"/>
                  </a:srgbClr>
                </a:solidFill>
                <a:latin typeface="Microsoft Yahei"/>
                <a:ea typeface="Microsoft Yahei"/>
                <a:cs typeface="Microsoft Yahei"/>
              </a:rPr>
              <a:t>组织的创建与认证</a:t>
            </a:r>
            <a:endParaRPr lang="en-US" sz="1500" b="1" dirty="0">
              <a:solidFill>
                <a:srgbClr val="FFFFFF">
                  <a:alpha val="100000"/>
                </a:srgbClr>
              </a:solidFill>
              <a:latin typeface="Microsoft Yahei"/>
              <a:ea typeface="Microsoft Yahei"/>
              <a:cs typeface="Microsoft Yahei"/>
            </a:endParaRPr>
          </a:p>
        </p:txBody>
      </p:sp>
      <p:sp>
        <p:nvSpPr>
          <p:cNvPr id="15" name="TextBox 15"/>
          <p:cNvSpPr txBox="1"/>
          <p:nvPr/>
        </p:nvSpPr>
        <p:spPr>
          <a:xfrm>
            <a:off x="2164864" y="1951021"/>
            <a:ext cx="4693136" cy="852821"/>
          </a:xfrm>
          <a:prstGeom prst="rect">
            <a:avLst/>
          </a:prstGeom>
          <a:ln/>
        </p:spPr>
        <p:txBody>
          <a:bodyPr vert="horz" wrap="square" lIns="123825" tIns="123825" rIns="57150" bIns="123825" rtlCol="0" anchor="t" anchorCtr="0">
            <a:normAutofit fontScale="92500"/>
          </a:bodyPr>
          <a:lstStyle/>
          <a:p>
            <a:pPr>
              <a:lnSpc>
                <a:spcPct val="150000"/>
              </a:lnSpc>
            </a:pPr>
            <a:r>
              <a:rPr lang="zh-CN" altLang="en-US" sz="1200" b="1" dirty="0">
                <a:solidFill>
                  <a:schemeClr val="dk1">
                    <a:alpha val="100000"/>
                  </a:schemeClr>
                </a:solidFill>
                <a:latin typeface="Microsoft Yahei"/>
                <a:ea typeface="Microsoft Yahei"/>
                <a:cs typeface="Microsoft Yahei"/>
              </a:rPr>
              <a:t>支持创作者社团（包括</a:t>
            </a:r>
            <a:r>
              <a:rPr lang="en-US" altLang="zh-CN" sz="1200" b="1" dirty="0" err="1">
                <a:solidFill>
                  <a:schemeClr val="dk1">
                    <a:alpha val="100000"/>
                  </a:schemeClr>
                </a:solidFill>
                <a:latin typeface="Microsoft Yahei"/>
                <a:ea typeface="Microsoft Yahei"/>
                <a:cs typeface="Microsoft Yahei"/>
              </a:rPr>
              <a:t>coser</a:t>
            </a:r>
            <a:r>
              <a:rPr lang="zh-CN" altLang="en-US" sz="1200" b="1" dirty="0">
                <a:solidFill>
                  <a:schemeClr val="dk1">
                    <a:alpha val="100000"/>
                  </a:schemeClr>
                </a:solidFill>
                <a:latin typeface="Microsoft Yahei"/>
                <a:ea typeface="Microsoft Yahei"/>
                <a:cs typeface="Microsoft Yahei"/>
              </a:rPr>
              <a:t>社团、摄影社团、后期社团等）、官方账号（包括漫展场地方、活动举办方、媒体等）的创建和资格认证</a:t>
            </a:r>
            <a:endParaRPr lang="en-US" sz="1200" b="1" dirty="0">
              <a:solidFill>
                <a:schemeClr val="dk1">
                  <a:alpha val="100000"/>
                </a:schemeClr>
              </a:solidFill>
              <a:latin typeface="Microsoft Yahei"/>
              <a:ea typeface="Microsoft Yahei"/>
              <a:cs typeface="Microsoft Yahei"/>
            </a:endParaRPr>
          </a:p>
        </p:txBody>
      </p:sp>
      <p:sp>
        <p:nvSpPr>
          <p:cNvPr id="16" name="TextBox 16"/>
          <p:cNvSpPr txBox="1"/>
          <p:nvPr/>
        </p:nvSpPr>
        <p:spPr>
          <a:xfrm>
            <a:off x="2279913" y="2880543"/>
            <a:ext cx="6813776" cy="696773"/>
          </a:xfrm>
          <a:prstGeom prst="rect">
            <a:avLst/>
          </a:prstGeom>
          <a:ln/>
        </p:spPr>
        <p:txBody>
          <a:bodyPr vert="horz" wrap="square" lIns="123825" tIns="123825" rIns="57150" bIns="123825" rtlCol="0" anchor="ctr" anchorCtr="0">
            <a:normAutofit/>
          </a:bodyPr>
          <a:lstStyle/>
          <a:p>
            <a:pPr>
              <a:lnSpc>
                <a:spcPct val="150000"/>
              </a:lnSpc>
            </a:pPr>
            <a:r>
              <a:rPr lang="zh-CN" altLang="en-US" sz="1500" b="1" dirty="0">
                <a:solidFill>
                  <a:srgbClr val="FFFFFF">
                    <a:alpha val="100000"/>
                  </a:srgbClr>
                </a:solidFill>
                <a:latin typeface="Microsoft Yahei"/>
                <a:ea typeface="Microsoft Yahei"/>
                <a:cs typeface="Microsoft Yahei"/>
              </a:rPr>
              <a:t>组织管理</a:t>
            </a:r>
            <a:endParaRPr lang="en-US" sz="1500" b="1" dirty="0">
              <a:solidFill>
                <a:srgbClr val="FFFFFF">
                  <a:alpha val="100000"/>
                </a:srgbClr>
              </a:solidFill>
              <a:latin typeface="Microsoft Yahei"/>
              <a:ea typeface="Microsoft Yahei"/>
              <a:cs typeface="Microsoft Yahei"/>
            </a:endParaRPr>
          </a:p>
        </p:txBody>
      </p:sp>
      <p:sp>
        <p:nvSpPr>
          <p:cNvPr id="17" name="TextBox 17"/>
          <p:cNvSpPr txBox="1"/>
          <p:nvPr/>
        </p:nvSpPr>
        <p:spPr>
          <a:xfrm>
            <a:off x="2164864" y="3605240"/>
            <a:ext cx="4693136" cy="852821"/>
          </a:xfrm>
          <a:prstGeom prst="rect">
            <a:avLst/>
          </a:prstGeom>
          <a:ln/>
        </p:spPr>
        <p:txBody>
          <a:bodyPr vert="horz" wrap="square" lIns="123825" tIns="123825" rIns="57150" bIns="123825" rtlCol="0" anchor="t" anchorCtr="0">
            <a:normAutofit/>
          </a:bodyPr>
          <a:lstStyle/>
          <a:p>
            <a:pPr>
              <a:lnSpc>
                <a:spcPct val="150000"/>
              </a:lnSpc>
            </a:pPr>
            <a:r>
              <a:rPr lang="zh-CN" altLang="en-US" sz="1200" b="1" dirty="0">
                <a:solidFill>
                  <a:schemeClr val="dk1">
                    <a:alpha val="100000"/>
                  </a:schemeClr>
                </a:solidFill>
                <a:latin typeface="Microsoft Yahei"/>
                <a:ea typeface="Microsoft Yahei"/>
                <a:cs typeface="Microsoft Yahei"/>
              </a:rPr>
              <a:t>组织内部可进行人员管理；可以以社团、官方名义发起人员招募，信息宣传，组织间合作等。</a:t>
            </a:r>
            <a:endParaRPr lang="en-US" sz="1200" b="1" dirty="0">
              <a:solidFill>
                <a:schemeClr val="dk1">
                  <a:alpha val="100000"/>
                </a:schemeClr>
              </a:solidFill>
              <a:latin typeface="Microsoft Yahei"/>
              <a:ea typeface="Microsoft Yahei"/>
              <a:cs typeface="Microsoft Yahei"/>
            </a:endParaRPr>
          </a:p>
        </p:txBody>
      </p:sp>
      <p:sp>
        <p:nvSpPr>
          <p:cNvPr id="18" name="TextBox 18"/>
          <p:cNvSpPr txBox="1"/>
          <p:nvPr/>
        </p:nvSpPr>
        <p:spPr>
          <a:xfrm>
            <a:off x="2314751" y="4561685"/>
            <a:ext cx="6813776" cy="696773"/>
          </a:xfrm>
          <a:prstGeom prst="rect">
            <a:avLst/>
          </a:prstGeom>
          <a:ln/>
        </p:spPr>
        <p:txBody>
          <a:bodyPr vert="horz" wrap="square" lIns="123825" tIns="123825" rIns="57150" bIns="123825" rtlCol="0" anchor="ctr" anchorCtr="0">
            <a:normAutofit/>
          </a:bodyPr>
          <a:lstStyle/>
          <a:p>
            <a:pPr>
              <a:lnSpc>
                <a:spcPct val="150000"/>
              </a:lnSpc>
            </a:pPr>
            <a:r>
              <a:rPr lang="zh-CN" altLang="en-US" sz="1500" b="1" dirty="0">
                <a:solidFill>
                  <a:srgbClr val="FFFFFF">
                    <a:alpha val="100000"/>
                  </a:srgbClr>
                </a:solidFill>
                <a:latin typeface="Microsoft Yahei"/>
                <a:ea typeface="Microsoft Yahei"/>
                <a:cs typeface="Microsoft Yahei"/>
              </a:rPr>
              <a:t>社团推荐</a:t>
            </a:r>
            <a:endParaRPr lang="en-US" sz="1500" b="1" dirty="0">
              <a:solidFill>
                <a:srgbClr val="FFFFFF">
                  <a:alpha val="100000"/>
                </a:srgbClr>
              </a:solidFill>
              <a:latin typeface="Microsoft Yahei"/>
              <a:ea typeface="Microsoft Yahei"/>
              <a:cs typeface="Microsoft Yahei"/>
            </a:endParaRPr>
          </a:p>
        </p:txBody>
      </p:sp>
      <p:sp>
        <p:nvSpPr>
          <p:cNvPr id="19" name="TextBox 19"/>
          <p:cNvSpPr txBox="1"/>
          <p:nvPr/>
        </p:nvSpPr>
        <p:spPr>
          <a:xfrm>
            <a:off x="2182283" y="5280135"/>
            <a:ext cx="4675715" cy="916329"/>
          </a:xfrm>
          <a:prstGeom prst="rect">
            <a:avLst/>
          </a:prstGeom>
          <a:ln/>
        </p:spPr>
        <p:txBody>
          <a:bodyPr vert="horz" wrap="square" lIns="123825" tIns="123825" rIns="57150" bIns="123825" rtlCol="0" anchor="t" anchorCtr="0">
            <a:normAutofit/>
          </a:bodyPr>
          <a:lstStyle/>
          <a:p>
            <a:pPr>
              <a:lnSpc>
                <a:spcPct val="150000"/>
              </a:lnSpc>
            </a:pPr>
            <a:r>
              <a:rPr lang="zh-CN" altLang="en-US" sz="1425" b="1" dirty="0">
                <a:solidFill>
                  <a:schemeClr val="dk1">
                    <a:alpha val="100000"/>
                  </a:schemeClr>
                </a:solidFill>
                <a:latin typeface="Microsoft Yahei"/>
                <a:ea typeface="Microsoft Yahei"/>
                <a:cs typeface="Microsoft Yahei"/>
              </a:rPr>
              <a:t>为个人用户提供联系社团的功能；对于产出资讯、作品数量多，质量优秀的社团给予首页推流</a:t>
            </a:r>
            <a:endParaRPr lang="en-US" sz="1425" b="1" dirty="0">
              <a:solidFill>
                <a:schemeClr val="dk1">
                  <a:alpha val="100000"/>
                </a:schemeClr>
              </a:solidFill>
              <a:latin typeface="Microsoft Yahei"/>
              <a:ea typeface="Microsoft Yahei"/>
              <a:cs typeface="Microsoft Yahei"/>
            </a:endParaRPr>
          </a:p>
        </p:txBody>
      </p:sp>
      <p:sp>
        <p:nvSpPr>
          <p:cNvPr id="20" name="AutoShape 20"/>
          <p:cNvSpPr/>
          <p:nvPr/>
        </p:nvSpPr>
        <p:spPr>
          <a:xfrm>
            <a:off x="831719" y="2921629"/>
            <a:ext cx="637678" cy="637678"/>
          </a:xfrm>
          <a:prstGeom prst="ellipse">
            <a:avLst/>
          </a:prstGeom>
          <a:solidFill>
            <a:schemeClr val="accent2">
              <a:alpha val="42000"/>
            </a:schemeClr>
          </a:solidFill>
          <a:ln/>
        </p:spPr>
      </p:sp>
      <p:sp>
        <p:nvSpPr>
          <p:cNvPr id="21" name="AutoShape 21"/>
          <p:cNvSpPr/>
          <p:nvPr/>
        </p:nvSpPr>
        <p:spPr>
          <a:xfrm>
            <a:off x="941339" y="3031248"/>
            <a:ext cx="418438" cy="418438"/>
          </a:xfrm>
          <a:prstGeom prst="ellipse">
            <a:avLst/>
          </a:prstGeom>
          <a:solidFill>
            <a:schemeClr val="accent1">
              <a:alpha val="100000"/>
            </a:schemeClr>
          </a:solidFill>
          <a:ln/>
        </p:spPr>
      </p:sp>
      <p:sp>
        <p:nvSpPr>
          <p:cNvPr id="22" name="AutoShape 22"/>
          <p:cNvSpPr/>
          <p:nvPr/>
        </p:nvSpPr>
        <p:spPr>
          <a:xfrm>
            <a:off x="831719" y="4596524"/>
            <a:ext cx="637678" cy="637678"/>
          </a:xfrm>
          <a:prstGeom prst="ellipse">
            <a:avLst/>
          </a:prstGeom>
          <a:solidFill>
            <a:schemeClr val="accent2">
              <a:alpha val="42000"/>
            </a:schemeClr>
          </a:solidFill>
          <a:ln/>
        </p:spPr>
      </p:sp>
      <p:sp>
        <p:nvSpPr>
          <p:cNvPr id="23" name="AutoShape 23"/>
          <p:cNvSpPr/>
          <p:nvPr/>
        </p:nvSpPr>
        <p:spPr>
          <a:xfrm>
            <a:off x="941339" y="4706144"/>
            <a:ext cx="418438" cy="418438"/>
          </a:xfrm>
          <a:prstGeom prst="ellipse">
            <a:avLst/>
          </a:prstGeom>
          <a:solidFill>
            <a:schemeClr val="accent1">
              <a:alpha val="100000"/>
            </a:schemeClr>
          </a:solidFill>
          <a:ln/>
        </p:spPr>
      </p:sp>
      <p:sp>
        <p:nvSpPr>
          <p:cNvPr id="24" name="TextBox 24"/>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组织</a:t>
            </a:r>
            <a:r>
              <a:rPr lang="en-US" sz="3000" b="1" dirty="0" err="1">
                <a:solidFill>
                  <a:schemeClr val="accent1">
                    <a:alpha val="100000"/>
                  </a:schemeClr>
                </a:solidFill>
                <a:latin typeface="Microsoft Yahei"/>
                <a:ea typeface="Microsoft Yahei"/>
                <a:cs typeface="Microsoft Yahei"/>
              </a:rPr>
              <a:t>模块</a:t>
            </a:r>
            <a:endParaRPr lang="en-US" sz="3000" b="1" dirty="0">
              <a:solidFill>
                <a:schemeClr val="accent1">
                  <a:alpha val="100000"/>
                </a:schemeClr>
              </a:solidFill>
              <a:latin typeface="Microsoft Yahei"/>
              <a:ea typeface="Microsoft Yahei"/>
              <a:cs typeface="Microsoft Yahei"/>
            </a:endParaRPr>
          </a:p>
        </p:txBody>
      </p:sp>
      <p:pic>
        <p:nvPicPr>
          <p:cNvPr id="30" name="图片 29">
            <a:extLst>
              <a:ext uri="{FF2B5EF4-FFF2-40B4-BE49-F238E27FC236}">
                <a16:creationId xmlns:a16="http://schemas.microsoft.com/office/drawing/2014/main" id="{DB2253D3-78E9-D8CD-A777-9436C51680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3513" y="-4445728"/>
            <a:ext cx="3677586" cy="11296091"/>
          </a:xfrm>
          <a:prstGeom prst="rect">
            <a:avLst/>
          </a:prstGeom>
        </p:spPr>
      </p:pic>
    </p:spTree>
    <p:extLst>
      <p:ext uri="{BB962C8B-B14F-4D97-AF65-F5344CB8AC3E}">
        <p14:creationId xmlns:p14="http://schemas.microsoft.com/office/powerpoint/2010/main" val="10912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sp>
        <p:nvSpPr>
          <p:cNvPr id="6" name="TextBox 6"/>
          <p:cNvSpPr txBox="1"/>
          <p:nvPr/>
        </p:nvSpPr>
        <p:spPr>
          <a:xfrm>
            <a:off x="6981425" y="1833417"/>
            <a:ext cx="4823847" cy="947538"/>
          </a:xfrm>
          <a:prstGeom prst="rect">
            <a:avLst/>
          </a:prstGeom>
          <a:ln/>
        </p:spPr>
        <p:txBody>
          <a:bodyPr vert="horz" wrap="square" lIns="114300" tIns="57150" rIns="114300" bIns="57150" rtlCol="0" anchor="t" anchorCtr="0">
            <a:normAutofit/>
          </a:bodyPr>
          <a:lstStyle/>
          <a:p>
            <a:pPr>
              <a:lnSpc>
                <a:spcPct val="120000"/>
              </a:lnSpc>
            </a:pPr>
            <a:r>
              <a:rPr lang="en-US" altLang="zh-CN" sz="1425" b="1" dirty="0" err="1">
                <a:solidFill>
                  <a:schemeClr val="dk1">
                    <a:alpha val="100000"/>
                  </a:schemeClr>
                </a:solidFill>
                <a:latin typeface="Microsoft Yahei"/>
                <a:ea typeface="Microsoft Yahei"/>
                <a:cs typeface="Microsoft Yahei"/>
              </a:rPr>
              <a:t>用户可以根据分类浏览不同的帖子，如cos</a:t>
            </a:r>
            <a:r>
              <a:rPr lang="zh-CN" altLang="en-US" sz="1425" b="1" dirty="0">
                <a:solidFill>
                  <a:schemeClr val="dk1">
                    <a:alpha val="100000"/>
                  </a:schemeClr>
                </a:solidFill>
                <a:latin typeface="Microsoft Yahei"/>
                <a:ea typeface="Microsoft Yahei"/>
                <a:cs typeface="Microsoft Yahei"/>
              </a:rPr>
              <a:t>作品</a:t>
            </a:r>
            <a:r>
              <a:rPr lang="en-US" altLang="zh-CN" sz="1425" b="1" dirty="0">
                <a:solidFill>
                  <a:schemeClr val="dk1">
                    <a:alpha val="100000"/>
                  </a:schemeClr>
                </a:solidFill>
                <a:latin typeface="Microsoft Yahei"/>
                <a:ea typeface="Microsoft Yahei"/>
                <a:cs typeface="Microsoft Yahei"/>
              </a:rPr>
              <a:t>、</a:t>
            </a:r>
            <a:r>
              <a:rPr lang="zh-CN" altLang="en-US" sz="1425" b="1" dirty="0">
                <a:solidFill>
                  <a:schemeClr val="dk1">
                    <a:alpha val="100000"/>
                  </a:schemeClr>
                </a:solidFill>
                <a:latin typeface="Microsoft Yahei"/>
                <a:ea typeface="Microsoft Yahei"/>
                <a:cs typeface="Microsoft Yahei"/>
              </a:rPr>
              <a:t>资讯</a:t>
            </a:r>
            <a:r>
              <a:rPr lang="en-US" altLang="zh-CN" sz="1425" b="1" dirty="0">
                <a:solidFill>
                  <a:schemeClr val="dk1">
                    <a:alpha val="100000"/>
                  </a:schemeClr>
                </a:solidFill>
                <a:latin typeface="Microsoft Yahei"/>
                <a:ea typeface="Microsoft Yahei"/>
                <a:cs typeface="Microsoft Yahei"/>
              </a:rPr>
              <a:t>、</a:t>
            </a:r>
            <a:r>
              <a:rPr lang="zh-CN" altLang="en-US" sz="1425" b="1" dirty="0">
                <a:solidFill>
                  <a:schemeClr val="dk1">
                    <a:alpha val="100000"/>
                  </a:schemeClr>
                </a:solidFill>
                <a:latin typeface="Microsoft Yahei"/>
                <a:ea typeface="Microsoft Yahei"/>
                <a:cs typeface="Microsoft Yahei"/>
              </a:rPr>
              <a:t>预告片、漫展信息</a:t>
            </a:r>
            <a:r>
              <a:rPr lang="en-US" altLang="zh-CN" sz="1425" b="1" dirty="0" err="1">
                <a:solidFill>
                  <a:schemeClr val="dk1">
                    <a:alpha val="100000"/>
                  </a:schemeClr>
                </a:solidFill>
                <a:latin typeface="Microsoft Yahei"/>
                <a:ea typeface="Microsoft Yahei"/>
                <a:cs typeface="Microsoft Yahei"/>
              </a:rPr>
              <a:t>等。系统需要支持多种分类方式，如标签分类、热门推荐等</a:t>
            </a:r>
            <a:r>
              <a:rPr lang="en-US" altLang="zh-CN" sz="1425" b="1" dirty="0">
                <a:solidFill>
                  <a:schemeClr val="dk1">
                    <a:alpha val="100000"/>
                  </a:schemeClr>
                </a:solidFill>
                <a:latin typeface="Microsoft Yahei"/>
                <a:ea typeface="Microsoft Yahei"/>
                <a:cs typeface="Microsoft Yahei"/>
              </a:rPr>
              <a:t>。</a:t>
            </a:r>
          </a:p>
          <a:p>
            <a:pPr>
              <a:lnSpc>
                <a:spcPct val="120000"/>
              </a:lnSpc>
            </a:pPr>
            <a:endParaRPr lang="en-US" sz="1425" dirty="0">
              <a:solidFill>
                <a:schemeClr val="dk1">
                  <a:alpha val="100000"/>
                </a:schemeClr>
              </a:solidFill>
              <a:latin typeface="Microsoft Yahei"/>
              <a:ea typeface="Microsoft Yahei"/>
              <a:cs typeface="Microsoft Yahei"/>
            </a:endParaRPr>
          </a:p>
        </p:txBody>
      </p:sp>
      <p:sp>
        <p:nvSpPr>
          <p:cNvPr id="7" name="TextBox 7"/>
          <p:cNvSpPr txBox="1"/>
          <p:nvPr/>
        </p:nvSpPr>
        <p:spPr>
          <a:xfrm>
            <a:off x="6981425" y="1466523"/>
            <a:ext cx="3971456" cy="349838"/>
          </a:xfrm>
          <a:prstGeom prst="rect">
            <a:avLst/>
          </a:prstGeom>
          <a:ln/>
        </p:spPr>
        <p:txBody>
          <a:bodyPr vert="horz" wrap="square" lIns="114300" tIns="57150" rIns="114300" bIns="57150" rtlCol="0" anchor="t" anchorCtr="0">
            <a:normAutofit/>
          </a:bodyPr>
          <a:lstStyle/>
          <a:p>
            <a:pPr>
              <a:lnSpc>
                <a:spcPct val="77000"/>
              </a:lnSpc>
            </a:pPr>
            <a:r>
              <a:rPr lang="en-US" altLang="zh-CN" sz="1500" b="1" dirty="0" err="1">
                <a:solidFill>
                  <a:schemeClr val="accent1">
                    <a:alpha val="100000"/>
                  </a:schemeClr>
                </a:solidFill>
                <a:latin typeface="Microsoft Yahei"/>
                <a:ea typeface="Microsoft Yahei"/>
                <a:cs typeface="Microsoft Yahei"/>
              </a:rPr>
              <a:t>内容分类浏览</a:t>
            </a:r>
            <a:endParaRPr lang="en-US" altLang="zh-CN" sz="1500" b="1" dirty="0">
              <a:solidFill>
                <a:schemeClr val="accent1">
                  <a:alpha val="100000"/>
                </a:schemeClr>
              </a:solidFill>
              <a:latin typeface="Microsoft Yahei"/>
              <a:ea typeface="Microsoft Yahei"/>
              <a:cs typeface="Microsoft Yahei"/>
            </a:endParaRPr>
          </a:p>
          <a:p>
            <a:pPr>
              <a:lnSpc>
                <a:spcPct val="77000"/>
              </a:lnSpc>
            </a:pPr>
            <a:endParaRPr lang="en-US" sz="1500" b="1" dirty="0">
              <a:solidFill>
                <a:schemeClr val="accent1">
                  <a:alpha val="100000"/>
                </a:schemeClr>
              </a:solidFill>
              <a:latin typeface="Microsoft Yahei"/>
              <a:ea typeface="Microsoft Yahei"/>
              <a:cs typeface="Microsoft Yahei"/>
            </a:endParaRPr>
          </a:p>
        </p:txBody>
      </p:sp>
      <p:sp>
        <p:nvSpPr>
          <p:cNvPr id="8" name="TextBox 8"/>
          <p:cNvSpPr txBox="1"/>
          <p:nvPr/>
        </p:nvSpPr>
        <p:spPr>
          <a:xfrm>
            <a:off x="6981425" y="3371805"/>
            <a:ext cx="4823847" cy="947538"/>
          </a:xfrm>
          <a:prstGeom prst="rect">
            <a:avLst/>
          </a:prstGeom>
          <a:ln/>
        </p:spPr>
        <p:txBody>
          <a:bodyPr vert="horz" wrap="square" lIns="114300" tIns="57150" rIns="114300" bIns="57150" rtlCol="0" anchor="t" anchorCtr="0">
            <a:normAutofit/>
          </a:bodyPr>
          <a:lstStyle/>
          <a:p>
            <a:pPr>
              <a:lnSpc>
                <a:spcPct val="120000"/>
              </a:lnSpc>
            </a:pPr>
            <a:r>
              <a:rPr lang="en-US" altLang="zh-CN" sz="1425" b="1" dirty="0">
                <a:solidFill>
                  <a:schemeClr val="dk1">
                    <a:alpha val="100000"/>
                  </a:schemeClr>
                </a:solidFill>
                <a:latin typeface="Microsoft Yahei"/>
                <a:ea typeface="Microsoft Yahei"/>
                <a:cs typeface="Microsoft Yahei"/>
              </a:rPr>
              <a:t>用户可以在社区中发布帖子，包括文字、图片、视频等多种形式的内容。发布时需要选择内容类型、填写标题和描述、上传图片或视频、选择标签分类等</a:t>
            </a:r>
            <a:r>
              <a:rPr lang="en-US" altLang="zh-CN" sz="1425" dirty="0">
                <a:solidFill>
                  <a:schemeClr val="dk1">
                    <a:alpha val="100000"/>
                  </a:schemeClr>
                </a:solidFill>
                <a:latin typeface="Microsoft Yahei"/>
                <a:ea typeface="Microsoft Yahei"/>
                <a:cs typeface="Microsoft Yahei"/>
              </a:rPr>
              <a:t>。</a:t>
            </a:r>
            <a:endParaRPr lang="en-US" sz="1425" dirty="0">
              <a:solidFill>
                <a:schemeClr val="dk1">
                  <a:alpha val="100000"/>
                </a:schemeClr>
              </a:solidFill>
              <a:latin typeface="Microsoft Yahei"/>
              <a:ea typeface="Microsoft Yahei"/>
              <a:cs typeface="Microsoft Yahei"/>
            </a:endParaRPr>
          </a:p>
        </p:txBody>
      </p:sp>
      <p:sp>
        <p:nvSpPr>
          <p:cNvPr id="9" name="TextBox 9"/>
          <p:cNvSpPr txBox="1"/>
          <p:nvPr/>
        </p:nvSpPr>
        <p:spPr>
          <a:xfrm>
            <a:off x="6981425" y="3039750"/>
            <a:ext cx="3971456" cy="349838"/>
          </a:xfrm>
          <a:prstGeom prst="rect">
            <a:avLst/>
          </a:prstGeom>
          <a:ln/>
        </p:spPr>
        <p:txBody>
          <a:bodyPr vert="horz" wrap="square" lIns="114300" tIns="57150" rIns="114300" bIns="57150" rtlCol="0" anchor="t" anchorCtr="0">
            <a:normAutofit/>
          </a:bodyPr>
          <a:lstStyle/>
          <a:p>
            <a:pPr>
              <a:lnSpc>
                <a:spcPct val="77000"/>
              </a:lnSpc>
            </a:pPr>
            <a:r>
              <a:rPr lang="en-US" altLang="zh-CN" sz="1500" b="1" dirty="0" err="1">
                <a:solidFill>
                  <a:schemeClr val="accent1">
                    <a:alpha val="100000"/>
                  </a:schemeClr>
                </a:solidFill>
                <a:latin typeface="Microsoft Yahei"/>
                <a:ea typeface="Microsoft Yahei"/>
                <a:cs typeface="Microsoft Yahei"/>
              </a:rPr>
              <a:t>帖子发布</a:t>
            </a:r>
            <a:endParaRPr lang="en-US" sz="1500" b="1" dirty="0">
              <a:solidFill>
                <a:schemeClr val="accent1">
                  <a:alpha val="100000"/>
                </a:schemeClr>
              </a:solidFill>
              <a:latin typeface="Microsoft Yahei"/>
              <a:ea typeface="Microsoft Yahei"/>
              <a:cs typeface="Microsoft Yahei"/>
            </a:endParaRPr>
          </a:p>
        </p:txBody>
      </p:sp>
      <p:sp>
        <p:nvSpPr>
          <p:cNvPr id="10" name="TextBox 10"/>
          <p:cNvSpPr txBox="1"/>
          <p:nvPr/>
        </p:nvSpPr>
        <p:spPr>
          <a:xfrm>
            <a:off x="6981425" y="4966332"/>
            <a:ext cx="4823847" cy="947538"/>
          </a:xfrm>
          <a:prstGeom prst="rect">
            <a:avLst/>
          </a:prstGeom>
          <a:ln/>
        </p:spPr>
        <p:txBody>
          <a:bodyPr vert="horz" wrap="square" lIns="114300" tIns="57150" rIns="114300" bIns="57150" rtlCol="0" anchor="t" anchorCtr="0">
            <a:normAutofit/>
          </a:bodyPr>
          <a:lstStyle/>
          <a:p>
            <a:pPr>
              <a:lnSpc>
                <a:spcPct val="120000"/>
              </a:lnSpc>
            </a:pPr>
            <a:r>
              <a:rPr lang="en-US" sz="1425" b="1" dirty="0" err="1">
                <a:solidFill>
                  <a:schemeClr val="dk1">
                    <a:alpha val="100000"/>
                  </a:schemeClr>
                </a:solidFill>
                <a:latin typeface="Microsoft Yahei"/>
                <a:ea typeface="Microsoft Yahei"/>
                <a:cs typeface="Microsoft Yahei"/>
              </a:rPr>
              <a:t>用户可以通过关键词搜索感兴趣的帖子或用户，以便快速找到所需内容。搜索结果需要支持多种排序方式，如时间排序、热度排序等</a:t>
            </a:r>
            <a:r>
              <a:rPr lang="en-US" sz="1425" b="1" dirty="0">
                <a:solidFill>
                  <a:schemeClr val="dk1">
                    <a:alpha val="100000"/>
                  </a:schemeClr>
                </a:solidFill>
                <a:latin typeface="Microsoft Yahei"/>
                <a:ea typeface="Microsoft Yahei"/>
                <a:cs typeface="Microsoft Yahei"/>
              </a:rPr>
              <a:t>。</a:t>
            </a:r>
          </a:p>
        </p:txBody>
      </p:sp>
      <p:sp>
        <p:nvSpPr>
          <p:cNvPr id="11" name="TextBox 11"/>
          <p:cNvSpPr txBox="1"/>
          <p:nvPr/>
        </p:nvSpPr>
        <p:spPr>
          <a:xfrm>
            <a:off x="6981425" y="4594438"/>
            <a:ext cx="3971456" cy="349838"/>
          </a:xfrm>
          <a:prstGeom prst="rect">
            <a:avLst/>
          </a:prstGeom>
          <a:ln/>
        </p:spPr>
        <p:txBody>
          <a:bodyPr vert="horz" wrap="square" lIns="114300" tIns="57150" rIns="114300" bIns="57150" rtlCol="0" anchor="t" anchorCtr="0">
            <a:normAutofit/>
          </a:bodyPr>
          <a:lstStyle/>
          <a:p>
            <a:pPr>
              <a:lnSpc>
                <a:spcPct val="77000"/>
              </a:lnSpc>
            </a:pPr>
            <a:r>
              <a:rPr lang="en-US" sz="1500" b="1">
                <a:solidFill>
                  <a:schemeClr val="accent1">
                    <a:alpha val="100000"/>
                  </a:schemeClr>
                </a:solidFill>
                <a:latin typeface="Microsoft Yahei"/>
                <a:ea typeface="Microsoft Yahei"/>
                <a:cs typeface="Microsoft Yahei"/>
              </a:rPr>
              <a:t>搜索功能</a:t>
            </a:r>
          </a:p>
        </p:txBody>
      </p:sp>
      <p:sp>
        <p:nvSpPr>
          <p:cNvPr id="12" name="TextBox 12"/>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作品</a:t>
            </a:r>
            <a:r>
              <a:rPr lang="en-US" sz="3000" b="1" dirty="0" err="1">
                <a:solidFill>
                  <a:schemeClr val="accent1">
                    <a:alpha val="100000"/>
                  </a:schemeClr>
                </a:solidFill>
                <a:latin typeface="Microsoft Yahei"/>
                <a:ea typeface="Microsoft Yahei"/>
                <a:cs typeface="Microsoft Yahei"/>
              </a:rPr>
              <a:t>模块</a:t>
            </a:r>
            <a:endParaRPr lang="en-US" sz="3000" b="1" dirty="0">
              <a:solidFill>
                <a:schemeClr val="accent1">
                  <a:alpha val="100000"/>
                </a:schemeClr>
              </a:solidFill>
              <a:latin typeface="Microsoft Yahei"/>
              <a:ea typeface="Microsoft Yahei"/>
              <a:cs typeface="Microsoft Yahei"/>
            </a:endParaRPr>
          </a:p>
        </p:txBody>
      </p:sp>
      <p:pic>
        <p:nvPicPr>
          <p:cNvPr id="17" name="图片 16">
            <a:extLst>
              <a:ext uri="{FF2B5EF4-FFF2-40B4-BE49-F238E27FC236}">
                <a16:creationId xmlns:a16="http://schemas.microsoft.com/office/drawing/2014/main" id="{3EFEB15E-EE5E-DCB2-61B8-0576F5E5C4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93878"/>
            <a:ext cx="3099877" cy="6858000"/>
          </a:xfrm>
          <a:prstGeom prst="rect">
            <a:avLst/>
          </a:prstGeom>
        </p:spPr>
      </p:pic>
      <p:pic>
        <p:nvPicPr>
          <p:cNvPr id="13" name="图片 12">
            <a:extLst>
              <a:ext uri="{FF2B5EF4-FFF2-40B4-BE49-F238E27FC236}">
                <a16:creationId xmlns:a16="http://schemas.microsoft.com/office/drawing/2014/main" id="{44B27D72-FB20-2BBD-A2DB-267D7EA753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0" y="5181600"/>
            <a:ext cx="5334000" cy="163839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66467"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sp>
        <p:nvSpPr>
          <p:cNvPr id="6" name="TextBox 6"/>
          <p:cNvSpPr txBox="1"/>
          <p:nvPr/>
        </p:nvSpPr>
        <p:spPr>
          <a:xfrm>
            <a:off x="6981425" y="1833417"/>
            <a:ext cx="4823847" cy="947538"/>
          </a:xfrm>
          <a:prstGeom prst="rect">
            <a:avLst/>
          </a:prstGeom>
          <a:ln/>
        </p:spPr>
        <p:txBody>
          <a:bodyPr vert="horz" wrap="square" lIns="114300" tIns="57150" rIns="114300" bIns="57150" rtlCol="0" anchor="t" anchorCtr="0">
            <a:normAutofit/>
          </a:bodyPr>
          <a:lstStyle/>
          <a:p>
            <a:pPr>
              <a:lnSpc>
                <a:spcPct val="120000"/>
              </a:lnSpc>
            </a:pPr>
            <a:r>
              <a:rPr lang="zh-CN" altLang="en-US" sz="1425" b="1" dirty="0">
                <a:solidFill>
                  <a:schemeClr val="dk1">
                    <a:alpha val="100000"/>
                  </a:schemeClr>
                </a:solidFill>
                <a:latin typeface="Microsoft Yahei"/>
                <a:ea typeface="Microsoft Yahei"/>
                <a:cs typeface="Microsoft Yahei"/>
              </a:rPr>
              <a:t>用户可通过点击菜单栏访问提供的功能，包括：查看漫展信息、</a:t>
            </a:r>
            <a:r>
              <a:rPr lang="en-US" altLang="zh-CN" sz="1425" b="1" dirty="0">
                <a:solidFill>
                  <a:schemeClr val="dk1">
                    <a:alpha val="100000"/>
                  </a:schemeClr>
                </a:solidFill>
                <a:latin typeface="Microsoft Yahei"/>
                <a:ea typeface="Microsoft Yahei"/>
                <a:cs typeface="Microsoft Yahei"/>
              </a:rPr>
              <a:t>cos</a:t>
            </a:r>
            <a:r>
              <a:rPr lang="zh-CN" altLang="en-US" sz="1425" b="1" dirty="0">
                <a:solidFill>
                  <a:schemeClr val="dk1">
                    <a:alpha val="100000"/>
                  </a:schemeClr>
                </a:solidFill>
                <a:latin typeface="Microsoft Yahei"/>
                <a:ea typeface="Microsoft Yahei"/>
                <a:cs typeface="Microsoft Yahei"/>
              </a:rPr>
              <a:t>正片、摄影返图，预约化妆、摄影，联系动漫社团等</a:t>
            </a:r>
            <a:endParaRPr lang="en-US" sz="1425" b="1" dirty="0">
              <a:solidFill>
                <a:schemeClr val="dk1">
                  <a:alpha val="100000"/>
                </a:schemeClr>
              </a:solidFill>
              <a:latin typeface="Microsoft Yahei"/>
              <a:ea typeface="Microsoft Yahei"/>
              <a:cs typeface="Microsoft Yahei"/>
            </a:endParaRPr>
          </a:p>
        </p:txBody>
      </p:sp>
      <p:sp>
        <p:nvSpPr>
          <p:cNvPr id="7" name="TextBox 7"/>
          <p:cNvSpPr txBox="1"/>
          <p:nvPr/>
        </p:nvSpPr>
        <p:spPr>
          <a:xfrm>
            <a:off x="6981425" y="1466523"/>
            <a:ext cx="3971456" cy="349838"/>
          </a:xfrm>
          <a:prstGeom prst="rect">
            <a:avLst/>
          </a:prstGeom>
          <a:ln/>
        </p:spPr>
        <p:txBody>
          <a:bodyPr vert="horz" wrap="square" lIns="114300" tIns="57150" rIns="114300" bIns="57150" rtlCol="0" anchor="t" anchorCtr="0">
            <a:normAutofit/>
          </a:bodyPr>
          <a:lstStyle/>
          <a:p>
            <a:pPr>
              <a:lnSpc>
                <a:spcPct val="77000"/>
              </a:lnSpc>
            </a:pPr>
            <a:r>
              <a:rPr lang="zh-CN" altLang="en-US" sz="1500" b="1" dirty="0">
                <a:solidFill>
                  <a:schemeClr val="accent1">
                    <a:alpha val="100000"/>
                  </a:schemeClr>
                </a:solidFill>
                <a:latin typeface="Microsoft Yahei"/>
                <a:ea typeface="Microsoft Yahei"/>
                <a:cs typeface="Microsoft Yahei"/>
              </a:rPr>
              <a:t>功能菜单</a:t>
            </a:r>
            <a:endParaRPr lang="en-US" sz="1500" b="1" dirty="0">
              <a:solidFill>
                <a:schemeClr val="accent1">
                  <a:alpha val="100000"/>
                </a:schemeClr>
              </a:solidFill>
              <a:latin typeface="Microsoft Yahei"/>
              <a:ea typeface="Microsoft Yahei"/>
              <a:cs typeface="Microsoft Yahei"/>
            </a:endParaRPr>
          </a:p>
        </p:txBody>
      </p:sp>
      <p:sp>
        <p:nvSpPr>
          <p:cNvPr id="8" name="TextBox 8"/>
          <p:cNvSpPr txBox="1"/>
          <p:nvPr/>
        </p:nvSpPr>
        <p:spPr>
          <a:xfrm>
            <a:off x="6981425" y="3371805"/>
            <a:ext cx="4823847" cy="947538"/>
          </a:xfrm>
          <a:prstGeom prst="rect">
            <a:avLst/>
          </a:prstGeom>
          <a:ln/>
        </p:spPr>
        <p:txBody>
          <a:bodyPr vert="horz" wrap="square" lIns="114300" tIns="57150" rIns="114300" bIns="57150" rtlCol="0" anchor="t" anchorCtr="0">
            <a:normAutofit/>
          </a:bodyPr>
          <a:lstStyle/>
          <a:p>
            <a:pPr>
              <a:lnSpc>
                <a:spcPct val="120000"/>
              </a:lnSpc>
            </a:pPr>
            <a:endParaRPr lang="en-US" sz="1425" dirty="0">
              <a:solidFill>
                <a:schemeClr val="dk1">
                  <a:alpha val="100000"/>
                </a:schemeClr>
              </a:solidFill>
              <a:latin typeface="Microsoft Yahei"/>
              <a:ea typeface="Microsoft Yahei"/>
              <a:cs typeface="Microsoft Yahei"/>
            </a:endParaRPr>
          </a:p>
        </p:txBody>
      </p:sp>
      <p:sp>
        <p:nvSpPr>
          <p:cNvPr id="9" name="TextBox 9"/>
          <p:cNvSpPr txBox="1"/>
          <p:nvPr/>
        </p:nvSpPr>
        <p:spPr>
          <a:xfrm>
            <a:off x="6981425" y="3039750"/>
            <a:ext cx="3971456" cy="349838"/>
          </a:xfrm>
          <a:prstGeom prst="rect">
            <a:avLst/>
          </a:prstGeom>
          <a:ln/>
        </p:spPr>
        <p:txBody>
          <a:bodyPr vert="horz" wrap="square" lIns="114300" tIns="57150" rIns="114300" bIns="57150" rtlCol="0" anchor="t" anchorCtr="0">
            <a:normAutofit/>
          </a:bodyPr>
          <a:lstStyle/>
          <a:p>
            <a:pPr>
              <a:lnSpc>
                <a:spcPct val="77000"/>
              </a:lnSpc>
            </a:pPr>
            <a:endParaRPr lang="en-US" sz="1500" b="1" dirty="0">
              <a:solidFill>
                <a:schemeClr val="accent1">
                  <a:alpha val="100000"/>
                </a:schemeClr>
              </a:solidFill>
              <a:latin typeface="Microsoft Yahei"/>
              <a:ea typeface="Microsoft Yahei"/>
              <a:cs typeface="Microsoft Yahei"/>
            </a:endParaRPr>
          </a:p>
        </p:txBody>
      </p:sp>
      <p:sp>
        <p:nvSpPr>
          <p:cNvPr id="10" name="TextBox 10"/>
          <p:cNvSpPr txBox="1"/>
          <p:nvPr/>
        </p:nvSpPr>
        <p:spPr>
          <a:xfrm>
            <a:off x="6981425" y="4966332"/>
            <a:ext cx="4823847" cy="947538"/>
          </a:xfrm>
          <a:prstGeom prst="rect">
            <a:avLst/>
          </a:prstGeom>
          <a:ln/>
        </p:spPr>
        <p:txBody>
          <a:bodyPr vert="horz" wrap="square" lIns="114300" tIns="57150" rIns="114300" bIns="57150" rtlCol="0" anchor="t" anchorCtr="0">
            <a:normAutofit/>
          </a:bodyPr>
          <a:lstStyle/>
          <a:p>
            <a:pPr>
              <a:lnSpc>
                <a:spcPct val="120000"/>
              </a:lnSpc>
            </a:pPr>
            <a:endParaRPr lang="en-US" sz="1425" b="1" dirty="0">
              <a:solidFill>
                <a:schemeClr val="dk1">
                  <a:alpha val="100000"/>
                </a:schemeClr>
              </a:solidFill>
              <a:latin typeface="Microsoft Yahei"/>
              <a:ea typeface="Microsoft Yahei"/>
              <a:cs typeface="Microsoft Yahei"/>
            </a:endParaRPr>
          </a:p>
        </p:txBody>
      </p:sp>
      <p:sp>
        <p:nvSpPr>
          <p:cNvPr id="11" name="TextBox 11"/>
          <p:cNvSpPr txBox="1"/>
          <p:nvPr/>
        </p:nvSpPr>
        <p:spPr>
          <a:xfrm>
            <a:off x="6981425" y="4594438"/>
            <a:ext cx="3971456" cy="349838"/>
          </a:xfrm>
          <a:prstGeom prst="rect">
            <a:avLst/>
          </a:prstGeom>
          <a:ln/>
        </p:spPr>
        <p:txBody>
          <a:bodyPr vert="horz" wrap="square" lIns="114300" tIns="57150" rIns="114300" bIns="57150" rtlCol="0" anchor="t" anchorCtr="0">
            <a:normAutofit/>
          </a:bodyPr>
          <a:lstStyle/>
          <a:p>
            <a:pPr>
              <a:lnSpc>
                <a:spcPct val="77000"/>
              </a:lnSpc>
            </a:pPr>
            <a:endParaRPr lang="en-US" sz="1500" b="1" dirty="0">
              <a:solidFill>
                <a:schemeClr val="accent1">
                  <a:alpha val="100000"/>
                </a:schemeClr>
              </a:solidFill>
              <a:latin typeface="Microsoft Yahei"/>
              <a:ea typeface="Microsoft Yahei"/>
              <a:cs typeface="Microsoft Yahei"/>
            </a:endParaRPr>
          </a:p>
        </p:txBody>
      </p:sp>
      <p:sp>
        <p:nvSpPr>
          <p:cNvPr id="12" name="TextBox 12"/>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服务</a:t>
            </a:r>
            <a:r>
              <a:rPr lang="en-US" sz="3000" b="1" dirty="0" err="1">
                <a:solidFill>
                  <a:schemeClr val="accent1">
                    <a:alpha val="100000"/>
                  </a:schemeClr>
                </a:solidFill>
                <a:latin typeface="Microsoft Yahei"/>
                <a:ea typeface="Microsoft Yahei"/>
                <a:cs typeface="Microsoft Yahei"/>
              </a:rPr>
              <a:t>模块</a:t>
            </a:r>
            <a:endParaRPr lang="en-US" sz="3000" b="1" dirty="0">
              <a:solidFill>
                <a:schemeClr val="accent1">
                  <a:alpha val="100000"/>
                </a:schemeClr>
              </a:solidFill>
              <a:latin typeface="Microsoft Yahei"/>
              <a:ea typeface="Microsoft Yahei"/>
              <a:cs typeface="Microsoft Yahei"/>
            </a:endParaRPr>
          </a:p>
        </p:txBody>
      </p:sp>
      <p:pic>
        <p:nvPicPr>
          <p:cNvPr id="14" name="图片 13">
            <a:extLst>
              <a:ext uri="{FF2B5EF4-FFF2-40B4-BE49-F238E27FC236}">
                <a16:creationId xmlns:a16="http://schemas.microsoft.com/office/drawing/2014/main" id="{2D94FC7C-2639-4694-CEA8-B8BDE8B09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414" y="0"/>
            <a:ext cx="3099877" cy="6858000"/>
          </a:xfrm>
          <a:prstGeom prst="rect">
            <a:avLst/>
          </a:prstGeom>
        </p:spPr>
      </p:pic>
    </p:spTree>
    <p:extLst>
      <p:ext uri="{BB962C8B-B14F-4D97-AF65-F5344CB8AC3E}">
        <p14:creationId xmlns:p14="http://schemas.microsoft.com/office/powerpoint/2010/main" val="3955348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sp>
        <p:nvSpPr>
          <p:cNvPr id="7" name="AutoShape 7"/>
          <p:cNvSpPr/>
          <p:nvPr/>
        </p:nvSpPr>
        <p:spPr>
          <a:xfrm>
            <a:off x="5622722" y="4853903"/>
            <a:ext cx="946555" cy="946555"/>
          </a:xfrm>
          <a:prstGeom prst="ellipse">
            <a:avLst/>
          </a:prstGeom>
          <a:solidFill>
            <a:schemeClr val="accent1">
              <a:alpha val="100000"/>
            </a:schemeClr>
          </a:solidFill>
          <a:ln/>
        </p:spPr>
      </p:sp>
      <p:sp>
        <p:nvSpPr>
          <p:cNvPr id="8" name="TextBox 8"/>
          <p:cNvSpPr txBox="1"/>
          <p:nvPr/>
        </p:nvSpPr>
        <p:spPr>
          <a:xfrm>
            <a:off x="5622722" y="5002020"/>
            <a:ext cx="918715" cy="650321"/>
          </a:xfrm>
          <a:prstGeom prst="rect">
            <a:avLst/>
          </a:prstGeom>
          <a:ln/>
        </p:spPr>
        <p:txBody>
          <a:bodyPr vert="horz" wrap="square" lIns="123825" tIns="123825" rIns="57150" bIns="123825" rtlCol="0" anchor="t" anchorCtr="0">
            <a:normAutofit/>
          </a:bodyPr>
          <a:lstStyle/>
          <a:p>
            <a:pPr algn="ctr">
              <a:lnSpc>
                <a:spcPct val="120000"/>
              </a:lnSpc>
            </a:pPr>
            <a:r>
              <a:rPr lang="en-US" sz="2250" b="1">
                <a:solidFill>
                  <a:srgbClr val="FFFFFF">
                    <a:alpha val="100000"/>
                  </a:srgbClr>
                </a:solidFill>
                <a:latin typeface="Microsoft Yahei"/>
                <a:ea typeface="Microsoft Yahei"/>
                <a:cs typeface="Microsoft Yahei"/>
              </a:rPr>
              <a:t>03</a:t>
            </a:r>
          </a:p>
        </p:txBody>
      </p:sp>
      <p:sp>
        <p:nvSpPr>
          <p:cNvPr id="9" name="TextBox 9"/>
          <p:cNvSpPr txBox="1"/>
          <p:nvPr/>
        </p:nvSpPr>
        <p:spPr>
          <a:xfrm>
            <a:off x="6707295" y="4621091"/>
            <a:ext cx="5413228" cy="696773"/>
          </a:xfrm>
          <a:prstGeom prst="rect">
            <a:avLst/>
          </a:prstGeom>
          <a:ln/>
        </p:spPr>
        <p:txBody>
          <a:bodyPr vert="horz" wrap="square" lIns="123825" tIns="123825" rIns="57150" bIns="123825" rtlCol="0" anchor="t" anchorCtr="0">
            <a:normAutofit/>
          </a:bodyPr>
          <a:lstStyle/>
          <a:p>
            <a:pPr>
              <a:lnSpc>
                <a:spcPct val="150000"/>
              </a:lnSpc>
            </a:pPr>
            <a:r>
              <a:rPr lang="en-US" sz="1500" b="1">
                <a:solidFill>
                  <a:schemeClr val="accent1">
                    <a:alpha val="100000"/>
                  </a:schemeClr>
                </a:solidFill>
                <a:latin typeface="Microsoft Yahei"/>
                <a:ea typeface="Microsoft Yahei"/>
                <a:cs typeface="Microsoft Yahei"/>
              </a:rPr>
              <a:t>用户私信聊天</a:t>
            </a:r>
          </a:p>
        </p:txBody>
      </p:sp>
      <p:sp>
        <p:nvSpPr>
          <p:cNvPr id="10" name="TextBox 10"/>
          <p:cNvSpPr txBox="1"/>
          <p:nvPr/>
        </p:nvSpPr>
        <p:spPr>
          <a:xfrm>
            <a:off x="6707295" y="5087309"/>
            <a:ext cx="5225659" cy="929030"/>
          </a:xfrm>
          <a:prstGeom prst="rect">
            <a:avLst/>
          </a:prstGeom>
          <a:ln/>
        </p:spPr>
        <p:txBody>
          <a:bodyPr vert="horz" wrap="square" lIns="123825" tIns="123825" rIns="57150" bIns="123825" rtlCol="0" anchor="t" anchorCtr="0">
            <a:normAutofit/>
          </a:bodyPr>
          <a:lstStyle/>
          <a:p>
            <a:pPr>
              <a:lnSpc>
                <a:spcPct val="150000"/>
              </a:lnSpc>
            </a:pPr>
            <a:r>
              <a:rPr lang="en-US" sz="1425" b="1" dirty="0" err="1">
                <a:solidFill>
                  <a:schemeClr val="dk1">
                    <a:alpha val="100000"/>
                  </a:schemeClr>
                </a:solidFill>
                <a:latin typeface="Microsoft Yahei"/>
                <a:ea typeface="Microsoft Yahei"/>
                <a:cs typeface="Microsoft Yahei"/>
              </a:rPr>
              <a:t>用户可以与其他用户进行私信聊天，系统需要支持实时消息推送和聊天记录查看等功能</a:t>
            </a:r>
            <a:r>
              <a:rPr lang="en-US" sz="1425" b="1" dirty="0">
                <a:solidFill>
                  <a:schemeClr val="dk1">
                    <a:alpha val="100000"/>
                  </a:schemeClr>
                </a:solidFill>
                <a:latin typeface="Microsoft Yahei"/>
                <a:ea typeface="Microsoft Yahei"/>
                <a:cs typeface="Microsoft Yahei"/>
              </a:rPr>
              <a:t>。</a:t>
            </a:r>
          </a:p>
        </p:txBody>
      </p:sp>
      <p:sp>
        <p:nvSpPr>
          <p:cNvPr id="11" name="AutoShape 11"/>
          <p:cNvSpPr/>
          <p:nvPr/>
        </p:nvSpPr>
        <p:spPr>
          <a:xfrm>
            <a:off x="5622722" y="1733151"/>
            <a:ext cx="946555" cy="946555"/>
          </a:xfrm>
          <a:prstGeom prst="ellipse">
            <a:avLst/>
          </a:prstGeom>
          <a:solidFill>
            <a:schemeClr val="accent1">
              <a:alpha val="100000"/>
            </a:schemeClr>
          </a:solidFill>
          <a:ln/>
        </p:spPr>
      </p:sp>
      <p:sp>
        <p:nvSpPr>
          <p:cNvPr id="12" name="TextBox 12"/>
          <p:cNvSpPr txBox="1"/>
          <p:nvPr/>
        </p:nvSpPr>
        <p:spPr>
          <a:xfrm>
            <a:off x="5622722" y="1881268"/>
            <a:ext cx="918715" cy="650321"/>
          </a:xfrm>
          <a:prstGeom prst="rect">
            <a:avLst/>
          </a:prstGeom>
          <a:ln/>
        </p:spPr>
        <p:txBody>
          <a:bodyPr vert="horz" wrap="square" lIns="123825" tIns="123825" rIns="57150" bIns="123825" rtlCol="0" anchor="ctr" anchorCtr="0">
            <a:normAutofit/>
          </a:bodyPr>
          <a:lstStyle/>
          <a:p>
            <a:pPr algn="ctr">
              <a:lnSpc>
                <a:spcPct val="120000"/>
              </a:lnSpc>
            </a:pPr>
            <a:r>
              <a:rPr lang="en-US" sz="2250" b="1">
                <a:solidFill>
                  <a:srgbClr val="FFFFFF">
                    <a:alpha val="100000"/>
                  </a:srgbClr>
                </a:solidFill>
                <a:latin typeface="Microsoft Yahei"/>
                <a:ea typeface="Microsoft Yahei"/>
                <a:cs typeface="Microsoft Yahei"/>
              </a:rPr>
              <a:t>01</a:t>
            </a:r>
          </a:p>
        </p:txBody>
      </p:sp>
      <p:sp>
        <p:nvSpPr>
          <p:cNvPr id="13" name="TextBox 13"/>
          <p:cNvSpPr txBox="1"/>
          <p:nvPr/>
        </p:nvSpPr>
        <p:spPr>
          <a:xfrm>
            <a:off x="6707295" y="1465501"/>
            <a:ext cx="5413228" cy="696773"/>
          </a:xfrm>
          <a:prstGeom prst="rect">
            <a:avLst/>
          </a:prstGeom>
          <a:ln/>
        </p:spPr>
        <p:txBody>
          <a:bodyPr vert="horz" wrap="square" lIns="123825" tIns="123825" rIns="57150" bIns="123825" rtlCol="0" anchor="t" anchorCtr="0">
            <a:normAutofit/>
          </a:bodyPr>
          <a:lstStyle/>
          <a:p>
            <a:pPr>
              <a:lnSpc>
                <a:spcPct val="150000"/>
              </a:lnSpc>
            </a:pPr>
            <a:r>
              <a:rPr lang="en-US" sz="1500" b="1">
                <a:solidFill>
                  <a:schemeClr val="accent1">
                    <a:alpha val="100000"/>
                  </a:schemeClr>
                </a:solidFill>
                <a:latin typeface="Microsoft Yahei"/>
                <a:ea typeface="Microsoft Yahei"/>
                <a:cs typeface="Microsoft Yahei"/>
              </a:rPr>
              <a:t>评论和多级回复</a:t>
            </a:r>
          </a:p>
        </p:txBody>
      </p:sp>
      <p:sp>
        <p:nvSpPr>
          <p:cNvPr id="14" name="TextBox 14"/>
          <p:cNvSpPr txBox="1"/>
          <p:nvPr/>
        </p:nvSpPr>
        <p:spPr>
          <a:xfrm>
            <a:off x="6707295" y="1908493"/>
            <a:ext cx="5225659" cy="929030"/>
          </a:xfrm>
          <a:prstGeom prst="rect">
            <a:avLst/>
          </a:prstGeom>
          <a:ln/>
        </p:spPr>
        <p:txBody>
          <a:bodyPr vert="horz" wrap="square" lIns="123825" tIns="123825" rIns="57150" bIns="123825" rtlCol="0" anchor="t" anchorCtr="0">
            <a:normAutofit/>
          </a:bodyPr>
          <a:lstStyle/>
          <a:p>
            <a:pPr>
              <a:lnSpc>
                <a:spcPct val="150000"/>
              </a:lnSpc>
            </a:pPr>
            <a:r>
              <a:rPr lang="en-US" sz="1425" b="1" dirty="0" err="1">
                <a:solidFill>
                  <a:schemeClr val="dk1">
                    <a:alpha val="100000"/>
                  </a:schemeClr>
                </a:solidFill>
                <a:latin typeface="Microsoft Yahei"/>
                <a:ea typeface="Microsoft Yahei"/>
                <a:cs typeface="Microsoft Yahei"/>
              </a:rPr>
              <a:t>用户可以对帖子进行评论和多级回复，系统需要支持实时加载和提交评论内容</a:t>
            </a:r>
            <a:r>
              <a:rPr lang="en-US" sz="1425" b="1" dirty="0">
                <a:solidFill>
                  <a:schemeClr val="dk1">
                    <a:alpha val="100000"/>
                  </a:schemeClr>
                </a:solidFill>
                <a:latin typeface="Microsoft Yahei"/>
                <a:ea typeface="Microsoft Yahei"/>
                <a:cs typeface="Microsoft Yahei"/>
              </a:rPr>
              <a:t>。</a:t>
            </a:r>
          </a:p>
        </p:txBody>
      </p:sp>
      <p:sp>
        <p:nvSpPr>
          <p:cNvPr id="15" name="AutoShape 15"/>
          <p:cNvSpPr/>
          <p:nvPr/>
        </p:nvSpPr>
        <p:spPr>
          <a:xfrm>
            <a:off x="5622722" y="3293527"/>
            <a:ext cx="946555" cy="946555"/>
          </a:xfrm>
          <a:prstGeom prst="ellipse">
            <a:avLst/>
          </a:prstGeom>
          <a:solidFill>
            <a:schemeClr val="accent1">
              <a:alpha val="100000"/>
            </a:schemeClr>
          </a:solidFill>
          <a:ln/>
        </p:spPr>
      </p:sp>
      <p:sp>
        <p:nvSpPr>
          <p:cNvPr id="16" name="TextBox 16"/>
          <p:cNvSpPr txBox="1"/>
          <p:nvPr/>
        </p:nvSpPr>
        <p:spPr>
          <a:xfrm>
            <a:off x="5622722" y="3441644"/>
            <a:ext cx="918715" cy="650321"/>
          </a:xfrm>
          <a:prstGeom prst="rect">
            <a:avLst/>
          </a:prstGeom>
          <a:ln/>
        </p:spPr>
        <p:txBody>
          <a:bodyPr vert="horz" wrap="square" lIns="123825" tIns="123825" rIns="57150" bIns="123825" rtlCol="0" anchor="t" anchorCtr="0">
            <a:normAutofit/>
          </a:bodyPr>
          <a:lstStyle/>
          <a:p>
            <a:pPr algn="ctr">
              <a:lnSpc>
                <a:spcPct val="120000"/>
              </a:lnSpc>
            </a:pPr>
            <a:r>
              <a:rPr lang="en-US" sz="2250" b="1">
                <a:solidFill>
                  <a:srgbClr val="FFFFFF">
                    <a:alpha val="100000"/>
                  </a:srgbClr>
                </a:solidFill>
                <a:latin typeface="Microsoft Yahei"/>
                <a:ea typeface="Microsoft Yahei"/>
                <a:cs typeface="Microsoft Yahei"/>
              </a:rPr>
              <a:t>02</a:t>
            </a:r>
          </a:p>
        </p:txBody>
      </p:sp>
      <p:sp>
        <p:nvSpPr>
          <p:cNvPr id="17" name="TextBox 17"/>
          <p:cNvSpPr txBox="1"/>
          <p:nvPr/>
        </p:nvSpPr>
        <p:spPr>
          <a:xfrm>
            <a:off x="6707295" y="3037490"/>
            <a:ext cx="5413228" cy="696773"/>
          </a:xfrm>
          <a:prstGeom prst="rect">
            <a:avLst/>
          </a:prstGeom>
          <a:ln/>
        </p:spPr>
        <p:txBody>
          <a:bodyPr vert="horz" wrap="square" lIns="123825" tIns="123825" rIns="57150" bIns="123825" rtlCol="0" anchor="t" anchorCtr="0">
            <a:normAutofit/>
          </a:bodyPr>
          <a:lstStyle/>
          <a:p>
            <a:pPr>
              <a:lnSpc>
                <a:spcPct val="150000"/>
              </a:lnSpc>
            </a:pPr>
            <a:r>
              <a:rPr lang="en-US" sz="1500" b="1">
                <a:solidFill>
                  <a:schemeClr val="accent1">
                    <a:alpha val="100000"/>
                  </a:schemeClr>
                </a:solidFill>
                <a:latin typeface="Microsoft Yahei"/>
                <a:ea typeface="Microsoft Yahei"/>
                <a:cs typeface="Microsoft Yahei"/>
              </a:rPr>
              <a:t>点赞、收藏功能</a:t>
            </a:r>
          </a:p>
        </p:txBody>
      </p:sp>
      <p:sp>
        <p:nvSpPr>
          <p:cNvPr id="18" name="TextBox 18"/>
          <p:cNvSpPr txBox="1"/>
          <p:nvPr/>
        </p:nvSpPr>
        <p:spPr>
          <a:xfrm>
            <a:off x="6707295" y="3492094"/>
            <a:ext cx="5225659" cy="929030"/>
          </a:xfrm>
          <a:prstGeom prst="rect">
            <a:avLst/>
          </a:prstGeom>
          <a:ln/>
        </p:spPr>
        <p:txBody>
          <a:bodyPr vert="horz" wrap="square" lIns="123825" tIns="123825" rIns="57150" bIns="123825" rtlCol="0" anchor="t" anchorCtr="0">
            <a:normAutofit/>
          </a:bodyPr>
          <a:lstStyle/>
          <a:p>
            <a:pPr>
              <a:lnSpc>
                <a:spcPct val="150000"/>
              </a:lnSpc>
            </a:pPr>
            <a:r>
              <a:rPr lang="en-US" sz="1425" b="1" dirty="0" err="1">
                <a:solidFill>
                  <a:schemeClr val="dk1">
                    <a:alpha val="100000"/>
                  </a:schemeClr>
                </a:solidFill>
                <a:latin typeface="Microsoft Yahei"/>
                <a:ea typeface="Microsoft Yahei"/>
                <a:cs typeface="Microsoft Yahei"/>
              </a:rPr>
              <a:t>用户可以给喜欢的帖子点赞和收藏，系统需要记录用户的点赞数和收藏数，并支持实时更新</a:t>
            </a:r>
            <a:r>
              <a:rPr lang="en-US" sz="1425" b="1" dirty="0">
                <a:solidFill>
                  <a:schemeClr val="dk1">
                    <a:alpha val="100000"/>
                  </a:schemeClr>
                </a:solidFill>
                <a:latin typeface="Microsoft Yahei"/>
                <a:ea typeface="Microsoft Yahei"/>
                <a:cs typeface="Microsoft Yahei"/>
              </a:rPr>
              <a:t>。</a:t>
            </a:r>
          </a:p>
        </p:txBody>
      </p:sp>
      <p:sp>
        <p:nvSpPr>
          <p:cNvPr id="19" name="TextBox 19"/>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dirty="0" err="1">
                <a:solidFill>
                  <a:schemeClr val="accent1">
                    <a:alpha val="100000"/>
                  </a:schemeClr>
                </a:solidFill>
                <a:latin typeface="Microsoft Yahei"/>
                <a:ea typeface="Microsoft Yahei"/>
                <a:cs typeface="Microsoft Yahei"/>
              </a:rPr>
              <a:t>互动模块</a:t>
            </a:r>
            <a:endParaRPr lang="en-US" sz="3000" b="1" dirty="0">
              <a:solidFill>
                <a:schemeClr val="accent1">
                  <a:alpha val="100000"/>
                </a:schemeClr>
              </a:solidFill>
              <a:latin typeface="Microsoft Yahei"/>
              <a:ea typeface="Microsoft Yahei"/>
              <a:cs typeface="Microsoft Yahei"/>
            </a:endParaRPr>
          </a:p>
        </p:txBody>
      </p:sp>
      <p:pic>
        <p:nvPicPr>
          <p:cNvPr id="6" name="图片 5">
            <a:extLst>
              <a:ext uri="{FF2B5EF4-FFF2-40B4-BE49-F238E27FC236}">
                <a16:creationId xmlns:a16="http://schemas.microsoft.com/office/drawing/2014/main" id="{1E7106BA-FB85-84E8-D968-CBA8F4E38D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9119" y="-14189"/>
            <a:ext cx="3099877"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grpSp>
        <p:nvGrpSpPr>
          <p:cNvPr id="5" name="Group 5"/>
          <p:cNvGrpSpPr/>
          <p:nvPr/>
        </p:nvGrpSpPr>
        <p:grpSpPr>
          <a:xfrm>
            <a:off x="5698613" y="3019988"/>
            <a:ext cx="5508580" cy="1117013"/>
            <a:chOff x="5698613" y="3019988"/>
            <a:chExt cx="5508580" cy="1117013"/>
          </a:xfrm>
        </p:grpSpPr>
        <p:sp>
          <p:nvSpPr>
            <p:cNvPr id="6" name="TextBox 6"/>
            <p:cNvSpPr txBox="1"/>
            <p:nvPr/>
          </p:nvSpPr>
          <p:spPr>
            <a:xfrm>
              <a:off x="5698613" y="3019988"/>
              <a:ext cx="4306342" cy="379596"/>
            </a:xfrm>
            <a:prstGeom prst="rect">
              <a:avLst/>
            </a:prstGeom>
            <a:ln/>
          </p:spPr>
          <p:txBody>
            <a:bodyPr vert="horz" wrap="square" lIns="114300" tIns="57150" rIns="114300" bIns="57150" rtlCol="0" anchor="t" anchorCtr="0">
              <a:normAutofit/>
            </a:bodyPr>
            <a:lstStyle/>
            <a:p>
              <a:pPr>
                <a:lnSpc>
                  <a:spcPct val="77000"/>
                </a:lnSpc>
              </a:pPr>
              <a:endParaRPr lang="en-US" sz="1800" b="1" dirty="0">
                <a:solidFill>
                  <a:schemeClr val="accent1">
                    <a:alpha val="100000"/>
                  </a:schemeClr>
                </a:solidFill>
                <a:latin typeface="Microsoft Yahei"/>
                <a:ea typeface="Microsoft Yahei"/>
                <a:cs typeface="Microsoft Yahei"/>
              </a:endParaRPr>
            </a:p>
          </p:txBody>
        </p:sp>
        <p:sp>
          <p:nvSpPr>
            <p:cNvPr id="7" name="TextBox 7"/>
            <p:cNvSpPr txBox="1"/>
            <p:nvPr/>
          </p:nvSpPr>
          <p:spPr>
            <a:xfrm>
              <a:off x="5698613" y="3468172"/>
              <a:ext cx="5508580" cy="668829"/>
            </a:xfrm>
            <a:prstGeom prst="rect">
              <a:avLst/>
            </a:prstGeom>
            <a:ln/>
          </p:spPr>
          <p:txBody>
            <a:bodyPr vert="horz" wrap="square" lIns="114300" tIns="57150" rIns="114300" bIns="57150" rtlCol="0" anchor="t" anchorCtr="0">
              <a:normAutofit/>
            </a:bodyPr>
            <a:lstStyle/>
            <a:p>
              <a:pPr>
                <a:lnSpc>
                  <a:spcPct val="120000"/>
                </a:lnSpc>
              </a:pPr>
              <a:endParaRPr lang="en-US" sz="1425" b="1" dirty="0">
                <a:solidFill>
                  <a:schemeClr val="dk1">
                    <a:alpha val="100000"/>
                  </a:schemeClr>
                </a:solidFill>
                <a:latin typeface="Microsoft Yahei"/>
                <a:ea typeface="Microsoft Yahei"/>
                <a:cs typeface="Microsoft Yahei"/>
              </a:endParaRPr>
            </a:p>
          </p:txBody>
        </p:sp>
      </p:grpSp>
      <p:sp>
        <p:nvSpPr>
          <p:cNvPr id="11" name="AutoShape 11"/>
          <p:cNvSpPr/>
          <p:nvPr/>
        </p:nvSpPr>
        <p:spPr>
          <a:xfrm>
            <a:off x="4577378" y="4679677"/>
            <a:ext cx="771749" cy="771749"/>
          </a:xfrm>
          <a:prstGeom prst="ellipse">
            <a:avLst/>
          </a:prstGeom>
          <a:solidFill>
            <a:schemeClr val="accent2">
              <a:alpha val="100000"/>
            </a:schemeClr>
          </a:solidFill>
          <a:ln/>
        </p:spPr>
      </p:sp>
      <p:grpSp>
        <p:nvGrpSpPr>
          <p:cNvPr id="12" name="Group 12"/>
          <p:cNvGrpSpPr/>
          <p:nvPr/>
        </p:nvGrpSpPr>
        <p:grpSpPr>
          <a:xfrm>
            <a:off x="5698613" y="1449658"/>
            <a:ext cx="5416996" cy="1117013"/>
            <a:chOff x="5698613" y="1449658"/>
            <a:chExt cx="5416996" cy="1117013"/>
          </a:xfrm>
        </p:grpSpPr>
        <p:sp>
          <p:nvSpPr>
            <p:cNvPr id="13" name="TextBox 13"/>
            <p:cNvSpPr txBox="1"/>
            <p:nvPr/>
          </p:nvSpPr>
          <p:spPr>
            <a:xfrm>
              <a:off x="5698613" y="1449658"/>
              <a:ext cx="4306342" cy="379596"/>
            </a:xfrm>
            <a:prstGeom prst="rect">
              <a:avLst/>
            </a:prstGeom>
            <a:ln/>
          </p:spPr>
          <p:txBody>
            <a:bodyPr vert="horz" wrap="square" lIns="114300" tIns="57150" rIns="114300" bIns="57150" rtlCol="0" anchor="t" anchorCtr="0">
              <a:normAutofit/>
            </a:bodyPr>
            <a:lstStyle/>
            <a:p>
              <a:pPr>
                <a:lnSpc>
                  <a:spcPct val="77000"/>
                </a:lnSpc>
              </a:pPr>
              <a:r>
                <a:rPr lang="zh-CN" altLang="en-US" sz="1800" b="1" dirty="0">
                  <a:solidFill>
                    <a:schemeClr val="accent1">
                      <a:alpha val="100000"/>
                    </a:schemeClr>
                  </a:solidFill>
                  <a:latin typeface="Microsoft Yahei"/>
                  <a:ea typeface="Microsoft Yahei"/>
                  <a:cs typeface="Microsoft Yahei"/>
                </a:rPr>
                <a:t>热门推荐</a:t>
              </a:r>
              <a:endParaRPr lang="en-US" sz="1800" b="1" dirty="0">
                <a:solidFill>
                  <a:schemeClr val="accent1">
                    <a:alpha val="100000"/>
                  </a:schemeClr>
                </a:solidFill>
                <a:latin typeface="Microsoft Yahei"/>
                <a:ea typeface="Microsoft Yahei"/>
                <a:cs typeface="Microsoft Yahei"/>
              </a:endParaRPr>
            </a:p>
          </p:txBody>
        </p:sp>
        <p:sp>
          <p:nvSpPr>
            <p:cNvPr id="14" name="TextBox 14"/>
            <p:cNvSpPr txBox="1"/>
            <p:nvPr/>
          </p:nvSpPr>
          <p:spPr>
            <a:xfrm>
              <a:off x="5698613" y="1897842"/>
              <a:ext cx="5416996" cy="668829"/>
            </a:xfrm>
            <a:prstGeom prst="rect">
              <a:avLst/>
            </a:prstGeom>
            <a:ln/>
          </p:spPr>
          <p:txBody>
            <a:bodyPr vert="horz" wrap="square" lIns="114300" tIns="57150" rIns="114300" bIns="57150" rtlCol="0" anchor="t" anchorCtr="0">
              <a:normAutofit/>
            </a:bodyPr>
            <a:lstStyle/>
            <a:p>
              <a:pPr>
                <a:lnSpc>
                  <a:spcPct val="120000"/>
                </a:lnSpc>
              </a:pPr>
              <a:r>
                <a:rPr lang="zh-CN" altLang="en-US" sz="1425" b="1" dirty="0">
                  <a:solidFill>
                    <a:schemeClr val="dk1">
                      <a:alpha val="100000"/>
                    </a:schemeClr>
                  </a:solidFill>
                  <a:latin typeface="Microsoft Yahei"/>
                  <a:ea typeface="Microsoft Yahei"/>
                  <a:cs typeface="Microsoft Yahei"/>
                </a:rPr>
                <a:t>支持优质文字、图片、视频内容与优秀创作者、团体的首页展示；分类浏览和搜索。</a:t>
              </a:r>
              <a:endParaRPr lang="en-US" sz="1425" b="1" dirty="0">
                <a:solidFill>
                  <a:schemeClr val="dk1">
                    <a:alpha val="100000"/>
                  </a:schemeClr>
                </a:solidFill>
                <a:latin typeface="Microsoft Yahei"/>
                <a:ea typeface="Microsoft Yahei"/>
                <a:cs typeface="Microsoft Yahei"/>
              </a:endParaRPr>
            </a:p>
          </p:txBody>
        </p:sp>
      </p:grpSp>
      <p:sp>
        <p:nvSpPr>
          <p:cNvPr id="15" name="AutoShape 15"/>
          <p:cNvSpPr/>
          <p:nvPr/>
        </p:nvSpPr>
        <p:spPr>
          <a:xfrm>
            <a:off x="4577378" y="3117136"/>
            <a:ext cx="771749" cy="771749"/>
          </a:xfrm>
          <a:prstGeom prst="ellipse">
            <a:avLst/>
          </a:prstGeom>
          <a:solidFill>
            <a:schemeClr val="accent1">
              <a:alpha val="100000"/>
            </a:schemeClr>
          </a:solidFill>
          <a:ln/>
        </p:spPr>
      </p:sp>
      <p:sp>
        <p:nvSpPr>
          <p:cNvPr id="16" name="AutoShape 16"/>
          <p:cNvSpPr/>
          <p:nvPr/>
        </p:nvSpPr>
        <p:spPr>
          <a:xfrm>
            <a:off x="4577378" y="1534940"/>
            <a:ext cx="771749" cy="771749"/>
          </a:xfrm>
          <a:prstGeom prst="ellipse">
            <a:avLst/>
          </a:prstGeom>
          <a:solidFill>
            <a:schemeClr val="accent2">
              <a:alpha val="100000"/>
            </a:schemeClr>
          </a:solidFill>
          <a:ln/>
        </p:spPr>
      </p:sp>
      <p:sp>
        <p:nvSpPr>
          <p:cNvPr id="17" name="Freeform 17"/>
          <p:cNvSpPr/>
          <p:nvPr/>
        </p:nvSpPr>
        <p:spPr>
          <a:xfrm>
            <a:off x="4776261" y="3320653"/>
            <a:ext cx="373065" cy="373065"/>
          </a:xfrm>
          <a:custGeom>
            <a:avLst/>
            <a:gdLst/>
            <a:ahLst/>
            <a:cxnLst/>
            <a:rect l="l" t="t" r="r" b="b"/>
            <a:pathLst>
              <a:path w="304800" h="304800">
                <a:moveTo>
                  <a:pt x="288693" y="85468"/>
                </a:moveTo>
                <a:lnTo>
                  <a:pt x="193700" y="180461"/>
                </a:lnTo>
                <a:lnTo>
                  <a:pt x="301971" y="180461"/>
                </a:lnTo>
                <a:cubicBezTo>
                  <a:pt x="303686" y="171298"/>
                  <a:pt x="304800" y="162001"/>
                  <a:pt x="304800" y="152400"/>
                </a:cubicBezTo>
                <a:cubicBezTo>
                  <a:pt x="304800" y="128273"/>
                  <a:pt x="298694" y="105747"/>
                  <a:pt x="288693" y="85468"/>
                </a:cubicBezTo>
                <a:close/>
                <a:moveTo>
                  <a:pt x="200549" y="145161"/>
                </a:moveTo>
                <a:lnTo>
                  <a:pt x="278682" y="67066"/>
                </a:lnTo>
                <a:cubicBezTo>
                  <a:pt x="260080" y="39643"/>
                  <a:pt x="232543" y="19241"/>
                  <a:pt x="200549" y="8525"/>
                </a:cubicBezTo>
                <a:lnTo>
                  <a:pt x="200549" y="145161"/>
                </a:lnTo>
                <a:close/>
                <a:moveTo>
                  <a:pt x="159525" y="200549"/>
                </a:moveTo>
                <a:lnTo>
                  <a:pt x="237677" y="278721"/>
                </a:lnTo>
                <a:cubicBezTo>
                  <a:pt x="265138" y="260156"/>
                  <a:pt x="285560" y="232581"/>
                  <a:pt x="296275" y="200549"/>
                </a:cubicBezTo>
                <a:lnTo>
                  <a:pt x="159525" y="200549"/>
                </a:lnTo>
                <a:close/>
                <a:moveTo>
                  <a:pt x="180432" y="111862"/>
                </a:moveTo>
                <a:lnTo>
                  <a:pt x="180432" y="2829"/>
                </a:lnTo>
                <a:cubicBezTo>
                  <a:pt x="171317" y="1133"/>
                  <a:pt x="162001" y="0"/>
                  <a:pt x="152400" y="0"/>
                </a:cubicBezTo>
                <a:cubicBezTo>
                  <a:pt x="128064" y="0"/>
                  <a:pt x="105366" y="6229"/>
                  <a:pt x="84963" y="16393"/>
                </a:cubicBezTo>
                <a:lnTo>
                  <a:pt x="180432" y="111862"/>
                </a:lnTo>
                <a:close/>
                <a:moveTo>
                  <a:pt x="124368" y="193853"/>
                </a:moveTo>
                <a:lnTo>
                  <a:pt x="124368" y="301981"/>
                </a:lnTo>
                <a:cubicBezTo>
                  <a:pt x="133483" y="303686"/>
                  <a:pt x="142799" y="304800"/>
                  <a:pt x="152400" y="304800"/>
                </a:cubicBezTo>
                <a:cubicBezTo>
                  <a:pt x="176508" y="304800"/>
                  <a:pt x="198987" y="298694"/>
                  <a:pt x="219266" y="288722"/>
                </a:cubicBezTo>
                <a:lnTo>
                  <a:pt x="124368" y="193853"/>
                </a:lnTo>
                <a:close/>
                <a:moveTo>
                  <a:pt x="104232" y="159763"/>
                </a:moveTo>
                <a:lnTo>
                  <a:pt x="26194" y="237792"/>
                </a:lnTo>
                <a:cubicBezTo>
                  <a:pt x="44758" y="265176"/>
                  <a:pt x="72276" y="285569"/>
                  <a:pt x="104232" y="296285"/>
                </a:cubicBezTo>
                <a:lnTo>
                  <a:pt x="104232" y="159763"/>
                </a:lnTo>
                <a:close/>
                <a:moveTo>
                  <a:pt x="2829" y="124368"/>
                </a:moveTo>
                <a:cubicBezTo>
                  <a:pt x="1133" y="133483"/>
                  <a:pt x="0" y="142799"/>
                  <a:pt x="0" y="152400"/>
                </a:cubicBezTo>
                <a:cubicBezTo>
                  <a:pt x="0" y="176584"/>
                  <a:pt x="6144" y="199130"/>
                  <a:pt x="16145" y="219408"/>
                </a:cubicBezTo>
                <a:lnTo>
                  <a:pt x="111195" y="124358"/>
                </a:lnTo>
                <a:lnTo>
                  <a:pt x="2829" y="124358"/>
                </a:lnTo>
                <a:close/>
                <a:moveTo>
                  <a:pt x="66637" y="26489"/>
                </a:moveTo>
                <a:cubicBezTo>
                  <a:pt x="39443" y="45053"/>
                  <a:pt x="19183" y="72428"/>
                  <a:pt x="8525" y="104232"/>
                </a:cubicBezTo>
                <a:lnTo>
                  <a:pt x="144389" y="104232"/>
                </a:lnTo>
                <a:lnTo>
                  <a:pt x="66637" y="26489"/>
                </a:lnTo>
                <a:close/>
              </a:path>
            </a:pathLst>
          </a:custGeom>
          <a:solidFill>
            <a:srgbClr val="FFFFFF">
              <a:alpha val="100000"/>
            </a:srgbClr>
          </a:solidFill>
          <a:ln/>
        </p:spPr>
      </p:sp>
      <p:sp>
        <p:nvSpPr>
          <p:cNvPr id="18" name="Freeform 18"/>
          <p:cNvSpPr/>
          <p:nvPr/>
        </p:nvSpPr>
        <p:spPr>
          <a:xfrm>
            <a:off x="4776261" y="1710221"/>
            <a:ext cx="373065" cy="373065"/>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rgbClr val="FFFFFF">
              <a:alpha val="100000"/>
            </a:srgbClr>
          </a:solidFill>
          <a:ln/>
        </p:spPr>
      </p:sp>
      <p:sp>
        <p:nvSpPr>
          <p:cNvPr id="19" name="Freeform 19"/>
          <p:cNvSpPr/>
          <p:nvPr/>
        </p:nvSpPr>
        <p:spPr>
          <a:xfrm>
            <a:off x="4787874" y="4885326"/>
            <a:ext cx="360452" cy="360452"/>
          </a:xfrm>
          <a:custGeom>
            <a:avLst/>
            <a:gdLst/>
            <a:ahLst/>
            <a:cxnLst/>
            <a:rect l="l" t="t" r="r" b="b"/>
            <a:pathLst>
              <a:path w="304800" h="304800">
                <a:moveTo>
                  <a:pt x="209550" y="0"/>
                </a:moveTo>
                <a:cubicBezTo>
                  <a:pt x="156943" y="0"/>
                  <a:pt x="114300" y="42643"/>
                  <a:pt x="114300" y="95250"/>
                </a:cubicBezTo>
                <a:cubicBezTo>
                  <a:pt x="114300" y="101213"/>
                  <a:pt x="114852" y="107042"/>
                  <a:pt x="115900" y="112700"/>
                </a:cubicBezTo>
                <a:lnTo>
                  <a:pt x="0" y="228600"/>
                </a:lnTo>
                <a:lnTo>
                  <a:pt x="0" y="285750"/>
                </a:lnTo>
                <a:cubicBezTo>
                  <a:pt x="0" y="296275"/>
                  <a:pt x="8525" y="304800"/>
                  <a:pt x="19050" y="304800"/>
                </a:cubicBezTo>
                <a:lnTo>
                  <a:pt x="38100" y="304800"/>
                </a:lnTo>
                <a:lnTo>
                  <a:pt x="38100" y="285750"/>
                </a:lnTo>
                <a:lnTo>
                  <a:pt x="76200" y="285750"/>
                </a:lnTo>
                <a:lnTo>
                  <a:pt x="76200" y="247650"/>
                </a:lnTo>
                <a:lnTo>
                  <a:pt x="114300" y="247650"/>
                </a:lnTo>
                <a:lnTo>
                  <a:pt x="114300" y="209550"/>
                </a:lnTo>
                <a:lnTo>
                  <a:pt x="152400" y="209550"/>
                </a:lnTo>
                <a:lnTo>
                  <a:pt x="177117" y="184833"/>
                </a:lnTo>
                <a:cubicBezTo>
                  <a:pt x="187242" y="188500"/>
                  <a:pt x="198158" y="190500"/>
                  <a:pt x="209550" y="190500"/>
                </a:cubicBezTo>
                <a:cubicBezTo>
                  <a:pt x="262157" y="190500"/>
                  <a:pt x="304800" y="147857"/>
                  <a:pt x="304800" y="95250"/>
                </a:cubicBezTo>
                <a:cubicBezTo>
                  <a:pt x="304800" y="42643"/>
                  <a:pt x="262157" y="0"/>
                  <a:pt x="209550" y="0"/>
                </a:cubicBezTo>
                <a:close/>
                <a:moveTo>
                  <a:pt x="238087" y="95288"/>
                </a:moveTo>
                <a:cubicBezTo>
                  <a:pt x="222304" y="95288"/>
                  <a:pt x="209512" y="82496"/>
                  <a:pt x="209512" y="66713"/>
                </a:cubicBezTo>
                <a:cubicBezTo>
                  <a:pt x="209512" y="50930"/>
                  <a:pt x="222304" y="38138"/>
                  <a:pt x="238087" y="38138"/>
                </a:cubicBezTo>
                <a:cubicBezTo>
                  <a:pt x="253870" y="38138"/>
                  <a:pt x="266662" y="50930"/>
                  <a:pt x="266662" y="66713"/>
                </a:cubicBezTo>
                <a:cubicBezTo>
                  <a:pt x="266662" y="82496"/>
                  <a:pt x="253870" y="95288"/>
                  <a:pt x="238087" y="95288"/>
                </a:cubicBezTo>
                <a:close/>
              </a:path>
            </a:pathLst>
          </a:custGeom>
          <a:solidFill>
            <a:srgbClr val="FFFFFF">
              <a:alpha val="100000"/>
            </a:srgbClr>
          </a:solidFill>
          <a:ln/>
        </p:spPr>
      </p:sp>
      <p:sp>
        <p:nvSpPr>
          <p:cNvPr id="21" name="TextBox 21"/>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推送</a:t>
            </a:r>
            <a:r>
              <a:rPr lang="en-US" sz="3000" b="1" dirty="0" err="1">
                <a:solidFill>
                  <a:schemeClr val="accent1">
                    <a:alpha val="100000"/>
                  </a:schemeClr>
                </a:solidFill>
                <a:latin typeface="Microsoft Yahei"/>
                <a:ea typeface="Microsoft Yahei"/>
                <a:cs typeface="Microsoft Yahei"/>
              </a:rPr>
              <a:t>模块</a:t>
            </a:r>
            <a:endParaRPr lang="en-US" sz="3000" b="1" dirty="0">
              <a:solidFill>
                <a:schemeClr val="accent1">
                  <a:alpha val="100000"/>
                </a:schemeClr>
              </a:solidFill>
              <a:latin typeface="Microsoft Yahei"/>
              <a:ea typeface="Microsoft Yahei"/>
              <a:cs typeface="Microsoft Yahei"/>
            </a:endParaRPr>
          </a:p>
        </p:txBody>
      </p:sp>
      <p:sp>
        <p:nvSpPr>
          <p:cNvPr id="26" name="AutoShape 2" descr="An anime-themed data analysis dashboard for a community platform, showcasing colorful graphs and charts. The dashboard includes sections for user statistics (user count and growth rate), content metrics (number of posts, videos, and images shared), and interaction metrics (likes, comments, and shares). The visual design is vibrant with anime-style icons such as cute character avatars and decorative stars. The layout features a clear and playful interface, with a pastel color palette of pink, blue, and lavender. Background elements include subtle clouds and sparkles to enhance the anime aesthetic.">
            <a:extLst>
              <a:ext uri="{FF2B5EF4-FFF2-40B4-BE49-F238E27FC236}">
                <a16:creationId xmlns:a16="http://schemas.microsoft.com/office/drawing/2014/main" id="{41A70EBA-47A7-46A0-1333-5DFE234959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4" descr="An anime-themed data analysis dashboard for a community platform, showcasing colorful graphs and charts. The dashboard includes sections for user statistics (user count and growth rate), content metrics (number of posts, videos, and images shared), and interaction metrics (likes, comments, and shares). The visual design is vibrant with anime-style icons such as cute character avatars and decorative stars. The layout features a clear and playful interface, with a pastel color palette of pink, blue, and lavender. Background elements include subtle clouds and sparkles to enhance the anime aesthetic.">
            <a:extLst>
              <a:ext uri="{FF2B5EF4-FFF2-40B4-BE49-F238E27FC236}">
                <a16:creationId xmlns:a16="http://schemas.microsoft.com/office/drawing/2014/main" id="{94831E86-8B6A-426C-0DCA-E99A4EC4C54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 name="图片 21">
            <a:extLst>
              <a:ext uri="{FF2B5EF4-FFF2-40B4-BE49-F238E27FC236}">
                <a16:creationId xmlns:a16="http://schemas.microsoft.com/office/drawing/2014/main" id="{D4FF1F46-FC00-1442-B3EE-6D2C598150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3410" y="39172"/>
            <a:ext cx="2232709"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67000" y="-2667000"/>
            <a:ext cx="6858000" cy="12192000"/>
          </a:xfrm>
          <a:prstGeom prst="rect">
            <a:avLst/>
          </a:prstGeom>
        </p:spPr>
      </p:pic>
      <p:cxnSp>
        <p:nvCxnSpPr>
          <p:cNvPr id="3" name="Connector 3"/>
          <p:cNvCxnSpPr/>
          <p:nvPr/>
        </p:nvCxnSpPr>
        <p:spPr>
          <a:xfrm>
            <a:off x="856527" y="0"/>
            <a:ext cx="0" cy="6858000"/>
          </a:xfrm>
          <a:prstGeom prst="line">
            <a:avLst/>
          </a:prstGeom>
          <a:ln w="76200">
            <a:solidFill>
              <a:srgbClr val="FFFFFF">
                <a:alpha val="100000"/>
              </a:srgbClr>
            </a:solidFill>
            <a:prstDash val="solid"/>
            <a:headEnd type="none"/>
            <a:tailEnd type="none"/>
          </a:ln>
        </p:spPr>
      </p:cxnSp>
      <p:sp>
        <p:nvSpPr>
          <p:cNvPr id="4" name="AutoShape 4"/>
          <p:cNvSpPr/>
          <p:nvPr/>
        </p:nvSpPr>
        <p:spPr>
          <a:xfrm rot="20980462">
            <a:off x="2767919" y="2566825"/>
            <a:ext cx="7292050" cy="2314937"/>
          </a:xfrm>
          <a:prstGeom prst="parallelogram">
            <a:avLst>
              <a:gd name="adj" fmla="val 25000"/>
            </a:avLst>
          </a:prstGeom>
          <a:noFill/>
          <a:ln w="76200">
            <a:solidFill>
              <a:schemeClr val="dk1">
                <a:alpha val="100000"/>
              </a:schemeClr>
            </a:solidFill>
            <a:prstDash val="solid"/>
          </a:ln>
        </p:spPr>
      </p:sp>
      <p:sp>
        <p:nvSpPr>
          <p:cNvPr id="5" name="AutoShape 5"/>
          <p:cNvSpPr/>
          <p:nvPr/>
        </p:nvSpPr>
        <p:spPr>
          <a:xfrm rot="20980462">
            <a:off x="2265160" y="2196640"/>
            <a:ext cx="7292050" cy="2314937"/>
          </a:xfrm>
          <a:prstGeom prst="parallelogram">
            <a:avLst>
              <a:gd name="adj" fmla="val 25000"/>
            </a:avLst>
          </a:prstGeom>
          <a:solidFill>
            <a:srgbClr val="FFFFFF">
              <a:alpha val="100000"/>
            </a:srgbClr>
          </a:solidFill>
          <a:ln w="76200">
            <a:solidFill>
              <a:schemeClr val="dk1">
                <a:alpha val="100000"/>
              </a:schemeClr>
            </a:solidFill>
            <a:prstDash val="solid"/>
          </a:ln>
        </p:spPr>
      </p:sp>
      <p:sp>
        <p:nvSpPr>
          <p:cNvPr id="6" name="AutoShape 6"/>
          <p:cNvSpPr/>
          <p:nvPr/>
        </p:nvSpPr>
        <p:spPr>
          <a:xfrm rot="20980462">
            <a:off x="2969565" y="2347494"/>
            <a:ext cx="619246" cy="619246"/>
          </a:xfrm>
          <a:prstGeom prst="ellipse">
            <a:avLst/>
          </a:prstGeom>
          <a:solidFill>
            <a:srgbClr val="FFFFFF">
              <a:alpha val="100000"/>
            </a:srgbClr>
          </a:solidFill>
          <a:ln w="76200">
            <a:solidFill>
              <a:schemeClr val="dk1">
                <a:alpha val="100000"/>
              </a:schemeClr>
            </a:solidFill>
            <a:prstDash val="solid"/>
          </a:ln>
        </p:spPr>
      </p:sp>
      <p:sp>
        <p:nvSpPr>
          <p:cNvPr id="7" name="AutoShape 7"/>
          <p:cNvSpPr/>
          <p:nvPr/>
        </p:nvSpPr>
        <p:spPr>
          <a:xfrm rot="20980462">
            <a:off x="3827404" y="2191202"/>
            <a:ext cx="619246" cy="619246"/>
          </a:xfrm>
          <a:prstGeom prst="ellipse">
            <a:avLst/>
          </a:prstGeom>
          <a:solidFill>
            <a:srgbClr val="0025FF">
              <a:alpha val="100000"/>
            </a:srgbClr>
          </a:solidFill>
          <a:ln w="76200">
            <a:solidFill>
              <a:schemeClr val="dk1">
                <a:alpha val="100000"/>
              </a:schemeClr>
            </a:solidFill>
            <a:prstDash val="solid"/>
          </a:ln>
        </p:spPr>
      </p:sp>
      <p:sp>
        <p:nvSpPr>
          <p:cNvPr id="8" name="TextBox 8"/>
          <p:cNvSpPr txBox="1"/>
          <p:nvPr/>
        </p:nvSpPr>
        <p:spPr>
          <a:xfrm rot="20980462">
            <a:off x="4254972" y="2730883"/>
            <a:ext cx="4168718" cy="1200329"/>
          </a:xfrm>
          <a:prstGeom prst="rect">
            <a:avLst/>
          </a:prstGeom>
          <a:noFill/>
          <a:ln/>
        </p:spPr>
        <p:txBody>
          <a:bodyPr vert="horz" wrap="square" lIns="91440" tIns="45720" rIns="91440" bIns="45720" rtlCol="0" anchor="t" anchorCtr="0">
            <a:normAutofit/>
          </a:bodyPr>
          <a:lstStyle/>
          <a:p>
            <a:pPr algn="l">
              <a:lnSpc>
                <a:spcPct val="100000"/>
              </a:lnSpc>
            </a:pPr>
            <a:r>
              <a:rPr lang="en-US" sz="6825" i="1">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产品架构</a:t>
            </a:r>
          </a:p>
        </p:txBody>
      </p:sp>
      <p:sp>
        <p:nvSpPr>
          <p:cNvPr id="9" name="TextBox 9"/>
          <p:cNvSpPr txBox="1"/>
          <p:nvPr/>
        </p:nvSpPr>
        <p:spPr>
          <a:xfrm rot="20980462">
            <a:off x="2929846" y="3162995"/>
            <a:ext cx="1479343" cy="1323439"/>
          </a:xfrm>
          <a:prstGeom prst="rect">
            <a:avLst/>
          </a:prstGeom>
          <a:noFill/>
          <a:ln/>
        </p:spPr>
        <p:txBody>
          <a:bodyPr vert="horz" wrap="square" lIns="91440" tIns="45720" rIns="91440" bIns="45720" rtlCol="0" anchor="t" anchorCtr="0">
            <a:normAutofit/>
          </a:bodyPr>
          <a:lstStyle/>
          <a:p>
            <a:pPr algn="l">
              <a:lnSpc>
                <a:spcPct val="80000"/>
              </a:lnSpc>
            </a:pPr>
            <a:r>
              <a:rPr lang="en-US" sz="8000"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rPr>
              <a:t>04</a:t>
            </a:r>
          </a:p>
        </p:txBody>
      </p:sp>
      <p:sp>
        <p:nvSpPr>
          <p:cNvPr id="10" name="AutoShape 10"/>
          <p:cNvSpPr/>
          <p:nvPr/>
        </p:nvSpPr>
        <p:spPr>
          <a:xfrm>
            <a:off x="10170289" y="1034488"/>
            <a:ext cx="856526" cy="856526"/>
          </a:xfrm>
          <a:prstGeom prst="ellipse">
            <a:avLst/>
          </a:prstGeom>
          <a:solidFill>
            <a:srgbClr val="FFFFFF">
              <a:alpha val="100000"/>
            </a:srgbClr>
          </a:solidFill>
          <a:ln w="38100">
            <a:solidFill>
              <a:schemeClr val="dk1">
                <a:alpha val="100000"/>
              </a:schemeClr>
            </a:solidFill>
            <a:prstDash val="solid"/>
          </a:ln>
        </p:spPr>
      </p:sp>
      <p:sp>
        <p:nvSpPr>
          <p:cNvPr id="11" name="AutoShape 11"/>
          <p:cNvSpPr/>
          <p:nvPr/>
        </p:nvSpPr>
        <p:spPr>
          <a:xfrm>
            <a:off x="267510" y="445795"/>
            <a:ext cx="321508" cy="321508"/>
          </a:xfrm>
          <a:prstGeom prst="ellipse">
            <a:avLst/>
          </a:prstGeom>
          <a:solidFill>
            <a:srgbClr val="FFFFFF">
              <a:alpha val="100000"/>
            </a:srgbClr>
          </a:solidFill>
          <a:ln w="38100">
            <a:solidFill>
              <a:schemeClr val="dk1">
                <a:alpha val="100000"/>
              </a:schemeClr>
            </a:solidFill>
            <a:prstDash val="solid"/>
          </a:ln>
        </p:spPr>
      </p:sp>
      <p:sp>
        <p:nvSpPr>
          <p:cNvPr id="12" name="AutoShape 12"/>
          <p:cNvSpPr/>
          <p:nvPr/>
        </p:nvSpPr>
        <p:spPr>
          <a:xfrm>
            <a:off x="10702368" y="1000581"/>
            <a:ext cx="321508" cy="321508"/>
          </a:xfrm>
          <a:prstGeom prst="ellipse">
            <a:avLst/>
          </a:prstGeom>
          <a:solidFill>
            <a:srgbClr val="FFFFFF">
              <a:alpha val="100000"/>
            </a:srgbClr>
          </a:solidFill>
          <a:ln w="38100">
            <a:solidFill>
              <a:schemeClr val="dk1">
                <a:alpha val="100000"/>
              </a:schemeClr>
            </a:solidFill>
            <a:prstDash val="solid"/>
          </a:ln>
        </p:spPr>
      </p:sp>
      <p:pic>
        <p:nvPicPr>
          <p:cNvPr id="13" name="Picture 13"/>
          <p:cNvPicPr>
            <a:picLocks noChangeAspect="1"/>
          </p:cNvPicPr>
          <p:nvPr/>
        </p:nvPicPr>
        <p:blipFill>
          <a:blip r:embed="rId3"/>
          <a:srcRect/>
          <a:stretch>
            <a:fillRect/>
          </a:stretch>
        </p:blipFill>
        <p:spPr>
          <a:xfrm>
            <a:off x="7870925" y="1615449"/>
            <a:ext cx="3598683" cy="4354712"/>
          </a:xfrm>
          <a:prstGeom prst="rect">
            <a:avLst/>
          </a:prstGeom>
        </p:spPr>
      </p:pic>
      <p:sp>
        <p:nvSpPr>
          <p:cNvPr id="14" name="AutoShape 14"/>
          <p:cNvSpPr/>
          <p:nvPr/>
        </p:nvSpPr>
        <p:spPr>
          <a:xfrm>
            <a:off x="267510" y="6090697"/>
            <a:ext cx="321508" cy="321508"/>
          </a:xfrm>
          <a:prstGeom prst="ellipse">
            <a:avLst/>
          </a:prstGeom>
          <a:solidFill>
            <a:srgbClr val="FFFFFF">
              <a:alpha val="100000"/>
            </a:srgbClr>
          </a:solidFill>
          <a:ln w="38100">
            <a:solidFill>
              <a:schemeClr val="dk1">
                <a:alpha val="100000"/>
              </a:schemeClr>
            </a:solidFill>
            <a:prstDash val="solid"/>
          </a:ln>
        </p:spPr>
      </p:sp>
      <p:sp>
        <p:nvSpPr>
          <p:cNvPr id="15" name="AutoShape 15"/>
          <p:cNvSpPr/>
          <p:nvPr/>
        </p:nvSpPr>
        <p:spPr>
          <a:xfrm>
            <a:off x="267510" y="3204235"/>
            <a:ext cx="321508" cy="321508"/>
          </a:xfrm>
          <a:prstGeom prst="ellipse">
            <a:avLst/>
          </a:prstGeom>
          <a:solidFill>
            <a:srgbClr val="FFFFFF">
              <a:alpha val="100000"/>
            </a:srgbClr>
          </a:solidFill>
          <a:ln w="38100">
            <a:solidFill>
              <a:schemeClr val="dk1">
                <a:alpha val="100000"/>
              </a:schemeClr>
            </a:solidFill>
            <a:prstDash val="solid"/>
          </a:ln>
        </p:spPr>
      </p:sp>
      <p:sp>
        <p:nvSpPr>
          <p:cNvPr id="16" name="AutoShape 16"/>
          <p:cNvSpPr/>
          <p:nvPr/>
        </p:nvSpPr>
        <p:spPr>
          <a:xfrm>
            <a:off x="8873568" y="4824846"/>
            <a:ext cx="321508" cy="321508"/>
          </a:xfrm>
          <a:prstGeom prst="ellipse">
            <a:avLst/>
          </a:prstGeom>
          <a:solidFill>
            <a:srgbClr val="FFFFFF">
              <a:alpha val="100000"/>
            </a:srgbClr>
          </a:solidFill>
          <a:ln w="38100">
            <a:solidFill>
              <a:schemeClr val="dk1">
                <a:alpha val="100000"/>
              </a:schemeClr>
            </a:solidFill>
            <a:prstDash val="solid"/>
          </a:ln>
        </p:spPr>
      </p:sp>
      <p:sp>
        <p:nvSpPr>
          <p:cNvPr id="17" name="Freeform 17"/>
          <p:cNvSpPr/>
          <p:nvPr/>
        </p:nvSpPr>
        <p:spPr>
          <a:xfrm>
            <a:off x="2113801" y="1112960"/>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18" name="AutoShape 18"/>
          <p:cNvSpPr/>
          <p:nvPr/>
        </p:nvSpPr>
        <p:spPr>
          <a:xfrm>
            <a:off x="5792661" y="1112960"/>
            <a:ext cx="370433" cy="370433"/>
          </a:xfrm>
          <a:prstGeom prst="diamond">
            <a:avLst/>
          </a:prstGeom>
          <a:solidFill>
            <a:srgbClr val="FFFFFF">
              <a:alpha val="100000"/>
            </a:srgbClr>
          </a:solidFill>
          <a:ln w="38100">
            <a:solidFill>
              <a:schemeClr val="dk1">
                <a:alpha val="100000"/>
              </a:schemeClr>
            </a:solidFill>
            <a:prstDash val="solid"/>
          </a:ln>
        </p:spPr>
      </p:sp>
      <p:sp>
        <p:nvSpPr>
          <p:cNvPr id="19" name="AutoShape 19"/>
          <p:cNvSpPr/>
          <p:nvPr/>
        </p:nvSpPr>
        <p:spPr>
          <a:xfrm>
            <a:off x="5059996" y="5513803"/>
            <a:ext cx="370433" cy="370433"/>
          </a:xfrm>
          <a:prstGeom prst="diamond">
            <a:avLst/>
          </a:prstGeom>
          <a:solidFill>
            <a:srgbClr val="FFFFFF">
              <a:alpha val="100000"/>
            </a:srgbClr>
          </a:solidFill>
          <a:ln w="38100">
            <a:solidFill>
              <a:schemeClr val="dk1">
                <a:alpha val="100000"/>
              </a:schemeClr>
            </a:solidFill>
            <a:prstDash val="solid"/>
          </a:ln>
        </p:spPr>
      </p:sp>
      <p:sp>
        <p:nvSpPr>
          <p:cNvPr id="20" name="Freeform 20"/>
          <p:cNvSpPr/>
          <p:nvPr/>
        </p:nvSpPr>
        <p:spPr>
          <a:xfrm rot="6097358">
            <a:off x="7299174" y="5325433"/>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grpSp>
        <p:nvGrpSpPr>
          <p:cNvPr id="5" name="Group 5"/>
          <p:cNvGrpSpPr/>
          <p:nvPr/>
        </p:nvGrpSpPr>
        <p:grpSpPr>
          <a:xfrm>
            <a:off x="5698613" y="3019988"/>
            <a:ext cx="5508580" cy="1117013"/>
            <a:chOff x="5698613" y="3019988"/>
            <a:chExt cx="5508580" cy="1117013"/>
          </a:xfrm>
        </p:grpSpPr>
        <p:sp>
          <p:nvSpPr>
            <p:cNvPr id="6" name="TextBox 6"/>
            <p:cNvSpPr txBox="1"/>
            <p:nvPr/>
          </p:nvSpPr>
          <p:spPr>
            <a:xfrm>
              <a:off x="5698613" y="3019988"/>
              <a:ext cx="4306342" cy="379596"/>
            </a:xfrm>
            <a:prstGeom prst="rect">
              <a:avLst/>
            </a:prstGeom>
            <a:ln/>
          </p:spPr>
          <p:txBody>
            <a:bodyPr vert="horz" wrap="square" lIns="114300" tIns="57150" rIns="114300" bIns="57150" rtlCol="0" anchor="t" anchorCtr="0">
              <a:normAutofit lnSpcReduction="10000"/>
            </a:bodyPr>
            <a:lstStyle/>
            <a:p>
              <a:pPr>
                <a:lnSpc>
                  <a:spcPct val="77000"/>
                </a:lnSpc>
              </a:pPr>
              <a:r>
                <a:rPr lang="en-US" sz="2250" b="1">
                  <a:solidFill>
                    <a:schemeClr val="accent1">
                      <a:alpha val="100000"/>
                    </a:schemeClr>
                  </a:solidFill>
                  <a:latin typeface="Microsoft Yahei"/>
                  <a:ea typeface="Microsoft Yahei"/>
                  <a:cs typeface="Microsoft Yahei"/>
                </a:rPr>
                <a:t>交互设计</a:t>
              </a:r>
            </a:p>
          </p:txBody>
        </p:sp>
        <p:sp>
          <p:nvSpPr>
            <p:cNvPr id="7" name="TextBox 7"/>
            <p:cNvSpPr txBox="1"/>
            <p:nvPr/>
          </p:nvSpPr>
          <p:spPr>
            <a:xfrm>
              <a:off x="5698613" y="3468172"/>
              <a:ext cx="5508580" cy="668829"/>
            </a:xfrm>
            <a:prstGeom prst="rect">
              <a:avLst/>
            </a:prstGeom>
            <a:ln/>
          </p:spPr>
          <p:txBody>
            <a:bodyPr vert="horz" wrap="square" lIns="114300" tIns="57150" rIns="114300" bIns="57150" rtlCol="0" anchor="t" anchorCtr="0">
              <a:normAutofit/>
            </a:bodyPr>
            <a:lstStyle/>
            <a:p>
              <a:pPr>
                <a:lnSpc>
                  <a:spcPct val="120000"/>
                </a:lnSpc>
              </a:pPr>
              <a:r>
                <a:rPr lang="en-US" sz="1425" b="1" dirty="0" err="1">
                  <a:solidFill>
                    <a:schemeClr val="dk1">
                      <a:alpha val="100000"/>
                    </a:schemeClr>
                  </a:solidFill>
                  <a:latin typeface="Microsoft Yahei"/>
                  <a:ea typeface="Microsoft Yahei"/>
                  <a:cs typeface="Microsoft Yahei"/>
                </a:rPr>
                <a:t>采用微信小程序提供的交互方式，如点击、滑动、长按等，实现用户与小程序之间的流畅交互</a:t>
              </a:r>
              <a:r>
                <a:rPr lang="en-US" sz="1425" b="1" dirty="0">
                  <a:solidFill>
                    <a:schemeClr val="dk1">
                      <a:alpha val="100000"/>
                    </a:schemeClr>
                  </a:solidFill>
                  <a:latin typeface="Microsoft Yahei"/>
                  <a:ea typeface="Microsoft Yahei"/>
                  <a:cs typeface="Microsoft Yahei"/>
                </a:rPr>
                <a:t>。</a:t>
              </a:r>
            </a:p>
          </p:txBody>
        </p:sp>
      </p:grpSp>
      <p:grpSp>
        <p:nvGrpSpPr>
          <p:cNvPr id="8" name="Group 8"/>
          <p:cNvGrpSpPr/>
          <p:nvPr/>
        </p:nvGrpSpPr>
        <p:grpSpPr>
          <a:xfrm>
            <a:off x="5698613" y="4594142"/>
            <a:ext cx="5508580" cy="1117013"/>
            <a:chOff x="5698613" y="4594142"/>
            <a:chExt cx="5508580" cy="1117013"/>
          </a:xfrm>
        </p:grpSpPr>
        <p:sp>
          <p:nvSpPr>
            <p:cNvPr id="9" name="TextBox 9"/>
            <p:cNvSpPr txBox="1"/>
            <p:nvPr/>
          </p:nvSpPr>
          <p:spPr>
            <a:xfrm>
              <a:off x="5698613" y="4594142"/>
              <a:ext cx="4306342" cy="379596"/>
            </a:xfrm>
            <a:prstGeom prst="rect">
              <a:avLst/>
            </a:prstGeom>
            <a:ln/>
          </p:spPr>
          <p:txBody>
            <a:bodyPr vert="horz" wrap="square" lIns="114300" tIns="57150" rIns="114300" bIns="57150" rtlCol="0" anchor="t" anchorCtr="0">
              <a:normAutofit lnSpcReduction="10000"/>
            </a:bodyPr>
            <a:lstStyle/>
            <a:p>
              <a:pPr>
                <a:lnSpc>
                  <a:spcPct val="77000"/>
                </a:lnSpc>
              </a:pPr>
              <a:r>
                <a:rPr lang="en-US" sz="2250" b="1">
                  <a:solidFill>
                    <a:schemeClr val="accent1">
                      <a:alpha val="100000"/>
                    </a:schemeClr>
                  </a:solidFill>
                  <a:latin typeface="Microsoft Yahei"/>
                  <a:ea typeface="Microsoft Yahei"/>
                  <a:cs typeface="Microsoft Yahei"/>
                </a:rPr>
                <a:t>功能实现</a:t>
              </a:r>
            </a:p>
          </p:txBody>
        </p:sp>
        <p:sp>
          <p:nvSpPr>
            <p:cNvPr id="10" name="TextBox 10"/>
            <p:cNvSpPr txBox="1"/>
            <p:nvPr/>
          </p:nvSpPr>
          <p:spPr>
            <a:xfrm>
              <a:off x="5698613" y="5042326"/>
              <a:ext cx="5508580" cy="668829"/>
            </a:xfrm>
            <a:prstGeom prst="rect">
              <a:avLst/>
            </a:prstGeom>
            <a:ln/>
          </p:spPr>
          <p:txBody>
            <a:bodyPr vert="horz" wrap="square" lIns="114300" tIns="57150" rIns="114300" bIns="57150" rtlCol="0" anchor="t" anchorCtr="0">
              <a:normAutofit/>
            </a:bodyPr>
            <a:lstStyle/>
            <a:p>
              <a:pPr>
                <a:lnSpc>
                  <a:spcPct val="120000"/>
                </a:lnSpc>
              </a:pPr>
              <a:r>
                <a:rPr lang="en-US" sz="1425" b="1" dirty="0" err="1">
                  <a:solidFill>
                    <a:schemeClr val="dk1">
                      <a:alpha val="100000"/>
                    </a:schemeClr>
                  </a:solidFill>
                  <a:latin typeface="Microsoft Yahei"/>
                  <a:ea typeface="Microsoft Yahei"/>
                  <a:cs typeface="Microsoft Yahei"/>
                </a:rPr>
                <a:t>利用微信小程序提供的开发接口和组件，实现用户注册与登录、内容发布与浏览、互动与社交等功能</a:t>
              </a:r>
              <a:r>
                <a:rPr lang="en-US" sz="1425" b="1" dirty="0">
                  <a:solidFill>
                    <a:schemeClr val="dk1">
                      <a:alpha val="100000"/>
                    </a:schemeClr>
                  </a:solidFill>
                  <a:latin typeface="Microsoft Yahei"/>
                  <a:ea typeface="Microsoft Yahei"/>
                  <a:cs typeface="Microsoft Yahei"/>
                </a:rPr>
                <a:t>。</a:t>
              </a:r>
            </a:p>
          </p:txBody>
        </p:sp>
      </p:grpSp>
      <p:sp>
        <p:nvSpPr>
          <p:cNvPr id="11" name="AutoShape 11"/>
          <p:cNvSpPr/>
          <p:nvPr/>
        </p:nvSpPr>
        <p:spPr>
          <a:xfrm>
            <a:off x="4577378" y="4679677"/>
            <a:ext cx="771749" cy="771749"/>
          </a:xfrm>
          <a:prstGeom prst="ellipse">
            <a:avLst/>
          </a:prstGeom>
          <a:solidFill>
            <a:schemeClr val="accent2">
              <a:alpha val="100000"/>
            </a:schemeClr>
          </a:solidFill>
          <a:ln/>
        </p:spPr>
      </p:sp>
      <p:grpSp>
        <p:nvGrpSpPr>
          <p:cNvPr id="12" name="Group 12"/>
          <p:cNvGrpSpPr/>
          <p:nvPr/>
        </p:nvGrpSpPr>
        <p:grpSpPr>
          <a:xfrm>
            <a:off x="5698613" y="1449658"/>
            <a:ext cx="5416996" cy="1117013"/>
            <a:chOff x="5698613" y="1449658"/>
            <a:chExt cx="5416996" cy="1117013"/>
          </a:xfrm>
        </p:grpSpPr>
        <p:sp>
          <p:nvSpPr>
            <p:cNvPr id="13" name="TextBox 13"/>
            <p:cNvSpPr txBox="1"/>
            <p:nvPr/>
          </p:nvSpPr>
          <p:spPr>
            <a:xfrm>
              <a:off x="5698613" y="1449658"/>
              <a:ext cx="4306342" cy="379596"/>
            </a:xfrm>
            <a:prstGeom prst="rect">
              <a:avLst/>
            </a:prstGeom>
            <a:ln/>
          </p:spPr>
          <p:txBody>
            <a:bodyPr vert="horz" wrap="square" lIns="114300" tIns="57150" rIns="114300" bIns="57150" rtlCol="0" anchor="t" anchorCtr="0">
              <a:normAutofit lnSpcReduction="10000"/>
            </a:bodyPr>
            <a:lstStyle/>
            <a:p>
              <a:pPr>
                <a:lnSpc>
                  <a:spcPct val="77000"/>
                </a:lnSpc>
              </a:pPr>
              <a:r>
                <a:rPr lang="en-US" sz="2250" b="1">
                  <a:solidFill>
                    <a:schemeClr val="accent1">
                      <a:alpha val="100000"/>
                    </a:schemeClr>
                  </a:solidFill>
                  <a:latin typeface="Microsoft Yahei"/>
                  <a:ea typeface="Microsoft Yahei"/>
                  <a:cs typeface="Microsoft Yahei"/>
                </a:rPr>
                <a:t>界面设计</a:t>
              </a:r>
            </a:p>
          </p:txBody>
        </p:sp>
        <p:sp>
          <p:nvSpPr>
            <p:cNvPr id="14" name="TextBox 14"/>
            <p:cNvSpPr txBox="1"/>
            <p:nvPr/>
          </p:nvSpPr>
          <p:spPr>
            <a:xfrm>
              <a:off x="5698613" y="1897842"/>
              <a:ext cx="5416996" cy="668829"/>
            </a:xfrm>
            <a:prstGeom prst="rect">
              <a:avLst/>
            </a:prstGeom>
            <a:ln/>
          </p:spPr>
          <p:txBody>
            <a:bodyPr vert="horz" wrap="square" lIns="114300" tIns="57150" rIns="114300" bIns="57150" rtlCol="0" anchor="t" anchorCtr="0">
              <a:normAutofit/>
            </a:bodyPr>
            <a:lstStyle/>
            <a:p>
              <a:pPr>
                <a:lnSpc>
                  <a:spcPct val="120000"/>
                </a:lnSpc>
              </a:pPr>
              <a:r>
                <a:rPr lang="en-US" sz="1425" b="1" dirty="0" err="1">
                  <a:solidFill>
                    <a:schemeClr val="dk1">
                      <a:alpha val="100000"/>
                    </a:schemeClr>
                  </a:solidFill>
                  <a:latin typeface="Microsoft Yahei"/>
                  <a:ea typeface="Microsoft Yahei"/>
                  <a:cs typeface="Microsoft Yahei"/>
                </a:rPr>
                <a:t>采用微信小程序的界面设计风格，以简洁、清晰、可爱的风格为主，符合二次元文化的特点</a:t>
              </a:r>
              <a:r>
                <a:rPr lang="en-US" sz="1425" b="1" dirty="0">
                  <a:solidFill>
                    <a:schemeClr val="dk1">
                      <a:alpha val="100000"/>
                    </a:schemeClr>
                  </a:solidFill>
                  <a:latin typeface="Microsoft Yahei"/>
                  <a:ea typeface="Microsoft Yahei"/>
                  <a:cs typeface="Microsoft Yahei"/>
                </a:rPr>
                <a:t>。</a:t>
              </a:r>
            </a:p>
          </p:txBody>
        </p:sp>
      </p:grpSp>
      <p:sp>
        <p:nvSpPr>
          <p:cNvPr id="15" name="AutoShape 15"/>
          <p:cNvSpPr/>
          <p:nvPr/>
        </p:nvSpPr>
        <p:spPr>
          <a:xfrm>
            <a:off x="4577378" y="3117136"/>
            <a:ext cx="771749" cy="771749"/>
          </a:xfrm>
          <a:prstGeom prst="ellipse">
            <a:avLst/>
          </a:prstGeom>
          <a:solidFill>
            <a:schemeClr val="accent1">
              <a:alpha val="100000"/>
            </a:schemeClr>
          </a:solidFill>
          <a:ln/>
        </p:spPr>
      </p:sp>
      <p:sp>
        <p:nvSpPr>
          <p:cNvPr id="16" name="AutoShape 16"/>
          <p:cNvSpPr/>
          <p:nvPr/>
        </p:nvSpPr>
        <p:spPr>
          <a:xfrm>
            <a:off x="4577378" y="1534940"/>
            <a:ext cx="771749" cy="771749"/>
          </a:xfrm>
          <a:prstGeom prst="ellipse">
            <a:avLst/>
          </a:prstGeom>
          <a:solidFill>
            <a:schemeClr val="accent2">
              <a:alpha val="100000"/>
            </a:schemeClr>
          </a:solidFill>
          <a:ln/>
        </p:spPr>
      </p:sp>
      <p:sp>
        <p:nvSpPr>
          <p:cNvPr id="17" name="Freeform 17"/>
          <p:cNvSpPr/>
          <p:nvPr/>
        </p:nvSpPr>
        <p:spPr>
          <a:xfrm>
            <a:off x="4776261" y="3320653"/>
            <a:ext cx="373065" cy="373065"/>
          </a:xfrm>
          <a:custGeom>
            <a:avLst/>
            <a:gdLst/>
            <a:ahLst/>
            <a:cxnLst/>
            <a:rect l="l" t="t" r="r" b="b"/>
            <a:pathLst>
              <a:path w="304800" h="304800">
                <a:moveTo>
                  <a:pt x="288693" y="85468"/>
                </a:moveTo>
                <a:lnTo>
                  <a:pt x="193700" y="180461"/>
                </a:lnTo>
                <a:lnTo>
                  <a:pt x="301971" y="180461"/>
                </a:lnTo>
                <a:cubicBezTo>
                  <a:pt x="303686" y="171298"/>
                  <a:pt x="304800" y="162001"/>
                  <a:pt x="304800" y="152400"/>
                </a:cubicBezTo>
                <a:cubicBezTo>
                  <a:pt x="304800" y="128273"/>
                  <a:pt x="298694" y="105747"/>
                  <a:pt x="288693" y="85468"/>
                </a:cubicBezTo>
                <a:close/>
                <a:moveTo>
                  <a:pt x="200549" y="145161"/>
                </a:moveTo>
                <a:lnTo>
                  <a:pt x="278682" y="67066"/>
                </a:lnTo>
                <a:cubicBezTo>
                  <a:pt x="260080" y="39643"/>
                  <a:pt x="232543" y="19241"/>
                  <a:pt x="200549" y="8525"/>
                </a:cubicBezTo>
                <a:lnTo>
                  <a:pt x="200549" y="145161"/>
                </a:lnTo>
                <a:close/>
                <a:moveTo>
                  <a:pt x="159525" y="200549"/>
                </a:moveTo>
                <a:lnTo>
                  <a:pt x="237677" y="278721"/>
                </a:lnTo>
                <a:cubicBezTo>
                  <a:pt x="265138" y="260156"/>
                  <a:pt x="285560" y="232581"/>
                  <a:pt x="296275" y="200549"/>
                </a:cubicBezTo>
                <a:lnTo>
                  <a:pt x="159525" y="200549"/>
                </a:lnTo>
                <a:close/>
                <a:moveTo>
                  <a:pt x="180432" y="111862"/>
                </a:moveTo>
                <a:lnTo>
                  <a:pt x="180432" y="2829"/>
                </a:lnTo>
                <a:cubicBezTo>
                  <a:pt x="171317" y="1133"/>
                  <a:pt x="162001" y="0"/>
                  <a:pt x="152400" y="0"/>
                </a:cubicBezTo>
                <a:cubicBezTo>
                  <a:pt x="128064" y="0"/>
                  <a:pt x="105366" y="6229"/>
                  <a:pt x="84963" y="16393"/>
                </a:cubicBezTo>
                <a:lnTo>
                  <a:pt x="180432" y="111862"/>
                </a:lnTo>
                <a:close/>
                <a:moveTo>
                  <a:pt x="124368" y="193853"/>
                </a:moveTo>
                <a:lnTo>
                  <a:pt x="124368" y="301981"/>
                </a:lnTo>
                <a:cubicBezTo>
                  <a:pt x="133483" y="303686"/>
                  <a:pt x="142799" y="304800"/>
                  <a:pt x="152400" y="304800"/>
                </a:cubicBezTo>
                <a:cubicBezTo>
                  <a:pt x="176508" y="304800"/>
                  <a:pt x="198987" y="298694"/>
                  <a:pt x="219266" y="288722"/>
                </a:cubicBezTo>
                <a:lnTo>
                  <a:pt x="124368" y="193853"/>
                </a:lnTo>
                <a:close/>
                <a:moveTo>
                  <a:pt x="104232" y="159763"/>
                </a:moveTo>
                <a:lnTo>
                  <a:pt x="26194" y="237792"/>
                </a:lnTo>
                <a:cubicBezTo>
                  <a:pt x="44758" y="265176"/>
                  <a:pt x="72276" y="285569"/>
                  <a:pt x="104232" y="296285"/>
                </a:cubicBezTo>
                <a:lnTo>
                  <a:pt x="104232" y="159763"/>
                </a:lnTo>
                <a:close/>
                <a:moveTo>
                  <a:pt x="2829" y="124368"/>
                </a:moveTo>
                <a:cubicBezTo>
                  <a:pt x="1133" y="133483"/>
                  <a:pt x="0" y="142799"/>
                  <a:pt x="0" y="152400"/>
                </a:cubicBezTo>
                <a:cubicBezTo>
                  <a:pt x="0" y="176584"/>
                  <a:pt x="6144" y="199130"/>
                  <a:pt x="16145" y="219408"/>
                </a:cubicBezTo>
                <a:lnTo>
                  <a:pt x="111195" y="124358"/>
                </a:lnTo>
                <a:lnTo>
                  <a:pt x="2829" y="124358"/>
                </a:lnTo>
                <a:close/>
                <a:moveTo>
                  <a:pt x="66637" y="26489"/>
                </a:moveTo>
                <a:cubicBezTo>
                  <a:pt x="39443" y="45053"/>
                  <a:pt x="19183" y="72428"/>
                  <a:pt x="8525" y="104232"/>
                </a:cubicBezTo>
                <a:lnTo>
                  <a:pt x="144389" y="104232"/>
                </a:lnTo>
                <a:lnTo>
                  <a:pt x="66637" y="26489"/>
                </a:lnTo>
                <a:close/>
              </a:path>
            </a:pathLst>
          </a:custGeom>
          <a:solidFill>
            <a:srgbClr val="FFFFFF">
              <a:alpha val="100000"/>
            </a:srgbClr>
          </a:solidFill>
          <a:ln/>
        </p:spPr>
      </p:sp>
      <p:sp>
        <p:nvSpPr>
          <p:cNvPr id="18" name="Freeform 18"/>
          <p:cNvSpPr/>
          <p:nvPr/>
        </p:nvSpPr>
        <p:spPr>
          <a:xfrm>
            <a:off x="4776261" y="1710221"/>
            <a:ext cx="373065" cy="373065"/>
          </a:xfrm>
          <a:custGeom>
            <a:avLst/>
            <a:gdLst/>
            <a:ahLst/>
            <a:cxnLst/>
            <a:rect l="l" t="t" r="r" b="b"/>
            <a:pathLst>
              <a:path w="304800" h="304800">
                <a:moveTo>
                  <a:pt x="0" y="91440"/>
                </a:moveTo>
                <a:lnTo>
                  <a:pt x="152400" y="0"/>
                </a:lnTo>
                <a:lnTo>
                  <a:pt x="304800" y="91440"/>
                </a:lnTo>
                <a:lnTo>
                  <a:pt x="304800" y="121920"/>
                </a:lnTo>
                <a:lnTo>
                  <a:pt x="0" y="121920"/>
                </a:lnTo>
                <a:lnTo>
                  <a:pt x="0" y="91440"/>
                </a:lnTo>
                <a:close/>
                <a:moveTo>
                  <a:pt x="0" y="274320"/>
                </a:moveTo>
                <a:lnTo>
                  <a:pt x="304800" y="274320"/>
                </a:lnTo>
                <a:lnTo>
                  <a:pt x="304800" y="304800"/>
                </a:lnTo>
                <a:lnTo>
                  <a:pt x="0" y="304800"/>
                </a:lnTo>
                <a:lnTo>
                  <a:pt x="0" y="274320"/>
                </a:lnTo>
                <a:close/>
                <a:moveTo>
                  <a:pt x="30480" y="243840"/>
                </a:moveTo>
                <a:lnTo>
                  <a:pt x="274320" y="243840"/>
                </a:lnTo>
                <a:lnTo>
                  <a:pt x="274320" y="274320"/>
                </a:lnTo>
                <a:lnTo>
                  <a:pt x="30480" y="274320"/>
                </a:lnTo>
                <a:lnTo>
                  <a:pt x="30480" y="243840"/>
                </a:lnTo>
                <a:close/>
                <a:moveTo>
                  <a:pt x="30480" y="121920"/>
                </a:moveTo>
                <a:lnTo>
                  <a:pt x="91440" y="121920"/>
                </a:lnTo>
                <a:lnTo>
                  <a:pt x="91440" y="243840"/>
                </a:lnTo>
                <a:lnTo>
                  <a:pt x="30480" y="243840"/>
                </a:lnTo>
                <a:lnTo>
                  <a:pt x="30480" y="121920"/>
                </a:lnTo>
                <a:close/>
                <a:moveTo>
                  <a:pt x="121920" y="121920"/>
                </a:moveTo>
                <a:lnTo>
                  <a:pt x="182880" y="121920"/>
                </a:lnTo>
                <a:lnTo>
                  <a:pt x="182880" y="243840"/>
                </a:lnTo>
                <a:lnTo>
                  <a:pt x="121920" y="243840"/>
                </a:lnTo>
                <a:lnTo>
                  <a:pt x="121920" y="121920"/>
                </a:lnTo>
                <a:close/>
                <a:moveTo>
                  <a:pt x="213360" y="121920"/>
                </a:moveTo>
                <a:lnTo>
                  <a:pt x="274320" y="121920"/>
                </a:lnTo>
                <a:lnTo>
                  <a:pt x="274320" y="243840"/>
                </a:lnTo>
                <a:lnTo>
                  <a:pt x="213360" y="243840"/>
                </a:lnTo>
                <a:lnTo>
                  <a:pt x="213360" y="121920"/>
                </a:lnTo>
                <a:close/>
              </a:path>
            </a:pathLst>
          </a:custGeom>
          <a:solidFill>
            <a:srgbClr val="FFFFFF">
              <a:alpha val="100000"/>
            </a:srgbClr>
          </a:solidFill>
          <a:ln/>
        </p:spPr>
      </p:sp>
      <p:sp>
        <p:nvSpPr>
          <p:cNvPr id="19" name="Freeform 19"/>
          <p:cNvSpPr/>
          <p:nvPr/>
        </p:nvSpPr>
        <p:spPr>
          <a:xfrm>
            <a:off x="4787874" y="4885326"/>
            <a:ext cx="360452" cy="360452"/>
          </a:xfrm>
          <a:custGeom>
            <a:avLst/>
            <a:gdLst/>
            <a:ahLst/>
            <a:cxnLst/>
            <a:rect l="l" t="t" r="r" b="b"/>
            <a:pathLst>
              <a:path w="304800" h="304800">
                <a:moveTo>
                  <a:pt x="209550" y="0"/>
                </a:moveTo>
                <a:cubicBezTo>
                  <a:pt x="156943" y="0"/>
                  <a:pt x="114300" y="42643"/>
                  <a:pt x="114300" y="95250"/>
                </a:cubicBezTo>
                <a:cubicBezTo>
                  <a:pt x="114300" y="101213"/>
                  <a:pt x="114852" y="107042"/>
                  <a:pt x="115900" y="112700"/>
                </a:cubicBezTo>
                <a:lnTo>
                  <a:pt x="0" y="228600"/>
                </a:lnTo>
                <a:lnTo>
                  <a:pt x="0" y="285750"/>
                </a:lnTo>
                <a:cubicBezTo>
                  <a:pt x="0" y="296275"/>
                  <a:pt x="8525" y="304800"/>
                  <a:pt x="19050" y="304800"/>
                </a:cubicBezTo>
                <a:lnTo>
                  <a:pt x="38100" y="304800"/>
                </a:lnTo>
                <a:lnTo>
                  <a:pt x="38100" y="285750"/>
                </a:lnTo>
                <a:lnTo>
                  <a:pt x="76200" y="285750"/>
                </a:lnTo>
                <a:lnTo>
                  <a:pt x="76200" y="247650"/>
                </a:lnTo>
                <a:lnTo>
                  <a:pt x="114300" y="247650"/>
                </a:lnTo>
                <a:lnTo>
                  <a:pt x="114300" y="209550"/>
                </a:lnTo>
                <a:lnTo>
                  <a:pt x="152400" y="209550"/>
                </a:lnTo>
                <a:lnTo>
                  <a:pt x="177117" y="184833"/>
                </a:lnTo>
                <a:cubicBezTo>
                  <a:pt x="187242" y="188500"/>
                  <a:pt x="198158" y="190500"/>
                  <a:pt x="209550" y="190500"/>
                </a:cubicBezTo>
                <a:cubicBezTo>
                  <a:pt x="262157" y="190500"/>
                  <a:pt x="304800" y="147857"/>
                  <a:pt x="304800" y="95250"/>
                </a:cubicBezTo>
                <a:cubicBezTo>
                  <a:pt x="304800" y="42643"/>
                  <a:pt x="262157" y="0"/>
                  <a:pt x="209550" y="0"/>
                </a:cubicBezTo>
                <a:close/>
                <a:moveTo>
                  <a:pt x="238087" y="95288"/>
                </a:moveTo>
                <a:cubicBezTo>
                  <a:pt x="222304" y="95288"/>
                  <a:pt x="209512" y="82496"/>
                  <a:pt x="209512" y="66713"/>
                </a:cubicBezTo>
                <a:cubicBezTo>
                  <a:pt x="209512" y="50930"/>
                  <a:pt x="222304" y="38138"/>
                  <a:pt x="238087" y="38138"/>
                </a:cubicBezTo>
                <a:cubicBezTo>
                  <a:pt x="253870" y="38138"/>
                  <a:pt x="266662" y="50930"/>
                  <a:pt x="266662" y="66713"/>
                </a:cubicBezTo>
                <a:cubicBezTo>
                  <a:pt x="266662" y="82496"/>
                  <a:pt x="253870" y="95288"/>
                  <a:pt x="238087" y="95288"/>
                </a:cubicBezTo>
                <a:close/>
              </a:path>
            </a:pathLst>
          </a:custGeom>
          <a:solidFill>
            <a:srgbClr val="FFFFFF">
              <a:alpha val="100000"/>
            </a:srgbClr>
          </a:solidFill>
          <a:ln/>
        </p:spPr>
      </p:sp>
      <p:pic>
        <p:nvPicPr>
          <p:cNvPr id="20" name="Picture 20"/>
          <p:cNvPicPr>
            <a:picLocks noChangeAspect="1"/>
          </p:cNvPicPr>
          <p:nvPr/>
        </p:nvPicPr>
        <p:blipFill>
          <a:blip r:embed="rId4">
            <a:alphaModFix/>
          </a:blip>
          <a:srcRect l="16197" r="16197"/>
          <a:stretch>
            <a:fillRect/>
          </a:stretch>
        </p:blipFill>
        <p:spPr>
          <a:xfrm>
            <a:off x="610988" y="1794415"/>
            <a:ext cx="3545956" cy="3496708"/>
          </a:xfrm>
          <a:prstGeom prst="rect">
            <a:avLst/>
          </a:prstGeom>
        </p:spPr>
      </p:pic>
      <p:sp>
        <p:nvSpPr>
          <p:cNvPr id="21" name="TextBox 21"/>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a:solidFill>
                  <a:schemeClr val="accent1">
                    <a:alpha val="100000"/>
                  </a:schemeClr>
                </a:solidFill>
                <a:latin typeface="Microsoft Yahei"/>
                <a:ea typeface="Microsoft Yahei"/>
                <a:cs typeface="Microsoft Yahei"/>
              </a:rPr>
              <a:t>前端架构</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sp>
        <p:nvSpPr>
          <p:cNvPr id="5" name="AutoShape 5"/>
          <p:cNvSpPr/>
          <p:nvPr/>
        </p:nvSpPr>
        <p:spPr>
          <a:xfrm>
            <a:off x="943060" y="1443019"/>
            <a:ext cx="887740" cy="887740"/>
          </a:xfrm>
          <a:prstGeom prst="ellipse">
            <a:avLst/>
          </a:prstGeom>
          <a:solidFill>
            <a:schemeClr val="accent1">
              <a:alpha val="100000"/>
            </a:schemeClr>
          </a:solidFill>
          <a:ln/>
        </p:spPr>
      </p:sp>
      <p:sp>
        <p:nvSpPr>
          <p:cNvPr id="6" name="TextBox 6"/>
          <p:cNvSpPr txBox="1"/>
          <p:nvPr/>
        </p:nvSpPr>
        <p:spPr>
          <a:xfrm>
            <a:off x="1318189" y="4454994"/>
            <a:ext cx="2295358" cy="997982"/>
          </a:xfrm>
          <a:prstGeom prst="rect">
            <a:avLst/>
          </a:prstGeom>
          <a:ln/>
        </p:spPr>
        <p:txBody>
          <a:bodyPr vert="horz" wrap="square" lIns="114300" tIns="57150" rIns="114300" bIns="57150" rtlCol="0" anchor="t" anchorCtr="0">
            <a:normAutofit fontScale="92500"/>
          </a:bodyPr>
          <a:lstStyle/>
          <a:p>
            <a:pPr algn="just">
              <a:lnSpc>
                <a:spcPct val="96000"/>
              </a:lnSpc>
            </a:pPr>
            <a:r>
              <a:rPr lang="en-US" sz="1425" b="1" dirty="0" err="1">
                <a:solidFill>
                  <a:schemeClr val="dk1">
                    <a:alpha val="100000"/>
                  </a:schemeClr>
                </a:solidFill>
                <a:latin typeface="Microsoft Yahei"/>
                <a:ea typeface="Microsoft Yahei"/>
                <a:cs typeface="Microsoft Yahei"/>
              </a:rPr>
              <a:t>采用Node.js或Python等后端技术，结合RESTful</a:t>
            </a:r>
            <a:r>
              <a:rPr lang="en-US" sz="1425" b="1" dirty="0">
                <a:solidFill>
                  <a:schemeClr val="dk1">
                    <a:alpha val="100000"/>
                  </a:schemeClr>
                </a:solidFill>
                <a:latin typeface="Microsoft Yahei"/>
                <a:ea typeface="Microsoft Yahei"/>
                <a:cs typeface="Microsoft Yahei"/>
              </a:rPr>
              <a:t> </a:t>
            </a:r>
            <a:r>
              <a:rPr lang="en-US" sz="1425" b="1" dirty="0" err="1">
                <a:solidFill>
                  <a:schemeClr val="dk1">
                    <a:alpha val="100000"/>
                  </a:schemeClr>
                </a:solidFill>
                <a:latin typeface="Microsoft Yahei"/>
                <a:ea typeface="Microsoft Yahei"/>
                <a:cs typeface="Microsoft Yahei"/>
              </a:rPr>
              <a:t>API架构风格，实现数据交互与逻辑处理</a:t>
            </a:r>
            <a:r>
              <a:rPr lang="en-US" sz="1425" b="1" dirty="0">
                <a:solidFill>
                  <a:schemeClr val="dk1">
                    <a:alpha val="100000"/>
                  </a:schemeClr>
                </a:solidFill>
                <a:latin typeface="Microsoft Yahei"/>
                <a:ea typeface="Microsoft Yahei"/>
                <a:cs typeface="Microsoft Yahei"/>
              </a:rPr>
              <a:t>。</a:t>
            </a:r>
          </a:p>
        </p:txBody>
      </p:sp>
      <p:sp>
        <p:nvSpPr>
          <p:cNvPr id="7" name="TextBox 7"/>
          <p:cNvSpPr txBox="1"/>
          <p:nvPr/>
        </p:nvSpPr>
        <p:spPr>
          <a:xfrm>
            <a:off x="943060" y="3647595"/>
            <a:ext cx="2295358" cy="426410"/>
          </a:xfrm>
          <a:prstGeom prst="rect">
            <a:avLst/>
          </a:prstGeom>
          <a:ln>
            <a:solidFill>
              <a:schemeClr val="accent1">
                <a:alpha val="100000"/>
              </a:schemeClr>
            </a:solidFill>
          </a:ln>
        </p:spPr>
        <p:txBody>
          <a:bodyPr vert="horz" wrap="square" lIns="114300" tIns="57150" rIns="114300" bIns="57150" rtlCol="0" anchor="t" anchorCtr="0">
            <a:normAutofit/>
          </a:bodyPr>
          <a:lstStyle/>
          <a:p>
            <a:pPr>
              <a:lnSpc>
                <a:spcPct val="96000"/>
              </a:lnSpc>
            </a:pPr>
            <a:r>
              <a:rPr lang="en-US" sz="1875" b="1">
                <a:solidFill>
                  <a:schemeClr val="accent1">
                    <a:alpha val="100000"/>
                  </a:schemeClr>
                </a:solidFill>
                <a:latin typeface="Microsoft Yahei"/>
                <a:ea typeface="Microsoft Yahei"/>
                <a:cs typeface="Microsoft Yahei"/>
              </a:rPr>
              <a:t>技术选型</a:t>
            </a:r>
          </a:p>
        </p:txBody>
      </p:sp>
      <p:cxnSp>
        <p:nvCxnSpPr>
          <p:cNvPr id="8" name="Connector 8"/>
          <p:cNvCxnSpPr/>
          <p:nvPr/>
        </p:nvCxnSpPr>
        <p:spPr>
          <a:xfrm>
            <a:off x="1042991" y="4293078"/>
            <a:ext cx="2549672" cy="0"/>
          </a:xfrm>
          <a:prstGeom prst="line">
            <a:avLst/>
          </a:prstGeom>
          <a:ln w="9525">
            <a:solidFill>
              <a:schemeClr val="accent1">
                <a:lumMod val="75000"/>
              </a:schemeClr>
            </a:solidFill>
            <a:prstDash val="solid"/>
            <a:headEnd type="none"/>
            <a:tailEnd type="none"/>
          </a:ln>
        </p:spPr>
        <p:style>
          <a:lnRef idx="0">
            <a:schemeClr val="accent1"/>
          </a:lnRef>
          <a:fillRef idx="1">
            <a:schemeClr val="accent1"/>
          </a:fillRef>
          <a:effectRef idx="0">
            <a:schemeClr val="accent1"/>
          </a:effectRef>
          <a:fontRef idx="minor">
            <a:schemeClr val="lt1"/>
          </a:fontRef>
        </p:style>
      </p:cxnSp>
      <p:cxnSp>
        <p:nvCxnSpPr>
          <p:cNvPr id="9" name="Connector 9"/>
          <p:cNvCxnSpPr/>
          <p:nvPr/>
        </p:nvCxnSpPr>
        <p:spPr>
          <a:xfrm>
            <a:off x="3400347" y="3849550"/>
            <a:ext cx="197419" cy="0"/>
          </a:xfrm>
          <a:prstGeom prst="line">
            <a:avLst/>
          </a:prstGeom>
          <a:ln w="38100">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10" name="Freeform 10"/>
          <p:cNvSpPr/>
          <p:nvPr/>
        </p:nvSpPr>
        <p:spPr>
          <a:xfrm>
            <a:off x="3512604" y="3760291"/>
            <a:ext cx="144516" cy="178520"/>
          </a:xfrm>
          <a:custGeom>
            <a:avLst/>
            <a:gdLst/>
            <a:ahLst/>
            <a:cxnLst/>
            <a:rect l="l" t="t" r="r" b="b"/>
            <a:pathLst>
              <a:path w="1905000" h="1905000">
                <a:moveTo>
                  <a:pt x="0" y="0"/>
                </a:moveTo>
                <a:lnTo>
                  <a:pt x="762000" y="0"/>
                </a:lnTo>
                <a:lnTo>
                  <a:pt x="1905000" y="952500"/>
                </a:lnTo>
                <a:lnTo>
                  <a:pt x="762000" y="1905000"/>
                </a:lnTo>
                <a:lnTo>
                  <a:pt x="0" y="1905000"/>
                </a:lnTo>
                <a:lnTo>
                  <a:pt x="1143000" y="952500"/>
                </a:lnTo>
                <a:lnTo>
                  <a:pt x="0" y="0"/>
                </a:lnTo>
                <a:close/>
              </a:path>
            </a:pathLst>
          </a:custGeom>
          <a:solidFill>
            <a:schemeClr val="accent1">
              <a:alpha val="100000"/>
            </a:schemeClr>
          </a:solidFill>
          <a:ln>
            <a:solidFill>
              <a:schemeClr val="accent1">
                <a:alpha val="100000"/>
              </a:schemeClr>
            </a:solidFill>
          </a:ln>
        </p:spPr>
      </p:sp>
      <p:sp>
        <p:nvSpPr>
          <p:cNvPr id="11" name="AutoShape 11"/>
          <p:cNvSpPr/>
          <p:nvPr/>
        </p:nvSpPr>
        <p:spPr>
          <a:xfrm>
            <a:off x="4449410" y="1385075"/>
            <a:ext cx="887740" cy="887740"/>
          </a:xfrm>
          <a:prstGeom prst="ellipse">
            <a:avLst/>
          </a:prstGeom>
          <a:solidFill>
            <a:schemeClr val="accent2">
              <a:alpha val="100000"/>
            </a:schemeClr>
          </a:solidFill>
          <a:ln/>
        </p:spPr>
      </p:sp>
      <p:pic>
        <p:nvPicPr>
          <p:cNvPr id="12" name="Picture 12"/>
          <p:cNvPicPr>
            <a:picLocks noChangeAspect="1"/>
          </p:cNvPicPr>
          <p:nvPr/>
        </p:nvPicPr>
        <p:blipFill>
          <a:blip r:embed="rId4"/>
          <a:srcRect l="16675" r="16675"/>
          <a:stretch>
            <a:fillRect/>
          </a:stretch>
        </p:blipFill>
        <p:spPr>
          <a:xfrm>
            <a:off x="4800541" y="1327011"/>
            <a:ext cx="2125510" cy="2125510"/>
          </a:xfrm>
          <a:prstGeom prst="ellipse">
            <a:avLst/>
          </a:prstGeom>
        </p:spPr>
      </p:pic>
      <p:sp>
        <p:nvSpPr>
          <p:cNvPr id="13" name="TextBox 13"/>
          <p:cNvSpPr txBox="1"/>
          <p:nvPr/>
        </p:nvSpPr>
        <p:spPr>
          <a:xfrm>
            <a:off x="4449410" y="3647595"/>
            <a:ext cx="2295358" cy="426410"/>
          </a:xfrm>
          <a:prstGeom prst="rect">
            <a:avLst/>
          </a:prstGeom>
          <a:ln>
            <a:solidFill>
              <a:schemeClr val="accent1">
                <a:alpha val="100000"/>
              </a:schemeClr>
            </a:solidFill>
          </a:ln>
        </p:spPr>
        <p:txBody>
          <a:bodyPr vert="horz" wrap="square" lIns="114300" tIns="57150" rIns="114300" bIns="57150" rtlCol="0" anchor="t" anchorCtr="0">
            <a:normAutofit/>
          </a:bodyPr>
          <a:lstStyle/>
          <a:p>
            <a:pPr>
              <a:lnSpc>
                <a:spcPct val="96000"/>
              </a:lnSpc>
            </a:pPr>
            <a:r>
              <a:rPr lang="en-US" sz="1875" b="1">
                <a:solidFill>
                  <a:schemeClr val="accent1">
                    <a:alpha val="100000"/>
                  </a:schemeClr>
                </a:solidFill>
                <a:latin typeface="Microsoft Yahei"/>
                <a:ea typeface="Microsoft Yahei"/>
                <a:cs typeface="Microsoft Yahei"/>
              </a:rPr>
              <a:t>数据存储</a:t>
            </a:r>
          </a:p>
        </p:txBody>
      </p:sp>
      <p:cxnSp>
        <p:nvCxnSpPr>
          <p:cNvPr id="14" name="Connector 14"/>
          <p:cNvCxnSpPr/>
          <p:nvPr/>
        </p:nvCxnSpPr>
        <p:spPr>
          <a:xfrm>
            <a:off x="4549341" y="4235135"/>
            <a:ext cx="2549672" cy="0"/>
          </a:xfrm>
          <a:prstGeom prst="line">
            <a:avLst/>
          </a:prstGeom>
          <a:ln w="9525">
            <a:solidFill>
              <a:schemeClr val="accent2">
                <a:lumMod val="75000"/>
              </a:schemeClr>
            </a:solidFill>
            <a:prstDash val="solid"/>
            <a:headEnd type="none"/>
            <a:tailEnd type="none"/>
          </a:ln>
        </p:spPr>
        <p:style>
          <a:lnRef idx="0">
            <a:schemeClr val="accent2"/>
          </a:lnRef>
          <a:fillRef idx="1">
            <a:schemeClr val="accent2"/>
          </a:fillRef>
          <a:effectRef idx="0">
            <a:schemeClr val="accent2"/>
          </a:effectRef>
          <a:fontRef idx="minor">
            <a:schemeClr val="lt1"/>
          </a:fontRef>
        </p:style>
      </p:cxnSp>
      <p:cxnSp>
        <p:nvCxnSpPr>
          <p:cNvPr id="15" name="Connector 15"/>
          <p:cNvCxnSpPr/>
          <p:nvPr/>
        </p:nvCxnSpPr>
        <p:spPr>
          <a:xfrm>
            <a:off x="6906696" y="3849550"/>
            <a:ext cx="197419" cy="0"/>
          </a:xfrm>
          <a:prstGeom prst="line">
            <a:avLst/>
          </a:prstGeom>
          <a:ln w="38100">
            <a:solidFill>
              <a:schemeClr val="accent2"/>
            </a:solidFill>
            <a:prstDash val="solid"/>
            <a:headEnd type="none"/>
            <a:tailEnd type="none"/>
          </a:ln>
        </p:spPr>
        <p:style>
          <a:lnRef idx="0">
            <a:schemeClr val="accent2"/>
          </a:lnRef>
          <a:fillRef idx="1">
            <a:schemeClr val="accent2"/>
          </a:fillRef>
          <a:effectRef idx="0">
            <a:schemeClr val="accent2"/>
          </a:effectRef>
          <a:fontRef idx="minor">
            <a:schemeClr val="lt1"/>
          </a:fontRef>
        </p:style>
      </p:cxnSp>
      <p:sp>
        <p:nvSpPr>
          <p:cNvPr id="16" name="Freeform 16"/>
          <p:cNvSpPr/>
          <p:nvPr/>
        </p:nvSpPr>
        <p:spPr>
          <a:xfrm>
            <a:off x="7018954" y="3760291"/>
            <a:ext cx="144516" cy="178520"/>
          </a:xfrm>
          <a:custGeom>
            <a:avLst/>
            <a:gdLst/>
            <a:ahLst/>
            <a:cxnLst/>
            <a:rect l="l" t="t" r="r" b="b"/>
            <a:pathLst>
              <a:path w="1905000" h="1905000">
                <a:moveTo>
                  <a:pt x="0" y="0"/>
                </a:moveTo>
                <a:lnTo>
                  <a:pt x="762000" y="0"/>
                </a:lnTo>
                <a:lnTo>
                  <a:pt x="1905000" y="952500"/>
                </a:lnTo>
                <a:lnTo>
                  <a:pt x="762000" y="1905000"/>
                </a:lnTo>
                <a:lnTo>
                  <a:pt x="0" y="1905000"/>
                </a:lnTo>
                <a:lnTo>
                  <a:pt x="1143000" y="952500"/>
                </a:lnTo>
                <a:lnTo>
                  <a:pt x="0" y="0"/>
                </a:lnTo>
                <a:close/>
              </a:path>
            </a:pathLst>
          </a:custGeom>
          <a:solidFill>
            <a:schemeClr val="accent2">
              <a:alpha val="100000"/>
            </a:schemeClr>
          </a:solidFill>
          <a:ln>
            <a:solidFill>
              <a:schemeClr val="accent1">
                <a:alpha val="100000"/>
              </a:schemeClr>
            </a:solidFill>
          </a:ln>
        </p:spPr>
      </p:sp>
      <p:sp>
        <p:nvSpPr>
          <p:cNvPr id="17" name="AutoShape 17"/>
          <p:cNvSpPr/>
          <p:nvPr/>
        </p:nvSpPr>
        <p:spPr>
          <a:xfrm>
            <a:off x="7975296" y="1385075"/>
            <a:ext cx="887740" cy="887740"/>
          </a:xfrm>
          <a:prstGeom prst="ellipse">
            <a:avLst/>
          </a:prstGeom>
          <a:solidFill>
            <a:schemeClr val="accent1">
              <a:alpha val="100000"/>
            </a:schemeClr>
          </a:solidFill>
          <a:ln/>
        </p:spPr>
      </p:sp>
      <p:pic>
        <p:nvPicPr>
          <p:cNvPr id="18" name="Picture 18"/>
          <p:cNvPicPr>
            <a:picLocks noChangeAspect="1"/>
          </p:cNvPicPr>
          <p:nvPr/>
        </p:nvPicPr>
        <p:blipFill>
          <a:blip r:embed="rId5"/>
          <a:srcRect/>
          <a:stretch>
            <a:fillRect/>
          </a:stretch>
        </p:blipFill>
        <p:spPr>
          <a:xfrm>
            <a:off x="8326427" y="1327011"/>
            <a:ext cx="2125510" cy="2125510"/>
          </a:xfrm>
          <a:prstGeom prst="ellipse">
            <a:avLst/>
          </a:prstGeom>
        </p:spPr>
      </p:pic>
      <p:sp>
        <p:nvSpPr>
          <p:cNvPr id="19" name="TextBox 19"/>
          <p:cNvSpPr txBox="1"/>
          <p:nvPr/>
        </p:nvSpPr>
        <p:spPr>
          <a:xfrm>
            <a:off x="7975296" y="3647595"/>
            <a:ext cx="2295358" cy="426410"/>
          </a:xfrm>
          <a:prstGeom prst="rect">
            <a:avLst/>
          </a:prstGeom>
          <a:ln>
            <a:solidFill>
              <a:schemeClr val="accent1">
                <a:alpha val="100000"/>
              </a:schemeClr>
            </a:solidFill>
          </a:ln>
        </p:spPr>
        <p:txBody>
          <a:bodyPr vert="horz" wrap="square" lIns="114300" tIns="57150" rIns="114300" bIns="57150" rtlCol="0" anchor="t" anchorCtr="0">
            <a:normAutofit/>
          </a:bodyPr>
          <a:lstStyle/>
          <a:p>
            <a:pPr>
              <a:lnSpc>
                <a:spcPct val="96000"/>
              </a:lnSpc>
            </a:pPr>
            <a:r>
              <a:rPr lang="en-US" sz="1875" b="1">
                <a:solidFill>
                  <a:schemeClr val="accent1">
                    <a:alpha val="100000"/>
                  </a:schemeClr>
                </a:solidFill>
                <a:latin typeface="Microsoft Yahei"/>
                <a:ea typeface="Microsoft Yahei"/>
                <a:cs typeface="Microsoft Yahei"/>
              </a:rPr>
              <a:t>服务支持</a:t>
            </a:r>
          </a:p>
        </p:txBody>
      </p:sp>
      <p:cxnSp>
        <p:nvCxnSpPr>
          <p:cNvPr id="20" name="Connector 20"/>
          <p:cNvCxnSpPr/>
          <p:nvPr/>
        </p:nvCxnSpPr>
        <p:spPr>
          <a:xfrm>
            <a:off x="8075227" y="4235135"/>
            <a:ext cx="2549672" cy="0"/>
          </a:xfrm>
          <a:prstGeom prst="line">
            <a:avLst/>
          </a:prstGeom>
          <a:ln w="9525">
            <a:solidFill>
              <a:schemeClr val="accent1">
                <a:lumMod val="75000"/>
              </a:schemeClr>
            </a:solidFill>
            <a:prstDash val="solid"/>
            <a:headEnd type="none"/>
            <a:tailEnd type="none"/>
          </a:ln>
        </p:spPr>
        <p:style>
          <a:lnRef idx="0">
            <a:schemeClr val="accent1"/>
          </a:lnRef>
          <a:fillRef idx="1">
            <a:schemeClr val="accent1"/>
          </a:fillRef>
          <a:effectRef idx="0">
            <a:schemeClr val="accent1"/>
          </a:effectRef>
          <a:fontRef idx="minor">
            <a:schemeClr val="lt1"/>
          </a:fontRef>
        </p:style>
      </p:cxnSp>
      <p:cxnSp>
        <p:nvCxnSpPr>
          <p:cNvPr id="21" name="Connector 21"/>
          <p:cNvCxnSpPr/>
          <p:nvPr/>
        </p:nvCxnSpPr>
        <p:spPr>
          <a:xfrm>
            <a:off x="10432583" y="3849550"/>
            <a:ext cx="197419" cy="0"/>
          </a:xfrm>
          <a:prstGeom prst="line">
            <a:avLst/>
          </a:prstGeom>
          <a:ln w="38100">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22" name="Freeform 22"/>
          <p:cNvSpPr/>
          <p:nvPr/>
        </p:nvSpPr>
        <p:spPr>
          <a:xfrm>
            <a:off x="10544840" y="3760291"/>
            <a:ext cx="144516" cy="178520"/>
          </a:xfrm>
          <a:custGeom>
            <a:avLst/>
            <a:gdLst/>
            <a:ahLst/>
            <a:cxnLst/>
            <a:rect l="l" t="t" r="r" b="b"/>
            <a:pathLst>
              <a:path w="1905000" h="1905000">
                <a:moveTo>
                  <a:pt x="0" y="0"/>
                </a:moveTo>
                <a:lnTo>
                  <a:pt x="762000" y="0"/>
                </a:lnTo>
                <a:lnTo>
                  <a:pt x="1905000" y="952500"/>
                </a:lnTo>
                <a:lnTo>
                  <a:pt x="762000" y="1905000"/>
                </a:lnTo>
                <a:lnTo>
                  <a:pt x="0" y="1905000"/>
                </a:lnTo>
                <a:lnTo>
                  <a:pt x="1143000" y="952500"/>
                </a:lnTo>
                <a:lnTo>
                  <a:pt x="0" y="0"/>
                </a:lnTo>
                <a:close/>
              </a:path>
            </a:pathLst>
          </a:custGeom>
          <a:solidFill>
            <a:schemeClr val="accent1">
              <a:alpha val="100000"/>
            </a:schemeClr>
          </a:solidFill>
          <a:ln>
            <a:solidFill>
              <a:schemeClr val="accent1">
                <a:alpha val="100000"/>
              </a:schemeClr>
            </a:solidFill>
          </a:ln>
        </p:spPr>
      </p:sp>
      <p:pic>
        <p:nvPicPr>
          <p:cNvPr id="23" name="Picture 23"/>
          <p:cNvPicPr>
            <a:picLocks noChangeAspect="1"/>
          </p:cNvPicPr>
          <p:nvPr/>
        </p:nvPicPr>
        <p:blipFill>
          <a:blip r:embed="rId6"/>
          <a:srcRect/>
          <a:stretch>
            <a:fillRect/>
          </a:stretch>
        </p:blipFill>
        <p:spPr>
          <a:xfrm>
            <a:off x="1294027" y="1385075"/>
            <a:ext cx="2125510" cy="2125510"/>
          </a:xfrm>
          <a:prstGeom prst="ellipse">
            <a:avLst/>
          </a:prstGeom>
        </p:spPr>
      </p:pic>
      <p:sp>
        <p:nvSpPr>
          <p:cNvPr id="24" name="TextBox 24"/>
          <p:cNvSpPr txBox="1"/>
          <p:nvPr/>
        </p:nvSpPr>
        <p:spPr>
          <a:xfrm>
            <a:off x="4449410" y="4454994"/>
            <a:ext cx="2295358" cy="997982"/>
          </a:xfrm>
          <a:prstGeom prst="rect">
            <a:avLst/>
          </a:prstGeom>
          <a:ln/>
        </p:spPr>
        <p:txBody>
          <a:bodyPr vert="horz" wrap="square" lIns="114300" tIns="57150" rIns="114300" bIns="57150" rtlCol="0" anchor="t" anchorCtr="0">
            <a:normAutofit/>
          </a:bodyPr>
          <a:lstStyle/>
          <a:p>
            <a:pPr algn="just">
              <a:lnSpc>
                <a:spcPct val="96000"/>
              </a:lnSpc>
            </a:pPr>
            <a:r>
              <a:rPr lang="en-US" sz="1425" b="1" dirty="0" err="1">
                <a:solidFill>
                  <a:schemeClr val="dk1">
                    <a:alpha val="100000"/>
                  </a:schemeClr>
                </a:solidFill>
                <a:latin typeface="Microsoft Yahei"/>
                <a:ea typeface="Microsoft Yahei"/>
                <a:cs typeface="Microsoft Yahei"/>
              </a:rPr>
              <a:t>使用云开发数据库或传统数据库（如MySQL）存储用户、内容及交互数据，保证数据的可靠性</a:t>
            </a:r>
            <a:r>
              <a:rPr lang="en-US" sz="1425" b="1" dirty="0">
                <a:solidFill>
                  <a:schemeClr val="dk1">
                    <a:alpha val="100000"/>
                  </a:schemeClr>
                </a:solidFill>
                <a:latin typeface="Microsoft Yahei"/>
                <a:ea typeface="Microsoft Yahei"/>
                <a:cs typeface="Microsoft Yahei"/>
              </a:rPr>
              <a:t>。</a:t>
            </a:r>
          </a:p>
        </p:txBody>
      </p:sp>
      <p:sp>
        <p:nvSpPr>
          <p:cNvPr id="25" name="TextBox 25"/>
          <p:cNvSpPr txBox="1"/>
          <p:nvPr/>
        </p:nvSpPr>
        <p:spPr>
          <a:xfrm>
            <a:off x="7975296" y="4454994"/>
            <a:ext cx="2295358" cy="997982"/>
          </a:xfrm>
          <a:prstGeom prst="rect">
            <a:avLst/>
          </a:prstGeom>
          <a:ln/>
        </p:spPr>
        <p:txBody>
          <a:bodyPr vert="horz" wrap="square" lIns="114300" tIns="57150" rIns="114300" bIns="57150" rtlCol="0" anchor="t" anchorCtr="0">
            <a:normAutofit/>
          </a:bodyPr>
          <a:lstStyle/>
          <a:p>
            <a:pPr algn="just">
              <a:lnSpc>
                <a:spcPct val="96000"/>
              </a:lnSpc>
            </a:pPr>
            <a:r>
              <a:rPr lang="en-US" sz="1425" b="1" dirty="0" err="1">
                <a:solidFill>
                  <a:schemeClr val="dk1">
                    <a:alpha val="100000"/>
                  </a:schemeClr>
                </a:solidFill>
                <a:latin typeface="Microsoft Yahei"/>
                <a:ea typeface="Microsoft Yahei"/>
                <a:cs typeface="Microsoft Yahei"/>
              </a:rPr>
              <a:t>提供对象存储（COS）管理图片、视频文件的服务，支持CDN加速，提高访问速度</a:t>
            </a:r>
            <a:r>
              <a:rPr lang="en-US" sz="1425" b="1" dirty="0">
                <a:solidFill>
                  <a:schemeClr val="dk1">
                    <a:alpha val="100000"/>
                  </a:schemeClr>
                </a:solidFill>
                <a:latin typeface="Microsoft Yahei"/>
                <a:ea typeface="Microsoft Yahei"/>
                <a:cs typeface="Microsoft Yahei"/>
              </a:rPr>
              <a:t>。</a:t>
            </a:r>
          </a:p>
        </p:txBody>
      </p:sp>
      <p:sp>
        <p:nvSpPr>
          <p:cNvPr id="26" name="TextBox 26"/>
          <p:cNvSpPr txBox="1"/>
          <p:nvPr/>
        </p:nvSpPr>
        <p:spPr>
          <a:xfrm>
            <a:off x="7993441" y="1528661"/>
            <a:ext cx="553426" cy="435483"/>
          </a:xfrm>
          <a:prstGeom prst="rect">
            <a:avLst/>
          </a:prstGeom>
          <a:ln/>
        </p:spPr>
        <p:txBody>
          <a:bodyPr vert="horz" wrap="square" lIns="114300" tIns="57150" rIns="114300" bIns="57150" rtlCol="0" anchor="ctr" anchorCtr="0">
            <a:normAutofit/>
          </a:bodyPr>
          <a:lstStyle/>
          <a:p>
            <a:pPr algn="ctr">
              <a:lnSpc>
                <a:spcPct val="100000"/>
              </a:lnSpc>
              <a:spcBef>
                <a:spcPts val="450"/>
              </a:spcBef>
            </a:pPr>
            <a:r>
              <a:rPr lang="en-US" sz="1950" b="1">
                <a:solidFill>
                  <a:srgbClr val="FFFFFF">
                    <a:alpha val="100000"/>
                  </a:srgbClr>
                </a:solidFill>
                <a:latin typeface="Microsoft Yahei"/>
                <a:ea typeface="Microsoft Yahei"/>
                <a:cs typeface="Microsoft Yahei"/>
              </a:rPr>
              <a:t>03</a:t>
            </a:r>
          </a:p>
        </p:txBody>
      </p:sp>
      <p:sp>
        <p:nvSpPr>
          <p:cNvPr id="27" name="TextBox 27"/>
          <p:cNvSpPr txBox="1"/>
          <p:nvPr/>
        </p:nvSpPr>
        <p:spPr>
          <a:xfrm>
            <a:off x="4467555" y="1528661"/>
            <a:ext cx="550828" cy="416249"/>
          </a:xfrm>
          <a:prstGeom prst="rect">
            <a:avLst/>
          </a:prstGeom>
          <a:ln/>
        </p:spPr>
        <p:txBody>
          <a:bodyPr vert="horz" wrap="square" lIns="114300" tIns="57150" rIns="114300" bIns="57150" rtlCol="0" anchor="ctr" anchorCtr="0">
            <a:normAutofit/>
          </a:bodyPr>
          <a:lstStyle/>
          <a:p>
            <a:pPr algn="ctr">
              <a:lnSpc>
                <a:spcPct val="100000"/>
              </a:lnSpc>
              <a:spcBef>
                <a:spcPts val="450"/>
              </a:spcBef>
            </a:pPr>
            <a:r>
              <a:rPr lang="en-US" sz="1800" b="1">
                <a:solidFill>
                  <a:srgbClr val="FFFFFF">
                    <a:alpha val="100000"/>
                  </a:srgbClr>
                </a:solidFill>
                <a:latin typeface="Microsoft Yahei"/>
                <a:ea typeface="Microsoft Yahei"/>
                <a:cs typeface="Microsoft Yahei"/>
              </a:rPr>
              <a:t>02</a:t>
            </a:r>
          </a:p>
        </p:txBody>
      </p:sp>
      <p:sp>
        <p:nvSpPr>
          <p:cNvPr id="28" name="TextBox 28"/>
          <p:cNvSpPr txBox="1"/>
          <p:nvPr/>
        </p:nvSpPr>
        <p:spPr>
          <a:xfrm>
            <a:off x="933987" y="1528661"/>
            <a:ext cx="553426" cy="435483"/>
          </a:xfrm>
          <a:prstGeom prst="rect">
            <a:avLst/>
          </a:prstGeom>
          <a:ln/>
        </p:spPr>
        <p:txBody>
          <a:bodyPr vert="horz" wrap="square" lIns="114300" tIns="57150" rIns="114300" bIns="57150" rtlCol="0" anchor="ctr" anchorCtr="0">
            <a:normAutofit/>
          </a:bodyPr>
          <a:lstStyle/>
          <a:p>
            <a:pPr algn="ctr">
              <a:lnSpc>
                <a:spcPct val="100000"/>
              </a:lnSpc>
              <a:spcBef>
                <a:spcPts val="450"/>
              </a:spcBef>
            </a:pPr>
            <a:r>
              <a:rPr lang="en-US" sz="1950" b="1">
                <a:solidFill>
                  <a:srgbClr val="FFFFFF">
                    <a:alpha val="100000"/>
                  </a:srgbClr>
                </a:solidFill>
                <a:latin typeface="Microsoft Yahei"/>
                <a:ea typeface="Microsoft Yahei"/>
                <a:cs typeface="Microsoft Yahei"/>
              </a:rPr>
              <a:t>01</a:t>
            </a:r>
          </a:p>
        </p:txBody>
      </p:sp>
      <p:sp>
        <p:nvSpPr>
          <p:cNvPr id="29" name="TextBox 29"/>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a:solidFill>
                  <a:schemeClr val="accent1">
                    <a:alpha val="100000"/>
                  </a:schemeClr>
                </a:solidFill>
                <a:latin typeface="Microsoft Yahei"/>
                <a:ea typeface="Microsoft Yahei"/>
                <a:cs typeface="Microsoft Yahei"/>
              </a:rPr>
              <a:t>后端架构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67000" y="-2667000"/>
            <a:ext cx="6858000" cy="12192000"/>
          </a:xfrm>
          <a:prstGeom prst="rect">
            <a:avLst/>
          </a:prstGeom>
        </p:spPr>
      </p:pic>
      <p:sp>
        <p:nvSpPr>
          <p:cNvPr id="3" name="AutoShape 3"/>
          <p:cNvSpPr/>
          <p:nvPr/>
        </p:nvSpPr>
        <p:spPr>
          <a:xfrm>
            <a:off x="267510" y="445795"/>
            <a:ext cx="321508" cy="321508"/>
          </a:xfrm>
          <a:prstGeom prst="ellipse">
            <a:avLst/>
          </a:prstGeom>
          <a:solidFill>
            <a:srgbClr val="FFFFFF">
              <a:alpha val="100000"/>
            </a:srgbClr>
          </a:solidFill>
          <a:ln w="38100">
            <a:solidFill>
              <a:schemeClr val="dk1">
                <a:alpha val="100000"/>
              </a:schemeClr>
            </a:solidFill>
            <a:prstDash val="solid"/>
          </a:ln>
        </p:spPr>
      </p:sp>
      <p:sp>
        <p:nvSpPr>
          <p:cNvPr id="4" name="AutoShape 4"/>
          <p:cNvSpPr/>
          <p:nvPr/>
        </p:nvSpPr>
        <p:spPr>
          <a:xfrm>
            <a:off x="267510" y="6090697"/>
            <a:ext cx="321508" cy="321508"/>
          </a:xfrm>
          <a:prstGeom prst="ellipse">
            <a:avLst/>
          </a:prstGeom>
          <a:solidFill>
            <a:srgbClr val="FFFFFF">
              <a:alpha val="100000"/>
            </a:srgbClr>
          </a:solidFill>
          <a:ln w="38100">
            <a:solidFill>
              <a:schemeClr val="dk1">
                <a:alpha val="100000"/>
              </a:schemeClr>
            </a:solidFill>
            <a:prstDash val="solid"/>
          </a:ln>
        </p:spPr>
      </p:sp>
      <p:sp>
        <p:nvSpPr>
          <p:cNvPr id="5" name="AutoShape 5"/>
          <p:cNvSpPr/>
          <p:nvPr/>
        </p:nvSpPr>
        <p:spPr>
          <a:xfrm>
            <a:off x="267510" y="3204235"/>
            <a:ext cx="321508" cy="321508"/>
          </a:xfrm>
          <a:prstGeom prst="ellipse">
            <a:avLst/>
          </a:prstGeom>
          <a:solidFill>
            <a:srgbClr val="FFFFFF">
              <a:alpha val="100000"/>
            </a:srgbClr>
          </a:solidFill>
          <a:ln w="38100">
            <a:solidFill>
              <a:schemeClr val="dk1">
                <a:alpha val="100000"/>
              </a:schemeClr>
            </a:solidFill>
            <a:prstDash val="solid"/>
          </a:ln>
        </p:spPr>
      </p:sp>
      <p:sp>
        <p:nvSpPr>
          <p:cNvPr id="6" name="Freeform 6"/>
          <p:cNvSpPr/>
          <p:nvPr/>
        </p:nvSpPr>
        <p:spPr>
          <a:xfrm>
            <a:off x="1458935" y="851749"/>
            <a:ext cx="4907665" cy="4907665"/>
          </a:xfrm>
          <a:custGeom>
            <a:avLst/>
            <a:gdLst/>
            <a:ahLst/>
            <a:cxnLst/>
            <a:rect l="l" t="t" r="r" b="b"/>
            <a:pathLst>
              <a:path w="274320000" h="274320000">
                <a:moveTo>
                  <a:pt x="145567400" y="55143400"/>
                </a:moveTo>
                <a:lnTo>
                  <a:pt x="187833000" y="0"/>
                </a:lnTo>
                <a:lnTo>
                  <a:pt x="184467500" y="73367900"/>
                </a:lnTo>
                <a:lnTo>
                  <a:pt x="228688900" y="40284400"/>
                </a:lnTo>
                <a:lnTo>
                  <a:pt x="208026000" y="82956400"/>
                </a:lnTo>
                <a:lnTo>
                  <a:pt x="274320000" y="84391500"/>
                </a:lnTo>
                <a:lnTo>
                  <a:pt x="215709500" y="119405400"/>
                </a:lnTo>
                <a:lnTo>
                  <a:pt x="232029000" y="143383000"/>
                </a:lnTo>
                <a:lnTo>
                  <a:pt x="208026000" y="156337000"/>
                </a:lnTo>
                <a:lnTo>
                  <a:pt x="239737900" y="198526400"/>
                </a:lnTo>
                <a:lnTo>
                  <a:pt x="185928000" y="182245000"/>
                </a:lnTo>
                <a:lnTo>
                  <a:pt x="189763400" y="220599000"/>
                </a:lnTo>
                <a:lnTo>
                  <a:pt x="154686000" y="202374500"/>
                </a:lnTo>
                <a:lnTo>
                  <a:pt x="147472400" y="239293400"/>
                </a:lnTo>
                <a:lnTo>
                  <a:pt x="125374400" y="220599000"/>
                </a:lnTo>
                <a:lnTo>
                  <a:pt x="110490000" y="250342400"/>
                </a:lnTo>
                <a:lnTo>
                  <a:pt x="95592900" y="230187500"/>
                </a:lnTo>
                <a:lnTo>
                  <a:pt x="62445900" y="274320000"/>
                </a:lnTo>
                <a:lnTo>
                  <a:pt x="61023500" y="231648000"/>
                </a:lnTo>
                <a:lnTo>
                  <a:pt x="16319500" y="226377500"/>
                </a:lnTo>
                <a:lnTo>
                  <a:pt x="42291000" y="195199000"/>
                </a:lnTo>
                <a:lnTo>
                  <a:pt x="0" y="163537900"/>
                </a:lnTo>
                <a:lnTo>
                  <a:pt x="49974500" y="147218400"/>
                </a:lnTo>
                <a:lnTo>
                  <a:pt x="14884400" y="105029000"/>
                </a:lnTo>
                <a:lnTo>
                  <a:pt x="68224400" y="99275900"/>
                </a:lnTo>
                <a:lnTo>
                  <a:pt x="57175400" y="46037500"/>
                </a:lnTo>
                <a:lnTo>
                  <a:pt x="108585000" y="81051400"/>
                </a:lnTo>
                <a:lnTo>
                  <a:pt x="123469400" y="23964900"/>
                </a:lnTo>
                <a:close/>
              </a:path>
            </a:pathLst>
          </a:custGeom>
          <a:noFill/>
          <a:ln w="76200">
            <a:solidFill>
              <a:schemeClr val="dk1">
                <a:alpha val="100000"/>
              </a:schemeClr>
            </a:solidFill>
            <a:prstDash val="solid"/>
          </a:ln>
        </p:spPr>
      </p:sp>
      <p:sp>
        <p:nvSpPr>
          <p:cNvPr id="7" name="Freeform 7"/>
          <p:cNvSpPr/>
          <p:nvPr/>
        </p:nvSpPr>
        <p:spPr>
          <a:xfrm>
            <a:off x="1755063" y="1133426"/>
            <a:ext cx="4784634" cy="4784634"/>
          </a:xfrm>
          <a:custGeom>
            <a:avLst/>
            <a:gdLst/>
            <a:ahLst/>
            <a:cxnLst/>
            <a:rect l="l" t="t" r="r" b="b"/>
            <a:pathLst>
              <a:path w="274320000" h="274320000">
                <a:moveTo>
                  <a:pt x="145567400" y="55143400"/>
                </a:moveTo>
                <a:lnTo>
                  <a:pt x="187833000" y="0"/>
                </a:lnTo>
                <a:lnTo>
                  <a:pt x="184467500" y="73367900"/>
                </a:lnTo>
                <a:lnTo>
                  <a:pt x="228688900" y="40284400"/>
                </a:lnTo>
                <a:lnTo>
                  <a:pt x="208026000" y="82956400"/>
                </a:lnTo>
                <a:lnTo>
                  <a:pt x="274320000" y="84391500"/>
                </a:lnTo>
                <a:lnTo>
                  <a:pt x="215709500" y="119405400"/>
                </a:lnTo>
                <a:lnTo>
                  <a:pt x="232029000" y="143383000"/>
                </a:lnTo>
                <a:lnTo>
                  <a:pt x="208026000" y="156337000"/>
                </a:lnTo>
                <a:lnTo>
                  <a:pt x="239737900" y="198526400"/>
                </a:lnTo>
                <a:lnTo>
                  <a:pt x="185928000" y="182245000"/>
                </a:lnTo>
                <a:lnTo>
                  <a:pt x="189763400" y="220599000"/>
                </a:lnTo>
                <a:lnTo>
                  <a:pt x="154686000" y="202374500"/>
                </a:lnTo>
                <a:lnTo>
                  <a:pt x="147472400" y="239293400"/>
                </a:lnTo>
                <a:lnTo>
                  <a:pt x="125374400" y="220599000"/>
                </a:lnTo>
                <a:lnTo>
                  <a:pt x="110490000" y="250342400"/>
                </a:lnTo>
                <a:lnTo>
                  <a:pt x="95592900" y="230187500"/>
                </a:lnTo>
                <a:lnTo>
                  <a:pt x="62445900" y="274320000"/>
                </a:lnTo>
                <a:lnTo>
                  <a:pt x="61023500" y="231648000"/>
                </a:lnTo>
                <a:lnTo>
                  <a:pt x="16319500" y="226377500"/>
                </a:lnTo>
                <a:lnTo>
                  <a:pt x="42291000" y="195199000"/>
                </a:lnTo>
                <a:lnTo>
                  <a:pt x="0" y="163537900"/>
                </a:lnTo>
                <a:lnTo>
                  <a:pt x="49974500" y="147218400"/>
                </a:lnTo>
                <a:lnTo>
                  <a:pt x="14884400" y="105029000"/>
                </a:lnTo>
                <a:lnTo>
                  <a:pt x="68224400" y="99275900"/>
                </a:lnTo>
                <a:lnTo>
                  <a:pt x="57175400" y="46037500"/>
                </a:lnTo>
                <a:lnTo>
                  <a:pt x="108585000" y="81051400"/>
                </a:lnTo>
                <a:lnTo>
                  <a:pt x="123469400" y="23964900"/>
                </a:lnTo>
                <a:close/>
              </a:path>
            </a:pathLst>
          </a:custGeom>
          <a:solidFill>
            <a:srgbClr val="FFFFFF">
              <a:alpha val="100000"/>
            </a:srgbClr>
          </a:solidFill>
          <a:ln w="76200">
            <a:solidFill>
              <a:schemeClr val="dk1">
                <a:alpha val="100000"/>
              </a:schemeClr>
            </a:solidFill>
            <a:prstDash val="solid"/>
          </a:ln>
        </p:spPr>
      </p:sp>
      <p:sp>
        <p:nvSpPr>
          <p:cNvPr id="8" name="TextBox 8"/>
          <p:cNvSpPr txBox="1"/>
          <p:nvPr/>
        </p:nvSpPr>
        <p:spPr>
          <a:xfrm>
            <a:off x="3628871" y="2131489"/>
            <a:ext cx="1724628" cy="1569660"/>
          </a:xfrm>
          <a:prstGeom prst="rect">
            <a:avLst/>
          </a:prstGeom>
          <a:noFill/>
          <a:ln/>
        </p:spPr>
        <p:txBody>
          <a:bodyPr vert="horz" wrap="square" lIns="91440" tIns="45720" rIns="91440" bIns="45720" rtlCol="0" anchor="t" anchorCtr="0">
            <a:spAutoFit/>
          </a:bodyPr>
          <a:lstStyle/>
          <a:p>
            <a:pPr algn="l">
              <a:lnSpc>
                <a:spcPct val="80000"/>
              </a:lnSpc>
            </a:pPr>
            <a:r>
              <a:rPr lang="en-US" sz="9600">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目</a:t>
            </a:r>
          </a:p>
        </p:txBody>
      </p:sp>
      <p:sp>
        <p:nvSpPr>
          <p:cNvPr id="9" name="TextBox 9"/>
          <p:cNvSpPr txBox="1"/>
          <p:nvPr/>
        </p:nvSpPr>
        <p:spPr>
          <a:xfrm>
            <a:off x="3050453" y="3282155"/>
            <a:ext cx="1724628" cy="1569660"/>
          </a:xfrm>
          <a:prstGeom prst="rect">
            <a:avLst/>
          </a:prstGeom>
          <a:noFill/>
          <a:ln/>
        </p:spPr>
        <p:txBody>
          <a:bodyPr vert="horz" wrap="square" lIns="91440" tIns="45720" rIns="91440" bIns="45720" rtlCol="0" anchor="t" anchorCtr="0">
            <a:spAutoFit/>
          </a:bodyPr>
          <a:lstStyle/>
          <a:p>
            <a:pPr algn="l">
              <a:lnSpc>
                <a:spcPct val="80000"/>
              </a:lnSpc>
            </a:pPr>
            <a:r>
              <a:rPr lang="en-US" sz="9600">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录</a:t>
            </a:r>
          </a:p>
        </p:txBody>
      </p:sp>
      <p:sp>
        <p:nvSpPr>
          <p:cNvPr id="11" name="AutoShape 11"/>
          <p:cNvSpPr/>
          <p:nvPr/>
        </p:nvSpPr>
        <p:spPr>
          <a:xfrm rot="20980462">
            <a:off x="7743776" y="1716639"/>
            <a:ext cx="619246" cy="619246"/>
          </a:xfrm>
          <a:prstGeom prst="ellipse">
            <a:avLst/>
          </a:prstGeom>
          <a:solidFill>
            <a:srgbClr val="0025FF">
              <a:alpha val="100000"/>
            </a:srgbClr>
          </a:solidFill>
          <a:ln w="76200">
            <a:solidFill>
              <a:schemeClr val="dk1">
                <a:alpha val="100000"/>
              </a:schemeClr>
            </a:solidFill>
            <a:prstDash val="solid"/>
          </a:ln>
        </p:spPr>
      </p:sp>
      <p:sp>
        <p:nvSpPr>
          <p:cNvPr id="12" name="TextBox 12"/>
          <p:cNvSpPr txBox="1"/>
          <p:nvPr/>
        </p:nvSpPr>
        <p:spPr>
          <a:xfrm rot="20980462">
            <a:off x="7848211" y="1692777"/>
            <a:ext cx="492886" cy="646331"/>
          </a:xfrm>
          <a:prstGeom prst="rect">
            <a:avLst/>
          </a:prstGeom>
          <a:noFill/>
          <a:ln/>
        </p:spPr>
        <p:txBody>
          <a:bodyPr vert="horz" wrap="square" lIns="91440" tIns="45720" rIns="91440" bIns="45720" rtlCol="0" anchor="t" anchorCtr="0">
            <a:spAutoFit/>
          </a:bodyPr>
          <a:lstStyle/>
          <a:p>
            <a:pPr algn="l">
              <a:lnSpc>
                <a:spcPct val="80000"/>
              </a:lnSpc>
            </a:pPr>
            <a:r>
              <a:rPr lang="en-US" sz="3600" b="1">
                <a:solidFill>
                  <a:schemeClr val="lt1">
                    <a:alpha val="100000"/>
                  </a:schemeClr>
                </a:solidFill>
                <a:effectLst>
                  <a:outerShdw blurRad="38100" dist="38100" dir="2700000">
                    <a:srgbClr val="000000">
                      <a:alpha val="43136"/>
                    </a:srgbClr>
                  </a:outerShdw>
                </a:effectLst>
                <a:latin typeface="微软雅黑"/>
                <a:ea typeface="微软雅黑"/>
                <a:cs typeface="微软雅黑"/>
              </a:rPr>
              <a:t>1</a:t>
            </a:r>
          </a:p>
        </p:txBody>
      </p:sp>
      <p:sp>
        <p:nvSpPr>
          <p:cNvPr id="13" name="AutoShape 13"/>
          <p:cNvSpPr/>
          <p:nvPr/>
        </p:nvSpPr>
        <p:spPr>
          <a:xfrm>
            <a:off x="8695415" y="1723236"/>
            <a:ext cx="2832820" cy="663519"/>
          </a:xfrm>
          <a:prstGeom prst="parallelogram">
            <a:avLst>
              <a:gd name="adj" fmla="val 25000"/>
            </a:avLst>
          </a:prstGeom>
          <a:solidFill>
            <a:srgbClr val="FFFFFF">
              <a:alpha val="100000"/>
            </a:srgbClr>
          </a:solidFill>
          <a:ln w="76200">
            <a:solidFill>
              <a:schemeClr val="dk1">
                <a:alpha val="100000"/>
              </a:schemeClr>
            </a:solidFill>
            <a:prstDash val="solid"/>
          </a:ln>
        </p:spPr>
      </p:sp>
      <p:sp>
        <p:nvSpPr>
          <p:cNvPr id="14" name="TextBox 14"/>
          <p:cNvSpPr txBox="1"/>
          <p:nvPr/>
        </p:nvSpPr>
        <p:spPr>
          <a:xfrm>
            <a:off x="8851461" y="1723554"/>
            <a:ext cx="2287905" cy="558165"/>
          </a:xfrm>
          <a:prstGeom prst="rect">
            <a:avLst/>
          </a:prstGeom>
          <a:noFill/>
          <a:ln/>
        </p:spPr>
        <p:txBody>
          <a:bodyPr vert="horz" wrap="square" lIns="91440" tIns="45720" rIns="91440" bIns="45720" rtlCol="0" anchor="t" anchorCtr="0">
            <a:spAutoFit/>
          </a:bodyPr>
          <a:lstStyle/>
          <a:p>
            <a:pPr algn="dist">
              <a:lnSpc>
                <a:spcPct val="100000"/>
              </a:lnSpc>
            </a:pPr>
            <a:r>
              <a:rPr lang="en-US" sz="2925" b="1" i="1" dirty="0" err="1">
                <a:solidFill>
                  <a:schemeClr val="dk1">
                    <a:alpha val="100000"/>
                  </a:schemeClr>
                </a:solidFill>
                <a:effectLst>
                  <a:outerShdw blurRad="38100" dist="38100" dir="2700000">
                    <a:srgbClr val="000000">
                      <a:alpha val="43136"/>
                    </a:srgbClr>
                  </a:outerShdw>
                </a:effectLst>
                <a:latin typeface="微软雅黑"/>
                <a:ea typeface="微软雅黑"/>
                <a:cs typeface="微软雅黑"/>
              </a:rPr>
              <a:t>项目概述</a:t>
            </a:r>
            <a:endParaRPr lang="en-US" sz="2925"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endParaRPr>
          </a:p>
        </p:txBody>
      </p:sp>
      <p:sp>
        <p:nvSpPr>
          <p:cNvPr id="15" name="AutoShape 15"/>
          <p:cNvSpPr/>
          <p:nvPr/>
        </p:nvSpPr>
        <p:spPr>
          <a:xfrm rot="20980462">
            <a:off x="7570044" y="2837310"/>
            <a:ext cx="619246" cy="619246"/>
          </a:xfrm>
          <a:prstGeom prst="ellipse">
            <a:avLst/>
          </a:prstGeom>
          <a:solidFill>
            <a:srgbClr val="0025FF">
              <a:alpha val="100000"/>
            </a:srgbClr>
          </a:solidFill>
          <a:ln w="76200">
            <a:solidFill>
              <a:schemeClr val="dk1">
                <a:alpha val="100000"/>
              </a:schemeClr>
            </a:solidFill>
            <a:prstDash val="solid"/>
          </a:ln>
        </p:spPr>
      </p:sp>
      <p:sp>
        <p:nvSpPr>
          <p:cNvPr id="16" name="TextBox 16"/>
          <p:cNvSpPr txBox="1"/>
          <p:nvPr/>
        </p:nvSpPr>
        <p:spPr>
          <a:xfrm rot="20980462">
            <a:off x="7674479" y="2813448"/>
            <a:ext cx="492886" cy="646331"/>
          </a:xfrm>
          <a:prstGeom prst="rect">
            <a:avLst/>
          </a:prstGeom>
          <a:noFill/>
          <a:ln/>
        </p:spPr>
        <p:txBody>
          <a:bodyPr vert="horz" wrap="square" lIns="91440" tIns="45720" rIns="91440" bIns="45720" rtlCol="0" anchor="t" anchorCtr="0">
            <a:spAutoFit/>
          </a:bodyPr>
          <a:lstStyle/>
          <a:p>
            <a:pPr algn="l">
              <a:lnSpc>
                <a:spcPct val="80000"/>
              </a:lnSpc>
            </a:pPr>
            <a:r>
              <a:rPr lang="en-US" sz="3600" b="1">
                <a:solidFill>
                  <a:schemeClr val="lt1">
                    <a:alpha val="100000"/>
                  </a:schemeClr>
                </a:solidFill>
                <a:effectLst>
                  <a:outerShdw blurRad="38100" dist="38100" dir="2700000">
                    <a:srgbClr val="000000">
                      <a:alpha val="43136"/>
                    </a:srgbClr>
                  </a:outerShdw>
                </a:effectLst>
                <a:latin typeface="微软雅黑"/>
                <a:ea typeface="微软雅黑"/>
                <a:cs typeface="微软雅黑"/>
              </a:rPr>
              <a:t>2</a:t>
            </a:r>
          </a:p>
        </p:txBody>
      </p:sp>
      <p:sp>
        <p:nvSpPr>
          <p:cNvPr id="17" name="AutoShape 17"/>
          <p:cNvSpPr/>
          <p:nvPr/>
        </p:nvSpPr>
        <p:spPr>
          <a:xfrm>
            <a:off x="8521683" y="2843907"/>
            <a:ext cx="2832820" cy="663519"/>
          </a:xfrm>
          <a:prstGeom prst="parallelogram">
            <a:avLst>
              <a:gd name="adj" fmla="val 25000"/>
            </a:avLst>
          </a:prstGeom>
          <a:solidFill>
            <a:srgbClr val="FFFFFF">
              <a:alpha val="100000"/>
            </a:srgbClr>
          </a:solidFill>
          <a:ln w="76200">
            <a:solidFill>
              <a:schemeClr val="dk1">
                <a:alpha val="100000"/>
              </a:schemeClr>
            </a:solidFill>
            <a:prstDash val="solid"/>
          </a:ln>
        </p:spPr>
      </p:sp>
      <p:sp>
        <p:nvSpPr>
          <p:cNvPr id="18" name="TextBox 18"/>
          <p:cNvSpPr txBox="1"/>
          <p:nvPr/>
        </p:nvSpPr>
        <p:spPr>
          <a:xfrm>
            <a:off x="8677729" y="2844225"/>
            <a:ext cx="2287905" cy="558165"/>
          </a:xfrm>
          <a:prstGeom prst="rect">
            <a:avLst/>
          </a:prstGeom>
          <a:noFill/>
          <a:ln/>
        </p:spPr>
        <p:txBody>
          <a:bodyPr vert="horz" wrap="square" lIns="91440" tIns="45720" rIns="91440" bIns="45720" rtlCol="0" anchor="t" anchorCtr="0">
            <a:spAutoFit/>
          </a:bodyPr>
          <a:lstStyle/>
          <a:p>
            <a:pPr algn="dist">
              <a:lnSpc>
                <a:spcPct val="100000"/>
              </a:lnSpc>
            </a:pPr>
            <a:r>
              <a:rPr lang="en-US" sz="2925" b="1" i="1" dirty="0" err="1">
                <a:solidFill>
                  <a:schemeClr val="dk1">
                    <a:alpha val="100000"/>
                  </a:schemeClr>
                </a:solidFill>
                <a:effectLst>
                  <a:outerShdw blurRad="38100" dist="38100" dir="2700000">
                    <a:srgbClr val="000000">
                      <a:alpha val="43136"/>
                    </a:srgbClr>
                  </a:outerShdw>
                </a:effectLst>
                <a:latin typeface="微软雅黑"/>
                <a:ea typeface="微软雅黑"/>
                <a:cs typeface="微软雅黑"/>
              </a:rPr>
              <a:t>需求</a:t>
            </a:r>
            <a:r>
              <a:rPr lang="zh-CN" altLang="en-US" sz="2925"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rPr>
              <a:t>分析</a:t>
            </a:r>
            <a:endParaRPr lang="en-US" sz="2925"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endParaRPr>
          </a:p>
        </p:txBody>
      </p:sp>
      <p:sp>
        <p:nvSpPr>
          <p:cNvPr id="19" name="AutoShape 19"/>
          <p:cNvSpPr/>
          <p:nvPr/>
        </p:nvSpPr>
        <p:spPr>
          <a:xfrm rot="20980462">
            <a:off x="7341936" y="3979678"/>
            <a:ext cx="619246" cy="619246"/>
          </a:xfrm>
          <a:prstGeom prst="ellipse">
            <a:avLst/>
          </a:prstGeom>
          <a:solidFill>
            <a:srgbClr val="0025FF">
              <a:alpha val="100000"/>
            </a:srgbClr>
          </a:solidFill>
          <a:ln w="76200">
            <a:solidFill>
              <a:schemeClr val="dk1">
                <a:alpha val="100000"/>
              </a:schemeClr>
            </a:solidFill>
            <a:prstDash val="solid"/>
          </a:ln>
        </p:spPr>
      </p:sp>
      <p:sp>
        <p:nvSpPr>
          <p:cNvPr id="20" name="TextBox 20"/>
          <p:cNvSpPr txBox="1"/>
          <p:nvPr/>
        </p:nvSpPr>
        <p:spPr>
          <a:xfrm rot="20980462">
            <a:off x="7446371" y="3955816"/>
            <a:ext cx="492886" cy="646331"/>
          </a:xfrm>
          <a:prstGeom prst="rect">
            <a:avLst/>
          </a:prstGeom>
          <a:noFill/>
          <a:ln/>
        </p:spPr>
        <p:txBody>
          <a:bodyPr vert="horz" wrap="square" lIns="91440" tIns="45720" rIns="91440" bIns="45720" rtlCol="0" anchor="t" anchorCtr="0">
            <a:spAutoFit/>
          </a:bodyPr>
          <a:lstStyle/>
          <a:p>
            <a:pPr algn="l">
              <a:lnSpc>
                <a:spcPct val="80000"/>
              </a:lnSpc>
            </a:pPr>
            <a:r>
              <a:rPr lang="en-US" sz="3600" b="1">
                <a:solidFill>
                  <a:schemeClr val="lt1">
                    <a:alpha val="100000"/>
                  </a:schemeClr>
                </a:solidFill>
                <a:effectLst>
                  <a:outerShdw blurRad="38100" dist="38100" dir="2700000">
                    <a:srgbClr val="000000">
                      <a:alpha val="43136"/>
                    </a:srgbClr>
                  </a:outerShdw>
                </a:effectLst>
                <a:latin typeface="微软雅黑"/>
                <a:ea typeface="微软雅黑"/>
                <a:cs typeface="微软雅黑"/>
              </a:rPr>
              <a:t>3</a:t>
            </a:r>
          </a:p>
        </p:txBody>
      </p:sp>
      <p:sp>
        <p:nvSpPr>
          <p:cNvPr id="21" name="AutoShape 21"/>
          <p:cNvSpPr/>
          <p:nvPr/>
        </p:nvSpPr>
        <p:spPr>
          <a:xfrm>
            <a:off x="8293575" y="3986275"/>
            <a:ext cx="2832820" cy="663519"/>
          </a:xfrm>
          <a:prstGeom prst="parallelogram">
            <a:avLst>
              <a:gd name="adj" fmla="val 25000"/>
            </a:avLst>
          </a:prstGeom>
          <a:solidFill>
            <a:srgbClr val="FFFFFF">
              <a:alpha val="100000"/>
            </a:srgbClr>
          </a:solidFill>
          <a:ln w="76200">
            <a:solidFill>
              <a:schemeClr val="dk1">
                <a:alpha val="100000"/>
              </a:schemeClr>
            </a:solidFill>
            <a:prstDash val="solid"/>
          </a:ln>
        </p:spPr>
        <p:txBody>
          <a:bodyPr/>
          <a:lstStyle/>
          <a:p>
            <a:endParaRPr lang="zh-CN" altLang="en-US"/>
          </a:p>
        </p:txBody>
      </p:sp>
      <p:sp>
        <p:nvSpPr>
          <p:cNvPr id="22" name="TextBox 22"/>
          <p:cNvSpPr txBox="1"/>
          <p:nvPr/>
        </p:nvSpPr>
        <p:spPr>
          <a:xfrm>
            <a:off x="8449621" y="3986593"/>
            <a:ext cx="2287905" cy="542456"/>
          </a:xfrm>
          <a:prstGeom prst="rect">
            <a:avLst/>
          </a:prstGeom>
          <a:noFill/>
          <a:ln/>
        </p:spPr>
        <p:txBody>
          <a:bodyPr vert="horz" wrap="square" lIns="91440" tIns="45720" rIns="91440" bIns="45720" rtlCol="0" anchor="t" anchorCtr="0">
            <a:spAutoFit/>
          </a:bodyPr>
          <a:lstStyle/>
          <a:p>
            <a:pPr algn="dist">
              <a:lnSpc>
                <a:spcPct val="100000"/>
              </a:lnSpc>
            </a:pPr>
            <a:r>
              <a:rPr lang="zh-CN" altLang="en-US" sz="2925"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rPr>
              <a:t>功能描述</a:t>
            </a:r>
            <a:endParaRPr lang="en-US" sz="2925"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endParaRPr>
          </a:p>
        </p:txBody>
      </p:sp>
      <p:sp>
        <p:nvSpPr>
          <p:cNvPr id="23" name="Freeform 23"/>
          <p:cNvSpPr/>
          <p:nvPr/>
        </p:nvSpPr>
        <p:spPr>
          <a:xfrm>
            <a:off x="1505759" y="693103"/>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24" name="AutoShape 11">
            <a:extLst>
              <a:ext uri="{FF2B5EF4-FFF2-40B4-BE49-F238E27FC236}">
                <a16:creationId xmlns:a16="http://schemas.microsoft.com/office/drawing/2014/main" id="{398F8932-0341-AA39-16D6-A43E778228BB}"/>
              </a:ext>
            </a:extLst>
          </p:cNvPr>
          <p:cNvSpPr/>
          <p:nvPr/>
        </p:nvSpPr>
        <p:spPr>
          <a:xfrm rot="20980462">
            <a:off x="7087790" y="5052485"/>
            <a:ext cx="619246" cy="619246"/>
          </a:xfrm>
          <a:prstGeom prst="ellipse">
            <a:avLst/>
          </a:prstGeom>
          <a:solidFill>
            <a:srgbClr val="0025FF">
              <a:alpha val="100000"/>
            </a:srgbClr>
          </a:solidFill>
          <a:ln w="76200">
            <a:solidFill>
              <a:schemeClr val="dk1">
                <a:alpha val="100000"/>
              </a:schemeClr>
            </a:solidFill>
            <a:prstDash val="solid"/>
          </a:ln>
        </p:spPr>
      </p:sp>
      <p:sp>
        <p:nvSpPr>
          <p:cNvPr id="25" name="TextBox 12">
            <a:extLst>
              <a:ext uri="{FF2B5EF4-FFF2-40B4-BE49-F238E27FC236}">
                <a16:creationId xmlns:a16="http://schemas.microsoft.com/office/drawing/2014/main" id="{0BAE9695-1EC7-0C6A-4F2C-6C7483DBA902}"/>
              </a:ext>
            </a:extLst>
          </p:cNvPr>
          <p:cNvSpPr txBox="1"/>
          <p:nvPr/>
        </p:nvSpPr>
        <p:spPr>
          <a:xfrm rot="20980462">
            <a:off x="7192225" y="5028623"/>
            <a:ext cx="492886" cy="646331"/>
          </a:xfrm>
          <a:prstGeom prst="rect">
            <a:avLst/>
          </a:prstGeom>
          <a:noFill/>
          <a:ln/>
        </p:spPr>
        <p:txBody>
          <a:bodyPr vert="horz" wrap="square" lIns="91440" tIns="45720" rIns="91440" bIns="45720" rtlCol="0" anchor="t" anchorCtr="0">
            <a:spAutoFit/>
          </a:bodyPr>
          <a:lstStyle/>
          <a:p>
            <a:pPr algn="l">
              <a:lnSpc>
                <a:spcPct val="80000"/>
              </a:lnSpc>
            </a:pPr>
            <a:r>
              <a:rPr lang="en-US" sz="3600" b="1" dirty="0">
                <a:solidFill>
                  <a:schemeClr val="lt1">
                    <a:alpha val="100000"/>
                  </a:schemeClr>
                </a:solidFill>
                <a:effectLst>
                  <a:outerShdw blurRad="38100" dist="38100" dir="2700000">
                    <a:srgbClr val="000000">
                      <a:alpha val="43136"/>
                    </a:srgbClr>
                  </a:outerShdw>
                </a:effectLst>
                <a:latin typeface="微软雅黑"/>
                <a:ea typeface="微软雅黑"/>
                <a:cs typeface="微软雅黑"/>
              </a:rPr>
              <a:t>4</a:t>
            </a:r>
          </a:p>
        </p:txBody>
      </p:sp>
      <p:sp>
        <p:nvSpPr>
          <p:cNvPr id="26" name="AutoShape 13">
            <a:extLst>
              <a:ext uri="{FF2B5EF4-FFF2-40B4-BE49-F238E27FC236}">
                <a16:creationId xmlns:a16="http://schemas.microsoft.com/office/drawing/2014/main" id="{37B5FC98-6737-479D-F740-206BB20F8ED8}"/>
              </a:ext>
            </a:extLst>
          </p:cNvPr>
          <p:cNvSpPr/>
          <p:nvPr/>
        </p:nvSpPr>
        <p:spPr>
          <a:xfrm>
            <a:off x="8039429" y="5059082"/>
            <a:ext cx="2832820" cy="663519"/>
          </a:xfrm>
          <a:prstGeom prst="parallelogram">
            <a:avLst>
              <a:gd name="adj" fmla="val 25000"/>
            </a:avLst>
          </a:prstGeom>
          <a:solidFill>
            <a:srgbClr val="FFFFFF">
              <a:alpha val="100000"/>
            </a:srgbClr>
          </a:solidFill>
          <a:ln w="76200">
            <a:solidFill>
              <a:schemeClr val="dk1">
                <a:alpha val="100000"/>
              </a:schemeClr>
            </a:solidFill>
            <a:prstDash val="solid"/>
          </a:ln>
        </p:spPr>
      </p:sp>
      <p:sp>
        <p:nvSpPr>
          <p:cNvPr id="27" name="TextBox 14">
            <a:extLst>
              <a:ext uri="{FF2B5EF4-FFF2-40B4-BE49-F238E27FC236}">
                <a16:creationId xmlns:a16="http://schemas.microsoft.com/office/drawing/2014/main" id="{E77A3567-75C8-8542-329A-6440DA6C96E2}"/>
              </a:ext>
            </a:extLst>
          </p:cNvPr>
          <p:cNvSpPr txBox="1"/>
          <p:nvPr/>
        </p:nvSpPr>
        <p:spPr>
          <a:xfrm>
            <a:off x="8195475" y="5059400"/>
            <a:ext cx="2287905" cy="507831"/>
          </a:xfrm>
          <a:prstGeom prst="rect">
            <a:avLst/>
          </a:prstGeom>
          <a:noFill/>
          <a:ln/>
        </p:spPr>
        <p:txBody>
          <a:bodyPr vert="horz" wrap="square" lIns="91440" tIns="45720" rIns="91440" bIns="45720" rtlCol="0" anchor="t" anchorCtr="0">
            <a:spAutoFit/>
          </a:bodyPr>
          <a:lstStyle/>
          <a:p>
            <a:pPr algn="dist">
              <a:lnSpc>
                <a:spcPct val="100000"/>
              </a:lnSpc>
            </a:pPr>
            <a:r>
              <a:rPr lang="zh-CN" altLang="en-US" sz="2700"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rPr>
              <a:t>产品架构</a:t>
            </a:r>
            <a:endParaRPr lang="en-US" sz="2700" b="1" i="1" dirty="0">
              <a:solidFill>
                <a:schemeClr val="dk1">
                  <a:alpha val="100000"/>
                </a:schemeClr>
              </a:solidFill>
              <a:effectLst>
                <a:outerShdw blurRad="38100" dist="38100" dir="2700000">
                  <a:srgbClr val="000000">
                    <a:alpha val="43136"/>
                  </a:srgbClr>
                </a:outerShdw>
              </a:effectLst>
              <a:latin typeface="微软雅黑"/>
              <a:ea typeface="微软雅黑"/>
              <a:cs typeface="微软雅黑"/>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cxnSp>
        <p:nvCxnSpPr>
          <p:cNvPr id="5" name="Connector 5"/>
          <p:cNvCxnSpPr/>
          <p:nvPr/>
        </p:nvCxnSpPr>
        <p:spPr>
          <a:xfrm flipV="1">
            <a:off x="1234836" y="4190638"/>
            <a:ext cx="2373972" cy="4515"/>
          </a:xfrm>
          <a:prstGeom prst="line">
            <a:avLst/>
          </a:prstGeom>
          <a:ln w="9525">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6" name="TextBox 6"/>
          <p:cNvSpPr txBox="1"/>
          <p:nvPr/>
        </p:nvSpPr>
        <p:spPr>
          <a:xfrm>
            <a:off x="1274525" y="4372351"/>
            <a:ext cx="2334283" cy="1226248"/>
          </a:xfrm>
          <a:prstGeom prst="rect">
            <a:avLst/>
          </a:prstGeom>
          <a:ln/>
        </p:spPr>
        <p:txBody>
          <a:bodyPr vert="horz" wrap="square" lIns="114300" tIns="57150" rIns="114300" bIns="57150" rtlCol="0" anchor="t" anchorCtr="0">
            <a:normAutofit/>
          </a:bodyPr>
          <a:lstStyle/>
          <a:p>
            <a:pPr algn="just">
              <a:lnSpc>
                <a:spcPct val="120000"/>
              </a:lnSpc>
            </a:pPr>
            <a:r>
              <a:rPr lang="en-US" sz="1425" b="1" dirty="0" err="1">
                <a:solidFill>
                  <a:schemeClr val="dk1">
                    <a:alpha val="100000"/>
                  </a:schemeClr>
                </a:solidFill>
                <a:latin typeface="Microsoft Yahei"/>
                <a:ea typeface="Microsoft Yahei"/>
                <a:cs typeface="Microsoft Yahei"/>
              </a:rPr>
              <a:t>根据用户需求，设计合理的数据结构，如用户表、内容表、互动表等，保证数据的完整性和可靠性</a:t>
            </a:r>
            <a:r>
              <a:rPr lang="en-US" sz="1425" b="1" dirty="0">
                <a:solidFill>
                  <a:schemeClr val="dk1">
                    <a:alpha val="100000"/>
                  </a:schemeClr>
                </a:solidFill>
                <a:latin typeface="Microsoft Yahei"/>
                <a:ea typeface="Microsoft Yahei"/>
                <a:cs typeface="Microsoft Yahei"/>
              </a:rPr>
              <a:t>。</a:t>
            </a:r>
          </a:p>
        </p:txBody>
      </p:sp>
      <p:pic>
        <p:nvPicPr>
          <p:cNvPr id="7" name="Picture 7"/>
          <p:cNvPicPr>
            <a:picLocks noChangeAspect="1"/>
          </p:cNvPicPr>
          <p:nvPr/>
        </p:nvPicPr>
        <p:blipFill>
          <a:blip r:embed="rId4"/>
          <a:srcRect t="167" b="167"/>
          <a:stretch>
            <a:fillRect/>
          </a:stretch>
        </p:blipFill>
        <p:spPr>
          <a:xfrm>
            <a:off x="1554849" y="1463638"/>
            <a:ext cx="1808709" cy="1808709"/>
          </a:xfrm>
          <a:prstGeom prst="ellipse">
            <a:avLst/>
          </a:prstGeom>
        </p:spPr>
      </p:pic>
      <p:pic>
        <p:nvPicPr>
          <p:cNvPr id="8" name="Picture 8"/>
          <p:cNvPicPr>
            <a:picLocks noChangeAspect="1"/>
          </p:cNvPicPr>
          <p:nvPr/>
        </p:nvPicPr>
        <p:blipFill>
          <a:blip r:embed="rId5"/>
          <a:srcRect/>
          <a:stretch>
            <a:fillRect/>
          </a:stretch>
        </p:blipFill>
        <p:spPr>
          <a:xfrm>
            <a:off x="4902085" y="1463638"/>
            <a:ext cx="1808709" cy="1808709"/>
          </a:xfrm>
          <a:prstGeom prst="ellipse">
            <a:avLst/>
          </a:prstGeom>
        </p:spPr>
      </p:pic>
      <p:pic>
        <p:nvPicPr>
          <p:cNvPr id="9" name="Picture 9"/>
          <p:cNvPicPr>
            <a:picLocks noChangeAspect="1"/>
          </p:cNvPicPr>
          <p:nvPr/>
        </p:nvPicPr>
        <p:blipFill>
          <a:blip r:embed="rId6"/>
          <a:srcRect/>
          <a:stretch>
            <a:fillRect/>
          </a:stretch>
        </p:blipFill>
        <p:spPr>
          <a:xfrm>
            <a:off x="8397838" y="1463638"/>
            <a:ext cx="1808709" cy="1808709"/>
          </a:xfrm>
          <a:prstGeom prst="ellipse">
            <a:avLst/>
          </a:prstGeom>
        </p:spPr>
      </p:pic>
      <p:sp>
        <p:nvSpPr>
          <p:cNvPr id="10" name="TextBox 10"/>
          <p:cNvSpPr txBox="1"/>
          <p:nvPr/>
        </p:nvSpPr>
        <p:spPr>
          <a:xfrm>
            <a:off x="1179920" y="3568260"/>
            <a:ext cx="2830639" cy="471773"/>
          </a:xfrm>
          <a:prstGeom prst="rect">
            <a:avLst/>
          </a:prstGeom>
          <a:ln/>
        </p:spPr>
        <p:txBody>
          <a:bodyPr vert="horz" wrap="square" lIns="114300" tIns="57150" rIns="114300" bIns="57150" rtlCol="0" anchor="t" anchorCtr="0">
            <a:normAutofit/>
          </a:bodyPr>
          <a:lstStyle/>
          <a:p>
            <a:pPr>
              <a:lnSpc>
                <a:spcPct val="96000"/>
              </a:lnSpc>
            </a:pPr>
            <a:r>
              <a:rPr lang="en-US" sz="2250" b="1">
                <a:solidFill>
                  <a:schemeClr val="accent1">
                    <a:alpha val="100000"/>
                  </a:schemeClr>
                </a:solidFill>
                <a:latin typeface="Microsoft Yahei"/>
                <a:ea typeface="Microsoft Yahei"/>
                <a:cs typeface="Microsoft Yahei"/>
              </a:rPr>
              <a:t>数据结构设计</a:t>
            </a:r>
          </a:p>
        </p:txBody>
      </p:sp>
      <p:sp>
        <p:nvSpPr>
          <p:cNvPr id="11" name="AutoShape 11"/>
          <p:cNvSpPr/>
          <p:nvPr/>
        </p:nvSpPr>
        <p:spPr>
          <a:xfrm>
            <a:off x="1176555" y="4144186"/>
            <a:ext cx="92903" cy="92903"/>
          </a:xfrm>
          <a:prstGeom prst="ellipse">
            <a:avLst/>
          </a:prstGeom>
          <a:solidFill>
            <a:schemeClr val="accent1">
              <a:alpha val="100000"/>
            </a:schemeClr>
          </a:solidFill>
          <a:ln/>
        </p:spPr>
      </p:sp>
      <p:sp>
        <p:nvSpPr>
          <p:cNvPr id="12" name="AutoShape 12"/>
          <p:cNvSpPr/>
          <p:nvPr/>
        </p:nvSpPr>
        <p:spPr>
          <a:xfrm>
            <a:off x="3608809" y="4144186"/>
            <a:ext cx="92903" cy="92903"/>
          </a:xfrm>
          <a:prstGeom prst="ellipse">
            <a:avLst/>
          </a:prstGeom>
          <a:solidFill>
            <a:schemeClr val="accent1">
              <a:alpha val="100000"/>
            </a:schemeClr>
          </a:solidFill>
          <a:ln/>
        </p:spPr>
      </p:sp>
      <p:cxnSp>
        <p:nvCxnSpPr>
          <p:cNvPr id="13" name="Connector 13"/>
          <p:cNvCxnSpPr/>
          <p:nvPr/>
        </p:nvCxnSpPr>
        <p:spPr>
          <a:xfrm flipV="1">
            <a:off x="4477557" y="4190638"/>
            <a:ext cx="2373972" cy="4515"/>
          </a:xfrm>
          <a:prstGeom prst="line">
            <a:avLst/>
          </a:prstGeom>
          <a:ln w="9525">
            <a:solidFill>
              <a:schemeClr val="accent2"/>
            </a:solidFill>
            <a:prstDash val="solid"/>
            <a:headEnd type="none"/>
            <a:tailEnd type="none"/>
          </a:ln>
        </p:spPr>
        <p:style>
          <a:lnRef idx="0">
            <a:schemeClr val="accent2"/>
          </a:lnRef>
          <a:fillRef idx="1">
            <a:schemeClr val="accent2"/>
          </a:fillRef>
          <a:effectRef idx="0">
            <a:schemeClr val="accent2"/>
          </a:effectRef>
          <a:fontRef idx="minor">
            <a:schemeClr val="lt1"/>
          </a:fontRef>
        </p:style>
      </p:cxnSp>
      <p:sp>
        <p:nvSpPr>
          <p:cNvPr id="14" name="TextBox 14"/>
          <p:cNvSpPr txBox="1"/>
          <p:nvPr/>
        </p:nvSpPr>
        <p:spPr>
          <a:xfrm>
            <a:off x="4517246" y="4372351"/>
            <a:ext cx="2334283" cy="1226248"/>
          </a:xfrm>
          <a:prstGeom prst="rect">
            <a:avLst/>
          </a:prstGeom>
          <a:ln/>
        </p:spPr>
        <p:txBody>
          <a:bodyPr vert="horz" wrap="square" lIns="114300" tIns="57150" rIns="114300" bIns="57150" rtlCol="0" anchor="t" anchorCtr="0">
            <a:normAutofit/>
          </a:bodyPr>
          <a:lstStyle/>
          <a:p>
            <a:pPr algn="just">
              <a:lnSpc>
                <a:spcPct val="120000"/>
              </a:lnSpc>
            </a:pPr>
            <a:r>
              <a:rPr lang="en-US" sz="1425" b="1" dirty="0" err="1">
                <a:solidFill>
                  <a:schemeClr val="dk1">
                    <a:alpha val="100000"/>
                  </a:schemeClr>
                </a:solidFill>
                <a:latin typeface="Microsoft Yahei"/>
                <a:ea typeface="Microsoft Yahei"/>
                <a:cs typeface="Microsoft Yahei"/>
              </a:rPr>
              <a:t>提供数据备份和恢复功能，保证数据的安全性和可维护性</a:t>
            </a:r>
            <a:r>
              <a:rPr lang="en-US" sz="1425" b="1" dirty="0">
                <a:solidFill>
                  <a:schemeClr val="dk1">
                    <a:alpha val="100000"/>
                  </a:schemeClr>
                </a:solidFill>
                <a:latin typeface="Microsoft Yahei"/>
                <a:ea typeface="Microsoft Yahei"/>
                <a:cs typeface="Microsoft Yahei"/>
              </a:rPr>
              <a:t>。</a:t>
            </a:r>
          </a:p>
        </p:txBody>
      </p:sp>
      <p:sp>
        <p:nvSpPr>
          <p:cNvPr id="15" name="TextBox 15"/>
          <p:cNvSpPr txBox="1"/>
          <p:nvPr/>
        </p:nvSpPr>
        <p:spPr>
          <a:xfrm>
            <a:off x="4422641" y="3568260"/>
            <a:ext cx="2812494" cy="471773"/>
          </a:xfrm>
          <a:prstGeom prst="rect">
            <a:avLst/>
          </a:prstGeom>
          <a:ln/>
        </p:spPr>
        <p:txBody>
          <a:bodyPr vert="horz" wrap="square" lIns="114300" tIns="57150" rIns="114300" bIns="57150" rtlCol="0" anchor="t" anchorCtr="0">
            <a:normAutofit/>
          </a:bodyPr>
          <a:lstStyle/>
          <a:p>
            <a:pPr>
              <a:lnSpc>
                <a:spcPct val="96000"/>
              </a:lnSpc>
            </a:pPr>
            <a:r>
              <a:rPr lang="en-US" sz="2250" b="1">
                <a:solidFill>
                  <a:schemeClr val="accent1">
                    <a:alpha val="100000"/>
                  </a:schemeClr>
                </a:solidFill>
                <a:latin typeface="Microsoft Yahei"/>
                <a:ea typeface="Microsoft Yahei"/>
                <a:cs typeface="Microsoft Yahei"/>
              </a:rPr>
              <a:t>数据备份与恢复</a:t>
            </a:r>
          </a:p>
        </p:txBody>
      </p:sp>
      <p:sp>
        <p:nvSpPr>
          <p:cNvPr id="16" name="AutoShape 16"/>
          <p:cNvSpPr/>
          <p:nvPr/>
        </p:nvSpPr>
        <p:spPr>
          <a:xfrm>
            <a:off x="4419276" y="4144186"/>
            <a:ext cx="92903" cy="92903"/>
          </a:xfrm>
          <a:prstGeom prst="ellipse">
            <a:avLst/>
          </a:prstGeom>
          <a:solidFill>
            <a:schemeClr val="accent2">
              <a:alpha val="100000"/>
            </a:schemeClr>
          </a:solidFill>
          <a:ln/>
        </p:spPr>
      </p:sp>
      <p:sp>
        <p:nvSpPr>
          <p:cNvPr id="17" name="AutoShape 17"/>
          <p:cNvSpPr/>
          <p:nvPr/>
        </p:nvSpPr>
        <p:spPr>
          <a:xfrm>
            <a:off x="6851529" y="4144186"/>
            <a:ext cx="92903" cy="92903"/>
          </a:xfrm>
          <a:prstGeom prst="ellipse">
            <a:avLst/>
          </a:prstGeom>
          <a:solidFill>
            <a:schemeClr val="accent2">
              <a:alpha val="100000"/>
            </a:schemeClr>
          </a:solidFill>
          <a:ln/>
        </p:spPr>
      </p:sp>
      <p:cxnSp>
        <p:nvCxnSpPr>
          <p:cNvPr id="18" name="Connector 18"/>
          <p:cNvCxnSpPr/>
          <p:nvPr/>
        </p:nvCxnSpPr>
        <p:spPr>
          <a:xfrm flipV="1">
            <a:off x="7973310" y="4190638"/>
            <a:ext cx="2373972" cy="4515"/>
          </a:xfrm>
          <a:prstGeom prst="line">
            <a:avLst/>
          </a:prstGeom>
          <a:ln w="9525">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19" name="TextBox 19"/>
          <p:cNvSpPr txBox="1"/>
          <p:nvPr/>
        </p:nvSpPr>
        <p:spPr>
          <a:xfrm>
            <a:off x="8012999" y="4372351"/>
            <a:ext cx="2334283" cy="1226248"/>
          </a:xfrm>
          <a:prstGeom prst="rect">
            <a:avLst/>
          </a:prstGeom>
          <a:ln/>
        </p:spPr>
        <p:txBody>
          <a:bodyPr vert="horz" wrap="square" lIns="114300" tIns="57150" rIns="114300" bIns="57150" rtlCol="0" anchor="t" anchorCtr="0">
            <a:normAutofit/>
          </a:bodyPr>
          <a:lstStyle/>
          <a:p>
            <a:pPr algn="just">
              <a:lnSpc>
                <a:spcPct val="120000"/>
              </a:lnSpc>
            </a:pPr>
            <a:r>
              <a:rPr lang="en-US" sz="1425" b="1" dirty="0" err="1">
                <a:solidFill>
                  <a:schemeClr val="dk1">
                    <a:alpha val="100000"/>
                  </a:schemeClr>
                </a:solidFill>
                <a:latin typeface="Microsoft Yahei"/>
                <a:ea typeface="Microsoft Yahei"/>
                <a:cs typeface="Microsoft Yahei"/>
              </a:rPr>
              <a:t>提供用户身份验证和访问控制功能，保证数据的安全性和隐私保护</a:t>
            </a:r>
            <a:r>
              <a:rPr lang="en-US" sz="1425" b="1" dirty="0">
                <a:solidFill>
                  <a:schemeClr val="dk1">
                    <a:alpha val="100000"/>
                  </a:schemeClr>
                </a:solidFill>
                <a:latin typeface="Microsoft Yahei"/>
                <a:ea typeface="Microsoft Yahei"/>
                <a:cs typeface="Microsoft Yahei"/>
              </a:rPr>
              <a:t>。</a:t>
            </a:r>
          </a:p>
        </p:txBody>
      </p:sp>
      <p:sp>
        <p:nvSpPr>
          <p:cNvPr id="20" name="TextBox 20"/>
          <p:cNvSpPr txBox="1"/>
          <p:nvPr/>
        </p:nvSpPr>
        <p:spPr>
          <a:xfrm>
            <a:off x="7918393" y="3568260"/>
            <a:ext cx="2876002" cy="471773"/>
          </a:xfrm>
          <a:prstGeom prst="rect">
            <a:avLst/>
          </a:prstGeom>
          <a:ln/>
        </p:spPr>
        <p:txBody>
          <a:bodyPr vert="horz" wrap="square" lIns="114300" tIns="57150" rIns="114300" bIns="57150" rtlCol="0" anchor="t" anchorCtr="0">
            <a:normAutofit/>
          </a:bodyPr>
          <a:lstStyle/>
          <a:p>
            <a:pPr>
              <a:lnSpc>
                <a:spcPct val="96000"/>
              </a:lnSpc>
            </a:pPr>
            <a:r>
              <a:rPr lang="en-US" sz="2250" b="1">
                <a:solidFill>
                  <a:schemeClr val="accent1">
                    <a:alpha val="100000"/>
                  </a:schemeClr>
                </a:solidFill>
                <a:latin typeface="Microsoft Yahei"/>
                <a:ea typeface="Microsoft Yahei"/>
                <a:cs typeface="Microsoft Yahei"/>
              </a:rPr>
              <a:t>数据访问控制</a:t>
            </a:r>
          </a:p>
        </p:txBody>
      </p:sp>
      <p:sp>
        <p:nvSpPr>
          <p:cNvPr id="21" name="AutoShape 21"/>
          <p:cNvSpPr/>
          <p:nvPr/>
        </p:nvSpPr>
        <p:spPr>
          <a:xfrm>
            <a:off x="7915029" y="4144186"/>
            <a:ext cx="92903" cy="92903"/>
          </a:xfrm>
          <a:prstGeom prst="ellipse">
            <a:avLst/>
          </a:prstGeom>
          <a:solidFill>
            <a:schemeClr val="accent1">
              <a:alpha val="100000"/>
            </a:schemeClr>
          </a:solidFill>
          <a:ln/>
        </p:spPr>
      </p:sp>
      <p:sp>
        <p:nvSpPr>
          <p:cNvPr id="22" name="AutoShape 22"/>
          <p:cNvSpPr/>
          <p:nvPr/>
        </p:nvSpPr>
        <p:spPr>
          <a:xfrm>
            <a:off x="10347281" y="4144186"/>
            <a:ext cx="92903" cy="92903"/>
          </a:xfrm>
          <a:prstGeom prst="ellipse">
            <a:avLst/>
          </a:prstGeom>
          <a:solidFill>
            <a:schemeClr val="accent1">
              <a:alpha val="100000"/>
            </a:schemeClr>
          </a:solidFill>
          <a:ln/>
        </p:spPr>
      </p:sp>
      <p:sp>
        <p:nvSpPr>
          <p:cNvPr id="23" name="TextBox 23"/>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a:solidFill>
                  <a:schemeClr val="accent1">
                    <a:alpha val="100000"/>
                  </a:schemeClr>
                </a:solidFill>
                <a:latin typeface="Microsoft Yahei"/>
                <a:ea typeface="Microsoft Yahei"/>
                <a:cs typeface="Microsoft Yahei"/>
              </a:rPr>
              <a:t>数据存储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grpSp>
        <p:nvGrpSpPr>
          <p:cNvPr id="5" name="Group 5"/>
          <p:cNvGrpSpPr/>
          <p:nvPr/>
        </p:nvGrpSpPr>
        <p:grpSpPr>
          <a:xfrm>
            <a:off x="5698613" y="2968756"/>
            <a:ext cx="5508580" cy="1105400"/>
            <a:chOff x="5698613" y="2968756"/>
            <a:chExt cx="5508580" cy="1105400"/>
          </a:xfrm>
        </p:grpSpPr>
        <p:sp>
          <p:nvSpPr>
            <p:cNvPr id="6" name="TextBox 6"/>
            <p:cNvSpPr txBox="1"/>
            <p:nvPr/>
          </p:nvSpPr>
          <p:spPr>
            <a:xfrm>
              <a:off x="5698613" y="2968756"/>
              <a:ext cx="4306342" cy="379596"/>
            </a:xfrm>
            <a:prstGeom prst="rect">
              <a:avLst/>
            </a:prstGeom>
            <a:ln/>
          </p:spPr>
          <p:txBody>
            <a:bodyPr vert="horz" wrap="square" lIns="114300" tIns="57150" rIns="114300" bIns="57150" rtlCol="0" anchor="t" anchorCtr="0">
              <a:normAutofit/>
            </a:bodyPr>
            <a:lstStyle/>
            <a:p>
              <a:pPr>
                <a:lnSpc>
                  <a:spcPct val="77000"/>
                </a:lnSpc>
              </a:pPr>
              <a:r>
                <a:rPr lang="en-US" sz="1800" b="1">
                  <a:solidFill>
                    <a:schemeClr val="accent1">
                      <a:alpha val="100000"/>
                    </a:schemeClr>
                  </a:solidFill>
                  <a:latin typeface="Microsoft Yahei"/>
                  <a:ea typeface="Microsoft Yahei"/>
                  <a:cs typeface="Microsoft Yahei"/>
                </a:rPr>
                <a:t>对象存储</a:t>
              </a:r>
            </a:p>
          </p:txBody>
        </p:sp>
        <p:sp>
          <p:nvSpPr>
            <p:cNvPr id="7" name="TextBox 7"/>
            <p:cNvSpPr txBox="1"/>
            <p:nvPr/>
          </p:nvSpPr>
          <p:spPr>
            <a:xfrm>
              <a:off x="5698613" y="3405327"/>
              <a:ext cx="5508580" cy="668829"/>
            </a:xfrm>
            <a:prstGeom prst="rect">
              <a:avLst/>
            </a:prstGeom>
            <a:ln/>
          </p:spPr>
          <p:txBody>
            <a:bodyPr vert="horz" wrap="square" lIns="114300" tIns="57150" rIns="114300" bIns="57150" rtlCol="0" anchor="t" anchorCtr="0">
              <a:normAutofit/>
            </a:bodyPr>
            <a:lstStyle/>
            <a:p>
              <a:pPr>
                <a:lnSpc>
                  <a:spcPct val="120000"/>
                </a:lnSpc>
              </a:pPr>
              <a:r>
                <a:rPr lang="en-US" sz="1425" b="1" dirty="0" err="1">
                  <a:solidFill>
                    <a:schemeClr val="dk1">
                      <a:alpha val="100000"/>
                    </a:schemeClr>
                  </a:solidFill>
                  <a:latin typeface="Microsoft Yahei"/>
                  <a:ea typeface="Microsoft Yahei"/>
                  <a:cs typeface="Microsoft Yahei"/>
                </a:rPr>
                <a:t>通过对象存储服务，管理图片、视频等文件，提高内容的存储效率和可靠性</a:t>
              </a:r>
              <a:r>
                <a:rPr lang="en-US" sz="1425" b="1" dirty="0">
                  <a:solidFill>
                    <a:schemeClr val="dk1">
                      <a:alpha val="100000"/>
                    </a:schemeClr>
                  </a:solidFill>
                  <a:latin typeface="Microsoft Yahei"/>
                  <a:ea typeface="Microsoft Yahei"/>
                  <a:cs typeface="Microsoft Yahei"/>
                </a:rPr>
                <a:t>。</a:t>
              </a:r>
            </a:p>
          </p:txBody>
        </p:sp>
      </p:grpSp>
      <p:sp>
        <p:nvSpPr>
          <p:cNvPr id="11" name="TextBox 11"/>
          <p:cNvSpPr txBox="1"/>
          <p:nvPr/>
        </p:nvSpPr>
        <p:spPr>
          <a:xfrm>
            <a:off x="5698613" y="1398425"/>
            <a:ext cx="4306342" cy="379596"/>
          </a:xfrm>
          <a:prstGeom prst="rect">
            <a:avLst/>
          </a:prstGeom>
          <a:ln/>
        </p:spPr>
        <p:txBody>
          <a:bodyPr vert="horz" wrap="square" lIns="114300" tIns="57150" rIns="114300" bIns="57150" rtlCol="0" anchor="t" anchorCtr="0">
            <a:normAutofit/>
          </a:bodyPr>
          <a:lstStyle/>
          <a:p>
            <a:pPr>
              <a:lnSpc>
                <a:spcPct val="77000"/>
              </a:lnSpc>
            </a:pPr>
            <a:r>
              <a:rPr lang="en-US" sz="1800" b="1">
                <a:solidFill>
                  <a:schemeClr val="accent1">
                    <a:alpha val="100000"/>
                  </a:schemeClr>
                </a:solidFill>
                <a:latin typeface="Microsoft Yahei"/>
                <a:ea typeface="Microsoft Yahei"/>
                <a:cs typeface="Microsoft Yahei"/>
              </a:rPr>
              <a:t>CDN加速</a:t>
            </a:r>
          </a:p>
        </p:txBody>
      </p:sp>
      <p:sp>
        <p:nvSpPr>
          <p:cNvPr id="12" name="TextBox 12"/>
          <p:cNvSpPr txBox="1"/>
          <p:nvPr/>
        </p:nvSpPr>
        <p:spPr>
          <a:xfrm>
            <a:off x="5698613" y="1834997"/>
            <a:ext cx="5430080" cy="668829"/>
          </a:xfrm>
          <a:prstGeom prst="rect">
            <a:avLst/>
          </a:prstGeom>
          <a:ln/>
        </p:spPr>
        <p:txBody>
          <a:bodyPr vert="horz" wrap="square" lIns="114300" tIns="57150" rIns="114300" bIns="57150" rtlCol="0" anchor="t" anchorCtr="0">
            <a:normAutofit/>
          </a:bodyPr>
          <a:lstStyle/>
          <a:p>
            <a:pPr>
              <a:lnSpc>
                <a:spcPct val="120000"/>
              </a:lnSpc>
            </a:pPr>
            <a:r>
              <a:rPr lang="en-US" sz="1425" b="1" dirty="0" err="1">
                <a:solidFill>
                  <a:schemeClr val="dk1">
                    <a:alpha val="100000"/>
                  </a:schemeClr>
                </a:solidFill>
                <a:latin typeface="Microsoft Yahei"/>
                <a:ea typeface="Microsoft Yahei"/>
                <a:cs typeface="Microsoft Yahei"/>
              </a:rPr>
              <a:t>通过CDN加速服务，提高内容的访问速度和用户体验</a:t>
            </a:r>
            <a:r>
              <a:rPr lang="en-US" sz="1425" dirty="0">
                <a:solidFill>
                  <a:schemeClr val="dk1">
                    <a:alpha val="100000"/>
                  </a:schemeClr>
                </a:solidFill>
                <a:latin typeface="Microsoft Yahei"/>
                <a:ea typeface="Microsoft Yahei"/>
                <a:cs typeface="Microsoft Yahei"/>
              </a:rPr>
              <a:t>。</a:t>
            </a:r>
          </a:p>
        </p:txBody>
      </p:sp>
      <p:pic>
        <p:nvPicPr>
          <p:cNvPr id="13" name="Picture 13"/>
          <p:cNvPicPr>
            <a:picLocks noChangeAspect="1"/>
          </p:cNvPicPr>
          <p:nvPr/>
        </p:nvPicPr>
        <p:blipFill>
          <a:blip r:embed="rId4"/>
          <a:srcRect/>
          <a:stretch>
            <a:fillRect/>
          </a:stretch>
        </p:blipFill>
        <p:spPr>
          <a:xfrm>
            <a:off x="827728" y="1232187"/>
            <a:ext cx="4346281" cy="4346281"/>
          </a:xfrm>
          <a:prstGeom prst="diamond">
            <a:avLst/>
          </a:prstGeom>
        </p:spPr>
      </p:pic>
      <p:sp>
        <p:nvSpPr>
          <p:cNvPr id="14" name="TextBox 14"/>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a:solidFill>
                  <a:schemeClr val="accent1">
                    <a:alpha val="100000"/>
                  </a:schemeClr>
                </a:solidFill>
                <a:latin typeface="Microsoft Yahei"/>
                <a:ea typeface="Microsoft Yahei"/>
                <a:cs typeface="Microsoft Yahei"/>
              </a:rPr>
              <a:t>服务支持</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grpSp>
        <p:nvGrpSpPr>
          <p:cNvPr id="5" name="Group 5"/>
          <p:cNvGrpSpPr/>
          <p:nvPr/>
        </p:nvGrpSpPr>
        <p:grpSpPr>
          <a:xfrm>
            <a:off x="5698613" y="2968756"/>
            <a:ext cx="5508580" cy="1105400"/>
            <a:chOff x="5698613" y="2968756"/>
            <a:chExt cx="5508580" cy="1105400"/>
          </a:xfrm>
        </p:grpSpPr>
        <p:sp>
          <p:nvSpPr>
            <p:cNvPr id="6" name="TextBox 6"/>
            <p:cNvSpPr txBox="1"/>
            <p:nvPr/>
          </p:nvSpPr>
          <p:spPr>
            <a:xfrm>
              <a:off x="5698613" y="2968756"/>
              <a:ext cx="4306342" cy="379596"/>
            </a:xfrm>
            <a:prstGeom prst="rect">
              <a:avLst/>
            </a:prstGeom>
            <a:ln/>
          </p:spPr>
          <p:txBody>
            <a:bodyPr vert="horz" wrap="square" lIns="114300" tIns="57150" rIns="114300" bIns="57150" rtlCol="0" anchor="t" anchorCtr="0">
              <a:normAutofit/>
            </a:bodyPr>
            <a:lstStyle/>
            <a:p>
              <a:pPr>
                <a:lnSpc>
                  <a:spcPct val="77000"/>
                </a:lnSpc>
              </a:pPr>
              <a:r>
                <a:rPr lang="zh-CN" altLang="en-US" sz="1800" b="1" dirty="0">
                  <a:solidFill>
                    <a:schemeClr val="accent1">
                      <a:alpha val="100000"/>
                    </a:schemeClr>
                  </a:solidFill>
                  <a:latin typeface="Microsoft Yahei"/>
                  <a:ea typeface="Microsoft Yahei"/>
                  <a:cs typeface="Microsoft Yahei"/>
                </a:rPr>
                <a:t>预计进度</a:t>
              </a:r>
              <a:endParaRPr lang="en-US" sz="1800" b="1" dirty="0">
                <a:solidFill>
                  <a:schemeClr val="accent1">
                    <a:alpha val="100000"/>
                  </a:schemeClr>
                </a:solidFill>
                <a:latin typeface="Microsoft Yahei"/>
                <a:ea typeface="Microsoft Yahei"/>
                <a:cs typeface="Microsoft Yahei"/>
              </a:endParaRPr>
            </a:p>
          </p:txBody>
        </p:sp>
        <p:sp>
          <p:nvSpPr>
            <p:cNvPr id="7" name="TextBox 7"/>
            <p:cNvSpPr txBox="1"/>
            <p:nvPr/>
          </p:nvSpPr>
          <p:spPr>
            <a:xfrm>
              <a:off x="5698613" y="3405327"/>
              <a:ext cx="5508580" cy="668829"/>
            </a:xfrm>
            <a:prstGeom prst="rect">
              <a:avLst/>
            </a:prstGeom>
            <a:ln/>
          </p:spPr>
          <p:txBody>
            <a:bodyPr vert="horz" wrap="square" lIns="114300" tIns="57150" rIns="114300" bIns="57150" rtlCol="0" anchor="t" anchorCtr="0">
              <a:normAutofit/>
            </a:bodyPr>
            <a:lstStyle/>
            <a:p>
              <a:pPr>
                <a:lnSpc>
                  <a:spcPct val="120000"/>
                </a:lnSpc>
              </a:pPr>
              <a:r>
                <a:rPr lang="en-US" sz="1425" b="1" dirty="0">
                  <a:solidFill>
                    <a:schemeClr val="dk1">
                      <a:alpha val="100000"/>
                    </a:schemeClr>
                  </a:solidFill>
                  <a:latin typeface="Microsoft Yahei"/>
                  <a:ea typeface="Microsoft Yahei"/>
                  <a:cs typeface="Microsoft Yahei"/>
                </a:rPr>
                <a:t>1</a:t>
              </a:r>
              <a:r>
                <a:rPr lang="zh-CN" altLang="en-US" sz="1425" b="1" dirty="0">
                  <a:solidFill>
                    <a:schemeClr val="dk1">
                      <a:alpha val="100000"/>
                    </a:schemeClr>
                  </a:solidFill>
                  <a:latin typeface="Microsoft Yahei"/>
                  <a:ea typeface="Microsoft Yahei"/>
                  <a:cs typeface="Microsoft Yahei"/>
                </a:rPr>
                <a:t>个月</a:t>
              </a:r>
              <a:endParaRPr lang="en-US" altLang="zh-CN" sz="1425" b="1" dirty="0">
                <a:solidFill>
                  <a:schemeClr val="dk1">
                    <a:alpha val="100000"/>
                  </a:schemeClr>
                </a:solidFill>
                <a:latin typeface="Microsoft Yahei"/>
                <a:ea typeface="Microsoft Yahei"/>
                <a:cs typeface="Microsoft Yahei"/>
              </a:endParaRPr>
            </a:p>
            <a:p>
              <a:pPr>
                <a:lnSpc>
                  <a:spcPct val="120000"/>
                </a:lnSpc>
              </a:pPr>
              <a:r>
                <a:rPr lang="zh-CN" altLang="en-US" sz="1425" b="1" dirty="0">
                  <a:solidFill>
                    <a:schemeClr val="dk1">
                      <a:alpha val="100000"/>
                    </a:schemeClr>
                  </a:solidFill>
                  <a:latin typeface="Microsoft Yahei"/>
                  <a:ea typeface="Microsoft Yahei"/>
                  <a:cs typeface="Microsoft Yahei"/>
                </a:rPr>
                <a:t>前后端分离</a:t>
              </a:r>
              <a:r>
                <a:rPr lang="en-US" altLang="zh-CN" sz="1425" b="1" dirty="0">
                  <a:solidFill>
                    <a:schemeClr val="dk1">
                      <a:alpha val="100000"/>
                    </a:schemeClr>
                  </a:solidFill>
                  <a:latin typeface="Microsoft Yahei"/>
                  <a:ea typeface="Microsoft Yahei"/>
                  <a:cs typeface="Microsoft Yahei"/>
                </a:rPr>
                <a:t>——</a:t>
              </a:r>
              <a:r>
                <a:rPr lang="zh-CN" altLang="en-US" sz="1425" b="1" dirty="0">
                  <a:solidFill>
                    <a:schemeClr val="dk1">
                      <a:alpha val="100000"/>
                    </a:schemeClr>
                  </a:solidFill>
                  <a:latin typeface="Microsoft Yahei"/>
                  <a:ea typeface="Microsoft Yahei"/>
                  <a:cs typeface="Microsoft Yahei"/>
                </a:rPr>
                <a:t>端口对接</a:t>
              </a:r>
              <a:r>
                <a:rPr lang="en-US" altLang="zh-CN" sz="1425" b="1" dirty="0">
                  <a:solidFill>
                    <a:schemeClr val="dk1">
                      <a:alpha val="100000"/>
                    </a:schemeClr>
                  </a:solidFill>
                  <a:latin typeface="Microsoft Yahei"/>
                  <a:ea typeface="Microsoft Yahei"/>
                  <a:cs typeface="Microsoft Yahei"/>
                </a:rPr>
                <a:t>——</a:t>
              </a:r>
              <a:r>
                <a:rPr lang="zh-CN" altLang="en-US" sz="1425" b="1" dirty="0">
                  <a:solidFill>
                    <a:schemeClr val="dk1">
                      <a:alpha val="100000"/>
                    </a:schemeClr>
                  </a:solidFill>
                  <a:latin typeface="Microsoft Yahei"/>
                  <a:ea typeface="Microsoft Yahei"/>
                  <a:cs typeface="Microsoft Yahei"/>
                </a:rPr>
                <a:t>初版平台</a:t>
              </a:r>
              <a:r>
                <a:rPr lang="en-US" altLang="zh-CN" sz="1425" b="1" dirty="0">
                  <a:solidFill>
                    <a:schemeClr val="dk1">
                      <a:alpha val="100000"/>
                    </a:schemeClr>
                  </a:solidFill>
                  <a:latin typeface="Microsoft Yahei"/>
                  <a:ea typeface="Microsoft Yahei"/>
                  <a:cs typeface="Microsoft Yahei"/>
                </a:rPr>
                <a:t>——</a:t>
              </a:r>
              <a:r>
                <a:rPr lang="zh-CN" altLang="en-US" sz="1425" b="1" dirty="0">
                  <a:solidFill>
                    <a:schemeClr val="dk1">
                      <a:alpha val="100000"/>
                    </a:schemeClr>
                  </a:solidFill>
                  <a:latin typeface="Microsoft Yahei"/>
                  <a:ea typeface="Microsoft Yahei"/>
                  <a:cs typeface="Microsoft Yahei"/>
                </a:rPr>
                <a:t>项目迭代 功能补充</a:t>
              </a:r>
              <a:endParaRPr lang="en-US" sz="1425" b="1" dirty="0">
                <a:solidFill>
                  <a:schemeClr val="dk1">
                    <a:alpha val="100000"/>
                  </a:schemeClr>
                </a:solidFill>
                <a:latin typeface="Microsoft Yahei"/>
                <a:ea typeface="Microsoft Yahei"/>
                <a:cs typeface="Microsoft Yahei"/>
              </a:endParaRPr>
            </a:p>
          </p:txBody>
        </p:sp>
      </p:grpSp>
      <p:sp>
        <p:nvSpPr>
          <p:cNvPr id="11" name="TextBox 11"/>
          <p:cNvSpPr txBox="1"/>
          <p:nvPr/>
        </p:nvSpPr>
        <p:spPr>
          <a:xfrm>
            <a:off x="5698613" y="1398425"/>
            <a:ext cx="4306342" cy="379596"/>
          </a:xfrm>
          <a:prstGeom prst="rect">
            <a:avLst/>
          </a:prstGeom>
          <a:ln/>
        </p:spPr>
        <p:txBody>
          <a:bodyPr vert="horz" wrap="square" lIns="114300" tIns="57150" rIns="114300" bIns="57150" rtlCol="0" anchor="t" anchorCtr="0">
            <a:normAutofit/>
          </a:bodyPr>
          <a:lstStyle/>
          <a:p>
            <a:pPr>
              <a:lnSpc>
                <a:spcPct val="77000"/>
              </a:lnSpc>
            </a:pPr>
            <a:r>
              <a:rPr lang="zh-CN" altLang="en-US" sz="1800" b="1" dirty="0">
                <a:solidFill>
                  <a:schemeClr val="accent1">
                    <a:alpha val="100000"/>
                  </a:schemeClr>
                </a:solidFill>
                <a:latin typeface="Microsoft Yahei"/>
                <a:ea typeface="Microsoft Yahei"/>
                <a:cs typeface="Microsoft Yahei"/>
              </a:rPr>
              <a:t>小组分工</a:t>
            </a:r>
            <a:endParaRPr lang="en-US" sz="1800" b="1" dirty="0">
              <a:solidFill>
                <a:schemeClr val="accent1">
                  <a:alpha val="100000"/>
                </a:schemeClr>
              </a:solidFill>
              <a:latin typeface="Microsoft Yahei"/>
              <a:ea typeface="Microsoft Yahei"/>
              <a:cs typeface="Microsoft Yahei"/>
            </a:endParaRPr>
          </a:p>
        </p:txBody>
      </p:sp>
      <p:sp>
        <p:nvSpPr>
          <p:cNvPr id="12" name="TextBox 12"/>
          <p:cNvSpPr txBox="1"/>
          <p:nvPr/>
        </p:nvSpPr>
        <p:spPr>
          <a:xfrm>
            <a:off x="5698613" y="1834997"/>
            <a:ext cx="5430080" cy="668829"/>
          </a:xfrm>
          <a:prstGeom prst="rect">
            <a:avLst/>
          </a:prstGeom>
          <a:ln/>
        </p:spPr>
        <p:txBody>
          <a:bodyPr vert="horz" wrap="square" lIns="114300" tIns="57150" rIns="114300" bIns="57150" rtlCol="0" anchor="t" anchorCtr="0">
            <a:normAutofit/>
          </a:bodyPr>
          <a:lstStyle/>
          <a:p>
            <a:pPr>
              <a:lnSpc>
                <a:spcPct val="120000"/>
              </a:lnSpc>
            </a:pPr>
            <a:r>
              <a:rPr lang="zh-CN" altLang="en-US" sz="1425" b="1" dirty="0">
                <a:solidFill>
                  <a:schemeClr val="dk1">
                    <a:alpha val="100000"/>
                  </a:schemeClr>
                </a:solidFill>
                <a:latin typeface="Microsoft Yahei"/>
                <a:ea typeface="Microsoft Yahei"/>
                <a:cs typeface="Microsoft Yahei"/>
              </a:rPr>
              <a:t>产品经理</a:t>
            </a:r>
            <a:r>
              <a:rPr lang="en-US" altLang="zh-CN" sz="1425" b="1" dirty="0">
                <a:solidFill>
                  <a:schemeClr val="dk1">
                    <a:alpha val="100000"/>
                  </a:schemeClr>
                </a:solidFill>
                <a:latin typeface="Microsoft Yahei"/>
                <a:ea typeface="Microsoft Yahei"/>
                <a:cs typeface="Microsoft Yahei"/>
              </a:rPr>
              <a:t>1</a:t>
            </a:r>
            <a:r>
              <a:rPr lang="zh-CN" altLang="en-US" sz="1425" b="1" dirty="0">
                <a:solidFill>
                  <a:schemeClr val="dk1">
                    <a:alpha val="100000"/>
                  </a:schemeClr>
                </a:solidFill>
                <a:latin typeface="Microsoft Yahei"/>
                <a:ea typeface="Microsoft Yahei"/>
                <a:cs typeface="Microsoft Yahei"/>
              </a:rPr>
              <a:t>人，前端</a:t>
            </a:r>
            <a:r>
              <a:rPr lang="en-US" altLang="zh-CN" sz="1425" b="1" dirty="0">
                <a:solidFill>
                  <a:schemeClr val="dk1">
                    <a:alpha val="100000"/>
                  </a:schemeClr>
                </a:solidFill>
                <a:latin typeface="Microsoft Yahei"/>
                <a:ea typeface="Microsoft Yahei"/>
                <a:cs typeface="Microsoft Yahei"/>
              </a:rPr>
              <a:t>3</a:t>
            </a:r>
            <a:r>
              <a:rPr lang="zh-CN" altLang="en-US" sz="1425" b="1" dirty="0">
                <a:solidFill>
                  <a:schemeClr val="dk1">
                    <a:alpha val="100000"/>
                  </a:schemeClr>
                </a:solidFill>
                <a:latin typeface="Microsoft Yahei"/>
                <a:ea typeface="Microsoft Yahei"/>
                <a:cs typeface="Microsoft Yahei"/>
              </a:rPr>
              <a:t>人，后端</a:t>
            </a:r>
            <a:r>
              <a:rPr lang="en-US" altLang="zh-CN" sz="1425" b="1" dirty="0">
                <a:solidFill>
                  <a:schemeClr val="dk1">
                    <a:alpha val="100000"/>
                  </a:schemeClr>
                </a:solidFill>
                <a:latin typeface="Microsoft Yahei"/>
                <a:ea typeface="Microsoft Yahei"/>
                <a:cs typeface="Microsoft Yahei"/>
              </a:rPr>
              <a:t>2</a:t>
            </a:r>
            <a:r>
              <a:rPr lang="zh-CN" altLang="en-US" sz="1425" b="1" dirty="0">
                <a:solidFill>
                  <a:schemeClr val="dk1">
                    <a:alpha val="100000"/>
                  </a:schemeClr>
                </a:solidFill>
                <a:latin typeface="Microsoft Yahei"/>
                <a:ea typeface="Microsoft Yahei"/>
                <a:cs typeface="Microsoft Yahei"/>
              </a:rPr>
              <a:t>人，测试</a:t>
            </a:r>
            <a:r>
              <a:rPr lang="en-US" altLang="zh-CN" sz="1425" b="1" dirty="0">
                <a:solidFill>
                  <a:schemeClr val="dk1">
                    <a:alpha val="100000"/>
                  </a:schemeClr>
                </a:solidFill>
                <a:latin typeface="Microsoft Yahei"/>
                <a:ea typeface="Microsoft Yahei"/>
                <a:cs typeface="Microsoft Yahei"/>
              </a:rPr>
              <a:t>1</a:t>
            </a:r>
            <a:r>
              <a:rPr lang="zh-CN" altLang="en-US" sz="1425" b="1" dirty="0">
                <a:solidFill>
                  <a:schemeClr val="dk1">
                    <a:alpha val="100000"/>
                  </a:schemeClr>
                </a:solidFill>
                <a:latin typeface="Microsoft Yahei"/>
                <a:ea typeface="Microsoft Yahei"/>
                <a:cs typeface="Microsoft Yahei"/>
              </a:rPr>
              <a:t>人，文档管理</a:t>
            </a:r>
            <a:r>
              <a:rPr lang="en-US" altLang="zh-CN" sz="1425" b="1" dirty="0">
                <a:solidFill>
                  <a:schemeClr val="dk1">
                    <a:alpha val="100000"/>
                  </a:schemeClr>
                </a:solidFill>
                <a:latin typeface="Microsoft Yahei"/>
                <a:ea typeface="Microsoft Yahei"/>
                <a:cs typeface="Microsoft Yahei"/>
              </a:rPr>
              <a:t>1</a:t>
            </a:r>
            <a:r>
              <a:rPr lang="zh-CN" altLang="en-US" sz="1425" b="1" dirty="0">
                <a:solidFill>
                  <a:schemeClr val="dk1">
                    <a:alpha val="100000"/>
                  </a:schemeClr>
                </a:solidFill>
                <a:latin typeface="Microsoft Yahei"/>
                <a:ea typeface="Microsoft Yahei"/>
                <a:cs typeface="Microsoft Yahei"/>
              </a:rPr>
              <a:t>人</a:t>
            </a:r>
            <a:endParaRPr lang="en-US" sz="1425" dirty="0">
              <a:solidFill>
                <a:schemeClr val="dk1">
                  <a:alpha val="100000"/>
                </a:schemeClr>
              </a:solidFill>
              <a:latin typeface="Microsoft Yahei"/>
              <a:ea typeface="Microsoft Yahei"/>
              <a:cs typeface="Microsoft Yahei"/>
            </a:endParaRPr>
          </a:p>
        </p:txBody>
      </p:sp>
      <p:pic>
        <p:nvPicPr>
          <p:cNvPr id="13" name="Picture 13"/>
          <p:cNvPicPr>
            <a:picLocks noChangeAspect="1"/>
          </p:cNvPicPr>
          <p:nvPr/>
        </p:nvPicPr>
        <p:blipFill>
          <a:blip r:embed="rId4"/>
          <a:srcRect/>
          <a:stretch>
            <a:fillRect/>
          </a:stretch>
        </p:blipFill>
        <p:spPr>
          <a:xfrm>
            <a:off x="827728" y="1232187"/>
            <a:ext cx="4346281" cy="4346281"/>
          </a:xfrm>
          <a:prstGeom prst="diamond">
            <a:avLst/>
          </a:prstGeom>
        </p:spPr>
      </p:pic>
      <p:sp>
        <p:nvSpPr>
          <p:cNvPr id="14" name="TextBox 14"/>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项目管理</a:t>
            </a:r>
            <a:endParaRPr lang="en-US" sz="3000" b="1" dirty="0">
              <a:solidFill>
                <a:schemeClr val="accent1">
                  <a:alpha val="100000"/>
                </a:schemeClr>
              </a:solidFill>
              <a:latin typeface="Microsoft Yahei"/>
              <a:ea typeface="Microsoft Yahei"/>
              <a:cs typeface="Microsoft Yahei"/>
            </a:endParaRPr>
          </a:p>
        </p:txBody>
      </p:sp>
    </p:spTree>
    <p:extLst>
      <p:ext uri="{BB962C8B-B14F-4D97-AF65-F5344CB8AC3E}">
        <p14:creationId xmlns:p14="http://schemas.microsoft.com/office/powerpoint/2010/main" val="4078329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2" name="TextBox 2"/>
          <p:cNvSpPr txBox="1"/>
          <p:nvPr/>
        </p:nvSpPr>
        <p:spPr>
          <a:xfrm>
            <a:off x="87203" y="99354"/>
            <a:ext cx="540060" cy="118430"/>
          </a:xfrm>
          <a:prstGeom prst="rect">
            <a:avLst/>
          </a:prstGeom>
          <a:noFill/>
          <a:ln/>
        </p:spPr>
        <p:txBody>
          <a:bodyPr vert="horz" wrap="square" lIns="91440" tIns="45720" rIns="91440" bIns="45720" rtlCol="0" anchor="t" anchorCtr="0">
            <a:normAutofit fontScale="25000" lnSpcReduction="20000"/>
          </a:bodyPr>
          <a:lstStyle/>
          <a:p>
            <a:pPr algn="l">
              <a:lnSpc>
                <a:spcPct val="200000"/>
              </a:lnSpc>
              <a:spcBef>
                <a:spcPct val="0"/>
              </a:spcBef>
              <a:spcAft>
                <a:spcPct val="0"/>
              </a:spcAft>
            </a:pPr>
            <a:r>
              <a:rPr lang="en-US" sz="900">
                <a:solidFill>
                  <a:schemeClr val="lt1">
                    <a:alpha val="100000"/>
                  </a:schemeClr>
                </a:solidFill>
                <a:latin typeface="微软雅黑"/>
                <a:ea typeface="微软雅黑"/>
                <a:cs typeface="微软雅黑"/>
              </a:rPr>
              <a:t>汇报人：文小库</a:t>
            </a:r>
          </a:p>
        </p:txBody>
      </p:sp>
      <p:pic>
        <p:nvPicPr>
          <p:cNvPr id="3" name="Picture 3"/>
          <p:cNvPicPr>
            <a:picLocks noChangeAspect="1"/>
          </p:cNvPicPr>
          <p:nvPr/>
        </p:nvPicPr>
        <p:blipFill>
          <a:blip r:embed="rId2"/>
          <a:srcRect/>
          <a:stretch>
            <a:fillRect/>
          </a:stretch>
        </p:blipFill>
        <p:spPr>
          <a:xfrm rot="5400000">
            <a:off x="2673193" y="-2667000"/>
            <a:ext cx="6858000" cy="12192000"/>
          </a:xfrm>
          <a:prstGeom prst="rect">
            <a:avLst/>
          </a:prstGeom>
        </p:spPr>
      </p:pic>
      <p:pic>
        <p:nvPicPr>
          <p:cNvPr id="4" name="Picture 4"/>
          <p:cNvPicPr>
            <a:picLocks noChangeAspect="1"/>
          </p:cNvPicPr>
          <p:nvPr/>
        </p:nvPicPr>
        <p:blipFill>
          <a:blip r:embed="rId3"/>
          <a:srcRect/>
          <a:stretch>
            <a:fillRect/>
          </a:stretch>
        </p:blipFill>
        <p:spPr>
          <a:xfrm>
            <a:off x="0" y="5684520"/>
            <a:ext cx="12192000" cy="1173480"/>
          </a:xfrm>
          <a:prstGeom prst="rect">
            <a:avLst/>
          </a:prstGeom>
        </p:spPr>
      </p:pic>
      <p:pic>
        <p:nvPicPr>
          <p:cNvPr id="5" name="Picture 5"/>
          <p:cNvPicPr>
            <a:picLocks noChangeAspect="1"/>
          </p:cNvPicPr>
          <p:nvPr/>
        </p:nvPicPr>
        <p:blipFill>
          <a:blip r:embed="rId4"/>
          <a:srcRect/>
          <a:stretch>
            <a:fillRect/>
          </a:stretch>
        </p:blipFill>
        <p:spPr>
          <a:xfrm rot="1145600">
            <a:off x="3485051" y="646355"/>
            <a:ext cx="7566979" cy="4916389"/>
          </a:xfrm>
          <a:prstGeom prst="rect">
            <a:avLst/>
          </a:prstGeom>
        </p:spPr>
      </p:pic>
      <p:sp>
        <p:nvSpPr>
          <p:cNvPr id="6" name="AutoShape 6"/>
          <p:cNvSpPr/>
          <p:nvPr/>
        </p:nvSpPr>
        <p:spPr>
          <a:xfrm>
            <a:off x="267510" y="3204235"/>
            <a:ext cx="321508" cy="321508"/>
          </a:xfrm>
          <a:prstGeom prst="ellipse">
            <a:avLst/>
          </a:prstGeom>
          <a:solidFill>
            <a:srgbClr val="FFFFFF">
              <a:alpha val="100000"/>
            </a:srgbClr>
          </a:solidFill>
          <a:ln w="38100">
            <a:solidFill>
              <a:schemeClr val="dk1">
                <a:alpha val="100000"/>
              </a:schemeClr>
            </a:solidFill>
            <a:prstDash val="solid"/>
          </a:ln>
        </p:spPr>
      </p:sp>
      <p:pic>
        <p:nvPicPr>
          <p:cNvPr id="7" name="Picture 7"/>
          <p:cNvPicPr>
            <a:picLocks noChangeAspect="1"/>
          </p:cNvPicPr>
          <p:nvPr/>
        </p:nvPicPr>
        <p:blipFill>
          <a:blip r:embed="rId5"/>
          <a:srcRect/>
          <a:stretch>
            <a:fillRect/>
          </a:stretch>
        </p:blipFill>
        <p:spPr>
          <a:xfrm>
            <a:off x="9648015" y="4199852"/>
            <a:ext cx="1999962" cy="2420124"/>
          </a:xfrm>
          <a:prstGeom prst="rect">
            <a:avLst/>
          </a:prstGeom>
        </p:spPr>
      </p:pic>
      <p:cxnSp>
        <p:nvCxnSpPr>
          <p:cNvPr id="8" name="Connector 8"/>
          <p:cNvCxnSpPr/>
          <p:nvPr/>
        </p:nvCxnSpPr>
        <p:spPr>
          <a:xfrm>
            <a:off x="856527" y="0"/>
            <a:ext cx="0" cy="6858000"/>
          </a:xfrm>
          <a:prstGeom prst="line">
            <a:avLst/>
          </a:prstGeom>
          <a:ln w="76200">
            <a:solidFill>
              <a:srgbClr val="FFFFFF">
                <a:alpha val="100000"/>
              </a:srgbClr>
            </a:solidFill>
            <a:prstDash val="solid"/>
            <a:headEnd type="none"/>
            <a:tailEnd type="none"/>
          </a:ln>
        </p:spPr>
      </p:cxnSp>
      <p:pic>
        <p:nvPicPr>
          <p:cNvPr id="9" name="Picture 9"/>
          <p:cNvPicPr>
            <a:picLocks noChangeAspect="1"/>
          </p:cNvPicPr>
          <p:nvPr/>
        </p:nvPicPr>
        <p:blipFill>
          <a:blip r:embed="rId6"/>
          <a:srcRect/>
          <a:stretch>
            <a:fillRect/>
          </a:stretch>
        </p:blipFill>
        <p:spPr>
          <a:xfrm>
            <a:off x="669981" y="500286"/>
            <a:ext cx="4097098" cy="5831023"/>
          </a:xfrm>
          <a:prstGeom prst="rect">
            <a:avLst/>
          </a:prstGeom>
        </p:spPr>
      </p:pic>
      <p:sp>
        <p:nvSpPr>
          <p:cNvPr id="10" name="Freeform 10"/>
          <p:cNvSpPr/>
          <p:nvPr/>
        </p:nvSpPr>
        <p:spPr>
          <a:xfrm>
            <a:off x="418578" y="891208"/>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11" name="Freeform 11"/>
          <p:cNvSpPr/>
          <p:nvPr/>
        </p:nvSpPr>
        <p:spPr>
          <a:xfrm>
            <a:off x="4432469" y="5147087"/>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12" name="AutoShape 12"/>
          <p:cNvSpPr/>
          <p:nvPr/>
        </p:nvSpPr>
        <p:spPr>
          <a:xfrm>
            <a:off x="4015778" y="4553388"/>
            <a:ext cx="856526" cy="856526"/>
          </a:xfrm>
          <a:prstGeom prst="ellipse">
            <a:avLst/>
          </a:prstGeom>
          <a:solidFill>
            <a:srgbClr val="FFFFFF">
              <a:alpha val="100000"/>
            </a:srgbClr>
          </a:solidFill>
          <a:ln w="38100">
            <a:solidFill>
              <a:schemeClr val="dk1">
                <a:alpha val="100000"/>
              </a:schemeClr>
            </a:solidFill>
            <a:prstDash val="solid"/>
          </a:ln>
        </p:spPr>
      </p:sp>
      <p:sp>
        <p:nvSpPr>
          <p:cNvPr id="13" name="AutoShape 13"/>
          <p:cNvSpPr/>
          <p:nvPr/>
        </p:nvSpPr>
        <p:spPr>
          <a:xfrm>
            <a:off x="4097438" y="891208"/>
            <a:ext cx="370433" cy="370433"/>
          </a:xfrm>
          <a:prstGeom prst="diamond">
            <a:avLst/>
          </a:prstGeom>
          <a:solidFill>
            <a:srgbClr val="FFFFFF">
              <a:alpha val="100000"/>
            </a:srgbClr>
          </a:solidFill>
          <a:ln w="38100">
            <a:solidFill>
              <a:schemeClr val="dk1">
                <a:alpha val="100000"/>
              </a:schemeClr>
            </a:solidFill>
            <a:prstDash val="solid"/>
          </a:ln>
        </p:spPr>
      </p:sp>
      <p:sp>
        <p:nvSpPr>
          <p:cNvPr id="14" name="AutoShape 14"/>
          <p:cNvSpPr/>
          <p:nvPr/>
        </p:nvSpPr>
        <p:spPr>
          <a:xfrm>
            <a:off x="10965040" y="2536754"/>
            <a:ext cx="370433" cy="370433"/>
          </a:xfrm>
          <a:prstGeom prst="diamond">
            <a:avLst/>
          </a:prstGeom>
          <a:solidFill>
            <a:srgbClr val="FFFFFF">
              <a:alpha val="100000"/>
            </a:srgbClr>
          </a:solidFill>
          <a:ln w="38100">
            <a:solidFill>
              <a:schemeClr val="dk1">
                <a:alpha val="100000"/>
              </a:schemeClr>
            </a:solidFill>
            <a:prstDash val="solid"/>
          </a:ln>
        </p:spPr>
      </p:sp>
      <p:pic>
        <p:nvPicPr>
          <p:cNvPr id="15" name="Picture 15"/>
          <p:cNvPicPr>
            <a:picLocks noChangeAspect="1"/>
          </p:cNvPicPr>
          <p:nvPr/>
        </p:nvPicPr>
        <p:blipFill>
          <a:blip r:embed="rId7"/>
          <a:srcRect b="-6522"/>
          <a:stretch>
            <a:fillRect/>
          </a:stretch>
        </p:blipFill>
        <p:spPr>
          <a:xfrm rot="14704670">
            <a:off x="7537213" y="-1343404"/>
            <a:ext cx="5062150" cy="4136020"/>
          </a:xfrm>
          <a:prstGeom prst="rect">
            <a:avLst/>
          </a:prstGeom>
        </p:spPr>
      </p:pic>
      <p:sp>
        <p:nvSpPr>
          <p:cNvPr id="16" name="AutoShape 16"/>
          <p:cNvSpPr/>
          <p:nvPr/>
        </p:nvSpPr>
        <p:spPr>
          <a:xfrm>
            <a:off x="267510" y="445795"/>
            <a:ext cx="321508" cy="321508"/>
          </a:xfrm>
          <a:prstGeom prst="ellipse">
            <a:avLst/>
          </a:prstGeom>
          <a:solidFill>
            <a:srgbClr val="FFFFFF">
              <a:alpha val="100000"/>
            </a:srgbClr>
          </a:solidFill>
          <a:ln w="38100">
            <a:solidFill>
              <a:schemeClr val="dk1">
                <a:alpha val="100000"/>
              </a:schemeClr>
            </a:solidFill>
            <a:prstDash val="solid"/>
          </a:ln>
        </p:spPr>
      </p:sp>
      <p:sp>
        <p:nvSpPr>
          <p:cNvPr id="17" name="AutoShape 17"/>
          <p:cNvSpPr/>
          <p:nvPr/>
        </p:nvSpPr>
        <p:spPr>
          <a:xfrm>
            <a:off x="267510" y="6090697"/>
            <a:ext cx="321508" cy="321508"/>
          </a:xfrm>
          <a:prstGeom prst="ellipse">
            <a:avLst/>
          </a:prstGeom>
          <a:solidFill>
            <a:srgbClr val="FFFFFF">
              <a:alpha val="100000"/>
            </a:srgbClr>
          </a:solidFill>
          <a:ln w="38100">
            <a:solidFill>
              <a:schemeClr val="dk1">
                <a:alpha val="100000"/>
              </a:schemeClr>
            </a:solidFill>
            <a:prstDash val="solid"/>
          </a:ln>
        </p:spPr>
      </p:sp>
      <p:sp>
        <p:nvSpPr>
          <p:cNvPr id="18" name="TextBox 18"/>
          <p:cNvSpPr txBox="1"/>
          <p:nvPr/>
        </p:nvSpPr>
        <p:spPr>
          <a:xfrm>
            <a:off x="5318900" y="2230512"/>
            <a:ext cx="4317430" cy="1862048"/>
          </a:xfrm>
          <a:prstGeom prst="rect">
            <a:avLst/>
          </a:prstGeom>
          <a:noFill/>
          <a:ln/>
        </p:spPr>
        <p:txBody>
          <a:bodyPr vert="horz" wrap="square" lIns="91440" tIns="45720" rIns="91440" bIns="45720" rtlCol="0" anchor="t" anchorCtr="0">
            <a:normAutofit/>
          </a:bodyPr>
          <a:lstStyle/>
          <a:p>
            <a:pPr algn="l">
              <a:lnSpc>
                <a:spcPct val="100000"/>
              </a:lnSpc>
            </a:pPr>
            <a:r>
              <a:rPr lang="en-US" sz="7974">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67000" y="-2667000"/>
            <a:ext cx="6858000" cy="12192000"/>
          </a:xfrm>
          <a:prstGeom prst="rect">
            <a:avLst/>
          </a:prstGeom>
        </p:spPr>
      </p:pic>
      <p:cxnSp>
        <p:nvCxnSpPr>
          <p:cNvPr id="3" name="Connector 3"/>
          <p:cNvCxnSpPr/>
          <p:nvPr/>
        </p:nvCxnSpPr>
        <p:spPr>
          <a:xfrm>
            <a:off x="856527" y="0"/>
            <a:ext cx="0" cy="6858000"/>
          </a:xfrm>
          <a:prstGeom prst="line">
            <a:avLst/>
          </a:prstGeom>
          <a:ln w="76200">
            <a:solidFill>
              <a:srgbClr val="FFFFFF">
                <a:alpha val="100000"/>
              </a:srgbClr>
            </a:solidFill>
            <a:prstDash val="solid"/>
            <a:headEnd type="none"/>
            <a:tailEnd type="none"/>
          </a:ln>
        </p:spPr>
      </p:cxnSp>
      <p:sp>
        <p:nvSpPr>
          <p:cNvPr id="4" name="AutoShape 4"/>
          <p:cNvSpPr/>
          <p:nvPr/>
        </p:nvSpPr>
        <p:spPr>
          <a:xfrm rot="20980462">
            <a:off x="2767919" y="2566825"/>
            <a:ext cx="7292050" cy="2314937"/>
          </a:xfrm>
          <a:prstGeom prst="parallelogram">
            <a:avLst>
              <a:gd name="adj" fmla="val 25000"/>
            </a:avLst>
          </a:prstGeom>
          <a:noFill/>
          <a:ln w="76200">
            <a:solidFill>
              <a:schemeClr val="dk1">
                <a:alpha val="100000"/>
              </a:schemeClr>
            </a:solidFill>
            <a:prstDash val="solid"/>
          </a:ln>
        </p:spPr>
      </p:sp>
      <p:sp>
        <p:nvSpPr>
          <p:cNvPr id="5" name="AutoShape 5"/>
          <p:cNvSpPr/>
          <p:nvPr/>
        </p:nvSpPr>
        <p:spPr>
          <a:xfrm rot="20980462">
            <a:off x="2265160" y="2196640"/>
            <a:ext cx="7292050" cy="2314937"/>
          </a:xfrm>
          <a:prstGeom prst="parallelogram">
            <a:avLst>
              <a:gd name="adj" fmla="val 25000"/>
            </a:avLst>
          </a:prstGeom>
          <a:solidFill>
            <a:srgbClr val="FFFFFF">
              <a:alpha val="100000"/>
            </a:srgbClr>
          </a:solidFill>
          <a:ln w="76200">
            <a:solidFill>
              <a:schemeClr val="dk1">
                <a:alpha val="100000"/>
              </a:schemeClr>
            </a:solidFill>
            <a:prstDash val="solid"/>
          </a:ln>
        </p:spPr>
      </p:sp>
      <p:sp>
        <p:nvSpPr>
          <p:cNvPr id="6" name="AutoShape 6"/>
          <p:cNvSpPr/>
          <p:nvPr/>
        </p:nvSpPr>
        <p:spPr>
          <a:xfrm rot="20980462">
            <a:off x="2969565" y="2347494"/>
            <a:ext cx="619246" cy="619246"/>
          </a:xfrm>
          <a:prstGeom prst="ellipse">
            <a:avLst/>
          </a:prstGeom>
          <a:solidFill>
            <a:srgbClr val="FFFFFF">
              <a:alpha val="100000"/>
            </a:srgbClr>
          </a:solidFill>
          <a:ln w="76200">
            <a:solidFill>
              <a:schemeClr val="dk1">
                <a:alpha val="100000"/>
              </a:schemeClr>
            </a:solidFill>
            <a:prstDash val="solid"/>
          </a:ln>
        </p:spPr>
      </p:sp>
      <p:sp>
        <p:nvSpPr>
          <p:cNvPr id="7" name="AutoShape 7"/>
          <p:cNvSpPr/>
          <p:nvPr/>
        </p:nvSpPr>
        <p:spPr>
          <a:xfrm rot="20980462">
            <a:off x="3827404" y="2191202"/>
            <a:ext cx="619246" cy="619246"/>
          </a:xfrm>
          <a:prstGeom prst="ellipse">
            <a:avLst/>
          </a:prstGeom>
          <a:solidFill>
            <a:srgbClr val="0025FF">
              <a:alpha val="100000"/>
            </a:srgbClr>
          </a:solidFill>
          <a:ln w="76200">
            <a:solidFill>
              <a:schemeClr val="dk1">
                <a:alpha val="100000"/>
              </a:schemeClr>
            </a:solidFill>
            <a:prstDash val="solid"/>
          </a:ln>
        </p:spPr>
      </p:sp>
      <p:sp>
        <p:nvSpPr>
          <p:cNvPr id="8" name="TextBox 8"/>
          <p:cNvSpPr txBox="1"/>
          <p:nvPr/>
        </p:nvSpPr>
        <p:spPr>
          <a:xfrm rot="20980462">
            <a:off x="4254972" y="2730883"/>
            <a:ext cx="4168718" cy="1200329"/>
          </a:xfrm>
          <a:prstGeom prst="rect">
            <a:avLst/>
          </a:prstGeom>
          <a:noFill/>
          <a:ln/>
        </p:spPr>
        <p:txBody>
          <a:bodyPr vert="horz" wrap="square" lIns="91440" tIns="45720" rIns="91440" bIns="45720" rtlCol="0" anchor="t" anchorCtr="0">
            <a:normAutofit/>
          </a:bodyPr>
          <a:lstStyle/>
          <a:p>
            <a:pPr algn="l">
              <a:lnSpc>
                <a:spcPct val="100000"/>
              </a:lnSpc>
            </a:pPr>
            <a:r>
              <a:rPr lang="en-US" sz="6825" i="1">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项目概述</a:t>
            </a:r>
          </a:p>
        </p:txBody>
      </p:sp>
      <p:sp>
        <p:nvSpPr>
          <p:cNvPr id="9" name="TextBox 9"/>
          <p:cNvSpPr txBox="1"/>
          <p:nvPr/>
        </p:nvSpPr>
        <p:spPr>
          <a:xfrm rot="20980462">
            <a:off x="2929846" y="3162995"/>
            <a:ext cx="1479343" cy="1323439"/>
          </a:xfrm>
          <a:prstGeom prst="rect">
            <a:avLst/>
          </a:prstGeom>
          <a:noFill/>
          <a:ln/>
        </p:spPr>
        <p:txBody>
          <a:bodyPr vert="horz" wrap="square" lIns="91440" tIns="45720" rIns="91440" bIns="45720" rtlCol="0" anchor="t" anchorCtr="0">
            <a:normAutofit/>
          </a:bodyPr>
          <a:lstStyle/>
          <a:p>
            <a:pPr algn="l">
              <a:lnSpc>
                <a:spcPct val="80000"/>
              </a:lnSpc>
            </a:pPr>
            <a:r>
              <a:rPr lang="en-US" sz="8000" b="1" i="1">
                <a:solidFill>
                  <a:schemeClr val="dk1">
                    <a:alpha val="100000"/>
                  </a:schemeClr>
                </a:solidFill>
                <a:effectLst>
                  <a:outerShdw blurRad="38100" dist="38100" dir="2700000">
                    <a:srgbClr val="000000">
                      <a:alpha val="43136"/>
                    </a:srgbClr>
                  </a:outerShdw>
                </a:effectLst>
                <a:latin typeface="微软雅黑"/>
                <a:ea typeface="微软雅黑"/>
                <a:cs typeface="微软雅黑"/>
              </a:rPr>
              <a:t>01</a:t>
            </a:r>
          </a:p>
        </p:txBody>
      </p:sp>
      <p:sp>
        <p:nvSpPr>
          <p:cNvPr id="10" name="AutoShape 10"/>
          <p:cNvSpPr/>
          <p:nvPr/>
        </p:nvSpPr>
        <p:spPr>
          <a:xfrm>
            <a:off x="10170289" y="1034488"/>
            <a:ext cx="856526" cy="856526"/>
          </a:xfrm>
          <a:prstGeom prst="ellipse">
            <a:avLst/>
          </a:prstGeom>
          <a:solidFill>
            <a:srgbClr val="FFFFFF">
              <a:alpha val="100000"/>
            </a:srgbClr>
          </a:solidFill>
          <a:ln w="38100">
            <a:solidFill>
              <a:schemeClr val="dk1">
                <a:alpha val="100000"/>
              </a:schemeClr>
            </a:solidFill>
            <a:prstDash val="solid"/>
          </a:ln>
        </p:spPr>
      </p:sp>
      <p:sp>
        <p:nvSpPr>
          <p:cNvPr id="11" name="AutoShape 11"/>
          <p:cNvSpPr/>
          <p:nvPr/>
        </p:nvSpPr>
        <p:spPr>
          <a:xfrm>
            <a:off x="267510" y="445795"/>
            <a:ext cx="321508" cy="321508"/>
          </a:xfrm>
          <a:prstGeom prst="ellipse">
            <a:avLst/>
          </a:prstGeom>
          <a:solidFill>
            <a:srgbClr val="FFFFFF">
              <a:alpha val="100000"/>
            </a:srgbClr>
          </a:solidFill>
          <a:ln w="38100">
            <a:solidFill>
              <a:schemeClr val="dk1">
                <a:alpha val="100000"/>
              </a:schemeClr>
            </a:solidFill>
            <a:prstDash val="solid"/>
          </a:ln>
        </p:spPr>
      </p:sp>
      <p:sp>
        <p:nvSpPr>
          <p:cNvPr id="12" name="AutoShape 12"/>
          <p:cNvSpPr/>
          <p:nvPr/>
        </p:nvSpPr>
        <p:spPr>
          <a:xfrm>
            <a:off x="10702368" y="1000581"/>
            <a:ext cx="321508" cy="321508"/>
          </a:xfrm>
          <a:prstGeom prst="ellipse">
            <a:avLst/>
          </a:prstGeom>
          <a:solidFill>
            <a:srgbClr val="FFFFFF">
              <a:alpha val="100000"/>
            </a:srgbClr>
          </a:solidFill>
          <a:ln w="38100">
            <a:solidFill>
              <a:schemeClr val="dk1">
                <a:alpha val="100000"/>
              </a:schemeClr>
            </a:solidFill>
            <a:prstDash val="solid"/>
          </a:ln>
        </p:spPr>
      </p:sp>
      <p:sp>
        <p:nvSpPr>
          <p:cNvPr id="14" name="AutoShape 14"/>
          <p:cNvSpPr/>
          <p:nvPr/>
        </p:nvSpPr>
        <p:spPr>
          <a:xfrm>
            <a:off x="267510" y="6090697"/>
            <a:ext cx="321508" cy="321508"/>
          </a:xfrm>
          <a:prstGeom prst="ellipse">
            <a:avLst/>
          </a:prstGeom>
          <a:solidFill>
            <a:srgbClr val="FFFFFF">
              <a:alpha val="100000"/>
            </a:srgbClr>
          </a:solidFill>
          <a:ln w="38100">
            <a:solidFill>
              <a:schemeClr val="dk1">
                <a:alpha val="100000"/>
              </a:schemeClr>
            </a:solidFill>
            <a:prstDash val="solid"/>
          </a:ln>
        </p:spPr>
      </p:sp>
      <p:sp>
        <p:nvSpPr>
          <p:cNvPr id="15" name="AutoShape 15"/>
          <p:cNvSpPr/>
          <p:nvPr/>
        </p:nvSpPr>
        <p:spPr>
          <a:xfrm>
            <a:off x="267510" y="3204235"/>
            <a:ext cx="321508" cy="321508"/>
          </a:xfrm>
          <a:prstGeom prst="ellipse">
            <a:avLst/>
          </a:prstGeom>
          <a:solidFill>
            <a:srgbClr val="FFFFFF">
              <a:alpha val="100000"/>
            </a:srgbClr>
          </a:solidFill>
          <a:ln w="38100">
            <a:solidFill>
              <a:schemeClr val="dk1">
                <a:alpha val="100000"/>
              </a:schemeClr>
            </a:solidFill>
            <a:prstDash val="solid"/>
          </a:ln>
        </p:spPr>
      </p:sp>
      <p:sp>
        <p:nvSpPr>
          <p:cNvPr id="16" name="AutoShape 16"/>
          <p:cNvSpPr/>
          <p:nvPr/>
        </p:nvSpPr>
        <p:spPr>
          <a:xfrm>
            <a:off x="8873568" y="4824846"/>
            <a:ext cx="321508" cy="321508"/>
          </a:xfrm>
          <a:prstGeom prst="ellipse">
            <a:avLst/>
          </a:prstGeom>
          <a:solidFill>
            <a:srgbClr val="FFFFFF">
              <a:alpha val="100000"/>
            </a:srgbClr>
          </a:solidFill>
          <a:ln w="38100">
            <a:solidFill>
              <a:schemeClr val="dk1">
                <a:alpha val="100000"/>
              </a:schemeClr>
            </a:solidFill>
            <a:prstDash val="solid"/>
          </a:ln>
        </p:spPr>
      </p:sp>
      <p:sp>
        <p:nvSpPr>
          <p:cNvPr id="17" name="Freeform 17"/>
          <p:cNvSpPr/>
          <p:nvPr/>
        </p:nvSpPr>
        <p:spPr>
          <a:xfrm>
            <a:off x="2113801" y="1112960"/>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18" name="AutoShape 18"/>
          <p:cNvSpPr/>
          <p:nvPr/>
        </p:nvSpPr>
        <p:spPr>
          <a:xfrm>
            <a:off x="5792661" y="1112960"/>
            <a:ext cx="370433" cy="370433"/>
          </a:xfrm>
          <a:prstGeom prst="diamond">
            <a:avLst/>
          </a:prstGeom>
          <a:solidFill>
            <a:srgbClr val="FFFFFF">
              <a:alpha val="100000"/>
            </a:srgbClr>
          </a:solidFill>
          <a:ln w="38100">
            <a:solidFill>
              <a:schemeClr val="dk1">
                <a:alpha val="100000"/>
              </a:schemeClr>
            </a:solidFill>
            <a:prstDash val="solid"/>
          </a:ln>
        </p:spPr>
      </p:sp>
      <p:sp>
        <p:nvSpPr>
          <p:cNvPr id="19" name="AutoShape 19"/>
          <p:cNvSpPr/>
          <p:nvPr/>
        </p:nvSpPr>
        <p:spPr>
          <a:xfrm>
            <a:off x="5059996" y="5513803"/>
            <a:ext cx="370433" cy="370433"/>
          </a:xfrm>
          <a:prstGeom prst="diamond">
            <a:avLst/>
          </a:prstGeom>
          <a:solidFill>
            <a:srgbClr val="FFFFFF">
              <a:alpha val="100000"/>
            </a:srgbClr>
          </a:solidFill>
          <a:ln w="38100">
            <a:solidFill>
              <a:schemeClr val="dk1">
                <a:alpha val="100000"/>
              </a:schemeClr>
            </a:solidFill>
            <a:prstDash val="solid"/>
          </a:ln>
        </p:spPr>
      </p:sp>
      <p:sp>
        <p:nvSpPr>
          <p:cNvPr id="20" name="Freeform 20"/>
          <p:cNvSpPr/>
          <p:nvPr/>
        </p:nvSpPr>
        <p:spPr>
          <a:xfrm rot="6097358">
            <a:off x="7299174" y="5325433"/>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sp>
        <p:nvSpPr>
          <p:cNvPr id="6" name="TextBox 6"/>
          <p:cNvSpPr txBox="1"/>
          <p:nvPr/>
        </p:nvSpPr>
        <p:spPr>
          <a:xfrm>
            <a:off x="5709019" y="1109992"/>
            <a:ext cx="5989821" cy="719999"/>
          </a:xfrm>
          <a:prstGeom prst="rect">
            <a:avLst/>
          </a:prstGeom>
          <a:ln/>
        </p:spPr>
        <p:txBody>
          <a:bodyPr vert="horz" wrap="square" lIns="123825" tIns="123825" rIns="57150" bIns="123825" rtlCol="0" anchor="t" anchorCtr="0">
            <a:normAutofit/>
          </a:bodyPr>
          <a:lstStyle/>
          <a:p>
            <a:pPr>
              <a:lnSpc>
                <a:spcPct val="140000"/>
              </a:lnSpc>
            </a:pPr>
            <a:r>
              <a:rPr lang="en-US" sz="2100" b="1">
                <a:solidFill>
                  <a:schemeClr val="accent1">
                    <a:alpha val="100000"/>
                  </a:schemeClr>
                </a:solidFill>
                <a:latin typeface="Microsoft Yahei"/>
                <a:ea typeface="Microsoft Yahei"/>
                <a:cs typeface="Microsoft Yahei"/>
              </a:rPr>
              <a:t>市场需求</a:t>
            </a:r>
          </a:p>
        </p:txBody>
      </p:sp>
      <p:pic>
        <p:nvPicPr>
          <p:cNvPr id="1028" name="Picture 4">
            <a:extLst>
              <a:ext uri="{FF2B5EF4-FFF2-40B4-BE49-F238E27FC236}">
                <a16:creationId xmlns:a16="http://schemas.microsoft.com/office/drawing/2014/main" id="{EC8E59B7-968B-2228-B6B5-5C02936ABF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2108" y="1080691"/>
            <a:ext cx="3540125" cy="51608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AutoShape 7"/>
          <p:cNvSpPr/>
          <p:nvPr/>
        </p:nvSpPr>
        <p:spPr>
          <a:xfrm>
            <a:off x="4410425" y="1295798"/>
            <a:ext cx="668149" cy="523974"/>
          </a:xfrm>
          <a:prstGeom prst="rect">
            <a:avLst/>
          </a:prstGeom>
          <a:solidFill>
            <a:schemeClr val="accent2">
              <a:alpha val="100000"/>
            </a:schemeClr>
          </a:solidFill>
          <a:ln/>
        </p:spPr>
      </p:sp>
      <p:sp>
        <p:nvSpPr>
          <p:cNvPr id="8" name="AutoShape 8"/>
          <p:cNvSpPr/>
          <p:nvPr/>
        </p:nvSpPr>
        <p:spPr>
          <a:xfrm>
            <a:off x="4832146" y="1295798"/>
            <a:ext cx="523974" cy="523974"/>
          </a:xfrm>
          <a:prstGeom prst="ellipse">
            <a:avLst/>
          </a:prstGeom>
          <a:solidFill>
            <a:schemeClr val="accent2">
              <a:alpha val="100000"/>
            </a:schemeClr>
          </a:solidFill>
          <a:ln/>
        </p:spPr>
        <p:txBody>
          <a:bodyPr/>
          <a:lstStyle/>
          <a:p>
            <a:endParaRPr lang="zh-CN" altLang="en-US"/>
          </a:p>
        </p:txBody>
      </p:sp>
      <p:sp>
        <p:nvSpPr>
          <p:cNvPr id="9" name="AutoShape 9"/>
          <p:cNvSpPr/>
          <p:nvPr/>
        </p:nvSpPr>
        <p:spPr>
          <a:xfrm>
            <a:off x="4148438" y="1295798"/>
            <a:ext cx="523974" cy="523974"/>
          </a:xfrm>
          <a:prstGeom prst="ellipse">
            <a:avLst/>
          </a:prstGeom>
          <a:solidFill>
            <a:schemeClr val="accent2">
              <a:alpha val="100000"/>
            </a:schemeClr>
          </a:solidFill>
          <a:ln/>
        </p:spPr>
        <p:txBody>
          <a:bodyPr/>
          <a:lstStyle/>
          <a:p>
            <a:endParaRPr lang="zh-CN" altLang="en-US"/>
          </a:p>
        </p:txBody>
      </p:sp>
      <p:sp>
        <p:nvSpPr>
          <p:cNvPr id="10" name="TextBox 10"/>
          <p:cNvSpPr txBox="1"/>
          <p:nvPr/>
        </p:nvSpPr>
        <p:spPr>
          <a:xfrm>
            <a:off x="4316861" y="1174560"/>
            <a:ext cx="761713" cy="754837"/>
          </a:xfrm>
          <a:prstGeom prst="rect">
            <a:avLst/>
          </a:prstGeom>
          <a:ln/>
        </p:spPr>
        <p:txBody>
          <a:bodyPr vert="horz" wrap="square" lIns="123825" tIns="123825" rIns="57150" bIns="123825" rtlCol="0" anchor="t" anchorCtr="0">
            <a:normAutofit/>
          </a:bodyPr>
          <a:lstStyle/>
          <a:p>
            <a:pPr algn="ctr">
              <a:lnSpc>
                <a:spcPct val="150000"/>
              </a:lnSpc>
            </a:pPr>
            <a:r>
              <a:rPr lang="en-US" sz="2100" b="1">
                <a:solidFill>
                  <a:srgbClr val="FFFFFF">
                    <a:alpha val="100000"/>
                  </a:srgbClr>
                </a:solidFill>
                <a:latin typeface="Microsoft Yahei"/>
                <a:ea typeface="Microsoft Yahei"/>
                <a:cs typeface="Microsoft Yahei"/>
              </a:rPr>
              <a:t>01</a:t>
            </a:r>
          </a:p>
        </p:txBody>
      </p:sp>
      <p:sp>
        <p:nvSpPr>
          <p:cNvPr id="11" name="TextBox 11"/>
          <p:cNvSpPr txBox="1"/>
          <p:nvPr/>
        </p:nvSpPr>
        <p:spPr>
          <a:xfrm>
            <a:off x="5709019" y="1611739"/>
            <a:ext cx="5833336" cy="1277417"/>
          </a:xfrm>
          <a:prstGeom prst="rect">
            <a:avLst/>
          </a:prstGeom>
          <a:ln/>
        </p:spPr>
        <p:txBody>
          <a:bodyPr vert="horz" wrap="square" lIns="123825" tIns="123825" rIns="57150" bIns="123825" rtlCol="0" anchor="t" anchorCtr="0">
            <a:normAutofit/>
          </a:bodyPr>
          <a:lstStyle/>
          <a:p>
            <a:pPr>
              <a:lnSpc>
                <a:spcPct val="150000"/>
              </a:lnSpc>
            </a:pPr>
            <a:r>
              <a:rPr lang="en-US" sz="1425" b="1" dirty="0" err="1">
                <a:solidFill>
                  <a:schemeClr val="dk1">
                    <a:alpha val="100000"/>
                  </a:schemeClr>
                </a:solidFill>
                <a:latin typeface="Microsoft Yahei"/>
                <a:ea typeface="Microsoft Yahei"/>
                <a:cs typeface="Microsoft Yahei"/>
              </a:rPr>
              <a:t>随着二次元文化的兴起，越来越多的年轻人喜爱二次元文化，但是现有的社区平台内容过于分散，缺乏一个专属的二次元社区平台</a:t>
            </a:r>
            <a:r>
              <a:rPr lang="en-US" sz="1425" b="1" dirty="0">
                <a:solidFill>
                  <a:schemeClr val="dk1">
                    <a:alpha val="100000"/>
                  </a:schemeClr>
                </a:solidFill>
                <a:latin typeface="Microsoft Yahei"/>
                <a:ea typeface="Microsoft Yahei"/>
                <a:cs typeface="Microsoft Yahei"/>
              </a:rPr>
              <a:t>。</a:t>
            </a:r>
          </a:p>
        </p:txBody>
      </p:sp>
      <p:sp>
        <p:nvSpPr>
          <p:cNvPr id="12" name="TextBox 12"/>
          <p:cNvSpPr txBox="1"/>
          <p:nvPr/>
        </p:nvSpPr>
        <p:spPr>
          <a:xfrm>
            <a:off x="5290315" y="2766189"/>
            <a:ext cx="5989821" cy="719999"/>
          </a:xfrm>
          <a:prstGeom prst="rect">
            <a:avLst/>
          </a:prstGeom>
          <a:ln/>
        </p:spPr>
        <p:txBody>
          <a:bodyPr vert="horz" wrap="square" lIns="123825" tIns="123825" rIns="57150" bIns="123825" rtlCol="0" anchor="t" anchorCtr="0">
            <a:normAutofit/>
          </a:bodyPr>
          <a:lstStyle/>
          <a:p>
            <a:pPr>
              <a:lnSpc>
                <a:spcPct val="140000"/>
              </a:lnSpc>
            </a:pPr>
            <a:r>
              <a:rPr lang="en-US" sz="2100" b="1">
                <a:solidFill>
                  <a:schemeClr val="accent1">
                    <a:alpha val="100000"/>
                  </a:schemeClr>
                </a:solidFill>
                <a:latin typeface="Microsoft Yahei"/>
                <a:ea typeface="Microsoft Yahei"/>
                <a:cs typeface="Microsoft Yahei"/>
              </a:rPr>
              <a:t>技术条件</a:t>
            </a:r>
          </a:p>
        </p:txBody>
      </p:sp>
      <p:sp>
        <p:nvSpPr>
          <p:cNvPr id="13" name="AutoShape 13"/>
          <p:cNvSpPr/>
          <p:nvPr/>
        </p:nvSpPr>
        <p:spPr>
          <a:xfrm>
            <a:off x="3991721" y="2951995"/>
            <a:ext cx="668149" cy="523974"/>
          </a:xfrm>
          <a:prstGeom prst="rect">
            <a:avLst/>
          </a:prstGeom>
          <a:solidFill>
            <a:schemeClr val="accent2">
              <a:alpha val="100000"/>
            </a:schemeClr>
          </a:solidFill>
          <a:ln/>
        </p:spPr>
      </p:sp>
      <p:sp>
        <p:nvSpPr>
          <p:cNvPr id="14" name="AutoShape 14"/>
          <p:cNvSpPr/>
          <p:nvPr/>
        </p:nvSpPr>
        <p:spPr>
          <a:xfrm>
            <a:off x="4413442" y="2951995"/>
            <a:ext cx="523974" cy="523974"/>
          </a:xfrm>
          <a:prstGeom prst="ellipse">
            <a:avLst/>
          </a:prstGeom>
          <a:solidFill>
            <a:schemeClr val="accent2">
              <a:alpha val="100000"/>
            </a:schemeClr>
          </a:solidFill>
          <a:ln/>
        </p:spPr>
      </p:sp>
      <p:sp>
        <p:nvSpPr>
          <p:cNvPr id="15" name="AutoShape 15"/>
          <p:cNvSpPr/>
          <p:nvPr/>
        </p:nvSpPr>
        <p:spPr>
          <a:xfrm>
            <a:off x="3729734" y="2951995"/>
            <a:ext cx="523974" cy="523974"/>
          </a:xfrm>
          <a:prstGeom prst="ellipse">
            <a:avLst/>
          </a:prstGeom>
          <a:solidFill>
            <a:schemeClr val="accent2">
              <a:alpha val="100000"/>
            </a:schemeClr>
          </a:solidFill>
          <a:ln/>
        </p:spPr>
      </p:sp>
      <p:sp>
        <p:nvSpPr>
          <p:cNvPr id="16" name="TextBox 16"/>
          <p:cNvSpPr txBox="1"/>
          <p:nvPr/>
        </p:nvSpPr>
        <p:spPr>
          <a:xfrm>
            <a:off x="3781942" y="2830757"/>
            <a:ext cx="1050205" cy="754837"/>
          </a:xfrm>
          <a:prstGeom prst="rect">
            <a:avLst/>
          </a:prstGeom>
          <a:ln/>
        </p:spPr>
        <p:txBody>
          <a:bodyPr vert="horz" wrap="square" lIns="123825" tIns="123825" rIns="57150" bIns="123825" rtlCol="0" anchor="t" anchorCtr="0">
            <a:normAutofit/>
          </a:bodyPr>
          <a:lstStyle/>
          <a:p>
            <a:pPr algn="ctr">
              <a:lnSpc>
                <a:spcPct val="150000"/>
              </a:lnSpc>
            </a:pPr>
            <a:r>
              <a:rPr lang="en-US" sz="2100" b="1">
                <a:solidFill>
                  <a:srgbClr val="FFFFFF">
                    <a:alpha val="100000"/>
                  </a:srgbClr>
                </a:solidFill>
                <a:latin typeface="Microsoft Yahei"/>
                <a:ea typeface="Microsoft Yahei"/>
                <a:cs typeface="Microsoft Yahei"/>
              </a:rPr>
              <a:t>02</a:t>
            </a:r>
          </a:p>
        </p:txBody>
      </p:sp>
      <p:sp>
        <p:nvSpPr>
          <p:cNvPr id="17" name="TextBox 17"/>
          <p:cNvSpPr txBox="1"/>
          <p:nvPr/>
        </p:nvSpPr>
        <p:spPr>
          <a:xfrm>
            <a:off x="5290315" y="3267935"/>
            <a:ext cx="5833336" cy="1277417"/>
          </a:xfrm>
          <a:prstGeom prst="rect">
            <a:avLst/>
          </a:prstGeom>
          <a:ln/>
        </p:spPr>
        <p:txBody>
          <a:bodyPr vert="horz" wrap="square" lIns="123825" tIns="123825" rIns="57150" bIns="123825" rtlCol="0" anchor="t" anchorCtr="0">
            <a:normAutofit/>
          </a:bodyPr>
          <a:lstStyle/>
          <a:p>
            <a:pPr>
              <a:lnSpc>
                <a:spcPct val="150000"/>
              </a:lnSpc>
            </a:pPr>
            <a:r>
              <a:rPr lang="en-US" sz="1425" b="1" dirty="0" err="1">
                <a:solidFill>
                  <a:schemeClr val="dk1">
                    <a:alpha val="100000"/>
                  </a:schemeClr>
                </a:solidFill>
                <a:latin typeface="Microsoft Yahei"/>
                <a:ea typeface="Microsoft Yahei"/>
                <a:cs typeface="Microsoft Yahei"/>
              </a:rPr>
              <a:t>随着移动互联网的发展，微信小程序作为一种新型的移动应用形式，具有使用方便、无需下载安装等特点，适合用于开发二次元社区平台</a:t>
            </a:r>
            <a:r>
              <a:rPr lang="en-US" sz="1425" b="1" dirty="0">
                <a:solidFill>
                  <a:schemeClr val="dk1">
                    <a:alpha val="100000"/>
                  </a:schemeClr>
                </a:solidFill>
                <a:latin typeface="Microsoft Yahei"/>
                <a:ea typeface="Microsoft Yahei"/>
                <a:cs typeface="Microsoft Yahei"/>
              </a:rPr>
              <a:t>。</a:t>
            </a:r>
          </a:p>
        </p:txBody>
      </p:sp>
      <p:sp>
        <p:nvSpPr>
          <p:cNvPr id="18" name="TextBox 18"/>
          <p:cNvSpPr txBox="1"/>
          <p:nvPr/>
        </p:nvSpPr>
        <p:spPr>
          <a:xfrm>
            <a:off x="4908291" y="4422385"/>
            <a:ext cx="5989821" cy="719999"/>
          </a:xfrm>
          <a:prstGeom prst="rect">
            <a:avLst/>
          </a:prstGeom>
          <a:ln/>
        </p:spPr>
        <p:txBody>
          <a:bodyPr vert="horz" wrap="square" lIns="123825" tIns="123825" rIns="57150" bIns="123825" rtlCol="0" anchor="t" anchorCtr="0">
            <a:normAutofit/>
          </a:bodyPr>
          <a:lstStyle/>
          <a:p>
            <a:pPr>
              <a:lnSpc>
                <a:spcPct val="140000"/>
              </a:lnSpc>
            </a:pPr>
            <a:r>
              <a:rPr lang="en-US" sz="2100" b="1">
                <a:solidFill>
                  <a:schemeClr val="accent1">
                    <a:alpha val="100000"/>
                  </a:schemeClr>
                </a:solidFill>
                <a:latin typeface="Microsoft Yahei"/>
                <a:ea typeface="Microsoft Yahei"/>
                <a:cs typeface="Microsoft Yahei"/>
              </a:rPr>
              <a:t>商业模式</a:t>
            </a:r>
          </a:p>
        </p:txBody>
      </p:sp>
      <p:sp>
        <p:nvSpPr>
          <p:cNvPr id="19" name="AutoShape 19"/>
          <p:cNvSpPr/>
          <p:nvPr/>
        </p:nvSpPr>
        <p:spPr>
          <a:xfrm>
            <a:off x="3609697" y="4608191"/>
            <a:ext cx="668149" cy="523974"/>
          </a:xfrm>
          <a:prstGeom prst="rect">
            <a:avLst/>
          </a:prstGeom>
          <a:solidFill>
            <a:schemeClr val="accent2">
              <a:alpha val="100000"/>
            </a:schemeClr>
          </a:solidFill>
          <a:ln/>
        </p:spPr>
      </p:sp>
      <p:sp>
        <p:nvSpPr>
          <p:cNvPr id="20" name="AutoShape 20"/>
          <p:cNvSpPr/>
          <p:nvPr/>
        </p:nvSpPr>
        <p:spPr>
          <a:xfrm>
            <a:off x="4031418" y="4608191"/>
            <a:ext cx="523974" cy="523974"/>
          </a:xfrm>
          <a:prstGeom prst="ellipse">
            <a:avLst/>
          </a:prstGeom>
          <a:solidFill>
            <a:schemeClr val="accent2">
              <a:alpha val="100000"/>
            </a:schemeClr>
          </a:solidFill>
          <a:ln/>
        </p:spPr>
      </p:sp>
      <p:sp>
        <p:nvSpPr>
          <p:cNvPr id="21" name="AutoShape 21"/>
          <p:cNvSpPr/>
          <p:nvPr/>
        </p:nvSpPr>
        <p:spPr>
          <a:xfrm>
            <a:off x="3347710" y="4608191"/>
            <a:ext cx="523974" cy="523974"/>
          </a:xfrm>
          <a:prstGeom prst="ellipse">
            <a:avLst/>
          </a:prstGeom>
          <a:solidFill>
            <a:schemeClr val="accent2">
              <a:alpha val="100000"/>
            </a:schemeClr>
          </a:solidFill>
          <a:ln/>
        </p:spPr>
      </p:sp>
      <p:sp>
        <p:nvSpPr>
          <p:cNvPr id="22" name="TextBox 22"/>
          <p:cNvSpPr txBox="1"/>
          <p:nvPr/>
        </p:nvSpPr>
        <p:spPr>
          <a:xfrm>
            <a:off x="3429000" y="4486953"/>
            <a:ext cx="1062715" cy="754837"/>
          </a:xfrm>
          <a:prstGeom prst="rect">
            <a:avLst/>
          </a:prstGeom>
          <a:ln/>
        </p:spPr>
        <p:txBody>
          <a:bodyPr vert="horz" wrap="square" lIns="123825" tIns="123825" rIns="57150" bIns="123825" rtlCol="0" anchor="t" anchorCtr="0">
            <a:normAutofit/>
          </a:bodyPr>
          <a:lstStyle/>
          <a:p>
            <a:pPr algn="ctr">
              <a:lnSpc>
                <a:spcPct val="150000"/>
              </a:lnSpc>
            </a:pPr>
            <a:r>
              <a:rPr lang="en-US" sz="2100" b="1">
                <a:solidFill>
                  <a:srgbClr val="FFFFFF">
                    <a:alpha val="100000"/>
                  </a:srgbClr>
                </a:solidFill>
                <a:latin typeface="Microsoft Yahei"/>
                <a:ea typeface="Microsoft Yahei"/>
                <a:cs typeface="Microsoft Yahei"/>
              </a:rPr>
              <a:t>03</a:t>
            </a:r>
          </a:p>
        </p:txBody>
      </p:sp>
      <p:sp>
        <p:nvSpPr>
          <p:cNvPr id="23" name="TextBox 23"/>
          <p:cNvSpPr txBox="1"/>
          <p:nvPr/>
        </p:nvSpPr>
        <p:spPr>
          <a:xfrm>
            <a:off x="4908291" y="4924131"/>
            <a:ext cx="5833336" cy="1277417"/>
          </a:xfrm>
          <a:prstGeom prst="rect">
            <a:avLst/>
          </a:prstGeom>
          <a:ln/>
        </p:spPr>
        <p:txBody>
          <a:bodyPr vert="horz" wrap="square" lIns="123825" tIns="123825" rIns="57150" bIns="123825" rtlCol="0" anchor="t" anchorCtr="0">
            <a:normAutofit/>
          </a:bodyPr>
          <a:lstStyle/>
          <a:p>
            <a:pPr>
              <a:lnSpc>
                <a:spcPct val="150000"/>
              </a:lnSpc>
            </a:pPr>
            <a:r>
              <a:rPr lang="en-US" sz="1425" b="1" dirty="0">
                <a:solidFill>
                  <a:schemeClr val="dk1">
                    <a:alpha val="100000"/>
                  </a:schemeClr>
                </a:solidFill>
                <a:latin typeface="Microsoft Yahei"/>
                <a:ea typeface="Microsoft Yahei"/>
                <a:cs typeface="Microsoft Yahei"/>
              </a:rPr>
              <a:t>通过微信小程序平台，可以为二次元爱好者提供一个便捷的交流平台，同时也可以为内容创作者提供一个展示自己作品的平台，具有商业化的潜力。</a:t>
            </a:r>
          </a:p>
        </p:txBody>
      </p:sp>
      <p:sp>
        <p:nvSpPr>
          <p:cNvPr id="24" name="TextBox 24"/>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a:solidFill>
                  <a:schemeClr val="accent1">
                    <a:alpha val="100000"/>
                  </a:schemeClr>
                </a:solidFill>
                <a:latin typeface="Microsoft Yahei"/>
                <a:ea typeface="Microsoft Yahei"/>
                <a:cs typeface="Microsoft Yahei"/>
              </a:rPr>
              <a:t>项目背景</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52248"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sp>
        <p:nvSpPr>
          <p:cNvPr id="5" name="Freeform 5"/>
          <p:cNvSpPr/>
          <p:nvPr/>
        </p:nvSpPr>
        <p:spPr>
          <a:xfrm rot="16200000">
            <a:off x="1911858" y="2149190"/>
            <a:ext cx="2792334" cy="2792334"/>
          </a:xfrm>
          <a:custGeom>
            <a:avLst/>
            <a:gdLst/>
            <a:ahLst/>
            <a:cxnLst/>
            <a:rect l="l" t="t" r="r" b="b"/>
            <a:pathLst>
              <a:path w="21600" h="21600">
                <a:moveTo>
                  <a:pt x="2950" y="15226"/>
                </a:moveTo>
                <a:cubicBezTo>
                  <a:pt x="2188" y="13875"/>
                  <a:pt x="1788" y="12351"/>
                  <a:pt x="1788" y="10800"/>
                </a:cubicBezTo>
                <a:cubicBezTo>
                  <a:pt x="1788" y="5822"/>
                  <a:pt x="5822" y="1788"/>
                  <a:pt x="10800" y="1788"/>
                </a:cubicBezTo>
                <a:cubicBezTo>
                  <a:pt x="15777" y="1788"/>
                  <a:pt x="19812" y="5822"/>
                  <a:pt x="19812" y="10800"/>
                </a:cubicBezTo>
                <a:cubicBezTo>
                  <a:pt x="19811" y="12351"/>
                  <a:pt x="19411" y="13875"/>
                  <a:pt x="18649" y="15226"/>
                </a:cubicBezTo>
                <a:lnTo>
                  <a:pt x="20207" y="16105"/>
                </a:lnTo>
                <a:cubicBezTo>
                  <a:pt x="21120" y="14486"/>
                  <a:pt x="21600" y="12658"/>
                  <a:pt x="21600" y="10800"/>
                </a:cubicBezTo>
                <a:cubicBezTo>
                  <a:pt x="21600" y="4835"/>
                  <a:pt x="16764" y="0"/>
                  <a:pt x="10800" y="0"/>
                </a:cubicBezTo>
                <a:cubicBezTo>
                  <a:pt x="4835" y="0"/>
                  <a:pt x="0" y="4835"/>
                  <a:pt x="0" y="10800"/>
                </a:cubicBezTo>
                <a:cubicBezTo>
                  <a:pt x="-1" y="12658"/>
                  <a:pt x="479" y="14486"/>
                  <a:pt x="1392" y="16105"/>
                </a:cubicBezTo>
                <a:close/>
              </a:path>
            </a:pathLst>
          </a:custGeom>
          <a:solidFill>
            <a:schemeClr val="accent1">
              <a:alpha val="100000"/>
            </a:schemeClr>
          </a:solidFill>
          <a:ln/>
        </p:spPr>
      </p:sp>
      <p:sp>
        <p:nvSpPr>
          <p:cNvPr id="6" name="Freeform 6"/>
          <p:cNvSpPr/>
          <p:nvPr/>
        </p:nvSpPr>
        <p:spPr>
          <a:xfrm rot="16426183">
            <a:off x="2136658" y="2376004"/>
            <a:ext cx="2316527" cy="2318544"/>
          </a:xfrm>
          <a:custGeom>
            <a:avLst/>
            <a:gdLst/>
            <a:ahLst/>
            <a:cxnLst/>
            <a:rect l="l" t="t" r="r" b="b"/>
            <a:pathLst>
              <a:path w="21600" h="21600">
                <a:moveTo>
                  <a:pt x="2643" y="7715"/>
                </a:moveTo>
                <a:cubicBezTo>
                  <a:pt x="3926" y="4323"/>
                  <a:pt x="7173" y="2080"/>
                  <a:pt x="10799" y="2080"/>
                </a:cubicBezTo>
                <a:cubicBezTo>
                  <a:pt x="14426" y="2080"/>
                  <a:pt x="17673" y="4323"/>
                  <a:pt x="18956" y="7715"/>
                </a:cubicBezTo>
                <a:lnTo>
                  <a:pt x="20901" y="6979"/>
                </a:lnTo>
                <a:cubicBezTo>
                  <a:pt x="19313" y="2779"/>
                  <a:pt x="15290" y="-1"/>
                  <a:pt x="10800" y="-1"/>
                </a:cubicBezTo>
                <a:cubicBezTo>
                  <a:pt x="6309" y="-1"/>
                  <a:pt x="2286" y="2779"/>
                  <a:pt x="698" y="6979"/>
                </a:cubicBezTo>
                <a:close/>
              </a:path>
            </a:pathLst>
          </a:custGeom>
          <a:solidFill>
            <a:schemeClr val="accent1">
              <a:alpha val="100000"/>
              <a:lumMod val="60000"/>
              <a:lumOff val="40000"/>
            </a:schemeClr>
          </a:solidFill>
          <a:ln/>
        </p:spPr>
      </p:sp>
      <p:sp>
        <p:nvSpPr>
          <p:cNvPr id="7" name="Freeform 7"/>
          <p:cNvSpPr/>
          <p:nvPr/>
        </p:nvSpPr>
        <p:spPr>
          <a:xfrm rot="-5400000">
            <a:off x="1668916" y="1919351"/>
            <a:ext cx="3252009" cy="3252010"/>
          </a:xfrm>
          <a:custGeom>
            <a:avLst/>
            <a:gdLst/>
            <a:ahLst/>
            <a:cxnLst/>
            <a:rect l="l" t="t" r="r" b="b"/>
            <a:pathLst>
              <a:path w="21600" h="21600">
                <a:moveTo>
                  <a:pt x="6106" y="18536"/>
                </a:moveTo>
                <a:cubicBezTo>
                  <a:pt x="3402" y="16896"/>
                  <a:pt x="1751" y="13962"/>
                  <a:pt x="1751" y="10800"/>
                </a:cubicBezTo>
                <a:cubicBezTo>
                  <a:pt x="1751" y="5802"/>
                  <a:pt x="5802" y="1751"/>
                  <a:pt x="10800" y="1751"/>
                </a:cubicBezTo>
                <a:cubicBezTo>
                  <a:pt x="15797" y="1751"/>
                  <a:pt x="19849" y="5802"/>
                  <a:pt x="19849" y="10800"/>
                </a:cubicBezTo>
                <a:cubicBezTo>
                  <a:pt x="19848" y="13962"/>
                  <a:pt x="18197" y="16896"/>
                  <a:pt x="15493" y="18536"/>
                </a:cubicBezTo>
                <a:lnTo>
                  <a:pt x="16401" y="20033"/>
                </a:lnTo>
                <a:cubicBezTo>
                  <a:pt x="19628" y="18075"/>
                  <a:pt x="21600" y="14574"/>
                  <a:pt x="21600" y="10800"/>
                </a:cubicBezTo>
                <a:cubicBezTo>
                  <a:pt x="21600" y="4835"/>
                  <a:pt x="16764" y="0"/>
                  <a:pt x="10800" y="0"/>
                </a:cubicBezTo>
                <a:cubicBezTo>
                  <a:pt x="4835" y="0"/>
                  <a:pt x="0" y="4835"/>
                  <a:pt x="0" y="10800"/>
                </a:cubicBezTo>
                <a:cubicBezTo>
                  <a:pt x="-1" y="14574"/>
                  <a:pt x="1971" y="18075"/>
                  <a:pt x="5198" y="20033"/>
                </a:cubicBezTo>
                <a:lnTo>
                  <a:pt x="6106" y="18536"/>
                </a:lnTo>
                <a:close/>
              </a:path>
            </a:pathLst>
          </a:custGeom>
          <a:solidFill>
            <a:schemeClr val="accent1">
              <a:alpha val="100000"/>
              <a:lumMod val="75000"/>
            </a:schemeClr>
          </a:solidFill>
          <a:ln/>
        </p:spPr>
      </p:sp>
      <p:pic>
        <p:nvPicPr>
          <p:cNvPr id="22" name="图片 21">
            <a:extLst>
              <a:ext uri="{FF2B5EF4-FFF2-40B4-BE49-F238E27FC236}">
                <a16:creationId xmlns:a16="http://schemas.microsoft.com/office/drawing/2014/main" id="{0AFFB4DD-C964-BACC-29E0-823B10452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8315" y="3363387"/>
            <a:ext cx="2905125" cy="1905000"/>
          </a:xfrm>
          <a:prstGeom prst="rect">
            <a:avLst/>
          </a:prstGeom>
        </p:spPr>
      </p:pic>
      <p:sp>
        <p:nvSpPr>
          <p:cNvPr id="8" name="AutoShape 8"/>
          <p:cNvSpPr/>
          <p:nvPr/>
        </p:nvSpPr>
        <p:spPr>
          <a:xfrm>
            <a:off x="6201278" y="1469036"/>
            <a:ext cx="457257" cy="364554"/>
          </a:xfrm>
          <a:prstGeom prst="rect">
            <a:avLst/>
          </a:prstGeom>
          <a:solidFill>
            <a:schemeClr val="accent1">
              <a:alpha val="100000"/>
              <a:lumMod val="75000"/>
            </a:schemeClr>
          </a:solidFill>
          <a:ln/>
        </p:spPr>
      </p:sp>
      <p:sp>
        <p:nvSpPr>
          <p:cNvPr id="9" name="AutoShape 9"/>
          <p:cNvSpPr/>
          <p:nvPr/>
        </p:nvSpPr>
        <p:spPr>
          <a:xfrm>
            <a:off x="6202185" y="3070632"/>
            <a:ext cx="455624" cy="380438"/>
          </a:xfrm>
          <a:prstGeom prst="rect">
            <a:avLst/>
          </a:prstGeom>
          <a:solidFill>
            <a:schemeClr val="accent1">
              <a:alpha val="100000"/>
            </a:schemeClr>
          </a:solidFill>
          <a:ln/>
        </p:spPr>
      </p:sp>
      <p:sp>
        <p:nvSpPr>
          <p:cNvPr id="10" name="AutoShape 10"/>
          <p:cNvSpPr/>
          <p:nvPr/>
        </p:nvSpPr>
        <p:spPr>
          <a:xfrm>
            <a:off x="6202185" y="4577400"/>
            <a:ext cx="455624" cy="394002"/>
          </a:xfrm>
          <a:prstGeom prst="rect">
            <a:avLst/>
          </a:prstGeom>
          <a:solidFill>
            <a:schemeClr val="accent1">
              <a:alpha val="100000"/>
              <a:lumMod val="60000"/>
              <a:lumOff val="40000"/>
            </a:schemeClr>
          </a:solidFill>
          <a:ln/>
        </p:spPr>
      </p:sp>
      <p:sp>
        <p:nvSpPr>
          <p:cNvPr id="11" name="Freeform 11"/>
          <p:cNvSpPr/>
          <p:nvPr/>
        </p:nvSpPr>
        <p:spPr>
          <a:xfrm>
            <a:off x="2669856" y="2735190"/>
            <a:ext cx="1620333" cy="1620333"/>
          </a:xfrm>
          <a:custGeom>
            <a:avLst/>
            <a:gdLst/>
            <a:ahLst/>
            <a:cxnLst/>
            <a:rect l="l" t="t" r="r" b="b"/>
            <a:pathLst>
              <a:path w="304800" h="304800">
                <a:moveTo>
                  <a:pt x="304800" y="171155"/>
                </a:moveTo>
                <a:lnTo>
                  <a:pt x="304800" y="133055"/>
                </a:lnTo>
                <a:lnTo>
                  <a:pt x="259261" y="114081"/>
                </a:lnTo>
                <a:cubicBezTo>
                  <a:pt x="257994" y="110509"/>
                  <a:pt x="256661" y="107051"/>
                  <a:pt x="255022" y="103661"/>
                </a:cubicBezTo>
                <a:lnTo>
                  <a:pt x="273406" y="57893"/>
                </a:lnTo>
                <a:lnTo>
                  <a:pt x="246459" y="30956"/>
                </a:lnTo>
                <a:lnTo>
                  <a:pt x="201101" y="49635"/>
                </a:lnTo>
                <a:cubicBezTo>
                  <a:pt x="197644" y="47958"/>
                  <a:pt x="194110" y="46549"/>
                  <a:pt x="190462" y="45244"/>
                </a:cubicBezTo>
                <a:lnTo>
                  <a:pt x="171155" y="0"/>
                </a:lnTo>
                <a:lnTo>
                  <a:pt x="133055" y="0"/>
                </a:lnTo>
                <a:lnTo>
                  <a:pt x="114224" y="45091"/>
                </a:lnTo>
                <a:cubicBezTo>
                  <a:pt x="110433" y="46434"/>
                  <a:pt x="106785" y="47844"/>
                  <a:pt x="103175" y="49559"/>
                </a:cubicBezTo>
                <a:lnTo>
                  <a:pt x="57893" y="31366"/>
                </a:lnTo>
                <a:lnTo>
                  <a:pt x="30956" y="58303"/>
                </a:lnTo>
                <a:lnTo>
                  <a:pt x="49416" y="103175"/>
                </a:lnTo>
                <a:cubicBezTo>
                  <a:pt x="47625" y="106861"/>
                  <a:pt x="46177" y="110614"/>
                  <a:pt x="44796" y="114491"/>
                </a:cubicBezTo>
                <a:lnTo>
                  <a:pt x="0" y="133645"/>
                </a:lnTo>
                <a:lnTo>
                  <a:pt x="0" y="171745"/>
                </a:lnTo>
                <a:lnTo>
                  <a:pt x="44834" y="190424"/>
                </a:lnTo>
                <a:cubicBezTo>
                  <a:pt x="46215" y="194291"/>
                  <a:pt x="47701" y="198053"/>
                  <a:pt x="49482" y="201740"/>
                </a:cubicBezTo>
                <a:lnTo>
                  <a:pt x="31366" y="246907"/>
                </a:lnTo>
                <a:lnTo>
                  <a:pt x="58303" y="273844"/>
                </a:lnTo>
                <a:lnTo>
                  <a:pt x="103289" y="255318"/>
                </a:lnTo>
                <a:cubicBezTo>
                  <a:pt x="106899" y="257032"/>
                  <a:pt x="110585" y="258404"/>
                  <a:pt x="114376" y="259709"/>
                </a:cubicBezTo>
                <a:lnTo>
                  <a:pt x="133645" y="304800"/>
                </a:lnTo>
                <a:lnTo>
                  <a:pt x="171745" y="304800"/>
                </a:lnTo>
                <a:lnTo>
                  <a:pt x="190605" y="259480"/>
                </a:lnTo>
                <a:cubicBezTo>
                  <a:pt x="194215" y="258137"/>
                  <a:pt x="197787" y="256727"/>
                  <a:pt x="201206" y="255089"/>
                </a:cubicBezTo>
                <a:lnTo>
                  <a:pt x="246898" y="273396"/>
                </a:lnTo>
                <a:lnTo>
                  <a:pt x="273834" y="246459"/>
                </a:lnTo>
                <a:lnTo>
                  <a:pt x="255079" y="200997"/>
                </a:lnTo>
                <a:cubicBezTo>
                  <a:pt x="256680" y="197577"/>
                  <a:pt x="257985" y="194110"/>
                  <a:pt x="259251" y="190576"/>
                </a:cubicBezTo>
                <a:lnTo>
                  <a:pt x="304800" y="171155"/>
                </a:lnTo>
                <a:close/>
                <a:moveTo>
                  <a:pt x="152105" y="209550"/>
                </a:moveTo>
                <a:cubicBezTo>
                  <a:pt x="120558" y="209550"/>
                  <a:pt x="94955" y="183947"/>
                  <a:pt x="94955" y="152400"/>
                </a:cubicBezTo>
                <a:cubicBezTo>
                  <a:pt x="94955" y="120853"/>
                  <a:pt x="120558" y="95250"/>
                  <a:pt x="152105" y="95250"/>
                </a:cubicBezTo>
                <a:cubicBezTo>
                  <a:pt x="183652" y="95250"/>
                  <a:pt x="209255" y="120853"/>
                  <a:pt x="209255" y="152400"/>
                </a:cubicBezTo>
                <a:cubicBezTo>
                  <a:pt x="209255" y="183947"/>
                  <a:pt x="183652" y="209550"/>
                  <a:pt x="152105" y="209550"/>
                </a:cubicBezTo>
                <a:close/>
              </a:path>
            </a:pathLst>
          </a:custGeom>
          <a:solidFill>
            <a:schemeClr val="accent1">
              <a:alpha val="100000"/>
            </a:schemeClr>
          </a:solidFill>
          <a:ln/>
        </p:spPr>
      </p:sp>
      <p:sp>
        <p:nvSpPr>
          <p:cNvPr id="12" name="TextBox 12"/>
          <p:cNvSpPr txBox="1"/>
          <p:nvPr/>
        </p:nvSpPr>
        <p:spPr>
          <a:xfrm>
            <a:off x="6081248" y="1919352"/>
            <a:ext cx="4840757" cy="1020700"/>
          </a:xfrm>
          <a:prstGeom prst="rect">
            <a:avLst/>
          </a:prstGeom>
          <a:ln/>
        </p:spPr>
        <p:txBody>
          <a:bodyPr vert="horz" wrap="square" lIns="66008" tIns="33052" rIns="66008" bIns="33052" rtlCol="0" anchor="ctr" anchorCtr="0">
            <a:normAutofit/>
          </a:bodyPr>
          <a:lstStyle/>
          <a:p>
            <a:pPr algn="ctr">
              <a:lnSpc>
                <a:spcPct val="188000"/>
              </a:lnSpc>
            </a:pPr>
            <a:r>
              <a:rPr lang="en-US" sz="1425" b="1" dirty="0" err="1">
                <a:solidFill>
                  <a:schemeClr val="dk1">
                    <a:alpha val="100000"/>
                  </a:schemeClr>
                </a:solidFill>
                <a:latin typeface="Microsoft Yahei"/>
                <a:ea typeface="Microsoft Yahei"/>
                <a:cs typeface="Microsoft Yahei"/>
              </a:rPr>
              <a:t>包括学生、职场新人及泛二次元用户，他们热爱cosplay文化，希望找到一个专属的社区平台与其他同好交流互动</a:t>
            </a:r>
            <a:r>
              <a:rPr lang="en-US" sz="1425" b="1" dirty="0">
                <a:solidFill>
                  <a:schemeClr val="dk1">
                    <a:alpha val="100000"/>
                  </a:schemeClr>
                </a:solidFill>
                <a:latin typeface="Microsoft Yahei"/>
                <a:ea typeface="Microsoft Yahei"/>
                <a:cs typeface="Microsoft Yahei"/>
              </a:rPr>
              <a:t>。</a:t>
            </a:r>
          </a:p>
        </p:txBody>
      </p:sp>
      <p:sp>
        <p:nvSpPr>
          <p:cNvPr id="13" name="TextBox 13"/>
          <p:cNvSpPr txBox="1"/>
          <p:nvPr/>
        </p:nvSpPr>
        <p:spPr>
          <a:xfrm>
            <a:off x="6778565" y="3006042"/>
            <a:ext cx="4263469" cy="467043"/>
          </a:xfrm>
          <a:prstGeom prst="rect">
            <a:avLst/>
          </a:prstGeom>
          <a:ln/>
        </p:spPr>
        <p:txBody>
          <a:bodyPr vert="horz" wrap="square" lIns="66008" tIns="33052" rIns="66008" bIns="33052" rtlCol="0" anchor="ctr" anchorCtr="0">
            <a:normAutofit/>
          </a:bodyPr>
          <a:lstStyle/>
          <a:p>
            <a:pPr algn="ctr">
              <a:lnSpc>
                <a:spcPct val="150000"/>
              </a:lnSpc>
            </a:pPr>
            <a:r>
              <a:rPr lang="en-US" sz="1650" b="1" dirty="0" err="1">
                <a:solidFill>
                  <a:schemeClr val="accent1">
                    <a:alpha val="100000"/>
                  </a:schemeClr>
                </a:solidFill>
                <a:latin typeface="Microsoft Yahei"/>
                <a:ea typeface="Microsoft Yahei"/>
                <a:cs typeface="Microsoft Yahei"/>
              </a:rPr>
              <a:t>cosplay内容创作者</a:t>
            </a:r>
            <a:endParaRPr lang="en-US" sz="1650" b="1" dirty="0">
              <a:solidFill>
                <a:schemeClr val="accent1">
                  <a:alpha val="100000"/>
                </a:schemeClr>
              </a:solidFill>
              <a:latin typeface="Microsoft Yahei"/>
              <a:ea typeface="Microsoft Yahei"/>
              <a:cs typeface="Microsoft Yahei"/>
            </a:endParaRPr>
          </a:p>
        </p:txBody>
      </p:sp>
      <p:sp>
        <p:nvSpPr>
          <p:cNvPr id="14" name="TextBox 14"/>
          <p:cNvSpPr txBox="1"/>
          <p:nvPr/>
        </p:nvSpPr>
        <p:spPr>
          <a:xfrm>
            <a:off x="6201278" y="3479132"/>
            <a:ext cx="4840757" cy="1020700"/>
          </a:xfrm>
          <a:prstGeom prst="rect">
            <a:avLst/>
          </a:prstGeom>
          <a:ln/>
        </p:spPr>
        <p:txBody>
          <a:bodyPr vert="horz" wrap="square" lIns="66008" tIns="33052" rIns="66008" bIns="33052" rtlCol="0" anchor="ctr" anchorCtr="0">
            <a:normAutofit/>
          </a:bodyPr>
          <a:lstStyle/>
          <a:p>
            <a:pPr algn="ctr">
              <a:lnSpc>
                <a:spcPct val="188000"/>
              </a:lnSpc>
            </a:pPr>
            <a:r>
              <a:rPr lang="zh-CN" altLang="en-US" sz="1425" b="1" dirty="0">
                <a:solidFill>
                  <a:schemeClr val="dk1">
                    <a:alpha val="100000"/>
                  </a:schemeClr>
                </a:solidFill>
                <a:latin typeface="Microsoft Yahei"/>
                <a:ea typeface="Microsoft Yahei"/>
                <a:cs typeface="Microsoft Yahei"/>
              </a:rPr>
              <a:t>主要</a:t>
            </a:r>
            <a:r>
              <a:rPr lang="en-US" sz="1425" b="1" dirty="0" err="1">
                <a:solidFill>
                  <a:schemeClr val="dk1">
                    <a:alpha val="100000"/>
                  </a:schemeClr>
                </a:solidFill>
                <a:latin typeface="Microsoft Yahei"/>
                <a:ea typeface="Microsoft Yahei"/>
                <a:cs typeface="Microsoft Yahei"/>
              </a:rPr>
              <a:t>包括coser、摄影师</a:t>
            </a:r>
            <a:r>
              <a:rPr lang="zh-CN" altLang="en-US" sz="1425" b="1" dirty="0">
                <a:solidFill>
                  <a:schemeClr val="dk1">
                    <a:alpha val="100000"/>
                  </a:schemeClr>
                </a:solidFill>
                <a:latin typeface="Microsoft Yahei"/>
                <a:ea typeface="Microsoft Yahei"/>
                <a:cs typeface="Microsoft Yahei"/>
              </a:rPr>
              <a:t>、化妆师</a:t>
            </a:r>
            <a:r>
              <a:rPr lang="en-US" sz="1425" b="1" dirty="0" err="1">
                <a:solidFill>
                  <a:schemeClr val="dk1">
                    <a:alpha val="100000"/>
                  </a:schemeClr>
                </a:solidFill>
                <a:latin typeface="Microsoft Yahei"/>
                <a:ea typeface="Microsoft Yahei"/>
                <a:cs typeface="Microsoft Yahei"/>
              </a:rPr>
              <a:t>等，他们希望通过小程序发布自己的</a:t>
            </a:r>
            <a:r>
              <a:rPr lang="zh-CN" altLang="en-US" sz="1425" b="1" dirty="0">
                <a:solidFill>
                  <a:schemeClr val="dk1">
                    <a:alpha val="100000"/>
                  </a:schemeClr>
                </a:solidFill>
                <a:latin typeface="Microsoft Yahei"/>
                <a:ea typeface="Microsoft Yahei"/>
                <a:cs typeface="Microsoft Yahei"/>
              </a:rPr>
              <a:t>需求，作品</a:t>
            </a:r>
            <a:r>
              <a:rPr lang="en-US" sz="1425" b="1" dirty="0">
                <a:solidFill>
                  <a:schemeClr val="dk1">
                    <a:alpha val="100000"/>
                  </a:schemeClr>
                </a:solidFill>
                <a:latin typeface="Microsoft Yahei"/>
                <a:ea typeface="Microsoft Yahei"/>
                <a:cs typeface="Microsoft Yahei"/>
              </a:rPr>
              <a:t>，</a:t>
            </a:r>
            <a:r>
              <a:rPr lang="en-US" sz="1425" b="1" dirty="0" err="1">
                <a:solidFill>
                  <a:schemeClr val="dk1">
                    <a:alpha val="100000"/>
                  </a:schemeClr>
                </a:solidFill>
                <a:latin typeface="Microsoft Yahei"/>
                <a:ea typeface="Microsoft Yahei"/>
                <a:cs typeface="Microsoft Yahei"/>
              </a:rPr>
              <a:t>并与其他创作者互动交流</a:t>
            </a:r>
            <a:r>
              <a:rPr lang="en-US" sz="1425" b="1" dirty="0">
                <a:solidFill>
                  <a:schemeClr val="dk1">
                    <a:alpha val="100000"/>
                  </a:schemeClr>
                </a:solidFill>
                <a:latin typeface="Microsoft Yahei"/>
                <a:ea typeface="Microsoft Yahei"/>
                <a:cs typeface="Microsoft Yahei"/>
              </a:rPr>
              <a:t>。</a:t>
            </a:r>
          </a:p>
        </p:txBody>
      </p:sp>
      <p:sp>
        <p:nvSpPr>
          <p:cNvPr id="15" name="TextBox 15"/>
          <p:cNvSpPr txBox="1"/>
          <p:nvPr/>
        </p:nvSpPr>
        <p:spPr>
          <a:xfrm>
            <a:off x="6778565" y="4517978"/>
            <a:ext cx="4263469" cy="467043"/>
          </a:xfrm>
          <a:prstGeom prst="rect">
            <a:avLst/>
          </a:prstGeom>
          <a:ln/>
        </p:spPr>
        <p:txBody>
          <a:bodyPr vert="horz" wrap="square" lIns="66008" tIns="33052" rIns="66008" bIns="33052" rtlCol="0" anchor="ctr" anchorCtr="0">
            <a:normAutofit/>
          </a:bodyPr>
          <a:lstStyle/>
          <a:p>
            <a:pPr algn="ctr">
              <a:lnSpc>
                <a:spcPct val="150000"/>
              </a:lnSpc>
            </a:pPr>
            <a:r>
              <a:rPr lang="en-US" altLang="zh-CN" sz="1650" b="1" dirty="0">
                <a:solidFill>
                  <a:schemeClr val="accent1">
                    <a:alpha val="100000"/>
                  </a:schemeClr>
                </a:solidFill>
                <a:latin typeface="Microsoft Yahei"/>
                <a:ea typeface="Microsoft Yahei"/>
                <a:cs typeface="Microsoft Yahei"/>
              </a:rPr>
              <a:t>Cosplay</a:t>
            </a:r>
            <a:r>
              <a:rPr lang="zh-CN" altLang="en-US" sz="1650" b="1" dirty="0">
                <a:solidFill>
                  <a:schemeClr val="accent1">
                    <a:alpha val="100000"/>
                  </a:schemeClr>
                </a:solidFill>
                <a:latin typeface="Microsoft Yahei"/>
                <a:ea typeface="Microsoft Yahei"/>
                <a:cs typeface="Microsoft Yahei"/>
              </a:rPr>
              <a:t>相关团体</a:t>
            </a:r>
            <a:endParaRPr lang="en-US" sz="1650" b="1" dirty="0">
              <a:solidFill>
                <a:schemeClr val="accent1">
                  <a:alpha val="100000"/>
                </a:schemeClr>
              </a:solidFill>
              <a:latin typeface="Microsoft Yahei"/>
              <a:ea typeface="Microsoft Yahei"/>
              <a:cs typeface="Microsoft Yahei"/>
            </a:endParaRPr>
          </a:p>
        </p:txBody>
      </p:sp>
      <p:pic>
        <p:nvPicPr>
          <p:cNvPr id="24" name="图片 23">
            <a:extLst>
              <a:ext uri="{FF2B5EF4-FFF2-40B4-BE49-F238E27FC236}">
                <a16:creationId xmlns:a16="http://schemas.microsoft.com/office/drawing/2014/main" id="{6FDB7414-1050-9615-D1F8-AA96F12C8C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8819" y="4484525"/>
            <a:ext cx="2009775" cy="1905000"/>
          </a:xfrm>
          <a:prstGeom prst="rect">
            <a:avLst/>
          </a:prstGeom>
        </p:spPr>
      </p:pic>
      <p:sp>
        <p:nvSpPr>
          <p:cNvPr id="16" name="TextBox 16"/>
          <p:cNvSpPr txBox="1"/>
          <p:nvPr/>
        </p:nvSpPr>
        <p:spPr>
          <a:xfrm>
            <a:off x="6201278" y="4991068"/>
            <a:ext cx="4840757" cy="1020700"/>
          </a:xfrm>
          <a:prstGeom prst="rect">
            <a:avLst/>
          </a:prstGeom>
          <a:ln/>
        </p:spPr>
        <p:txBody>
          <a:bodyPr vert="horz" wrap="square" lIns="66008" tIns="33052" rIns="66008" bIns="33052" rtlCol="0" anchor="ctr" anchorCtr="0">
            <a:normAutofit fontScale="92500"/>
          </a:bodyPr>
          <a:lstStyle/>
          <a:p>
            <a:pPr algn="ctr">
              <a:lnSpc>
                <a:spcPct val="188000"/>
              </a:lnSpc>
            </a:pPr>
            <a:r>
              <a:rPr lang="zh-CN" altLang="en-US" sz="1425" b="1" dirty="0">
                <a:solidFill>
                  <a:schemeClr val="dk1">
                    <a:alpha val="100000"/>
                  </a:schemeClr>
                </a:solidFill>
                <a:latin typeface="Microsoft Yahei"/>
                <a:ea typeface="Microsoft Yahei"/>
                <a:cs typeface="Microsoft Yahei"/>
              </a:rPr>
              <a:t>主要包括</a:t>
            </a:r>
            <a:r>
              <a:rPr lang="en-US" altLang="zh-CN" sz="1425" b="1" dirty="0" err="1">
                <a:solidFill>
                  <a:schemeClr val="dk1">
                    <a:alpha val="100000"/>
                  </a:schemeClr>
                </a:solidFill>
                <a:latin typeface="Microsoft Yahei"/>
                <a:ea typeface="Microsoft Yahei"/>
                <a:cs typeface="Microsoft Yahei"/>
              </a:rPr>
              <a:t>coser</a:t>
            </a:r>
            <a:r>
              <a:rPr lang="zh-CN" altLang="en-US" sz="1425" b="1" dirty="0">
                <a:solidFill>
                  <a:schemeClr val="dk1">
                    <a:alpha val="100000"/>
                  </a:schemeClr>
                </a:solidFill>
                <a:latin typeface="Microsoft Yahei"/>
                <a:ea typeface="Microsoft Yahei"/>
                <a:cs typeface="Microsoft Yahei"/>
              </a:rPr>
              <a:t>社团，漫展、活动、媒体等官方，摄影团体，后期服务团体等，他们希望通过小程序发布招募、通告等宣传信息。</a:t>
            </a:r>
            <a:endParaRPr lang="en-US" sz="1425" b="1" dirty="0">
              <a:solidFill>
                <a:schemeClr val="dk1">
                  <a:alpha val="100000"/>
                </a:schemeClr>
              </a:solidFill>
              <a:latin typeface="Microsoft Yahei"/>
              <a:ea typeface="Microsoft Yahei"/>
              <a:cs typeface="Microsoft Yahei"/>
            </a:endParaRPr>
          </a:p>
        </p:txBody>
      </p:sp>
      <p:sp>
        <p:nvSpPr>
          <p:cNvPr id="17" name="TextBox 17"/>
          <p:cNvSpPr txBox="1"/>
          <p:nvPr/>
        </p:nvSpPr>
        <p:spPr>
          <a:xfrm>
            <a:off x="6778565" y="1402838"/>
            <a:ext cx="4263469" cy="467043"/>
          </a:xfrm>
          <a:prstGeom prst="rect">
            <a:avLst/>
          </a:prstGeom>
          <a:ln/>
        </p:spPr>
        <p:txBody>
          <a:bodyPr vert="horz" wrap="square" lIns="66008" tIns="33052" rIns="66008" bIns="33052" rtlCol="0" anchor="ctr" anchorCtr="0">
            <a:normAutofit/>
          </a:bodyPr>
          <a:lstStyle/>
          <a:p>
            <a:pPr algn="ctr">
              <a:lnSpc>
                <a:spcPct val="150000"/>
              </a:lnSpc>
            </a:pPr>
            <a:r>
              <a:rPr lang="en-US" sz="1650" b="1" dirty="0" err="1">
                <a:solidFill>
                  <a:schemeClr val="accent1">
                    <a:alpha val="100000"/>
                  </a:schemeClr>
                </a:solidFill>
                <a:latin typeface="Microsoft Yahei"/>
                <a:ea typeface="Microsoft Yahei"/>
                <a:cs typeface="Microsoft Yahei"/>
              </a:rPr>
              <a:t>Cosplay爱好者</a:t>
            </a:r>
            <a:endParaRPr lang="en-US" sz="1650" b="1" dirty="0">
              <a:solidFill>
                <a:schemeClr val="accent1">
                  <a:alpha val="100000"/>
                </a:schemeClr>
              </a:solidFill>
              <a:latin typeface="Microsoft Yahei"/>
              <a:ea typeface="Microsoft Yahei"/>
              <a:cs typeface="Microsoft Yahei"/>
            </a:endParaRPr>
          </a:p>
        </p:txBody>
      </p:sp>
      <p:sp>
        <p:nvSpPr>
          <p:cNvPr id="18" name="TextBox 18"/>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90000"/>
              </a:lnSpc>
            </a:pPr>
            <a:r>
              <a:rPr lang="en-US" sz="3000" b="1">
                <a:solidFill>
                  <a:schemeClr val="accent1">
                    <a:alpha val="100000"/>
                  </a:schemeClr>
                </a:solidFill>
                <a:latin typeface="Microsoft Yahei"/>
                <a:ea typeface="Microsoft Yahei"/>
                <a:cs typeface="Microsoft Yahei"/>
              </a:rPr>
              <a:t>目标用户</a:t>
            </a:r>
          </a:p>
        </p:txBody>
      </p:sp>
      <p:sp>
        <p:nvSpPr>
          <p:cNvPr id="25" name="AutoShape 2">
            <a:extLst>
              <a:ext uri="{FF2B5EF4-FFF2-40B4-BE49-F238E27FC236}">
                <a16:creationId xmlns:a16="http://schemas.microsoft.com/office/drawing/2014/main" id="{3C1D7177-71B4-1C8B-6AD1-8512DEAF8E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sp>
        <p:nvSpPr>
          <p:cNvPr id="7" name="AutoShape 7"/>
          <p:cNvSpPr/>
          <p:nvPr/>
        </p:nvSpPr>
        <p:spPr>
          <a:xfrm>
            <a:off x="4701456" y="4853903"/>
            <a:ext cx="946555" cy="946555"/>
          </a:xfrm>
          <a:prstGeom prst="ellipse">
            <a:avLst/>
          </a:prstGeom>
          <a:solidFill>
            <a:schemeClr val="accent1">
              <a:alpha val="100000"/>
            </a:schemeClr>
          </a:solidFill>
          <a:ln/>
        </p:spPr>
      </p:sp>
      <p:sp>
        <p:nvSpPr>
          <p:cNvPr id="8" name="TextBox 8"/>
          <p:cNvSpPr txBox="1"/>
          <p:nvPr/>
        </p:nvSpPr>
        <p:spPr>
          <a:xfrm>
            <a:off x="4701456" y="5002020"/>
            <a:ext cx="918715" cy="650321"/>
          </a:xfrm>
          <a:prstGeom prst="rect">
            <a:avLst/>
          </a:prstGeom>
          <a:ln/>
        </p:spPr>
        <p:txBody>
          <a:bodyPr vert="horz" wrap="square" lIns="123825" tIns="123825" rIns="57150" bIns="123825" rtlCol="0" anchor="t" anchorCtr="0">
            <a:normAutofit/>
          </a:bodyPr>
          <a:lstStyle/>
          <a:p>
            <a:pPr algn="ctr">
              <a:lnSpc>
                <a:spcPct val="120000"/>
              </a:lnSpc>
            </a:pPr>
            <a:r>
              <a:rPr lang="en-US" sz="2100" b="1">
                <a:solidFill>
                  <a:srgbClr val="FFFFFF">
                    <a:alpha val="100000"/>
                  </a:srgbClr>
                </a:solidFill>
                <a:latin typeface="Microsoft Yahei"/>
                <a:ea typeface="Microsoft Yahei"/>
                <a:cs typeface="Microsoft Yahei"/>
              </a:rPr>
              <a:t>03</a:t>
            </a:r>
          </a:p>
        </p:txBody>
      </p:sp>
      <p:sp>
        <p:nvSpPr>
          <p:cNvPr id="9" name="TextBox 9"/>
          <p:cNvSpPr txBox="1"/>
          <p:nvPr/>
        </p:nvSpPr>
        <p:spPr>
          <a:xfrm>
            <a:off x="5786029" y="4621091"/>
            <a:ext cx="5413228" cy="696773"/>
          </a:xfrm>
          <a:prstGeom prst="rect">
            <a:avLst/>
          </a:prstGeom>
          <a:ln/>
        </p:spPr>
        <p:txBody>
          <a:bodyPr vert="horz" wrap="square" lIns="123825" tIns="123825" rIns="57150" bIns="123825" rtlCol="0" anchor="t" anchorCtr="0">
            <a:normAutofit/>
          </a:bodyPr>
          <a:lstStyle/>
          <a:p>
            <a:pPr>
              <a:lnSpc>
                <a:spcPct val="150000"/>
              </a:lnSpc>
            </a:pPr>
            <a:r>
              <a:rPr lang="zh-CN" altLang="en-US" sz="1500" b="1" dirty="0">
                <a:solidFill>
                  <a:schemeClr val="accent1">
                    <a:alpha val="100000"/>
                  </a:schemeClr>
                </a:solidFill>
                <a:latin typeface="Microsoft Yahei"/>
                <a:ea typeface="Microsoft Yahei"/>
                <a:cs typeface="Microsoft Yahei"/>
              </a:rPr>
              <a:t>针对</a:t>
            </a:r>
            <a:r>
              <a:rPr lang="en-US" altLang="zh-CN" sz="1500" b="1" dirty="0">
                <a:solidFill>
                  <a:schemeClr val="accent1">
                    <a:alpha val="100000"/>
                  </a:schemeClr>
                </a:solidFill>
                <a:latin typeface="Microsoft Yahei"/>
                <a:ea typeface="Microsoft Yahei"/>
                <a:cs typeface="Microsoft Yahei"/>
              </a:rPr>
              <a:t>cosplay</a:t>
            </a:r>
            <a:r>
              <a:rPr lang="zh-CN" altLang="en-US" sz="1500" b="1" dirty="0">
                <a:solidFill>
                  <a:schemeClr val="accent1">
                    <a:alpha val="100000"/>
                  </a:schemeClr>
                </a:solidFill>
                <a:latin typeface="Microsoft Yahei"/>
                <a:ea typeface="Microsoft Yahei"/>
                <a:cs typeface="Microsoft Yahei"/>
              </a:rPr>
              <a:t>相关团体</a:t>
            </a:r>
            <a:endParaRPr lang="en-US" sz="1500" b="1" dirty="0">
              <a:solidFill>
                <a:schemeClr val="accent1">
                  <a:alpha val="100000"/>
                </a:schemeClr>
              </a:solidFill>
              <a:latin typeface="Microsoft Yahei"/>
              <a:ea typeface="Microsoft Yahei"/>
              <a:cs typeface="Microsoft Yahei"/>
            </a:endParaRPr>
          </a:p>
        </p:txBody>
      </p:sp>
      <p:sp>
        <p:nvSpPr>
          <p:cNvPr id="10" name="TextBox 10"/>
          <p:cNvSpPr txBox="1"/>
          <p:nvPr/>
        </p:nvSpPr>
        <p:spPr>
          <a:xfrm>
            <a:off x="5786029" y="5087309"/>
            <a:ext cx="5225659" cy="929030"/>
          </a:xfrm>
          <a:prstGeom prst="rect">
            <a:avLst/>
          </a:prstGeom>
          <a:ln/>
        </p:spPr>
        <p:txBody>
          <a:bodyPr vert="horz" wrap="square" lIns="123825" tIns="123825" rIns="57150" bIns="123825" rtlCol="0" anchor="t" anchorCtr="0">
            <a:normAutofit fontScale="77500" lnSpcReduction="20000"/>
          </a:bodyPr>
          <a:lstStyle/>
          <a:p>
            <a:pPr>
              <a:lnSpc>
                <a:spcPct val="150000"/>
              </a:lnSpc>
            </a:pPr>
            <a:r>
              <a:rPr lang="en-US" sz="1425" b="1" dirty="0">
                <a:solidFill>
                  <a:schemeClr val="dk1">
                    <a:alpha val="100000"/>
                  </a:schemeClr>
                </a:solidFill>
                <a:latin typeface="Microsoft Yahei"/>
                <a:ea typeface="Microsoft Yahei"/>
                <a:cs typeface="Microsoft Yahei"/>
              </a:rPr>
              <a:t>1.</a:t>
            </a:r>
            <a:r>
              <a:rPr lang="zh-CN" altLang="en-US" sz="1425" b="1" dirty="0">
                <a:solidFill>
                  <a:schemeClr val="dk1">
                    <a:alpha val="100000"/>
                  </a:schemeClr>
                </a:solidFill>
                <a:latin typeface="Microsoft Yahei"/>
                <a:ea typeface="Microsoft Yahei"/>
                <a:cs typeface="Microsoft Yahei"/>
              </a:rPr>
              <a:t>支持摄影团体、后期团体、</a:t>
            </a:r>
            <a:r>
              <a:rPr lang="en-US" altLang="zh-CN" sz="1425" b="1" dirty="0">
                <a:solidFill>
                  <a:schemeClr val="dk1">
                    <a:alpha val="100000"/>
                  </a:schemeClr>
                </a:solidFill>
                <a:latin typeface="Microsoft Yahei"/>
                <a:ea typeface="Microsoft Yahei"/>
                <a:cs typeface="Microsoft Yahei"/>
              </a:rPr>
              <a:t>cosplay</a:t>
            </a:r>
            <a:r>
              <a:rPr lang="zh-CN" altLang="en-US" sz="1425" b="1" dirty="0">
                <a:solidFill>
                  <a:schemeClr val="dk1">
                    <a:alpha val="100000"/>
                  </a:schemeClr>
                </a:solidFill>
                <a:latin typeface="Microsoft Yahei"/>
                <a:ea typeface="Microsoft Yahei"/>
                <a:cs typeface="Microsoft Yahei"/>
              </a:rPr>
              <a:t>团体等创作社团的个体运营与合作活动需求需求。</a:t>
            </a:r>
            <a:endParaRPr lang="en-US" altLang="zh-CN" sz="1425" b="1" dirty="0">
              <a:solidFill>
                <a:schemeClr val="dk1">
                  <a:alpha val="100000"/>
                </a:schemeClr>
              </a:solidFill>
              <a:latin typeface="Microsoft Yahei"/>
              <a:ea typeface="Microsoft Yahei"/>
              <a:cs typeface="Microsoft Yahei"/>
            </a:endParaRPr>
          </a:p>
          <a:p>
            <a:pPr>
              <a:lnSpc>
                <a:spcPct val="150000"/>
              </a:lnSpc>
            </a:pPr>
            <a:r>
              <a:rPr lang="en-US" sz="1425" b="1" dirty="0">
                <a:solidFill>
                  <a:schemeClr val="dk1">
                    <a:alpha val="100000"/>
                  </a:schemeClr>
                </a:solidFill>
                <a:latin typeface="Microsoft Yahei"/>
                <a:ea typeface="Microsoft Yahei"/>
                <a:cs typeface="Microsoft Yahei"/>
              </a:rPr>
              <a:t>2.</a:t>
            </a:r>
            <a:r>
              <a:rPr lang="zh-CN" altLang="en-US" sz="1425" b="1" dirty="0">
                <a:solidFill>
                  <a:schemeClr val="dk1">
                    <a:alpha val="100000"/>
                  </a:schemeClr>
                </a:solidFill>
                <a:latin typeface="Microsoft Yahei"/>
                <a:ea typeface="Microsoft Yahei"/>
                <a:cs typeface="Microsoft Yahei"/>
              </a:rPr>
              <a:t>支持漫展、活动、媒体等官方账号的宣传，招募需求</a:t>
            </a:r>
            <a:endParaRPr lang="en-US" sz="1425" b="1" dirty="0">
              <a:solidFill>
                <a:schemeClr val="dk1">
                  <a:alpha val="100000"/>
                </a:schemeClr>
              </a:solidFill>
              <a:latin typeface="Microsoft Yahei"/>
              <a:ea typeface="Microsoft Yahei"/>
              <a:cs typeface="Microsoft Yahei"/>
            </a:endParaRPr>
          </a:p>
        </p:txBody>
      </p:sp>
      <p:sp>
        <p:nvSpPr>
          <p:cNvPr id="11" name="AutoShape 11"/>
          <p:cNvSpPr/>
          <p:nvPr/>
        </p:nvSpPr>
        <p:spPr>
          <a:xfrm>
            <a:off x="4701456" y="1733151"/>
            <a:ext cx="946555" cy="946555"/>
          </a:xfrm>
          <a:prstGeom prst="ellipse">
            <a:avLst/>
          </a:prstGeom>
          <a:solidFill>
            <a:schemeClr val="accent1">
              <a:alpha val="100000"/>
            </a:schemeClr>
          </a:solidFill>
          <a:ln/>
        </p:spPr>
      </p:sp>
      <p:sp>
        <p:nvSpPr>
          <p:cNvPr id="12" name="TextBox 12"/>
          <p:cNvSpPr txBox="1"/>
          <p:nvPr/>
        </p:nvSpPr>
        <p:spPr>
          <a:xfrm>
            <a:off x="4701456" y="1881268"/>
            <a:ext cx="918715" cy="650321"/>
          </a:xfrm>
          <a:prstGeom prst="rect">
            <a:avLst/>
          </a:prstGeom>
          <a:ln/>
        </p:spPr>
        <p:txBody>
          <a:bodyPr vert="horz" wrap="square" lIns="123825" tIns="123825" rIns="57150" bIns="123825" rtlCol="0" anchor="ctr" anchorCtr="0">
            <a:normAutofit/>
          </a:bodyPr>
          <a:lstStyle/>
          <a:p>
            <a:pPr algn="ctr">
              <a:lnSpc>
                <a:spcPct val="120000"/>
              </a:lnSpc>
            </a:pPr>
            <a:r>
              <a:rPr lang="en-US" sz="2100" b="1">
                <a:solidFill>
                  <a:srgbClr val="FFFFFF">
                    <a:alpha val="100000"/>
                  </a:srgbClr>
                </a:solidFill>
                <a:latin typeface="Microsoft Yahei"/>
                <a:ea typeface="Microsoft Yahei"/>
                <a:cs typeface="Microsoft Yahei"/>
              </a:rPr>
              <a:t>01</a:t>
            </a:r>
          </a:p>
        </p:txBody>
      </p:sp>
      <p:sp>
        <p:nvSpPr>
          <p:cNvPr id="13" name="TextBox 13"/>
          <p:cNvSpPr txBox="1"/>
          <p:nvPr/>
        </p:nvSpPr>
        <p:spPr>
          <a:xfrm>
            <a:off x="5786029" y="1465501"/>
            <a:ext cx="5413228" cy="696773"/>
          </a:xfrm>
          <a:prstGeom prst="rect">
            <a:avLst/>
          </a:prstGeom>
          <a:ln/>
        </p:spPr>
        <p:txBody>
          <a:bodyPr vert="horz" wrap="square" lIns="123825" tIns="123825" rIns="57150" bIns="123825" rtlCol="0" anchor="t" anchorCtr="0">
            <a:normAutofit/>
          </a:bodyPr>
          <a:lstStyle/>
          <a:p>
            <a:pPr>
              <a:lnSpc>
                <a:spcPct val="150000"/>
              </a:lnSpc>
            </a:pPr>
            <a:r>
              <a:rPr lang="zh-CN" altLang="en-US" sz="1500" b="1" dirty="0">
                <a:solidFill>
                  <a:schemeClr val="accent1">
                    <a:alpha val="100000"/>
                  </a:schemeClr>
                </a:solidFill>
                <a:latin typeface="Microsoft Yahei"/>
                <a:ea typeface="Microsoft Yahei"/>
                <a:cs typeface="Microsoft Yahei"/>
              </a:rPr>
              <a:t>针对</a:t>
            </a:r>
            <a:r>
              <a:rPr lang="en-US" altLang="zh-CN" sz="1500" b="1" dirty="0">
                <a:solidFill>
                  <a:schemeClr val="accent1">
                    <a:alpha val="100000"/>
                  </a:schemeClr>
                </a:solidFill>
                <a:latin typeface="Microsoft Yahei"/>
                <a:ea typeface="Microsoft Yahei"/>
                <a:cs typeface="Microsoft Yahei"/>
              </a:rPr>
              <a:t>cosplay</a:t>
            </a:r>
            <a:r>
              <a:rPr lang="zh-CN" altLang="en-US" sz="1500" b="1" dirty="0">
                <a:solidFill>
                  <a:schemeClr val="accent1">
                    <a:alpha val="100000"/>
                  </a:schemeClr>
                </a:solidFill>
                <a:latin typeface="Microsoft Yahei"/>
                <a:ea typeface="Microsoft Yahei"/>
                <a:cs typeface="Microsoft Yahei"/>
              </a:rPr>
              <a:t>爱好者</a:t>
            </a:r>
            <a:endParaRPr lang="en-US" sz="1500" b="1" dirty="0">
              <a:solidFill>
                <a:schemeClr val="accent1">
                  <a:alpha val="100000"/>
                </a:schemeClr>
              </a:solidFill>
              <a:latin typeface="Microsoft Yahei"/>
              <a:ea typeface="Microsoft Yahei"/>
              <a:cs typeface="Microsoft Yahei"/>
            </a:endParaRPr>
          </a:p>
        </p:txBody>
      </p:sp>
      <p:sp>
        <p:nvSpPr>
          <p:cNvPr id="14" name="TextBox 14"/>
          <p:cNvSpPr txBox="1"/>
          <p:nvPr/>
        </p:nvSpPr>
        <p:spPr>
          <a:xfrm>
            <a:off x="5786029" y="1908493"/>
            <a:ext cx="5225659" cy="929030"/>
          </a:xfrm>
          <a:prstGeom prst="rect">
            <a:avLst/>
          </a:prstGeom>
          <a:ln/>
        </p:spPr>
        <p:txBody>
          <a:bodyPr vert="horz" wrap="square" lIns="123825" tIns="123825" rIns="57150" bIns="123825" rtlCol="0" anchor="t" anchorCtr="0">
            <a:normAutofit fontScale="85000" lnSpcReduction="10000"/>
          </a:bodyPr>
          <a:lstStyle/>
          <a:p>
            <a:pPr>
              <a:lnSpc>
                <a:spcPct val="150000"/>
              </a:lnSpc>
            </a:pPr>
            <a:r>
              <a:rPr lang="en-US" altLang="zh-CN" sz="1425" b="1" dirty="0">
                <a:solidFill>
                  <a:schemeClr val="dk1">
                    <a:alpha val="100000"/>
                  </a:schemeClr>
                </a:solidFill>
                <a:latin typeface="Microsoft Yahei"/>
                <a:ea typeface="Microsoft Yahei"/>
                <a:cs typeface="Microsoft Yahei"/>
              </a:rPr>
              <a:t>1.</a:t>
            </a:r>
            <a:r>
              <a:rPr lang="zh-CN" altLang="en-US" sz="1425" b="1" dirty="0">
                <a:solidFill>
                  <a:schemeClr val="dk1">
                    <a:alpha val="100000"/>
                  </a:schemeClr>
                </a:solidFill>
                <a:latin typeface="Microsoft Yahei"/>
                <a:ea typeface="Microsoft Yahei"/>
                <a:cs typeface="Microsoft Yahei"/>
              </a:rPr>
              <a:t>根据喜好推流偏好相关的优质</a:t>
            </a:r>
            <a:r>
              <a:rPr lang="en-US" altLang="zh-CN" sz="1425" b="1" dirty="0">
                <a:solidFill>
                  <a:schemeClr val="dk1">
                    <a:alpha val="100000"/>
                  </a:schemeClr>
                </a:solidFill>
                <a:latin typeface="Microsoft Yahei"/>
                <a:ea typeface="Microsoft Yahei"/>
                <a:cs typeface="Microsoft Yahei"/>
              </a:rPr>
              <a:t>cosplay</a:t>
            </a:r>
            <a:r>
              <a:rPr lang="zh-CN" altLang="en-US" sz="1425" b="1" dirty="0">
                <a:solidFill>
                  <a:schemeClr val="dk1">
                    <a:alpha val="100000"/>
                  </a:schemeClr>
                </a:solidFill>
                <a:latin typeface="Microsoft Yahei"/>
                <a:ea typeface="Microsoft Yahei"/>
                <a:cs typeface="Microsoft Yahei"/>
              </a:rPr>
              <a:t>作品，提供评论、私信等交流空间。</a:t>
            </a:r>
            <a:endParaRPr lang="en-US" altLang="zh-CN" sz="1425" b="1" dirty="0">
              <a:solidFill>
                <a:schemeClr val="dk1">
                  <a:alpha val="100000"/>
                </a:schemeClr>
              </a:solidFill>
              <a:latin typeface="Microsoft Yahei"/>
              <a:ea typeface="Microsoft Yahei"/>
              <a:cs typeface="Microsoft Yahei"/>
            </a:endParaRPr>
          </a:p>
          <a:p>
            <a:pPr>
              <a:lnSpc>
                <a:spcPct val="150000"/>
              </a:lnSpc>
            </a:pPr>
            <a:r>
              <a:rPr lang="en-US" altLang="zh-CN" sz="1425" b="1" dirty="0">
                <a:solidFill>
                  <a:schemeClr val="dk1">
                    <a:alpha val="100000"/>
                  </a:schemeClr>
                </a:solidFill>
                <a:latin typeface="Microsoft Yahei"/>
                <a:ea typeface="Microsoft Yahei"/>
                <a:cs typeface="Microsoft Yahei"/>
              </a:rPr>
              <a:t>2.</a:t>
            </a:r>
            <a:r>
              <a:rPr lang="zh-CN" altLang="en-US" sz="1425" b="1" dirty="0">
                <a:solidFill>
                  <a:schemeClr val="dk1">
                    <a:alpha val="100000"/>
                  </a:schemeClr>
                </a:solidFill>
                <a:latin typeface="Microsoft Yahei"/>
                <a:ea typeface="Microsoft Yahei"/>
                <a:cs typeface="Microsoft Yahei"/>
              </a:rPr>
              <a:t>同时鼓励</a:t>
            </a:r>
            <a:r>
              <a:rPr lang="en-US" altLang="zh-CN" sz="1425" b="1" dirty="0">
                <a:solidFill>
                  <a:schemeClr val="dk1">
                    <a:alpha val="100000"/>
                  </a:schemeClr>
                </a:solidFill>
                <a:latin typeface="Microsoft Yahei"/>
                <a:ea typeface="Microsoft Yahei"/>
                <a:cs typeface="Microsoft Yahei"/>
              </a:rPr>
              <a:t>cosplay</a:t>
            </a:r>
            <a:r>
              <a:rPr lang="zh-CN" altLang="en-US" sz="1425" b="1" dirty="0">
                <a:solidFill>
                  <a:schemeClr val="dk1">
                    <a:alpha val="100000"/>
                  </a:schemeClr>
                </a:solidFill>
                <a:latin typeface="Microsoft Yahei"/>
                <a:ea typeface="Microsoft Yahei"/>
                <a:cs typeface="Microsoft Yahei"/>
              </a:rPr>
              <a:t>爱好者发布优秀作品，参与成为内容创作者。</a:t>
            </a:r>
            <a:endParaRPr lang="en-US" sz="1425" b="1" dirty="0">
              <a:solidFill>
                <a:schemeClr val="dk1">
                  <a:alpha val="100000"/>
                </a:schemeClr>
              </a:solidFill>
              <a:latin typeface="Microsoft Yahei"/>
              <a:ea typeface="Microsoft Yahei"/>
              <a:cs typeface="Microsoft Yahei"/>
            </a:endParaRPr>
          </a:p>
        </p:txBody>
      </p:sp>
      <p:sp>
        <p:nvSpPr>
          <p:cNvPr id="15" name="AutoShape 15"/>
          <p:cNvSpPr/>
          <p:nvPr/>
        </p:nvSpPr>
        <p:spPr>
          <a:xfrm>
            <a:off x="4701456" y="3293527"/>
            <a:ext cx="946555" cy="946555"/>
          </a:xfrm>
          <a:prstGeom prst="ellipse">
            <a:avLst/>
          </a:prstGeom>
          <a:solidFill>
            <a:schemeClr val="accent1">
              <a:alpha val="100000"/>
            </a:schemeClr>
          </a:solidFill>
          <a:ln/>
        </p:spPr>
      </p:sp>
      <p:sp>
        <p:nvSpPr>
          <p:cNvPr id="16" name="TextBox 16"/>
          <p:cNvSpPr txBox="1"/>
          <p:nvPr/>
        </p:nvSpPr>
        <p:spPr>
          <a:xfrm>
            <a:off x="4701456" y="3441644"/>
            <a:ext cx="918715" cy="650321"/>
          </a:xfrm>
          <a:prstGeom prst="rect">
            <a:avLst/>
          </a:prstGeom>
          <a:ln/>
        </p:spPr>
        <p:txBody>
          <a:bodyPr vert="horz" wrap="square" lIns="123825" tIns="123825" rIns="57150" bIns="123825" rtlCol="0" anchor="t" anchorCtr="0">
            <a:normAutofit/>
          </a:bodyPr>
          <a:lstStyle/>
          <a:p>
            <a:pPr algn="ctr">
              <a:lnSpc>
                <a:spcPct val="120000"/>
              </a:lnSpc>
            </a:pPr>
            <a:r>
              <a:rPr lang="en-US" sz="2100" b="1">
                <a:solidFill>
                  <a:srgbClr val="FFFFFF">
                    <a:alpha val="100000"/>
                  </a:srgbClr>
                </a:solidFill>
                <a:latin typeface="Microsoft Yahei"/>
                <a:ea typeface="Microsoft Yahei"/>
                <a:cs typeface="Microsoft Yahei"/>
              </a:rPr>
              <a:t>02</a:t>
            </a:r>
          </a:p>
        </p:txBody>
      </p:sp>
      <p:sp>
        <p:nvSpPr>
          <p:cNvPr id="17" name="TextBox 17"/>
          <p:cNvSpPr txBox="1"/>
          <p:nvPr/>
        </p:nvSpPr>
        <p:spPr>
          <a:xfrm>
            <a:off x="5786029" y="3037490"/>
            <a:ext cx="5413228" cy="696773"/>
          </a:xfrm>
          <a:prstGeom prst="rect">
            <a:avLst/>
          </a:prstGeom>
          <a:ln/>
        </p:spPr>
        <p:txBody>
          <a:bodyPr vert="horz" wrap="square" lIns="123825" tIns="123825" rIns="57150" bIns="123825" rtlCol="0" anchor="t" anchorCtr="0">
            <a:normAutofit/>
          </a:bodyPr>
          <a:lstStyle/>
          <a:p>
            <a:pPr>
              <a:lnSpc>
                <a:spcPct val="150000"/>
              </a:lnSpc>
            </a:pPr>
            <a:r>
              <a:rPr lang="zh-CN" altLang="en-US" sz="1500" b="1" dirty="0">
                <a:solidFill>
                  <a:schemeClr val="accent1">
                    <a:alpha val="100000"/>
                  </a:schemeClr>
                </a:solidFill>
                <a:latin typeface="Microsoft Yahei"/>
                <a:ea typeface="Microsoft Yahei"/>
                <a:cs typeface="Microsoft Yahei"/>
              </a:rPr>
              <a:t>针对</a:t>
            </a:r>
            <a:r>
              <a:rPr lang="en-US" altLang="zh-CN" sz="1500" b="1" dirty="0">
                <a:solidFill>
                  <a:schemeClr val="accent1">
                    <a:alpha val="100000"/>
                  </a:schemeClr>
                </a:solidFill>
                <a:latin typeface="Microsoft Yahei"/>
                <a:ea typeface="Microsoft Yahei"/>
                <a:cs typeface="Microsoft Yahei"/>
              </a:rPr>
              <a:t>cosplay</a:t>
            </a:r>
            <a:r>
              <a:rPr lang="zh-CN" altLang="en-US" sz="1500" b="1" dirty="0">
                <a:solidFill>
                  <a:schemeClr val="accent1">
                    <a:alpha val="100000"/>
                  </a:schemeClr>
                </a:solidFill>
                <a:latin typeface="Microsoft Yahei"/>
                <a:ea typeface="Microsoft Yahei"/>
                <a:cs typeface="Microsoft Yahei"/>
              </a:rPr>
              <a:t>内容创作者</a:t>
            </a:r>
            <a:endParaRPr lang="en-US" sz="1500" b="1" dirty="0">
              <a:solidFill>
                <a:schemeClr val="accent1">
                  <a:alpha val="100000"/>
                </a:schemeClr>
              </a:solidFill>
              <a:latin typeface="Microsoft Yahei"/>
              <a:ea typeface="Microsoft Yahei"/>
              <a:cs typeface="Microsoft Yahei"/>
            </a:endParaRPr>
          </a:p>
        </p:txBody>
      </p:sp>
      <p:sp>
        <p:nvSpPr>
          <p:cNvPr id="18" name="TextBox 18"/>
          <p:cNvSpPr txBox="1"/>
          <p:nvPr/>
        </p:nvSpPr>
        <p:spPr>
          <a:xfrm>
            <a:off x="5786029" y="3492094"/>
            <a:ext cx="5225659" cy="929030"/>
          </a:xfrm>
          <a:prstGeom prst="rect">
            <a:avLst/>
          </a:prstGeom>
          <a:ln/>
        </p:spPr>
        <p:txBody>
          <a:bodyPr vert="horz" wrap="square" lIns="123825" tIns="123825" rIns="57150" bIns="123825" rtlCol="0" anchor="t" anchorCtr="0">
            <a:normAutofit fontScale="77500" lnSpcReduction="20000"/>
          </a:bodyPr>
          <a:lstStyle/>
          <a:p>
            <a:pPr>
              <a:lnSpc>
                <a:spcPct val="150000"/>
              </a:lnSpc>
            </a:pPr>
            <a:r>
              <a:rPr lang="en-US" sz="1425" b="1" dirty="0">
                <a:solidFill>
                  <a:schemeClr val="dk1">
                    <a:alpha val="100000"/>
                  </a:schemeClr>
                </a:solidFill>
                <a:latin typeface="Microsoft Yahei"/>
                <a:ea typeface="Microsoft Yahei"/>
                <a:cs typeface="Microsoft Yahei"/>
              </a:rPr>
              <a:t>1.支持文字、图片、视频内容的发布和浏览</a:t>
            </a:r>
            <a:r>
              <a:rPr lang="zh-CN" altLang="en-US" sz="1425" b="1" dirty="0">
                <a:solidFill>
                  <a:schemeClr val="dk1">
                    <a:alpha val="100000"/>
                  </a:schemeClr>
                </a:solidFill>
                <a:latin typeface="Microsoft Yahei"/>
                <a:ea typeface="Microsoft Yahei"/>
                <a:cs typeface="Microsoft Yahei"/>
              </a:rPr>
              <a:t>等作为爱好者的基本功能。</a:t>
            </a:r>
            <a:endParaRPr lang="en-US" altLang="zh-CN" sz="1425" b="1" dirty="0">
              <a:solidFill>
                <a:schemeClr val="dk1">
                  <a:alpha val="100000"/>
                </a:schemeClr>
              </a:solidFill>
              <a:latin typeface="Microsoft Yahei"/>
              <a:ea typeface="Microsoft Yahei"/>
              <a:cs typeface="Microsoft Yahei"/>
            </a:endParaRPr>
          </a:p>
          <a:p>
            <a:pPr>
              <a:lnSpc>
                <a:spcPct val="150000"/>
              </a:lnSpc>
            </a:pPr>
            <a:r>
              <a:rPr lang="en-US" altLang="zh-CN" sz="1425" b="1" dirty="0">
                <a:solidFill>
                  <a:schemeClr val="dk1">
                    <a:alpha val="100000"/>
                  </a:schemeClr>
                </a:solidFill>
                <a:latin typeface="Microsoft Yahei"/>
                <a:ea typeface="Microsoft Yahei"/>
                <a:cs typeface="Microsoft Yahei"/>
              </a:rPr>
              <a:t>2.</a:t>
            </a:r>
            <a:r>
              <a:rPr lang="zh-CN" altLang="en-US" sz="1425" b="1" dirty="0">
                <a:solidFill>
                  <a:schemeClr val="dk1">
                    <a:alpha val="100000"/>
                  </a:schemeClr>
                </a:solidFill>
                <a:latin typeface="Microsoft Yahei"/>
                <a:ea typeface="Microsoft Yahei"/>
                <a:cs typeface="Microsoft Yahei"/>
              </a:rPr>
              <a:t>同时支持创作者内部，创作者与粉丝之间的交流。</a:t>
            </a:r>
            <a:endParaRPr lang="en-US" altLang="zh-CN" sz="1425" b="1" dirty="0">
              <a:solidFill>
                <a:schemeClr val="dk1">
                  <a:alpha val="100000"/>
                </a:schemeClr>
              </a:solidFill>
              <a:latin typeface="Microsoft Yahei"/>
              <a:ea typeface="Microsoft Yahei"/>
              <a:cs typeface="Microsoft Yahei"/>
            </a:endParaRPr>
          </a:p>
          <a:p>
            <a:pPr>
              <a:lnSpc>
                <a:spcPct val="150000"/>
              </a:lnSpc>
            </a:pPr>
            <a:r>
              <a:rPr lang="en-US" sz="1425" b="1" dirty="0">
                <a:solidFill>
                  <a:schemeClr val="dk1">
                    <a:alpha val="100000"/>
                  </a:schemeClr>
                </a:solidFill>
                <a:latin typeface="Microsoft Yahei"/>
                <a:ea typeface="Microsoft Yahei"/>
                <a:cs typeface="Microsoft Yahei"/>
              </a:rPr>
              <a:t>3.</a:t>
            </a:r>
            <a:r>
              <a:rPr lang="zh-CN" altLang="en-US" sz="1425" b="1" dirty="0">
                <a:solidFill>
                  <a:schemeClr val="dk1">
                    <a:alpha val="100000"/>
                  </a:schemeClr>
                </a:solidFill>
                <a:latin typeface="Microsoft Yahei"/>
                <a:ea typeface="Microsoft Yahei"/>
                <a:cs typeface="Microsoft Yahei"/>
              </a:rPr>
              <a:t>还支持</a:t>
            </a:r>
            <a:r>
              <a:rPr lang="en-US" altLang="zh-CN" sz="1425" b="1" dirty="0">
                <a:solidFill>
                  <a:schemeClr val="dk1">
                    <a:alpha val="100000"/>
                  </a:schemeClr>
                </a:solidFill>
                <a:latin typeface="Microsoft Yahei"/>
                <a:ea typeface="Microsoft Yahei"/>
                <a:cs typeface="Microsoft Yahei"/>
              </a:rPr>
              <a:t>cosplay</a:t>
            </a:r>
            <a:r>
              <a:rPr lang="zh-CN" altLang="en-US" sz="1425" b="1" dirty="0">
                <a:solidFill>
                  <a:schemeClr val="dk1">
                    <a:alpha val="100000"/>
                  </a:schemeClr>
                </a:solidFill>
                <a:latin typeface="Microsoft Yahei"/>
                <a:ea typeface="Microsoft Yahei"/>
                <a:cs typeface="Microsoft Yahei"/>
              </a:rPr>
              <a:t>创作者与相关团体的关联、合作、入驻等。</a:t>
            </a:r>
            <a:endParaRPr lang="en-US" sz="1425" b="1" dirty="0">
              <a:solidFill>
                <a:schemeClr val="dk1">
                  <a:alpha val="100000"/>
                </a:schemeClr>
              </a:solidFill>
              <a:latin typeface="Microsoft Yahei"/>
              <a:ea typeface="Microsoft Yahei"/>
              <a:cs typeface="Microsoft Yahei"/>
            </a:endParaRPr>
          </a:p>
        </p:txBody>
      </p:sp>
      <p:sp>
        <p:nvSpPr>
          <p:cNvPr id="19" name="TextBox 19"/>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a:solidFill>
                  <a:schemeClr val="accent1">
                    <a:alpha val="100000"/>
                  </a:schemeClr>
                </a:solidFill>
                <a:latin typeface="Microsoft Yahei"/>
                <a:ea typeface="Microsoft Yahei"/>
                <a:cs typeface="Microsoft Yahei"/>
              </a:rPr>
              <a:t>目标与定位</a:t>
            </a:r>
          </a:p>
        </p:txBody>
      </p:sp>
      <p:pic>
        <p:nvPicPr>
          <p:cNvPr id="20" name="图片 19">
            <a:extLst>
              <a:ext uri="{FF2B5EF4-FFF2-40B4-BE49-F238E27FC236}">
                <a16:creationId xmlns:a16="http://schemas.microsoft.com/office/drawing/2014/main" id="{3F5F9DC4-9EFF-CB6B-3CAB-3858CF91C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551078"/>
            <a:ext cx="7853479" cy="59203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67000" y="-2667000"/>
            <a:ext cx="6858000" cy="12192000"/>
          </a:xfrm>
          <a:prstGeom prst="rect">
            <a:avLst/>
          </a:prstGeom>
        </p:spPr>
      </p:pic>
      <p:cxnSp>
        <p:nvCxnSpPr>
          <p:cNvPr id="3" name="Connector 3"/>
          <p:cNvCxnSpPr/>
          <p:nvPr/>
        </p:nvCxnSpPr>
        <p:spPr>
          <a:xfrm>
            <a:off x="856527" y="0"/>
            <a:ext cx="0" cy="6858000"/>
          </a:xfrm>
          <a:prstGeom prst="line">
            <a:avLst/>
          </a:prstGeom>
          <a:ln w="76200">
            <a:solidFill>
              <a:srgbClr val="FFFFFF">
                <a:alpha val="100000"/>
              </a:srgbClr>
            </a:solidFill>
            <a:prstDash val="solid"/>
            <a:headEnd type="none"/>
            <a:tailEnd type="none"/>
          </a:ln>
        </p:spPr>
      </p:cxnSp>
      <p:sp>
        <p:nvSpPr>
          <p:cNvPr id="4" name="AutoShape 4"/>
          <p:cNvSpPr/>
          <p:nvPr/>
        </p:nvSpPr>
        <p:spPr>
          <a:xfrm rot="20980462">
            <a:off x="2767919" y="2566825"/>
            <a:ext cx="7292050" cy="2314937"/>
          </a:xfrm>
          <a:prstGeom prst="parallelogram">
            <a:avLst>
              <a:gd name="adj" fmla="val 25000"/>
            </a:avLst>
          </a:prstGeom>
          <a:noFill/>
          <a:ln w="76200">
            <a:solidFill>
              <a:schemeClr val="dk1">
                <a:alpha val="100000"/>
              </a:schemeClr>
            </a:solidFill>
            <a:prstDash val="solid"/>
          </a:ln>
        </p:spPr>
      </p:sp>
      <p:sp>
        <p:nvSpPr>
          <p:cNvPr id="5" name="AutoShape 5"/>
          <p:cNvSpPr/>
          <p:nvPr/>
        </p:nvSpPr>
        <p:spPr>
          <a:xfrm rot="20980462">
            <a:off x="2265160" y="2196640"/>
            <a:ext cx="7292050" cy="2314937"/>
          </a:xfrm>
          <a:prstGeom prst="parallelogram">
            <a:avLst>
              <a:gd name="adj" fmla="val 25000"/>
            </a:avLst>
          </a:prstGeom>
          <a:solidFill>
            <a:srgbClr val="FFFFFF">
              <a:alpha val="100000"/>
            </a:srgbClr>
          </a:solidFill>
          <a:ln w="76200">
            <a:solidFill>
              <a:schemeClr val="dk1">
                <a:alpha val="100000"/>
              </a:schemeClr>
            </a:solidFill>
            <a:prstDash val="solid"/>
          </a:ln>
        </p:spPr>
      </p:sp>
      <p:sp>
        <p:nvSpPr>
          <p:cNvPr id="6" name="AutoShape 6"/>
          <p:cNvSpPr/>
          <p:nvPr/>
        </p:nvSpPr>
        <p:spPr>
          <a:xfrm rot="20980462">
            <a:off x="2969565" y="2347494"/>
            <a:ext cx="619246" cy="619246"/>
          </a:xfrm>
          <a:prstGeom prst="ellipse">
            <a:avLst/>
          </a:prstGeom>
          <a:solidFill>
            <a:srgbClr val="FFFFFF">
              <a:alpha val="100000"/>
            </a:srgbClr>
          </a:solidFill>
          <a:ln w="76200">
            <a:solidFill>
              <a:schemeClr val="dk1">
                <a:alpha val="100000"/>
              </a:schemeClr>
            </a:solidFill>
            <a:prstDash val="solid"/>
          </a:ln>
        </p:spPr>
      </p:sp>
      <p:sp>
        <p:nvSpPr>
          <p:cNvPr id="7" name="AutoShape 7"/>
          <p:cNvSpPr/>
          <p:nvPr/>
        </p:nvSpPr>
        <p:spPr>
          <a:xfrm rot="20980462">
            <a:off x="3827404" y="2191202"/>
            <a:ext cx="619246" cy="619246"/>
          </a:xfrm>
          <a:prstGeom prst="ellipse">
            <a:avLst/>
          </a:prstGeom>
          <a:solidFill>
            <a:srgbClr val="0025FF">
              <a:alpha val="100000"/>
            </a:srgbClr>
          </a:solidFill>
          <a:ln w="76200">
            <a:solidFill>
              <a:schemeClr val="dk1">
                <a:alpha val="100000"/>
              </a:schemeClr>
            </a:solidFill>
            <a:prstDash val="solid"/>
          </a:ln>
        </p:spPr>
      </p:sp>
      <p:sp>
        <p:nvSpPr>
          <p:cNvPr id="8" name="TextBox 8"/>
          <p:cNvSpPr txBox="1"/>
          <p:nvPr/>
        </p:nvSpPr>
        <p:spPr>
          <a:xfrm rot="20980462">
            <a:off x="4254972" y="2730883"/>
            <a:ext cx="4168718" cy="1200329"/>
          </a:xfrm>
          <a:prstGeom prst="rect">
            <a:avLst/>
          </a:prstGeom>
          <a:noFill/>
          <a:ln/>
        </p:spPr>
        <p:txBody>
          <a:bodyPr vert="horz" wrap="square" lIns="91440" tIns="45720" rIns="91440" bIns="45720" rtlCol="0" anchor="t" anchorCtr="0">
            <a:normAutofit/>
          </a:bodyPr>
          <a:lstStyle/>
          <a:p>
            <a:pPr algn="l">
              <a:lnSpc>
                <a:spcPct val="100000"/>
              </a:lnSpc>
            </a:pPr>
            <a:r>
              <a:rPr lang="en-US" sz="6825" i="1" dirty="0" err="1">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需求</a:t>
            </a:r>
            <a:r>
              <a:rPr lang="zh-CN" altLang="en-US" sz="6825" i="1" dirty="0">
                <a:solidFill>
                  <a:schemeClr val="dk1">
                    <a:alpha val="100000"/>
                  </a:schemeClr>
                </a:solidFill>
                <a:effectLst>
                  <a:outerShdw blurRad="38100" dist="38100" dir="2700000">
                    <a:srgbClr val="000000">
                      <a:alpha val="43136"/>
                    </a:srgbClr>
                  </a:outerShdw>
                </a:effectLst>
                <a:latin typeface="优设标题黑"/>
                <a:ea typeface="优设标题黑"/>
                <a:cs typeface="优设标题黑"/>
              </a:rPr>
              <a:t>分析</a:t>
            </a:r>
            <a:endParaRPr lang="en-US" sz="6825" i="1" dirty="0">
              <a:solidFill>
                <a:schemeClr val="dk1">
                  <a:alpha val="100000"/>
                </a:schemeClr>
              </a:solidFill>
              <a:effectLst>
                <a:outerShdw blurRad="38100" dist="38100" dir="2700000">
                  <a:srgbClr val="000000">
                    <a:alpha val="43136"/>
                  </a:srgbClr>
                </a:outerShdw>
              </a:effectLst>
              <a:latin typeface="优设标题黑"/>
              <a:ea typeface="优设标题黑"/>
              <a:cs typeface="优设标题黑"/>
            </a:endParaRPr>
          </a:p>
        </p:txBody>
      </p:sp>
      <p:sp>
        <p:nvSpPr>
          <p:cNvPr id="9" name="TextBox 9"/>
          <p:cNvSpPr txBox="1"/>
          <p:nvPr/>
        </p:nvSpPr>
        <p:spPr>
          <a:xfrm rot="20980462">
            <a:off x="2929846" y="3162995"/>
            <a:ext cx="1479343" cy="1323439"/>
          </a:xfrm>
          <a:prstGeom prst="rect">
            <a:avLst/>
          </a:prstGeom>
          <a:noFill/>
          <a:ln/>
        </p:spPr>
        <p:txBody>
          <a:bodyPr vert="horz" wrap="square" lIns="91440" tIns="45720" rIns="91440" bIns="45720" rtlCol="0" anchor="t" anchorCtr="0">
            <a:normAutofit/>
          </a:bodyPr>
          <a:lstStyle/>
          <a:p>
            <a:pPr algn="l">
              <a:lnSpc>
                <a:spcPct val="80000"/>
              </a:lnSpc>
            </a:pPr>
            <a:r>
              <a:rPr lang="en-US" sz="8000" b="1" i="1">
                <a:solidFill>
                  <a:schemeClr val="dk1">
                    <a:alpha val="100000"/>
                  </a:schemeClr>
                </a:solidFill>
                <a:effectLst>
                  <a:outerShdw blurRad="38100" dist="38100" dir="2700000">
                    <a:srgbClr val="000000">
                      <a:alpha val="43136"/>
                    </a:srgbClr>
                  </a:outerShdw>
                </a:effectLst>
                <a:latin typeface="微软雅黑"/>
                <a:ea typeface="微软雅黑"/>
                <a:cs typeface="微软雅黑"/>
              </a:rPr>
              <a:t>02</a:t>
            </a:r>
          </a:p>
        </p:txBody>
      </p:sp>
      <p:sp>
        <p:nvSpPr>
          <p:cNvPr id="10" name="AutoShape 10"/>
          <p:cNvSpPr/>
          <p:nvPr/>
        </p:nvSpPr>
        <p:spPr>
          <a:xfrm>
            <a:off x="10170289" y="1034488"/>
            <a:ext cx="856526" cy="856526"/>
          </a:xfrm>
          <a:prstGeom prst="ellipse">
            <a:avLst/>
          </a:prstGeom>
          <a:solidFill>
            <a:srgbClr val="FFFFFF">
              <a:alpha val="100000"/>
            </a:srgbClr>
          </a:solidFill>
          <a:ln w="38100">
            <a:solidFill>
              <a:schemeClr val="dk1">
                <a:alpha val="100000"/>
              </a:schemeClr>
            </a:solidFill>
            <a:prstDash val="solid"/>
          </a:ln>
        </p:spPr>
      </p:sp>
      <p:sp>
        <p:nvSpPr>
          <p:cNvPr id="11" name="AutoShape 11"/>
          <p:cNvSpPr/>
          <p:nvPr/>
        </p:nvSpPr>
        <p:spPr>
          <a:xfrm>
            <a:off x="267510" y="445795"/>
            <a:ext cx="321508" cy="321508"/>
          </a:xfrm>
          <a:prstGeom prst="ellipse">
            <a:avLst/>
          </a:prstGeom>
          <a:solidFill>
            <a:srgbClr val="FFFFFF">
              <a:alpha val="100000"/>
            </a:srgbClr>
          </a:solidFill>
          <a:ln w="38100">
            <a:solidFill>
              <a:schemeClr val="dk1">
                <a:alpha val="100000"/>
              </a:schemeClr>
            </a:solidFill>
            <a:prstDash val="solid"/>
          </a:ln>
        </p:spPr>
      </p:sp>
      <p:sp>
        <p:nvSpPr>
          <p:cNvPr id="12" name="AutoShape 12"/>
          <p:cNvSpPr/>
          <p:nvPr/>
        </p:nvSpPr>
        <p:spPr>
          <a:xfrm>
            <a:off x="10702368" y="1000581"/>
            <a:ext cx="321508" cy="321508"/>
          </a:xfrm>
          <a:prstGeom prst="ellipse">
            <a:avLst/>
          </a:prstGeom>
          <a:solidFill>
            <a:srgbClr val="FFFFFF">
              <a:alpha val="100000"/>
            </a:srgbClr>
          </a:solidFill>
          <a:ln w="38100">
            <a:solidFill>
              <a:schemeClr val="dk1">
                <a:alpha val="100000"/>
              </a:schemeClr>
            </a:solidFill>
            <a:prstDash val="solid"/>
          </a:ln>
        </p:spPr>
      </p:sp>
      <p:pic>
        <p:nvPicPr>
          <p:cNvPr id="13" name="Picture 13"/>
          <p:cNvPicPr>
            <a:picLocks noChangeAspect="1"/>
          </p:cNvPicPr>
          <p:nvPr/>
        </p:nvPicPr>
        <p:blipFill>
          <a:blip r:embed="rId3"/>
          <a:srcRect/>
          <a:stretch>
            <a:fillRect/>
          </a:stretch>
        </p:blipFill>
        <p:spPr>
          <a:xfrm>
            <a:off x="7870925" y="1615449"/>
            <a:ext cx="3598683" cy="4354712"/>
          </a:xfrm>
          <a:prstGeom prst="rect">
            <a:avLst/>
          </a:prstGeom>
        </p:spPr>
      </p:pic>
      <p:sp>
        <p:nvSpPr>
          <p:cNvPr id="14" name="AutoShape 14"/>
          <p:cNvSpPr/>
          <p:nvPr/>
        </p:nvSpPr>
        <p:spPr>
          <a:xfrm>
            <a:off x="267510" y="6090697"/>
            <a:ext cx="321508" cy="321508"/>
          </a:xfrm>
          <a:prstGeom prst="ellipse">
            <a:avLst/>
          </a:prstGeom>
          <a:solidFill>
            <a:srgbClr val="FFFFFF">
              <a:alpha val="100000"/>
            </a:srgbClr>
          </a:solidFill>
          <a:ln w="38100">
            <a:solidFill>
              <a:schemeClr val="dk1">
                <a:alpha val="100000"/>
              </a:schemeClr>
            </a:solidFill>
            <a:prstDash val="solid"/>
          </a:ln>
        </p:spPr>
      </p:sp>
      <p:sp>
        <p:nvSpPr>
          <p:cNvPr id="15" name="AutoShape 15"/>
          <p:cNvSpPr/>
          <p:nvPr/>
        </p:nvSpPr>
        <p:spPr>
          <a:xfrm>
            <a:off x="267510" y="3204235"/>
            <a:ext cx="321508" cy="321508"/>
          </a:xfrm>
          <a:prstGeom prst="ellipse">
            <a:avLst/>
          </a:prstGeom>
          <a:solidFill>
            <a:srgbClr val="FFFFFF">
              <a:alpha val="100000"/>
            </a:srgbClr>
          </a:solidFill>
          <a:ln w="38100">
            <a:solidFill>
              <a:schemeClr val="dk1">
                <a:alpha val="100000"/>
              </a:schemeClr>
            </a:solidFill>
            <a:prstDash val="solid"/>
          </a:ln>
        </p:spPr>
      </p:sp>
      <p:sp>
        <p:nvSpPr>
          <p:cNvPr id="16" name="AutoShape 16"/>
          <p:cNvSpPr/>
          <p:nvPr/>
        </p:nvSpPr>
        <p:spPr>
          <a:xfrm>
            <a:off x="8873568" y="4824846"/>
            <a:ext cx="321508" cy="321508"/>
          </a:xfrm>
          <a:prstGeom prst="ellipse">
            <a:avLst/>
          </a:prstGeom>
          <a:solidFill>
            <a:srgbClr val="FFFFFF">
              <a:alpha val="100000"/>
            </a:srgbClr>
          </a:solidFill>
          <a:ln w="38100">
            <a:solidFill>
              <a:schemeClr val="dk1">
                <a:alpha val="100000"/>
              </a:schemeClr>
            </a:solidFill>
            <a:prstDash val="solid"/>
          </a:ln>
        </p:spPr>
      </p:sp>
      <p:sp>
        <p:nvSpPr>
          <p:cNvPr id="17" name="Freeform 17"/>
          <p:cNvSpPr/>
          <p:nvPr/>
        </p:nvSpPr>
        <p:spPr>
          <a:xfrm>
            <a:off x="2113801" y="1112960"/>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
        <p:nvSpPr>
          <p:cNvPr id="18" name="AutoShape 18"/>
          <p:cNvSpPr/>
          <p:nvPr/>
        </p:nvSpPr>
        <p:spPr>
          <a:xfrm>
            <a:off x="5792661" y="1112960"/>
            <a:ext cx="370433" cy="370433"/>
          </a:xfrm>
          <a:prstGeom prst="diamond">
            <a:avLst/>
          </a:prstGeom>
          <a:solidFill>
            <a:srgbClr val="FFFFFF">
              <a:alpha val="100000"/>
            </a:srgbClr>
          </a:solidFill>
          <a:ln w="38100">
            <a:solidFill>
              <a:schemeClr val="dk1">
                <a:alpha val="100000"/>
              </a:schemeClr>
            </a:solidFill>
            <a:prstDash val="solid"/>
          </a:ln>
        </p:spPr>
      </p:sp>
      <p:sp>
        <p:nvSpPr>
          <p:cNvPr id="19" name="AutoShape 19"/>
          <p:cNvSpPr/>
          <p:nvPr/>
        </p:nvSpPr>
        <p:spPr>
          <a:xfrm>
            <a:off x="5059996" y="5513803"/>
            <a:ext cx="370433" cy="370433"/>
          </a:xfrm>
          <a:prstGeom prst="diamond">
            <a:avLst/>
          </a:prstGeom>
          <a:solidFill>
            <a:srgbClr val="FFFFFF">
              <a:alpha val="100000"/>
            </a:srgbClr>
          </a:solidFill>
          <a:ln w="38100">
            <a:solidFill>
              <a:schemeClr val="dk1">
                <a:alpha val="100000"/>
              </a:schemeClr>
            </a:solidFill>
            <a:prstDash val="solid"/>
          </a:ln>
        </p:spPr>
      </p:sp>
      <p:sp>
        <p:nvSpPr>
          <p:cNvPr id="20" name="Freeform 20"/>
          <p:cNvSpPr/>
          <p:nvPr/>
        </p:nvSpPr>
        <p:spPr>
          <a:xfrm rot="6097358">
            <a:off x="7299174" y="5325433"/>
            <a:ext cx="1423686" cy="636607"/>
          </a:xfrm>
          <a:custGeom>
            <a:avLst/>
            <a:gdLst/>
            <a:ahLst/>
            <a:cxnLst/>
            <a:rect l="l" t="t" r="r" b="b"/>
            <a:pathLst>
              <a:path h="955966">
                <a:moveTo>
                  <a:pt x="0" y="0"/>
                </a:moveTo>
                <a:cubicBezTo>
                  <a:pt x="294189" y="48228"/>
                  <a:pt x="588379" y="96456"/>
                  <a:pt x="717630" y="254643"/>
                </a:cubicBezTo>
                <a:cubicBezTo>
                  <a:pt x="846881" y="412830"/>
                  <a:pt x="657828" y="891251"/>
                  <a:pt x="775504" y="949124"/>
                </a:cubicBezTo>
                <a:cubicBezTo>
                  <a:pt x="893180" y="1006997"/>
                  <a:pt x="1342663" y="680977"/>
                  <a:pt x="1423686" y="601883"/>
                </a:cubicBezTo>
              </a:path>
            </a:pathLst>
          </a:custGeom>
          <a:noFill/>
          <a:ln w="57150">
            <a:solidFill>
              <a:schemeClr val="dk1">
                <a:alpha val="100000"/>
              </a:schemeClr>
            </a:solidFill>
            <a:prstDash val="soli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66467"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739811" y="2439827"/>
            <a:ext cx="4574266" cy="1230054"/>
          </a:xfrm>
          <a:prstGeom prst="rect">
            <a:avLst/>
          </a:prstGeom>
        </p:spPr>
      </p:pic>
      <p:sp>
        <p:nvSpPr>
          <p:cNvPr id="6" name="AutoShape 6"/>
          <p:cNvSpPr/>
          <p:nvPr/>
        </p:nvSpPr>
        <p:spPr>
          <a:xfrm>
            <a:off x="3509585" y="457200"/>
            <a:ext cx="3074487" cy="1901609"/>
          </a:xfrm>
          <a:prstGeom prst="rect">
            <a:avLst/>
          </a:prstGeom>
          <a:solidFill>
            <a:schemeClr val="accent1">
              <a:alpha val="100000"/>
            </a:schemeClr>
          </a:solidFill>
          <a:ln/>
        </p:spPr>
      </p:sp>
      <p:sp>
        <p:nvSpPr>
          <p:cNvPr id="7" name="AutoShape 7"/>
          <p:cNvSpPr/>
          <p:nvPr/>
        </p:nvSpPr>
        <p:spPr>
          <a:xfrm>
            <a:off x="5782602" y="457200"/>
            <a:ext cx="800835" cy="1901609"/>
          </a:xfrm>
          <a:prstGeom prst="rect">
            <a:avLst/>
          </a:prstGeom>
          <a:solidFill>
            <a:schemeClr val="accent1">
              <a:alpha val="100000"/>
              <a:lumMod val="75000"/>
            </a:schemeClr>
          </a:solidFill>
          <a:ln/>
        </p:spPr>
        <p:txBody>
          <a:bodyPr/>
          <a:lstStyle/>
          <a:p>
            <a:endParaRPr lang="zh-CN" altLang="en-US"/>
          </a:p>
        </p:txBody>
      </p:sp>
      <p:sp>
        <p:nvSpPr>
          <p:cNvPr id="8" name="TextBox 8"/>
          <p:cNvSpPr txBox="1"/>
          <p:nvPr/>
        </p:nvSpPr>
        <p:spPr>
          <a:xfrm>
            <a:off x="3652474" y="684014"/>
            <a:ext cx="2057871" cy="1447981"/>
          </a:xfrm>
          <a:prstGeom prst="rect">
            <a:avLst/>
          </a:prstGeom>
          <a:ln/>
        </p:spPr>
        <p:txBody>
          <a:bodyPr vert="horz" wrap="square" lIns="91440" tIns="45720" rIns="91440" bIns="45720" rtlCol="0" anchor="ctr" anchorCtr="0">
            <a:normAutofit fontScale="92500"/>
          </a:bodyPr>
          <a:lstStyle/>
          <a:p>
            <a:pPr algn="ctr">
              <a:lnSpc>
                <a:spcPct val="150000"/>
              </a:lnSpc>
            </a:pPr>
            <a:r>
              <a:rPr lang="en-US" sz="1350" b="1" dirty="0" err="1">
                <a:solidFill>
                  <a:srgbClr val="FFFFFF">
                    <a:alpha val="100000"/>
                  </a:srgbClr>
                </a:solidFill>
                <a:latin typeface="Microsoft Yahei"/>
                <a:ea typeface="Microsoft Yahei"/>
                <a:cs typeface="Microsoft Yahei"/>
              </a:rPr>
              <a:t>用户注册与登录，支持手机号和微信授权；用户信息管理（头像、昵称</a:t>
            </a:r>
            <a:r>
              <a:rPr lang="en-US" sz="1350" b="1" dirty="0">
                <a:solidFill>
                  <a:srgbClr val="FFFFFF">
                    <a:alpha val="100000"/>
                  </a:srgbClr>
                </a:solidFill>
                <a:latin typeface="Microsoft Yahei"/>
                <a:ea typeface="Microsoft Yahei"/>
                <a:cs typeface="Microsoft Yahei"/>
              </a:rPr>
              <a:t>、</a:t>
            </a:r>
            <a:r>
              <a:rPr lang="zh-CN" altLang="en-US" sz="1350" b="1" dirty="0">
                <a:solidFill>
                  <a:srgbClr val="FFFFFF">
                    <a:alpha val="100000"/>
                  </a:srgbClr>
                </a:solidFill>
                <a:latin typeface="Microsoft Yahei"/>
                <a:ea typeface="Microsoft Yahei"/>
                <a:cs typeface="Microsoft Yahei"/>
              </a:rPr>
              <a:t>身份认证</a:t>
            </a:r>
            <a:r>
              <a:rPr lang="en-US" sz="1350" b="1" dirty="0">
                <a:solidFill>
                  <a:srgbClr val="FFFFFF">
                    <a:alpha val="100000"/>
                  </a:srgbClr>
                </a:solidFill>
                <a:latin typeface="Microsoft Yahei"/>
                <a:ea typeface="Microsoft Yahei"/>
                <a:cs typeface="Microsoft Yahei"/>
              </a:rPr>
              <a:t>）</a:t>
            </a:r>
            <a:r>
              <a:rPr lang="zh-CN" altLang="en-US" sz="1350" b="1" dirty="0">
                <a:solidFill>
                  <a:srgbClr val="FFFFFF">
                    <a:alpha val="100000"/>
                  </a:srgbClr>
                </a:solidFill>
                <a:latin typeface="Microsoft Yahei"/>
                <a:ea typeface="Microsoft Yahei"/>
                <a:cs typeface="Microsoft Yahei"/>
              </a:rPr>
              <a:t>；支持对用户主页的访问</a:t>
            </a:r>
            <a:endParaRPr lang="en-US" sz="1350" b="1" dirty="0">
              <a:solidFill>
                <a:srgbClr val="FFFFFF">
                  <a:alpha val="100000"/>
                </a:srgbClr>
              </a:solidFill>
              <a:latin typeface="Microsoft Yahei"/>
              <a:ea typeface="Microsoft Yahei"/>
              <a:cs typeface="Microsoft Yahei"/>
            </a:endParaRPr>
          </a:p>
        </p:txBody>
      </p:sp>
      <p:sp>
        <p:nvSpPr>
          <p:cNvPr id="9" name="TextBox 9"/>
          <p:cNvSpPr txBox="1"/>
          <p:nvPr/>
        </p:nvSpPr>
        <p:spPr>
          <a:xfrm>
            <a:off x="5866977" y="600485"/>
            <a:ext cx="632085" cy="1615039"/>
          </a:xfrm>
          <a:prstGeom prst="rect">
            <a:avLst/>
          </a:prstGeom>
          <a:ln/>
        </p:spPr>
        <p:txBody>
          <a:bodyPr vert="horz" wrap="square" lIns="91440" tIns="45720" rIns="91440" bIns="45720" rtlCol="0" anchor="ctr" anchorCtr="0">
            <a:normAutofit/>
          </a:bodyPr>
          <a:lstStyle/>
          <a:p>
            <a:pPr algn="ctr">
              <a:lnSpc>
                <a:spcPct val="100000"/>
              </a:lnSpc>
              <a:spcBef>
                <a:spcPts val="375"/>
              </a:spcBef>
            </a:pPr>
            <a:r>
              <a:rPr lang="en-US" sz="1575" b="1" dirty="0" err="1">
                <a:solidFill>
                  <a:srgbClr val="FFFFFF">
                    <a:alpha val="100000"/>
                  </a:srgbClr>
                </a:solidFill>
                <a:latin typeface="Microsoft Yahei"/>
                <a:ea typeface="Microsoft Yahei"/>
                <a:cs typeface="Microsoft Yahei"/>
              </a:rPr>
              <a:t>用户模块</a:t>
            </a:r>
            <a:endParaRPr lang="en-US" sz="1575" b="1" dirty="0">
              <a:solidFill>
                <a:srgbClr val="FFFFFF">
                  <a:alpha val="100000"/>
                </a:srgbClr>
              </a:solidFill>
              <a:latin typeface="Microsoft Yahei"/>
              <a:ea typeface="Microsoft Yahei"/>
              <a:cs typeface="Microsoft Yahei"/>
            </a:endParaRPr>
          </a:p>
        </p:txBody>
      </p:sp>
      <p:sp>
        <p:nvSpPr>
          <p:cNvPr id="13" name="AutoShape 13"/>
          <p:cNvSpPr/>
          <p:nvPr/>
        </p:nvSpPr>
        <p:spPr>
          <a:xfrm>
            <a:off x="3501755" y="2453169"/>
            <a:ext cx="3074487" cy="1901609"/>
          </a:xfrm>
          <a:prstGeom prst="rect">
            <a:avLst/>
          </a:prstGeom>
          <a:solidFill>
            <a:schemeClr val="accent1">
              <a:alpha val="100000"/>
            </a:schemeClr>
          </a:solidFill>
          <a:ln/>
        </p:spPr>
        <p:txBody>
          <a:bodyPr/>
          <a:lstStyle/>
          <a:p>
            <a:endParaRPr lang="zh-CN" altLang="en-US"/>
          </a:p>
        </p:txBody>
      </p:sp>
      <p:sp>
        <p:nvSpPr>
          <p:cNvPr id="14" name="AutoShape 14"/>
          <p:cNvSpPr/>
          <p:nvPr/>
        </p:nvSpPr>
        <p:spPr>
          <a:xfrm>
            <a:off x="5774772" y="2453169"/>
            <a:ext cx="800835" cy="1901609"/>
          </a:xfrm>
          <a:prstGeom prst="rect">
            <a:avLst/>
          </a:prstGeom>
          <a:solidFill>
            <a:schemeClr val="accent1">
              <a:alpha val="100000"/>
              <a:lumMod val="75000"/>
            </a:schemeClr>
          </a:solidFill>
          <a:ln/>
        </p:spPr>
        <p:txBody>
          <a:bodyPr/>
          <a:lstStyle/>
          <a:p>
            <a:endParaRPr lang="zh-CN" altLang="en-US"/>
          </a:p>
        </p:txBody>
      </p:sp>
      <p:sp>
        <p:nvSpPr>
          <p:cNvPr id="15" name="TextBox 15"/>
          <p:cNvSpPr txBox="1"/>
          <p:nvPr/>
        </p:nvSpPr>
        <p:spPr>
          <a:xfrm>
            <a:off x="3644644" y="2679983"/>
            <a:ext cx="2057871" cy="1447981"/>
          </a:xfrm>
          <a:prstGeom prst="rect">
            <a:avLst/>
          </a:prstGeom>
          <a:ln/>
        </p:spPr>
        <p:txBody>
          <a:bodyPr vert="horz" wrap="square" lIns="91440" tIns="45720" rIns="91440" bIns="45720" rtlCol="0" anchor="ctr" anchorCtr="0">
            <a:normAutofit/>
          </a:bodyPr>
          <a:lstStyle/>
          <a:p>
            <a:pPr algn="ctr">
              <a:lnSpc>
                <a:spcPct val="150000"/>
              </a:lnSpc>
            </a:pPr>
            <a:r>
              <a:rPr lang="zh-CN" altLang="en-US" sz="1425" b="1" dirty="0">
                <a:solidFill>
                  <a:srgbClr val="FFFFFF">
                    <a:alpha val="100000"/>
                  </a:srgbClr>
                </a:solidFill>
                <a:latin typeface="Microsoft Yahei"/>
                <a:ea typeface="Microsoft Yahei"/>
                <a:cs typeface="Microsoft Yahei"/>
              </a:rPr>
              <a:t>组织的认证创建、管理，人员流动；支持组织活动、招募等公告的发布、宣传</a:t>
            </a:r>
            <a:endParaRPr lang="en-US" sz="1425" b="1" dirty="0">
              <a:solidFill>
                <a:srgbClr val="FFFFFF">
                  <a:alpha val="100000"/>
                </a:srgbClr>
              </a:solidFill>
              <a:latin typeface="Microsoft Yahei"/>
              <a:ea typeface="Microsoft Yahei"/>
              <a:cs typeface="Microsoft Yahei"/>
            </a:endParaRPr>
          </a:p>
        </p:txBody>
      </p:sp>
      <p:sp>
        <p:nvSpPr>
          <p:cNvPr id="19" name="AutoShape 19"/>
          <p:cNvSpPr/>
          <p:nvPr/>
        </p:nvSpPr>
        <p:spPr>
          <a:xfrm>
            <a:off x="3509267" y="4488367"/>
            <a:ext cx="3074487" cy="1901609"/>
          </a:xfrm>
          <a:prstGeom prst="rect">
            <a:avLst/>
          </a:prstGeom>
          <a:solidFill>
            <a:schemeClr val="accent1">
              <a:alpha val="100000"/>
            </a:schemeClr>
          </a:solidFill>
          <a:ln/>
        </p:spPr>
        <p:txBody>
          <a:bodyPr/>
          <a:lstStyle/>
          <a:p>
            <a:endParaRPr lang="zh-CN" altLang="en-US"/>
          </a:p>
        </p:txBody>
      </p:sp>
      <p:sp>
        <p:nvSpPr>
          <p:cNvPr id="20" name="AutoShape 20"/>
          <p:cNvSpPr/>
          <p:nvPr/>
        </p:nvSpPr>
        <p:spPr>
          <a:xfrm>
            <a:off x="5774772" y="4488367"/>
            <a:ext cx="800835" cy="1901609"/>
          </a:xfrm>
          <a:prstGeom prst="rect">
            <a:avLst/>
          </a:prstGeom>
          <a:solidFill>
            <a:schemeClr val="accent1">
              <a:alpha val="100000"/>
              <a:lumMod val="75000"/>
            </a:schemeClr>
          </a:solidFill>
          <a:ln/>
        </p:spPr>
        <p:txBody>
          <a:bodyPr/>
          <a:lstStyle/>
          <a:p>
            <a:endParaRPr lang="zh-CN" altLang="en-US"/>
          </a:p>
        </p:txBody>
      </p:sp>
      <p:sp>
        <p:nvSpPr>
          <p:cNvPr id="21" name="TextBox 21"/>
          <p:cNvSpPr txBox="1"/>
          <p:nvPr/>
        </p:nvSpPr>
        <p:spPr>
          <a:xfrm>
            <a:off x="3652156" y="4715181"/>
            <a:ext cx="2057871" cy="1447981"/>
          </a:xfrm>
          <a:prstGeom prst="rect">
            <a:avLst/>
          </a:prstGeom>
          <a:ln/>
        </p:spPr>
        <p:txBody>
          <a:bodyPr vert="horz" wrap="square" lIns="91440" tIns="45720" rIns="91440" bIns="45720" rtlCol="0" anchor="ctr" anchorCtr="0">
            <a:normAutofit/>
          </a:bodyPr>
          <a:lstStyle/>
          <a:p>
            <a:pPr algn="ctr">
              <a:lnSpc>
                <a:spcPct val="150000"/>
              </a:lnSpc>
            </a:pPr>
            <a:r>
              <a:rPr lang="zh-CN" altLang="en-US" sz="1425" dirty="0">
                <a:solidFill>
                  <a:srgbClr val="FFFFFF">
                    <a:alpha val="100000"/>
                  </a:srgbClr>
                </a:solidFill>
                <a:latin typeface="Microsoft Yahei"/>
                <a:ea typeface="Microsoft Yahei"/>
                <a:cs typeface="Microsoft Yahei"/>
              </a:rPr>
              <a:t>作品展示（包括图片，文字，视频；支持收藏，转发，评论等社区功能</a:t>
            </a:r>
            <a:endParaRPr lang="en-US" sz="1425" dirty="0">
              <a:solidFill>
                <a:srgbClr val="FFFFFF">
                  <a:alpha val="100000"/>
                </a:srgbClr>
              </a:solidFill>
              <a:latin typeface="Microsoft Yahei"/>
              <a:ea typeface="Microsoft Yahei"/>
              <a:cs typeface="Microsoft Yahei"/>
            </a:endParaRPr>
          </a:p>
        </p:txBody>
      </p:sp>
      <p:sp>
        <p:nvSpPr>
          <p:cNvPr id="22" name="TextBox 22"/>
          <p:cNvSpPr txBox="1"/>
          <p:nvPr/>
        </p:nvSpPr>
        <p:spPr>
          <a:xfrm>
            <a:off x="5859147" y="2596454"/>
            <a:ext cx="632085" cy="1615039"/>
          </a:xfrm>
          <a:prstGeom prst="rect">
            <a:avLst/>
          </a:prstGeom>
          <a:ln/>
        </p:spPr>
        <p:txBody>
          <a:bodyPr vert="horz" wrap="square" lIns="91440" tIns="45720" rIns="91440" bIns="45720" rtlCol="0" anchor="ctr" anchorCtr="0">
            <a:normAutofit/>
          </a:bodyPr>
          <a:lstStyle/>
          <a:p>
            <a:pPr algn="ctr">
              <a:lnSpc>
                <a:spcPct val="100000"/>
              </a:lnSpc>
              <a:spcBef>
                <a:spcPts val="375"/>
              </a:spcBef>
            </a:pPr>
            <a:r>
              <a:rPr lang="zh-CN" altLang="en-US" sz="1575" b="1" dirty="0">
                <a:solidFill>
                  <a:srgbClr val="FFFFFF">
                    <a:alpha val="100000"/>
                  </a:srgbClr>
                </a:solidFill>
                <a:latin typeface="Microsoft Yahei"/>
                <a:ea typeface="Microsoft Yahei"/>
                <a:cs typeface="Microsoft Yahei"/>
              </a:rPr>
              <a:t>组织模块</a:t>
            </a:r>
            <a:endParaRPr lang="en-US" sz="1575" b="1" dirty="0">
              <a:solidFill>
                <a:srgbClr val="FFFFFF">
                  <a:alpha val="100000"/>
                </a:srgbClr>
              </a:solidFill>
              <a:latin typeface="Microsoft Yahei"/>
              <a:ea typeface="Microsoft Yahei"/>
              <a:cs typeface="Microsoft Yahei"/>
            </a:endParaRPr>
          </a:p>
        </p:txBody>
      </p:sp>
      <p:sp>
        <p:nvSpPr>
          <p:cNvPr id="23" name="TextBox 23"/>
          <p:cNvSpPr txBox="1"/>
          <p:nvPr/>
        </p:nvSpPr>
        <p:spPr>
          <a:xfrm>
            <a:off x="5866659" y="4631652"/>
            <a:ext cx="632085" cy="1615039"/>
          </a:xfrm>
          <a:prstGeom prst="rect">
            <a:avLst/>
          </a:prstGeom>
          <a:ln/>
        </p:spPr>
        <p:txBody>
          <a:bodyPr vert="horz" wrap="square" lIns="91440" tIns="45720" rIns="91440" bIns="45720" rtlCol="0" anchor="ctr" anchorCtr="0">
            <a:normAutofit/>
          </a:bodyPr>
          <a:lstStyle/>
          <a:p>
            <a:pPr algn="ctr">
              <a:lnSpc>
                <a:spcPct val="100000"/>
              </a:lnSpc>
              <a:spcBef>
                <a:spcPts val="375"/>
              </a:spcBef>
            </a:pPr>
            <a:r>
              <a:rPr lang="zh-CN" altLang="en-US" sz="1575" b="1" dirty="0">
                <a:solidFill>
                  <a:srgbClr val="FFFFFF">
                    <a:alpha val="100000"/>
                  </a:srgbClr>
                </a:solidFill>
                <a:latin typeface="Microsoft Yahei"/>
                <a:ea typeface="Microsoft Yahei"/>
                <a:cs typeface="Microsoft Yahei"/>
              </a:rPr>
              <a:t>作品模块</a:t>
            </a:r>
            <a:endParaRPr lang="en-US" sz="1575" b="1" dirty="0">
              <a:solidFill>
                <a:srgbClr val="FFFFFF">
                  <a:alpha val="100000"/>
                </a:srgbClr>
              </a:solidFill>
              <a:latin typeface="Microsoft Yahei"/>
              <a:ea typeface="Microsoft Yahei"/>
              <a:cs typeface="Microsoft Yahei"/>
            </a:endParaRPr>
          </a:p>
        </p:txBody>
      </p:sp>
      <p:sp>
        <p:nvSpPr>
          <p:cNvPr id="26" name="TextBox 26"/>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90000"/>
              </a:lnSpc>
            </a:pPr>
            <a:r>
              <a:rPr lang="en-US" sz="3000" b="1" dirty="0" err="1">
                <a:solidFill>
                  <a:schemeClr val="accent1">
                    <a:alpha val="100000"/>
                  </a:schemeClr>
                </a:solidFill>
                <a:latin typeface="Microsoft Yahei"/>
                <a:ea typeface="Microsoft Yahei"/>
                <a:cs typeface="Microsoft Yahei"/>
              </a:rPr>
              <a:t>功能需求</a:t>
            </a:r>
            <a:endParaRPr lang="en-US" sz="3000" b="1" dirty="0">
              <a:solidFill>
                <a:schemeClr val="accent1">
                  <a:alpha val="100000"/>
                </a:schemeClr>
              </a:solidFill>
              <a:latin typeface="Microsoft Yahei"/>
              <a:ea typeface="Microsoft Yahei"/>
              <a:cs typeface="Microsoft Yahei"/>
            </a:endParaRPr>
          </a:p>
        </p:txBody>
      </p:sp>
      <p:sp>
        <p:nvSpPr>
          <p:cNvPr id="5" name="AutoShape 10">
            <a:extLst>
              <a:ext uri="{FF2B5EF4-FFF2-40B4-BE49-F238E27FC236}">
                <a16:creationId xmlns:a16="http://schemas.microsoft.com/office/drawing/2014/main" id="{A4B8E7FE-D5ED-6213-5F87-7D8BA660F4B7}"/>
              </a:ext>
            </a:extLst>
          </p:cNvPr>
          <p:cNvSpPr/>
          <p:nvPr/>
        </p:nvSpPr>
        <p:spPr>
          <a:xfrm>
            <a:off x="7685753" y="3738181"/>
            <a:ext cx="3074487" cy="1901609"/>
          </a:xfrm>
          <a:prstGeom prst="rect">
            <a:avLst/>
          </a:prstGeom>
          <a:solidFill>
            <a:schemeClr val="accent1">
              <a:alpha val="100000"/>
            </a:schemeClr>
          </a:solidFill>
          <a:ln/>
        </p:spPr>
        <p:txBody>
          <a:bodyPr/>
          <a:lstStyle/>
          <a:p>
            <a:endParaRPr lang="zh-CN" altLang="en-US"/>
          </a:p>
        </p:txBody>
      </p:sp>
      <p:sp>
        <p:nvSpPr>
          <p:cNvPr id="10" name="AutoShape 11">
            <a:extLst>
              <a:ext uri="{FF2B5EF4-FFF2-40B4-BE49-F238E27FC236}">
                <a16:creationId xmlns:a16="http://schemas.microsoft.com/office/drawing/2014/main" id="{985FB6AE-7B15-EDB8-3215-C4FC7FBF4FFC}"/>
              </a:ext>
            </a:extLst>
          </p:cNvPr>
          <p:cNvSpPr/>
          <p:nvPr/>
        </p:nvSpPr>
        <p:spPr>
          <a:xfrm>
            <a:off x="9958770" y="3738181"/>
            <a:ext cx="800835" cy="1901609"/>
          </a:xfrm>
          <a:prstGeom prst="rect">
            <a:avLst/>
          </a:prstGeom>
          <a:solidFill>
            <a:schemeClr val="accent1">
              <a:alpha val="100000"/>
              <a:lumMod val="75000"/>
            </a:schemeClr>
          </a:solidFill>
          <a:ln/>
        </p:spPr>
        <p:txBody>
          <a:bodyPr/>
          <a:lstStyle/>
          <a:p>
            <a:endParaRPr lang="zh-CN" altLang="en-US"/>
          </a:p>
        </p:txBody>
      </p:sp>
      <p:sp>
        <p:nvSpPr>
          <p:cNvPr id="11" name="TextBox 12">
            <a:extLst>
              <a:ext uri="{FF2B5EF4-FFF2-40B4-BE49-F238E27FC236}">
                <a16:creationId xmlns:a16="http://schemas.microsoft.com/office/drawing/2014/main" id="{A5DADD70-414F-E2D6-D400-B6A5F205B981}"/>
              </a:ext>
            </a:extLst>
          </p:cNvPr>
          <p:cNvSpPr txBox="1"/>
          <p:nvPr/>
        </p:nvSpPr>
        <p:spPr>
          <a:xfrm>
            <a:off x="7828642" y="3964995"/>
            <a:ext cx="2057871" cy="1447981"/>
          </a:xfrm>
          <a:prstGeom prst="rect">
            <a:avLst/>
          </a:prstGeom>
          <a:ln/>
        </p:spPr>
        <p:txBody>
          <a:bodyPr vert="horz" wrap="square" lIns="91440" tIns="45720" rIns="91440" bIns="45720" rtlCol="0" anchor="ctr" anchorCtr="0">
            <a:normAutofit fontScale="92500"/>
          </a:bodyPr>
          <a:lstStyle/>
          <a:p>
            <a:pPr algn="ctr">
              <a:lnSpc>
                <a:spcPct val="150000"/>
              </a:lnSpc>
            </a:pPr>
            <a:r>
              <a:rPr lang="en-US" sz="1425" b="1" dirty="0" err="1">
                <a:solidFill>
                  <a:srgbClr val="FFFFFF">
                    <a:alpha val="100000"/>
                  </a:srgbClr>
                </a:solidFill>
                <a:latin typeface="Microsoft Yahei"/>
                <a:ea typeface="Microsoft Yahei"/>
                <a:cs typeface="Microsoft Yahei"/>
              </a:rPr>
              <a:t>热门推荐</a:t>
            </a:r>
            <a:r>
              <a:rPr lang="zh-CN" altLang="en-US" sz="1425" b="1" dirty="0">
                <a:solidFill>
                  <a:srgbClr val="FFFFFF">
                    <a:alpha val="100000"/>
                  </a:srgbClr>
                </a:solidFill>
                <a:latin typeface="Microsoft Yahei"/>
                <a:ea typeface="Microsoft Yahei"/>
                <a:cs typeface="Microsoft Yahei"/>
              </a:rPr>
              <a:t>；</a:t>
            </a:r>
            <a:r>
              <a:rPr lang="en-US" altLang="zh-CN" sz="1425" b="1" dirty="0" err="1">
                <a:solidFill>
                  <a:srgbClr val="FFFFFF">
                    <a:alpha val="100000"/>
                  </a:srgbClr>
                </a:solidFill>
                <a:latin typeface="Microsoft Yahei"/>
                <a:ea typeface="Microsoft Yahei"/>
                <a:cs typeface="Microsoft Yahei"/>
              </a:rPr>
              <a:t>支持</a:t>
            </a:r>
            <a:r>
              <a:rPr lang="zh-CN" altLang="en-US" sz="1425" b="1" dirty="0">
                <a:solidFill>
                  <a:srgbClr val="FFFFFF">
                    <a:alpha val="100000"/>
                  </a:srgbClr>
                </a:solidFill>
                <a:latin typeface="Microsoft Yahei"/>
                <a:ea typeface="Microsoft Yahei"/>
                <a:cs typeface="Microsoft Yahei"/>
              </a:rPr>
              <a:t>优质</a:t>
            </a:r>
            <a:r>
              <a:rPr lang="en-US" altLang="zh-CN" sz="1425" b="1" dirty="0" err="1">
                <a:solidFill>
                  <a:srgbClr val="FFFFFF">
                    <a:alpha val="100000"/>
                  </a:srgbClr>
                </a:solidFill>
                <a:latin typeface="Microsoft Yahei"/>
                <a:ea typeface="Microsoft Yahei"/>
                <a:cs typeface="Microsoft Yahei"/>
              </a:rPr>
              <a:t>文字、图片、视频内容</a:t>
            </a:r>
            <a:r>
              <a:rPr lang="zh-CN" altLang="en-US" sz="1425" b="1" dirty="0">
                <a:solidFill>
                  <a:srgbClr val="FFFFFF">
                    <a:alpha val="100000"/>
                  </a:srgbClr>
                </a:solidFill>
                <a:latin typeface="Microsoft Yahei"/>
                <a:ea typeface="Microsoft Yahei"/>
                <a:cs typeface="Microsoft Yahei"/>
              </a:rPr>
              <a:t>与优秀创作者、团体</a:t>
            </a:r>
            <a:r>
              <a:rPr lang="en-US" altLang="zh-CN" sz="1425" b="1" dirty="0">
                <a:solidFill>
                  <a:srgbClr val="FFFFFF">
                    <a:alpha val="100000"/>
                  </a:srgbClr>
                </a:solidFill>
                <a:latin typeface="Microsoft Yahei"/>
                <a:ea typeface="Microsoft Yahei"/>
                <a:cs typeface="Microsoft Yahei"/>
              </a:rPr>
              <a:t>的</a:t>
            </a:r>
            <a:r>
              <a:rPr lang="zh-CN" altLang="en-US" sz="1425" b="1" dirty="0">
                <a:solidFill>
                  <a:srgbClr val="FFFFFF">
                    <a:alpha val="100000"/>
                  </a:srgbClr>
                </a:solidFill>
                <a:latin typeface="Microsoft Yahei"/>
                <a:ea typeface="Microsoft Yahei"/>
                <a:cs typeface="Microsoft Yahei"/>
              </a:rPr>
              <a:t>首页展示</a:t>
            </a:r>
            <a:r>
              <a:rPr lang="en-US" altLang="zh-CN" sz="1425" b="1" dirty="0">
                <a:solidFill>
                  <a:srgbClr val="FFFFFF">
                    <a:alpha val="100000"/>
                  </a:srgbClr>
                </a:solidFill>
                <a:latin typeface="Microsoft Yahei"/>
                <a:ea typeface="Microsoft Yahei"/>
                <a:cs typeface="Microsoft Yahei"/>
              </a:rPr>
              <a:t>；</a:t>
            </a:r>
            <a:r>
              <a:rPr lang="en-US" altLang="zh-CN" sz="1425" b="1" dirty="0" err="1">
                <a:solidFill>
                  <a:srgbClr val="FFFFFF">
                    <a:alpha val="100000"/>
                  </a:srgbClr>
                </a:solidFill>
                <a:latin typeface="Microsoft Yahei"/>
                <a:ea typeface="Microsoft Yahei"/>
                <a:cs typeface="Microsoft Yahei"/>
              </a:rPr>
              <a:t>分类浏览和搜索</a:t>
            </a:r>
            <a:r>
              <a:rPr lang="en-US" sz="1425" b="1" dirty="0">
                <a:solidFill>
                  <a:srgbClr val="FFFFFF">
                    <a:alpha val="100000"/>
                  </a:srgbClr>
                </a:solidFill>
                <a:latin typeface="Microsoft Yahei"/>
                <a:ea typeface="Microsoft Yahei"/>
                <a:cs typeface="Microsoft Yahei"/>
              </a:rPr>
              <a:t>。</a:t>
            </a:r>
          </a:p>
        </p:txBody>
      </p:sp>
      <p:sp>
        <p:nvSpPr>
          <p:cNvPr id="12" name="AutoShape 16">
            <a:extLst>
              <a:ext uri="{FF2B5EF4-FFF2-40B4-BE49-F238E27FC236}">
                <a16:creationId xmlns:a16="http://schemas.microsoft.com/office/drawing/2014/main" id="{F51E6D93-701B-8AF4-8EEE-AEDC0A76B075}"/>
              </a:ext>
            </a:extLst>
          </p:cNvPr>
          <p:cNvSpPr/>
          <p:nvPr/>
        </p:nvSpPr>
        <p:spPr>
          <a:xfrm>
            <a:off x="7689279" y="921254"/>
            <a:ext cx="3074487" cy="1901609"/>
          </a:xfrm>
          <a:prstGeom prst="rect">
            <a:avLst/>
          </a:prstGeom>
          <a:solidFill>
            <a:schemeClr val="accent1">
              <a:alpha val="100000"/>
            </a:schemeClr>
          </a:solidFill>
          <a:ln/>
        </p:spPr>
        <p:txBody>
          <a:bodyPr/>
          <a:lstStyle/>
          <a:p>
            <a:endParaRPr lang="zh-CN" altLang="en-US"/>
          </a:p>
        </p:txBody>
      </p:sp>
      <p:sp>
        <p:nvSpPr>
          <p:cNvPr id="16" name="AutoShape 17">
            <a:extLst>
              <a:ext uri="{FF2B5EF4-FFF2-40B4-BE49-F238E27FC236}">
                <a16:creationId xmlns:a16="http://schemas.microsoft.com/office/drawing/2014/main" id="{09A50718-2AE1-E376-3021-5E2ECE118FCC}"/>
              </a:ext>
            </a:extLst>
          </p:cNvPr>
          <p:cNvSpPr/>
          <p:nvPr/>
        </p:nvSpPr>
        <p:spPr>
          <a:xfrm>
            <a:off x="9962296" y="921254"/>
            <a:ext cx="800835" cy="1901609"/>
          </a:xfrm>
          <a:prstGeom prst="rect">
            <a:avLst/>
          </a:prstGeom>
          <a:solidFill>
            <a:schemeClr val="accent1">
              <a:alpha val="100000"/>
              <a:lumMod val="75000"/>
            </a:schemeClr>
          </a:solidFill>
          <a:ln/>
        </p:spPr>
      </p:sp>
      <p:sp>
        <p:nvSpPr>
          <p:cNvPr id="17" name="TextBox 18">
            <a:extLst>
              <a:ext uri="{FF2B5EF4-FFF2-40B4-BE49-F238E27FC236}">
                <a16:creationId xmlns:a16="http://schemas.microsoft.com/office/drawing/2014/main" id="{22742701-8E88-06DF-9A99-EA005F1E9C5F}"/>
              </a:ext>
            </a:extLst>
          </p:cNvPr>
          <p:cNvSpPr txBox="1"/>
          <p:nvPr/>
        </p:nvSpPr>
        <p:spPr>
          <a:xfrm>
            <a:off x="7832168" y="1148068"/>
            <a:ext cx="2057871" cy="1447981"/>
          </a:xfrm>
          <a:prstGeom prst="rect">
            <a:avLst/>
          </a:prstGeom>
          <a:ln/>
        </p:spPr>
        <p:txBody>
          <a:bodyPr vert="horz" wrap="square" lIns="91440" tIns="45720" rIns="91440" bIns="45720" rtlCol="0" anchor="ctr" anchorCtr="0">
            <a:normAutofit/>
          </a:bodyPr>
          <a:lstStyle/>
          <a:p>
            <a:pPr algn="ctr">
              <a:lnSpc>
                <a:spcPct val="150000"/>
              </a:lnSpc>
            </a:pPr>
            <a:r>
              <a:rPr lang="zh-CN" altLang="en-US" sz="1425" b="1" dirty="0">
                <a:solidFill>
                  <a:srgbClr val="FFFFFF">
                    <a:alpha val="100000"/>
                  </a:srgbClr>
                </a:solidFill>
                <a:latin typeface="Microsoft Yahei"/>
                <a:ea typeface="Microsoft Yahei"/>
                <a:cs typeface="Microsoft Yahei"/>
              </a:rPr>
              <a:t>用户与创作者，社团组织间的联系，如预约摄影、预约妆娘等</a:t>
            </a:r>
            <a:endParaRPr lang="en-US" sz="1425" b="1" dirty="0">
              <a:solidFill>
                <a:srgbClr val="FFFFFF">
                  <a:alpha val="100000"/>
                </a:srgbClr>
              </a:solidFill>
              <a:latin typeface="Microsoft Yahei"/>
              <a:ea typeface="Microsoft Yahei"/>
              <a:cs typeface="Microsoft Yahei"/>
            </a:endParaRPr>
          </a:p>
        </p:txBody>
      </p:sp>
      <p:sp>
        <p:nvSpPr>
          <p:cNvPr id="18" name="TextBox 24">
            <a:extLst>
              <a:ext uri="{FF2B5EF4-FFF2-40B4-BE49-F238E27FC236}">
                <a16:creationId xmlns:a16="http://schemas.microsoft.com/office/drawing/2014/main" id="{5CFA88DD-8BC9-14F7-F8A5-46C42207BD9A}"/>
              </a:ext>
            </a:extLst>
          </p:cNvPr>
          <p:cNvSpPr txBox="1"/>
          <p:nvPr/>
        </p:nvSpPr>
        <p:spPr>
          <a:xfrm>
            <a:off x="10043145" y="3881466"/>
            <a:ext cx="632085" cy="1615039"/>
          </a:xfrm>
          <a:prstGeom prst="rect">
            <a:avLst/>
          </a:prstGeom>
          <a:ln/>
        </p:spPr>
        <p:txBody>
          <a:bodyPr vert="horz" wrap="square" lIns="91440" tIns="45720" rIns="91440" bIns="45720" rtlCol="0" anchor="ctr" anchorCtr="0">
            <a:normAutofit/>
          </a:bodyPr>
          <a:lstStyle/>
          <a:p>
            <a:pPr algn="ctr">
              <a:lnSpc>
                <a:spcPct val="100000"/>
              </a:lnSpc>
              <a:spcBef>
                <a:spcPts val="375"/>
              </a:spcBef>
            </a:pPr>
            <a:r>
              <a:rPr lang="zh-CN" altLang="en-US" sz="1575" b="1" dirty="0">
                <a:solidFill>
                  <a:srgbClr val="FFFFFF">
                    <a:alpha val="100000"/>
                  </a:srgbClr>
                </a:solidFill>
                <a:latin typeface="Microsoft Yahei"/>
                <a:ea typeface="Microsoft Yahei"/>
                <a:cs typeface="Microsoft Yahei"/>
              </a:rPr>
              <a:t>推送模块</a:t>
            </a:r>
            <a:endParaRPr lang="en-US" sz="1575" b="1" dirty="0">
              <a:solidFill>
                <a:srgbClr val="FFFFFF">
                  <a:alpha val="100000"/>
                </a:srgbClr>
              </a:solidFill>
              <a:latin typeface="Microsoft Yahei"/>
              <a:ea typeface="Microsoft Yahei"/>
              <a:cs typeface="Microsoft Yahei"/>
            </a:endParaRPr>
          </a:p>
        </p:txBody>
      </p:sp>
      <p:sp>
        <p:nvSpPr>
          <p:cNvPr id="24" name="TextBox 25">
            <a:extLst>
              <a:ext uri="{FF2B5EF4-FFF2-40B4-BE49-F238E27FC236}">
                <a16:creationId xmlns:a16="http://schemas.microsoft.com/office/drawing/2014/main" id="{5BDD6232-5912-C0FB-5C26-4965DFED3734}"/>
              </a:ext>
            </a:extLst>
          </p:cNvPr>
          <p:cNvSpPr txBox="1"/>
          <p:nvPr/>
        </p:nvSpPr>
        <p:spPr>
          <a:xfrm>
            <a:off x="10046671" y="1064539"/>
            <a:ext cx="632085" cy="1615039"/>
          </a:xfrm>
          <a:prstGeom prst="rect">
            <a:avLst/>
          </a:prstGeom>
          <a:ln/>
        </p:spPr>
        <p:txBody>
          <a:bodyPr vert="horz" wrap="square" lIns="91440" tIns="45720" rIns="91440" bIns="45720" rtlCol="0" anchor="ctr" anchorCtr="0">
            <a:normAutofit/>
          </a:bodyPr>
          <a:lstStyle/>
          <a:p>
            <a:pPr algn="ctr">
              <a:lnSpc>
                <a:spcPct val="100000"/>
              </a:lnSpc>
              <a:spcBef>
                <a:spcPts val="375"/>
              </a:spcBef>
            </a:pPr>
            <a:r>
              <a:rPr lang="zh-CN" altLang="en-US" sz="1575" b="1" dirty="0">
                <a:solidFill>
                  <a:srgbClr val="FFFFFF">
                    <a:alpha val="100000"/>
                  </a:srgbClr>
                </a:solidFill>
                <a:latin typeface="Microsoft Yahei"/>
                <a:ea typeface="Microsoft Yahei"/>
                <a:cs typeface="Microsoft Yahei"/>
              </a:rPr>
              <a:t>服务模块</a:t>
            </a:r>
            <a:endParaRPr lang="en-US" sz="1575" b="1" dirty="0">
              <a:solidFill>
                <a:srgbClr val="FFFFFF">
                  <a:alpha val="100000"/>
                </a:srgbClr>
              </a:solidFill>
              <a:latin typeface="Microsoft Yahei"/>
              <a:ea typeface="Microsoft Yahei"/>
              <a:cs typeface="Microsoft Yahe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670406" y="-2667000"/>
            <a:ext cx="6858000" cy="12192000"/>
          </a:xfrm>
          <a:prstGeom prst="rect">
            <a:avLst/>
          </a:prstGeom>
        </p:spPr>
      </p:pic>
      <p:cxnSp>
        <p:nvCxnSpPr>
          <p:cNvPr id="3" name="Connector 3"/>
          <p:cNvCxnSpPr/>
          <p:nvPr/>
        </p:nvCxnSpPr>
        <p:spPr>
          <a:xfrm>
            <a:off x="917487" y="0"/>
            <a:ext cx="0" cy="6858000"/>
          </a:xfrm>
          <a:prstGeom prst="line">
            <a:avLst/>
          </a:prstGeom>
          <a:ln w="76200">
            <a:solidFill>
              <a:srgbClr val="FFFFFF">
                <a:alpha val="100000"/>
              </a:srgbClr>
            </a:solidFill>
            <a:prstDash val="solid"/>
            <a:headEnd type="none"/>
            <a:tailEnd type="none"/>
          </a:ln>
        </p:spPr>
      </p:cxnSp>
      <p:pic>
        <p:nvPicPr>
          <p:cNvPr id="4" name="Picture 4"/>
          <p:cNvPicPr>
            <a:picLocks noChangeAspect="1"/>
          </p:cNvPicPr>
          <p:nvPr/>
        </p:nvPicPr>
        <p:blipFill>
          <a:blip r:embed="rId3"/>
          <a:srcRect/>
          <a:stretch>
            <a:fillRect/>
          </a:stretch>
        </p:blipFill>
        <p:spPr>
          <a:xfrm rot="16200000">
            <a:off x="-1298256" y="2813973"/>
            <a:ext cx="4574266" cy="1230054"/>
          </a:xfrm>
          <a:prstGeom prst="rect">
            <a:avLst/>
          </a:prstGeom>
        </p:spPr>
      </p:pic>
      <p:sp>
        <p:nvSpPr>
          <p:cNvPr id="5" name="AutoShape 5"/>
          <p:cNvSpPr/>
          <p:nvPr/>
        </p:nvSpPr>
        <p:spPr>
          <a:xfrm>
            <a:off x="1318207" y="1668101"/>
            <a:ext cx="3352743" cy="4033322"/>
          </a:xfrm>
          <a:prstGeom prst="roundRect">
            <a:avLst/>
          </a:prstGeom>
          <a:solidFill>
            <a:schemeClr val="accent2">
              <a:alpha val="100000"/>
            </a:schemeClr>
          </a:solidFill>
          <a:ln/>
        </p:spPr>
      </p:sp>
      <p:cxnSp>
        <p:nvCxnSpPr>
          <p:cNvPr id="6" name="Connector 6"/>
          <p:cNvCxnSpPr/>
          <p:nvPr/>
        </p:nvCxnSpPr>
        <p:spPr>
          <a:xfrm>
            <a:off x="1730278" y="2590744"/>
            <a:ext cx="2528601" cy="0"/>
          </a:xfrm>
          <a:prstGeom prst="line">
            <a:avLst/>
          </a:prstGeom>
          <a:ln w="9525">
            <a:solidFill>
              <a:srgbClr val="FFFFFF">
                <a:alpha val="100000"/>
              </a:srgbClr>
            </a:solidFill>
            <a:prstDash val="solid"/>
            <a:headEnd type="oval"/>
            <a:tailEnd type="none"/>
          </a:ln>
        </p:spPr>
      </p:cxnSp>
      <p:sp>
        <p:nvSpPr>
          <p:cNvPr id="7" name="TextBox 7"/>
          <p:cNvSpPr txBox="1"/>
          <p:nvPr/>
        </p:nvSpPr>
        <p:spPr>
          <a:xfrm>
            <a:off x="1745479" y="1691327"/>
            <a:ext cx="2494955" cy="889111"/>
          </a:xfrm>
          <a:prstGeom prst="rect">
            <a:avLst/>
          </a:prstGeom>
          <a:ln/>
        </p:spPr>
        <p:txBody>
          <a:bodyPr vert="horz" wrap="square" lIns="123825" tIns="123825" rIns="57150" bIns="123825" rtlCol="0" anchor="t" anchorCtr="0">
            <a:normAutofit/>
          </a:bodyPr>
          <a:lstStyle/>
          <a:p>
            <a:pPr algn="ctr">
              <a:lnSpc>
                <a:spcPct val="186000"/>
              </a:lnSpc>
            </a:pPr>
            <a:r>
              <a:rPr lang="en-US" sz="2175" b="1">
                <a:solidFill>
                  <a:srgbClr val="FFFFFF">
                    <a:alpha val="100000"/>
                  </a:srgbClr>
                </a:solidFill>
                <a:latin typeface="Microsoft Yahei"/>
                <a:ea typeface="Microsoft Yahei"/>
                <a:cs typeface="Microsoft Yahei"/>
              </a:rPr>
              <a:t>性能需求</a:t>
            </a:r>
          </a:p>
        </p:txBody>
      </p:sp>
      <p:sp>
        <p:nvSpPr>
          <p:cNvPr id="8" name="TextBox 8"/>
          <p:cNvSpPr txBox="1"/>
          <p:nvPr/>
        </p:nvSpPr>
        <p:spPr>
          <a:xfrm>
            <a:off x="1564360" y="2785297"/>
            <a:ext cx="2857857" cy="2621970"/>
          </a:xfrm>
          <a:prstGeom prst="rect">
            <a:avLst/>
          </a:prstGeom>
          <a:ln/>
        </p:spPr>
        <p:txBody>
          <a:bodyPr vert="horz" wrap="square" lIns="123825" tIns="123825" rIns="57150" bIns="123825" rtlCol="0" anchor="t" anchorCtr="0">
            <a:normAutofit/>
          </a:bodyPr>
          <a:lstStyle/>
          <a:p>
            <a:pPr algn="just">
              <a:lnSpc>
                <a:spcPct val="150000"/>
              </a:lnSpc>
            </a:pPr>
            <a:r>
              <a:rPr lang="en-US" sz="1425" b="1" dirty="0" err="1">
                <a:solidFill>
                  <a:srgbClr val="FFFFFF">
                    <a:alpha val="100000"/>
                  </a:srgbClr>
                </a:solidFill>
                <a:latin typeface="Microsoft Yahei"/>
                <a:ea typeface="Microsoft Yahei"/>
                <a:cs typeface="Microsoft Yahei"/>
              </a:rPr>
              <a:t>支持高并发访问，保证社区正常运行。图片、视频加载快速，无明显卡顿</a:t>
            </a:r>
            <a:r>
              <a:rPr lang="en-US" sz="1425" b="1" dirty="0">
                <a:solidFill>
                  <a:srgbClr val="FFFFFF">
                    <a:alpha val="100000"/>
                  </a:srgbClr>
                </a:solidFill>
                <a:latin typeface="Microsoft Yahei"/>
                <a:ea typeface="Microsoft Yahei"/>
                <a:cs typeface="Microsoft Yahei"/>
              </a:rPr>
              <a:t>。</a:t>
            </a:r>
          </a:p>
        </p:txBody>
      </p:sp>
      <p:sp>
        <p:nvSpPr>
          <p:cNvPr id="9" name="AutoShape 9"/>
          <p:cNvSpPr/>
          <p:nvPr/>
        </p:nvSpPr>
        <p:spPr>
          <a:xfrm>
            <a:off x="4906833" y="1668101"/>
            <a:ext cx="3352743" cy="4033322"/>
          </a:xfrm>
          <a:prstGeom prst="roundRect">
            <a:avLst/>
          </a:prstGeom>
          <a:solidFill>
            <a:schemeClr val="accent2">
              <a:alpha val="100000"/>
            </a:schemeClr>
          </a:solidFill>
          <a:ln/>
        </p:spPr>
        <p:txBody>
          <a:bodyPr/>
          <a:lstStyle/>
          <a:p>
            <a:endParaRPr lang="zh-CN" altLang="en-US"/>
          </a:p>
        </p:txBody>
      </p:sp>
      <p:cxnSp>
        <p:nvCxnSpPr>
          <p:cNvPr id="10" name="Connector 10"/>
          <p:cNvCxnSpPr/>
          <p:nvPr/>
        </p:nvCxnSpPr>
        <p:spPr>
          <a:xfrm>
            <a:off x="5318904" y="2590744"/>
            <a:ext cx="2528601" cy="0"/>
          </a:xfrm>
          <a:prstGeom prst="line">
            <a:avLst/>
          </a:prstGeom>
          <a:ln w="9525">
            <a:solidFill>
              <a:srgbClr val="FFFFFF">
                <a:alpha val="100000"/>
              </a:srgbClr>
            </a:solidFill>
            <a:prstDash val="solid"/>
            <a:headEnd type="oval"/>
            <a:tailEnd type="none"/>
          </a:ln>
        </p:spPr>
      </p:cxnSp>
      <p:sp>
        <p:nvSpPr>
          <p:cNvPr id="11" name="TextBox 11"/>
          <p:cNvSpPr txBox="1"/>
          <p:nvPr/>
        </p:nvSpPr>
        <p:spPr>
          <a:xfrm>
            <a:off x="5334105" y="1691327"/>
            <a:ext cx="2494955" cy="889111"/>
          </a:xfrm>
          <a:prstGeom prst="rect">
            <a:avLst/>
          </a:prstGeom>
          <a:ln/>
        </p:spPr>
        <p:txBody>
          <a:bodyPr vert="horz" wrap="square" lIns="123825" tIns="123825" rIns="57150" bIns="123825" rtlCol="0" anchor="t" anchorCtr="0">
            <a:normAutofit/>
          </a:bodyPr>
          <a:lstStyle/>
          <a:p>
            <a:pPr algn="ctr">
              <a:lnSpc>
                <a:spcPct val="186000"/>
              </a:lnSpc>
            </a:pPr>
            <a:r>
              <a:rPr lang="en-US" sz="2175" b="1">
                <a:solidFill>
                  <a:srgbClr val="FFFFFF">
                    <a:alpha val="100000"/>
                  </a:srgbClr>
                </a:solidFill>
                <a:latin typeface="Microsoft Yahei"/>
                <a:ea typeface="Microsoft Yahei"/>
                <a:cs typeface="Microsoft Yahei"/>
              </a:rPr>
              <a:t>安全性需求</a:t>
            </a:r>
          </a:p>
        </p:txBody>
      </p:sp>
      <p:sp>
        <p:nvSpPr>
          <p:cNvPr id="12" name="TextBox 12"/>
          <p:cNvSpPr txBox="1"/>
          <p:nvPr/>
        </p:nvSpPr>
        <p:spPr>
          <a:xfrm>
            <a:off x="5152986" y="2785297"/>
            <a:ext cx="2857857" cy="2621970"/>
          </a:xfrm>
          <a:prstGeom prst="rect">
            <a:avLst/>
          </a:prstGeom>
          <a:ln/>
        </p:spPr>
        <p:txBody>
          <a:bodyPr vert="horz" wrap="square" lIns="123825" tIns="123825" rIns="57150" bIns="123825" rtlCol="0" anchor="t" anchorCtr="0">
            <a:normAutofit/>
          </a:bodyPr>
          <a:lstStyle/>
          <a:p>
            <a:pPr algn="just">
              <a:lnSpc>
                <a:spcPct val="150000"/>
              </a:lnSpc>
            </a:pPr>
            <a:r>
              <a:rPr lang="en-US" sz="1425" b="1" dirty="0" err="1">
                <a:solidFill>
                  <a:srgbClr val="FFFFFF">
                    <a:alpha val="100000"/>
                  </a:srgbClr>
                </a:solidFill>
                <a:latin typeface="Microsoft Yahei"/>
                <a:ea typeface="Microsoft Yahei"/>
                <a:cs typeface="Microsoft Yahei"/>
              </a:rPr>
              <a:t>数据加密传输，保护用户隐私。防止恶意攻击，如CSRF、SQL注入等</a:t>
            </a:r>
            <a:r>
              <a:rPr lang="en-US" sz="1425" b="1" dirty="0">
                <a:solidFill>
                  <a:srgbClr val="FFFFFF">
                    <a:alpha val="100000"/>
                  </a:srgbClr>
                </a:solidFill>
                <a:latin typeface="Microsoft Yahei"/>
                <a:ea typeface="Microsoft Yahei"/>
                <a:cs typeface="Microsoft Yahei"/>
              </a:rPr>
              <a:t>。</a:t>
            </a:r>
          </a:p>
        </p:txBody>
      </p:sp>
      <p:sp>
        <p:nvSpPr>
          <p:cNvPr id="13" name="AutoShape 13"/>
          <p:cNvSpPr/>
          <p:nvPr/>
        </p:nvSpPr>
        <p:spPr>
          <a:xfrm>
            <a:off x="8495459" y="1668101"/>
            <a:ext cx="3352743" cy="4033322"/>
          </a:xfrm>
          <a:prstGeom prst="roundRect">
            <a:avLst/>
          </a:prstGeom>
          <a:solidFill>
            <a:schemeClr val="accent2">
              <a:alpha val="100000"/>
            </a:schemeClr>
          </a:solidFill>
          <a:ln/>
        </p:spPr>
        <p:txBody>
          <a:bodyPr/>
          <a:lstStyle/>
          <a:p>
            <a:endParaRPr lang="zh-CN" altLang="en-US"/>
          </a:p>
        </p:txBody>
      </p:sp>
      <p:cxnSp>
        <p:nvCxnSpPr>
          <p:cNvPr id="14" name="Connector 14"/>
          <p:cNvCxnSpPr/>
          <p:nvPr/>
        </p:nvCxnSpPr>
        <p:spPr>
          <a:xfrm>
            <a:off x="8907530" y="2590744"/>
            <a:ext cx="2528601" cy="0"/>
          </a:xfrm>
          <a:prstGeom prst="line">
            <a:avLst/>
          </a:prstGeom>
          <a:ln w="9525">
            <a:solidFill>
              <a:srgbClr val="FFFFFF">
                <a:alpha val="100000"/>
              </a:srgbClr>
            </a:solidFill>
            <a:prstDash val="solid"/>
            <a:headEnd type="oval"/>
            <a:tailEnd type="none"/>
          </a:ln>
        </p:spPr>
      </p:cxnSp>
      <p:sp>
        <p:nvSpPr>
          <p:cNvPr id="15" name="TextBox 15"/>
          <p:cNvSpPr txBox="1"/>
          <p:nvPr/>
        </p:nvSpPr>
        <p:spPr>
          <a:xfrm>
            <a:off x="8922731" y="1691327"/>
            <a:ext cx="2494955" cy="889111"/>
          </a:xfrm>
          <a:prstGeom prst="rect">
            <a:avLst/>
          </a:prstGeom>
          <a:ln/>
        </p:spPr>
        <p:txBody>
          <a:bodyPr vert="horz" wrap="square" lIns="123825" tIns="123825" rIns="57150" bIns="123825" rtlCol="0" anchor="t" anchorCtr="0">
            <a:normAutofit/>
          </a:bodyPr>
          <a:lstStyle/>
          <a:p>
            <a:pPr algn="ctr">
              <a:lnSpc>
                <a:spcPct val="186000"/>
              </a:lnSpc>
            </a:pPr>
            <a:r>
              <a:rPr lang="en-US" sz="2175" b="1">
                <a:solidFill>
                  <a:srgbClr val="FFFFFF">
                    <a:alpha val="100000"/>
                  </a:srgbClr>
                </a:solidFill>
                <a:latin typeface="Microsoft Yahei"/>
                <a:ea typeface="Microsoft Yahei"/>
                <a:cs typeface="Microsoft Yahei"/>
              </a:rPr>
              <a:t>易用性需求</a:t>
            </a:r>
          </a:p>
        </p:txBody>
      </p:sp>
      <p:sp>
        <p:nvSpPr>
          <p:cNvPr id="16" name="TextBox 16"/>
          <p:cNvSpPr txBox="1"/>
          <p:nvPr/>
        </p:nvSpPr>
        <p:spPr>
          <a:xfrm>
            <a:off x="8741612" y="2785297"/>
            <a:ext cx="2857857" cy="2621970"/>
          </a:xfrm>
          <a:prstGeom prst="rect">
            <a:avLst/>
          </a:prstGeom>
          <a:ln/>
        </p:spPr>
        <p:txBody>
          <a:bodyPr vert="horz" wrap="square" lIns="123825" tIns="123825" rIns="57150" bIns="123825" rtlCol="0" anchor="t" anchorCtr="0">
            <a:normAutofit/>
          </a:bodyPr>
          <a:lstStyle/>
          <a:p>
            <a:pPr algn="just">
              <a:lnSpc>
                <a:spcPct val="150000"/>
              </a:lnSpc>
            </a:pPr>
            <a:r>
              <a:rPr lang="en-US" sz="1425" b="1" dirty="0" err="1">
                <a:solidFill>
                  <a:srgbClr val="FFFFFF">
                    <a:alpha val="100000"/>
                  </a:srgbClr>
                </a:solidFill>
                <a:latin typeface="Microsoft Yahei"/>
                <a:ea typeface="Microsoft Yahei"/>
                <a:cs typeface="Microsoft Yahei"/>
              </a:rPr>
              <a:t>界面友好，操作简单，符合微信小程序设计规范。提供新手引导，帮助用户快速上手</a:t>
            </a:r>
            <a:r>
              <a:rPr lang="en-US" sz="1425" b="1" dirty="0">
                <a:solidFill>
                  <a:srgbClr val="FFFFFF">
                    <a:alpha val="100000"/>
                  </a:srgbClr>
                </a:solidFill>
                <a:latin typeface="Microsoft Yahei"/>
                <a:ea typeface="Microsoft Yahei"/>
                <a:cs typeface="Microsoft Yahei"/>
              </a:rPr>
              <a:t>。</a:t>
            </a:r>
          </a:p>
        </p:txBody>
      </p:sp>
      <p:sp>
        <p:nvSpPr>
          <p:cNvPr id="17" name="TextBox 17"/>
          <p:cNvSpPr txBox="1"/>
          <p:nvPr/>
        </p:nvSpPr>
        <p:spPr>
          <a:xfrm>
            <a:off x="1094842" y="93878"/>
            <a:ext cx="10001250" cy="914400"/>
          </a:xfrm>
          <a:prstGeom prst="rect">
            <a:avLst/>
          </a:prstGeom>
          <a:ln/>
        </p:spPr>
        <p:txBody>
          <a:bodyPr vert="horz" wrap="square" lIns="123825" tIns="123825" rIns="57150" bIns="123825" rtlCol="0" anchor="t" anchorCtr="0">
            <a:normAutofit/>
          </a:bodyPr>
          <a:lstStyle/>
          <a:p>
            <a:pPr>
              <a:lnSpc>
                <a:spcPct val="140000"/>
              </a:lnSpc>
            </a:pPr>
            <a:r>
              <a:rPr lang="en-US" sz="3000" b="1">
                <a:solidFill>
                  <a:schemeClr val="accent1">
                    <a:alpha val="100000"/>
                  </a:schemeClr>
                </a:solidFill>
                <a:latin typeface="Microsoft Yahei"/>
                <a:ea typeface="Microsoft Yahei"/>
                <a:cs typeface="Microsoft Yahei"/>
              </a:rPr>
              <a:t>非功能需求</a:t>
            </a:r>
          </a:p>
        </p:txBody>
      </p:sp>
    </p:spTree>
  </p:cSld>
  <p:clrMapOvr>
    <a:masterClrMapping/>
  </p:clrMapOvr>
</p:sld>
</file>

<file path=ppt/theme/theme1.xml><?xml version="1.0" encoding="utf-8"?>
<a:theme xmlns:a="http://schemas.openxmlformats.org/drawingml/2006/main" name="Office Theme">
  <a:themeElements>
    <a:clrScheme name="Office">
      <a:dk1>
        <a:srgbClr val="172347"/>
      </a:dk1>
      <a:lt1>
        <a:srgbClr val="FFFFFF"/>
      </a:lt1>
      <a:dk2>
        <a:srgbClr val="1F497D"/>
      </a:dk2>
      <a:lt2>
        <a:srgbClr val="EEECE1"/>
      </a:lt2>
      <a:accent1>
        <a:srgbClr val="0025FF"/>
      </a:accent1>
      <a:accent2>
        <a:srgbClr val="0025FF"/>
      </a:accent2>
      <a:accent3>
        <a:srgbClr val="0025FF"/>
      </a:accent3>
      <a:accent4>
        <a:srgbClr val="0025FF"/>
      </a:accent4>
      <a:accent5>
        <a:srgbClr val="4BACC6"/>
      </a:accent5>
      <a:accent6>
        <a:srgbClr val="F79646"/>
      </a:accent6>
      <a:hlink>
        <a:srgbClr val="F79646"/>
      </a:hlink>
      <a:folHlink>
        <a:srgbClr val="F79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875</Words>
  <Application>Microsoft Office PowerPoint</Application>
  <PresentationFormat>宽屏</PresentationFormat>
  <Paragraphs>143</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Microsoft Yahei</vt:lpstr>
      <vt:lpstr>Microsoft Yahei</vt:lpstr>
      <vt:lpstr>优设标题黑</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丁志强</dc:creator>
  <cp:lastModifiedBy>浥人</cp:lastModifiedBy>
  <cp:revision>19</cp:revision>
  <dcterms:created xsi:type="dcterms:W3CDTF">2006-08-16T00:00:00Z</dcterms:created>
  <dcterms:modified xsi:type="dcterms:W3CDTF">2024-11-25T12:31:40Z</dcterms:modified>
</cp:coreProperties>
</file>