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  <p:sldMasterId id="2147483773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7" r:id="rId11"/>
    <p:sldId id="262" r:id="rId12"/>
    <p:sldId id="274" r:id="rId13"/>
    <p:sldId id="263" r:id="rId14"/>
    <p:sldId id="264" r:id="rId15"/>
    <p:sldId id="268" r:id="rId16"/>
    <p:sldId id="269" r:id="rId17"/>
    <p:sldId id="270" r:id="rId18"/>
    <p:sldId id="271" r:id="rId19"/>
    <p:sldId id="272" r:id="rId20"/>
    <p:sldId id="275" r:id="rId21"/>
    <p:sldId id="273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8643-C93F-4726-B58B-71486200A13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35FA-3F33-4B7E-8452-873DA140896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91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8643-C93F-4726-B58B-71486200A13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35FA-3F33-4B7E-8452-873DA1408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42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8643-C93F-4726-B58B-71486200A13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35FA-3F33-4B7E-8452-873DA1408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838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6DD1-9AE0-42A0-9B73-9B4EFF064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A0C08-ABAC-4ECD-B651-452743D73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B7C21-4AB3-43C5-8827-26CDC48C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8643-C93F-4726-B58B-71486200A13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49491-2828-4F44-AC17-080AE4A24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298DC-BCF6-4A4F-8C94-5FD42A8D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35FA-3F33-4B7E-8452-873DA1408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316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D949E-3C83-4955-9C6F-204D1CAC4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77E5C-9FC8-465C-A5F0-A0D037A91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100FD-ECC9-4E4C-BFA1-4879CB98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8643-C93F-4726-B58B-71486200A13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1D8D9-4024-4F1C-AAF2-D7E001FA3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5C96D-FC81-4BE9-B52A-56B7C9607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35FA-3F33-4B7E-8452-873DA1408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752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62E8C-D093-4D55-8336-153A073D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86D89-4B30-4193-A7FC-6D6605050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D9A44-2700-4F3F-B3B0-5F4F64AB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8643-C93F-4726-B58B-71486200A13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67EE6-74B2-4C2B-8D63-18489135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4485C-EA62-4B98-9B38-6B56DC0EA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35FA-3F33-4B7E-8452-873DA1408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540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6AFD-0FAF-4FF3-8A87-28B4FED3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CF4D3-F8C7-4DB8-8C2B-C743B2D15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F9281-A0E4-4FDA-AE52-B6DC0671F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99305-3679-43B1-893F-53523287D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8643-C93F-4726-B58B-71486200A13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3C33C-13FB-46BC-9D62-52491F572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618A7-B975-4557-9B30-48C73BB68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35FA-3F33-4B7E-8452-873DA1408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340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FD8EE-E995-4F42-8FEC-BC865740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FC64F-74DE-4758-87A7-E27B1F9D0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F572A-A1C4-4B9E-A969-D263CC804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F7A22-5473-4F0C-ACEC-A8A9DF894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64A30-C6D5-4E6A-B208-065E4F973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7E4AF0-CB39-448F-AF93-2B0B5B4C6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8643-C93F-4726-B58B-71486200A13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DCED9-AD63-4373-B896-8BF222B7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1B3B6-E7D2-46CD-8598-5AF5D0AE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35FA-3F33-4B7E-8452-873DA1408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291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0C89-6917-435A-8FB0-87346E11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9BF739-2C0F-4520-9767-2D6F687F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8643-C93F-4726-B58B-71486200A13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4839D-1BE8-4F93-86AD-63E1355F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E1DF7-E7CE-4927-BFDD-04E89D2C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35FA-3F33-4B7E-8452-873DA1408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612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A8220-D403-4E9F-AB9F-B986D1E19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8643-C93F-4726-B58B-71486200A13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752BB-2D9C-454A-89B0-B86A4363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3B435-3C4C-4D67-A68C-BF2D1A60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35FA-3F33-4B7E-8452-873DA1408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12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5D34-4485-48F0-B95D-0D0491C7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94219-D3EC-450B-9700-97886BB84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23F05-1554-420A-ADEB-E05C6EE3B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FF673-B365-451D-BF7C-CCCF413F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8643-C93F-4726-B58B-71486200A13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43C94-BFD8-4C4D-B061-073DC44F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8AC2F-891C-4A33-9EA2-CC31FB95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35FA-3F33-4B7E-8452-873DA1408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47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8643-C93F-4726-B58B-71486200A13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35FA-3F33-4B7E-8452-873DA1408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7094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9358-2490-4025-90B8-F61535783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0BE716-0FE5-4A1C-ACDE-297302E62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3F5AE-5618-4DB6-A163-098E5E7A7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34B50-E991-4B54-8D10-A227184D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8643-C93F-4726-B58B-71486200A13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711A8-E8E4-478F-815B-A420498D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8A1AB-E6E8-4D0C-ACFD-509B6CCC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35FA-3F33-4B7E-8452-873DA1408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5133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6A8EC-7992-4899-8847-04FF5DBB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68583-C6D3-4984-BD2E-68D2EAB41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53762-5A23-46A4-A383-F4CB9860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8643-C93F-4726-B58B-71486200A13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1FD18-721A-4697-9EB0-7A916B2E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6794A-CF2F-4779-905B-D14603C2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35FA-3F33-4B7E-8452-873DA1408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78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FAEA5A-6F8B-44ED-B83B-4A87213EF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215C7-96E5-4ACF-A83B-88585C6DB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E0689-C0AC-4BC7-8B1D-0E170FE3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8643-C93F-4726-B58B-71486200A13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3F950-D05D-4CE0-B7AB-ED68588F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F6900-0B24-44E6-A975-E40E66E8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35FA-3F33-4B7E-8452-873DA1408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07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8643-C93F-4726-B58B-71486200A13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35FA-3F33-4B7E-8452-873DA140896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67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8643-C93F-4726-B58B-71486200A13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35FA-3F33-4B7E-8452-873DA1408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77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8643-C93F-4726-B58B-71486200A13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35FA-3F33-4B7E-8452-873DA1408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05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8643-C93F-4726-B58B-71486200A13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35FA-3F33-4B7E-8452-873DA1408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88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8643-C93F-4726-B58B-71486200A13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35FA-3F33-4B7E-8452-873DA1408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90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4A8643-C93F-4726-B58B-71486200A13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D635FA-3F33-4B7E-8452-873DA1408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5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8643-C93F-4726-B58B-71486200A13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35FA-3F33-4B7E-8452-873DA1408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1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4A8643-C93F-4726-B58B-71486200A13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D635FA-3F33-4B7E-8452-873DA140896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96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D9BE5C-0B6B-42E2-95FC-33E52D0AE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8EA9B-91CA-4C03-A7B5-05DF812B0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CBC27-02F1-45C2-B8A4-F3744F09C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A8643-C93F-4726-B58B-71486200A13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D1191-7E05-4D0E-9C99-969CC7263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672CB-AB4C-425D-93BC-A356672F8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635FA-3F33-4B7E-8452-873DA1408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64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35AA3-FA22-4201-BFAB-886D6FD239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184786-9C31-4457-9BD1-CF0994B4192B}"/>
              </a:ext>
            </a:extLst>
          </p:cNvPr>
          <p:cNvSpPr txBox="1"/>
          <p:nvPr/>
        </p:nvSpPr>
        <p:spPr>
          <a:xfrm>
            <a:off x="1097280" y="4468306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 10-06-2022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908063-EFE0-4E4B-A994-059E08E5DA7B}"/>
              </a:ext>
            </a:extLst>
          </p:cNvPr>
          <p:cNvSpPr txBox="1"/>
          <p:nvPr/>
        </p:nvSpPr>
        <p:spPr>
          <a:xfrm>
            <a:off x="1172694" y="4837638"/>
            <a:ext cx="180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Parth Deshpande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96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CB44ED-07BD-4B31-A89F-6B6597CC8E84}"/>
              </a:ext>
            </a:extLst>
          </p:cNvPr>
          <p:cNvSpPr txBox="1"/>
          <p:nvPr/>
        </p:nvSpPr>
        <p:spPr>
          <a:xfrm>
            <a:off x="687533" y="377610"/>
            <a:ext cx="6811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Part-3 Forward and Backward propagation</a:t>
            </a:r>
            <a:endParaRPr lang="en-IN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83639D-D4D9-4A52-9AB3-049E54054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18" y="964271"/>
            <a:ext cx="11265122" cy="19203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E7B9F1-1E52-4652-A0FC-0B89A279B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331" y="3180919"/>
            <a:ext cx="4278298" cy="21782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13C247-6F56-46B5-9FD2-CC96C436EB8C}"/>
              </a:ext>
            </a:extLst>
          </p:cNvPr>
          <p:cNvSpPr txBox="1"/>
          <p:nvPr/>
        </p:nvSpPr>
        <p:spPr>
          <a:xfrm>
            <a:off x="768218" y="3429000"/>
            <a:ext cx="5017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For backward propagation partial derivatives</a:t>
            </a:r>
            <a:r>
              <a:rPr lang="en-US" sz="2000" dirty="0"/>
              <a:t>,</a:t>
            </a:r>
            <a:endParaRPr lang="en-IN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A9B7E9-66B9-4777-9EA0-57CBB2DC5871}"/>
              </a:ext>
            </a:extLst>
          </p:cNvPr>
          <p:cNvSpPr/>
          <p:nvPr/>
        </p:nvSpPr>
        <p:spPr>
          <a:xfrm>
            <a:off x="477520" y="5546358"/>
            <a:ext cx="115925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w -- weights, an array of size (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num_px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*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num_px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* 3, 1)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   b -- bias, a scalar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   X -- data of size (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num_px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*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num_px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* 3, number of examples)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   Y -- true "label" vector (containing 0 if non-cat, 1 if cat) of size (1, number of examples)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837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580AD3-9FC9-495B-B337-2F853D7E2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69" y="346141"/>
            <a:ext cx="11300142" cy="588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94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FB05FC-9BDC-4E57-BDCD-9B9EA8B6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9261"/>
            <a:ext cx="6418289" cy="683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12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7190D7-C91E-494B-BABB-3CDFF5E8A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955" y="116678"/>
            <a:ext cx="5527209" cy="52681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9C7ADDD-9ECD-4AD7-8547-8BB0FE1F3920}"/>
              </a:ext>
            </a:extLst>
          </p:cNvPr>
          <p:cNvSpPr/>
          <p:nvPr/>
        </p:nvSpPr>
        <p:spPr>
          <a:xfrm>
            <a:off x="589280" y="5384799"/>
            <a:ext cx="87985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Return: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   cost -- negative log-likelihood cost for logistic regression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dw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-- gradient of the loss with respect to w, thus same shape as w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-- gradient of the loss with respect to b, thus same shape as b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41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57A6E3-9353-4623-ACBD-273DA53AF9AE}"/>
              </a:ext>
            </a:extLst>
          </p:cNvPr>
          <p:cNvSpPr txBox="1"/>
          <p:nvPr/>
        </p:nvSpPr>
        <p:spPr>
          <a:xfrm>
            <a:off x="687533" y="377610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Part-4 Optimization</a:t>
            </a:r>
            <a:endParaRPr lang="en-IN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8B2046-0A8A-4C57-B25A-FDE4D21FC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235" y="57134"/>
            <a:ext cx="6687059" cy="67437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751D77-2C8C-4F1B-ACDA-2BE4319D3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03" y="1714491"/>
            <a:ext cx="2503647" cy="461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39DA8D-192D-4731-9300-8018ABB79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60" y="2421452"/>
            <a:ext cx="3292487" cy="3268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A10411-FD38-4358-BF8C-37135026A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962591"/>
            <a:ext cx="5433531" cy="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48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7018A4-653B-465C-A506-896445B5E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38" y="304664"/>
            <a:ext cx="10770723" cy="438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32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744242-4828-4C22-9678-1A0A2B0B36E0}"/>
              </a:ext>
            </a:extLst>
          </p:cNvPr>
          <p:cNvSpPr txBox="1"/>
          <p:nvPr/>
        </p:nvSpPr>
        <p:spPr>
          <a:xfrm>
            <a:off x="687533" y="377610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Part-5 Predict</a:t>
            </a:r>
            <a:endParaRPr lang="en-IN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40859-332E-4EED-9E44-26C863DF3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010" y="190661"/>
            <a:ext cx="4685190" cy="642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92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37B6D0-1D22-4E9D-8FBB-65C731188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038" y="26375"/>
            <a:ext cx="4794358" cy="63439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7CD339-BDEE-4967-AE41-3539BBE1E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81" y="86793"/>
            <a:ext cx="4757238" cy="668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6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5C491A-9C17-4F97-9FB1-1169E6865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329" y="376012"/>
            <a:ext cx="5354471" cy="610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91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35AA3-FA22-4201-BFAB-886D6FD239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184786-9C31-4457-9BD1-CF0994B4192B}"/>
              </a:ext>
            </a:extLst>
          </p:cNvPr>
          <p:cNvSpPr txBox="1"/>
          <p:nvPr/>
        </p:nvSpPr>
        <p:spPr>
          <a:xfrm>
            <a:off x="1097280" y="4468306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 20-06-2022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908063-EFE0-4E4B-A994-059E08E5DA7B}"/>
              </a:ext>
            </a:extLst>
          </p:cNvPr>
          <p:cNvSpPr txBox="1"/>
          <p:nvPr/>
        </p:nvSpPr>
        <p:spPr>
          <a:xfrm>
            <a:off x="1172694" y="4837638"/>
            <a:ext cx="180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Parth Deshpande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88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962C97-500C-45A6-A52C-43CE56223814}"/>
              </a:ext>
            </a:extLst>
          </p:cNvPr>
          <p:cNvSpPr/>
          <p:nvPr/>
        </p:nvSpPr>
        <p:spPr>
          <a:xfrm>
            <a:off x="389640" y="485183"/>
            <a:ext cx="11063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Logistic Regression with a Neural Network mindset</a:t>
            </a:r>
            <a:endParaRPr lang="en-US" sz="2800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F93B3F-B22E-4C38-AF55-52973F27D7AC}"/>
              </a:ext>
            </a:extLst>
          </p:cNvPr>
          <p:cNvSpPr/>
          <p:nvPr/>
        </p:nvSpPr>
        <p:spPr>
          <a:xfrm>
            <a:off x="389638" y="1284192"/>
            <a:ext cx="112807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Logistic regression</a:t>
            </a:r>
            <a:r>
              <a:rPr lang="en-US" dirty="0">
                <a:latin typeface="arial" panose="020B0604020202020204" pitchFamily="34" charset="0"/>
              </a:rPr>
              <a:t> is a method to predict a binary outcome, such as yes or no, based on prior observations of a data set.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3BFCF9-139F-48B5-BC94-DD164E54110D}"/>
              </a:ext>
            </a:extLst>
          </p:cNvPr>
          <p:cNvSpPr/>
          <p:nvPr/>
        </p:nvSpPr>
        <p:spPr>
          <a:xfrm>
            <a:off x="389638" y="2040733"/>
            <a:ext cx="112807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In order to map predicted values to probabilities</a:t>
            </a:r>
            <a:r>
              <a:rPr lang="en-US" dirty="0">
                <a:latin typeface="arial" panose="020B0604020202020204" pitchFamily="34" charset="0"/>
              </a:rPr>
              <a:t>, we use the Sigmoid function. The function maps any real value into another value between 0 and 1.</a:t>
            </a:r>
            <a:endParaRPr lang="en-IN" dirty="0"/>
          </a:p>
        </p:txBody>
      </p:sp>
      <p:pic>
        <p:nvPicPr>
          <p:cNvPr id="1026" name="Picture 2" descr="Introduction to Logistic Regression | by Ayush Pant | Towards Data Science">
            <a:extLst>
              <a:ext uri="{FF2B5EF4-FFF2-40B4-BE49-F238E27FC236}">
                <a16:creationId xmlns:a16="http://schemas.microsoft.com/office/drawing/2014/main" id="{1E594048-8BDD-494C-9C0C-6F9121E3CA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5" t="12250" r="6335" b="946"/>
          <a:stretch/>
        </p:blipFill>
        <p:spPr bwMode="auto">
          <a:xfrm>
            <a:off x="389638" y="2849293"/>
            <a:ext cx="5514681" cy="400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istic Regression: Sigmoid Function and Threshold | by Mukesh Chaudhary |  Medium">
            <a:extLst>
              <a:ext uri="{FF2B5EF4-FFF2-40B4-BE49-F238E27FC236}">
                <a16:creationId xmlns:a16="http://schemas.microsoft.com/office/drawing/2014/main" id="{10C4E1D2-E7B4-4B2E-A872-05509E46D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2"/>
          <a:stretch/>
        </p:blipFill>
        <p:spPr bwMode="auto">
          <a:xfrm>
            <a:off x="6168280" y="3101419"/>
            <a:ext cx="5502103" cy="338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2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D870CE-5100-48C5-978A-8CA8D4976362}"/>
              </a:ext>
            </a:extLst>
          </p:cNvPr>
          <p:cNvSpPr/>
          <p:nvPr/>
        </p:nvSpPr>
        <p:spPr>
          <a:xfrm>
            <a:off x="531053" y="343190"/>
            <a:ext cx="26610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Linear Regression </a:t>
            </a:r>
            <a:endParaRPr lang="en-IN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111990-0086-4ED8-9852-16962CBAEDF4}"/>
              </a:ext>
            </a:extLst>
          </p:cNvPr>
          <p:cNvSpPr/>
          <p:nvPr/>
        </p:nvSpPr>
        <p:spPr>
          <a:xfrm>
            <a:off x="1792778" y="1443841"/>
            <a:ext cx="89057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A31515"/>
                </a:solidFill>
                <a:latin typeface="Consolas" panose="020B0609020204030204" pitchFamily="49" charset="0"/>
              </a:rPr>
              <a:t>math.h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avgError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xdata,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ydata,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n,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m,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c){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temp = 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</a:rPr>
              <a:t>0.0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pred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;i&lt;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n;i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pred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xdata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]*m + c);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temp+= (fabs(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ydata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] -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pred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))/n;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521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AE5A2B-5E21-4A86-A688-A23C4F99BA42}"/>
              </a:ext>
            </a:extLst>
          </p:cNvPr>
          <p:cNvSpPr/>
          <p:nvPr/>
        </p:nvSpPr>
        <p:spPr>
          <a:xfrm>
            <a:off x="149629" y="0"/>
            <a:ext cx="6758246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x,y,m,c,d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</a:rPr>
              <a:t>84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sumx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,sumxsq=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,sumy=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,sumxy=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FILE* file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A31515"/>
                </a:solidFill>
                <a:latin typeface="Consolas" panose="020B0609020204030204" pitchFamily="49" charset="0"/>
              </a:rPr>
              <a:t>LinData.txt"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A31515"/>
                </a:solidFill>
                <a:latin typeface="Consolas" panose="020B0609020204030204" pitchFamily="49" charset="0"/>
              </a:rPr>
              <a:t>"r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numx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numy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ydata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malloc(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)*n);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xdata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malloc(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)*n);</a:t>
            </a:r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;i&lt;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n;i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fscanf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(file,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"%f"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,&amp;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numx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x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numx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fseek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(file,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,SEEK_CUR);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fscanf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(file,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"%f"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,&amp;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numy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y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numy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ydata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numy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xdata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numx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sumx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sumx+x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sumxsq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sumxsq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+(x*x);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sumy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sumy+y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sumxy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sumxy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+(x*y);</a:t>
            </a:r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fseek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(file,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,SEEK_CUR);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2AC2F3-2F61-48A9-830A-B11C3A2FB0A1}"/>
              </a:ext>
            </a:extLst>
          </p:cNvPr>
          <p:cNvSpPr/>
          <p:nvPr/>
        </p:nvSpPr>
        <p:spPr>
          <a:xfrm>
            <a:off x="6248400" y="238317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d=n*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sumxsq-sumx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sumx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m=(n*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sumxy-sumx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sumy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)/d;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c=(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sumy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sumxsq-sumx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sumxy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)/d;</a:t>
            </a:r>
          </a:p>
          <a:p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"m = %f and c = %f \n"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m,c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avgError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xdata,ydata,n,m,c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"accuracy : %f 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</a:rPr>
              <a:t>100.00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</a:rPr>
              <a:t>100.00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free(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ydata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free(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xdata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9868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6714B4-C85B-4A46-BCBD-AC4CF23E4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696" y="531797"/>
            <a:ext cx="2279156" cy="59692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1B5F64-2FF7-4619-8064-AE654E10A184}"/>
              </a:ext>
            </a:extLst>
          </p:cNvPr>
          <p:cNvSpPr txBox="1"/>
          <p:nvPr/>
        </p:nvSpPr>
        <p:spPr>
          <a:xfrm>
            <a:off x="906087" y="83128"/>
            <a:ext cx="144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Training Data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6BB52E-B25E-4C08-8910-462BE3F46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214" y="1031769"/>
            <a:ext cx="4073536" cy="194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54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7157DC-784D-4704-ACBF-FD64B176EFBE}"/>
              </a:ext>
            </a:extLst>
          </p:cNvPr>
          <p:cNvSpPr txBox="1"/>
          <p:nvPr/>
        </p:nvSpPr>
        <p:spPr>
          <a:xfrm>
            <a:off x="748146" y="307570"/>
            <a:ext cx="430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Decision tree – Work in progress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D9EFF7-8A89-49F1-AD8C-1560C4586207}"/>
              </a:ext>
            </a:extLst>
          </p:cNvPr>
          <p:cNvSpPr/>
          <p:nvPr/>
        </p:nvSpPr>
        <p:spPr>
          <a:xfrm>
            <a:off x="826315" y="1195118"/>
            <a:ext cx="369996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A31515"/>
                </a:solidFill>
                <a:latin typeface="Consolas" panose="020B0609020204030204" pitchFamily="49" charset="0"/>
              </a:rPr>
              <a:t>math.h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string.h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A31515"/>
                </a:solidFill>
                <a:latin typeface="Consolas" panose="020B0609020204030204" pitchFamily="49" charset="0"/>
              </a:rPr>
              <a:t>search.h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TableData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FruitColour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diam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FruitName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StringArray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stringname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549277-EB47-40CA-9950-800AC1BB5068}"/>
              </a:ext>
            </a:extLst>
          </p:cNvPr>
          <p:cNvSpPr/>
          <p:nvPr/>
        </p:nvSpPr>
        <p:spPr>
          <a:xfrm>
            <a:off x="5867400" y="147164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// will store the unique strings from labels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* temp1[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StringArray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Question(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TableData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train_data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cols,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NoOfEx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StringArray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questions[cols*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NoOfEx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;i&lt;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NoOfEx;i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j=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;j&lt;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cols;j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strtemp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train_data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}  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739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30C763-E005-42EA-889B-E0707983988D}"/>
              </a:ext>
            </a:extLst>
          </p:cNvPr>
          <p:cNvSpPr/>
          <p:nvPr/>
        </p:nvSpPr>
        <p:spPr>
          <a:xfrm>
            <a:off x="3327631" y="86916"/>
            <a:ext cx="6931429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008000"/>
                </a:solidFill>
                <a:latin typeface="Consolas" panose="020B0609020204030204" pitchFamily="49" charset="0"/>
              </a:rPr>
              <a:t>// to calculate number of times the label is </a:t>
            </a:r>
            <a:r>
              <a:rPr lang="en-IN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repeted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class_counts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StringArray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label_column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dim){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;i&lt;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dim;i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temp1[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IN" sz="1400" dirty="0">
                <a:solidFill>
                  <a:srgbClr val="A31515"/>
                </a:solidFill>
                <a:latin typeface="Consolas" panose="020B0609020204030204" pitchFamily="49" charset="0"/>
              </a:rPr>
              <a:t>"#"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curr_pos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found;</a:t>
            </a:r>
          </a:p>
          <a:p>
            <a:b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j=</a:t>
            </a:r>
            <a:r>
              <a:rPr lang="en-IN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;j&lt;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dim;j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found = </a:t>
            </a:r>
            <a:r>
              <a:rPr lang="en-IN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;i&lt;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dim;i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label_column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[j].stringname,temp1[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])==</a:t>
            </a:r>
            <a:r>
              <a:rPr lang="en-IN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found = </a:t>
            </a:r>
            <a:r>
              <a:rPr lang="en-IN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(found == </a:t>
            </a:r>
            <a:r>
              <a:rPr lang="en-IN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temp1[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curr_pos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(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*)&amp;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label_column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[j].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stringname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curr_pos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IN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A31515"/>
                </a:solidFill>
                <a:latin typeface="Consolas" panose="020B0609020204030204" pitchFamily="49" charset="0"/>
              </a:rPr>
              <a:t>"-------------------- \n"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;i&lt;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dim;i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A31515"/>
                </a:solidFill>
                <a:latin typeface="Consolas" panose="020B0609020204030204" pitchFamily="49" charset="0"/>
              </a:rPr>
              <a:t>"%s \n"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,temp1[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B706F-7985-4EBB-A1BD-6221E1E1A5F4}"/>
              </a:ext>
            </a:extLst>
          </p:cNvPr>
          <p:cNvSpPr txBox="1"/>
          <p:nvPr/>
        </p:nvSpPr>
        <p:spPr>
          <a:xfrm>
            <a:off x="83128" y="1379912"/>
            <a:ext cx="2355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Decision tree – 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536947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8567C1-952B-46AE-999A-7B023D6CEB5D}"/>
              </a:ext>
            </a:extLst>
          </p:cNvPr>
          <p:cNvSpPr/>
          <p:nvPr/>
        </p:nvSpPr>
        <p:spPr>
          <a:xfrm>
            <a:off x="3702858" y="111674"/>
            <a:ext cx="541620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tempstring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counts_array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malloc(</a:t>
            </a:r>
            <a:r>
              <a:rPr lang="en-I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)*dim);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;i&lt;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dim;i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counts_array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IN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(temp1[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]!=</a:t>
            </a:r>
            <a:r>
              <a:rPr lang="en-IN" sz="1400" dirty="0">
                <a:solidFill>
                  <a:srgbClr val="A31515"/>
                </a:solidFill>
                <a:latin typeface="Consolas" panose="020B0609020204030204" pitchFamily="49" charset="0"/>
              </a:rPr>
              <a:t>"#"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tempstring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temp1[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j=</a:t>
            </a:r>
            <a:r>
              <a:rPr lang="en-IN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;j&lt;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dim;j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tempstring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,&amp;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label_column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[j].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stringname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)==</a:t>
            </a:r>
            <a:r>
              <a:rPr lang="en-IN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(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counts_array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])+=</a:t>
            </a:r>
            <a:r>
              <a:rPr lang="en-IN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counts_array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9D7C8-982A-429E-9C18-1C1184C4E0EA}"/>
              </a:ext>
            </a:extLst>
          </p:cNvPr>
          <p:cNvSpPr txBox="1"/>
          <p:nvPr/>
        </p:nvSpPr>
        <p:spPr>
          <a:xfrm>
            <a:off x="83128" y="1379912"/>
            <a:ext cx="2355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Decision tree – 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1319959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B8FDAE-13CA-41A1-B85E-76749DD9760D}"/>
              </a:ext>
            </a:extLst>
          </p:cNvPr>
          <p:cNvSpPr/>
          <p:nvPr/>
        </p:nvSpPr>
        <p:spPr>
          <a:xfrm>
            <a:off x="3200596" y="70291"/>
            <a:ext cx="6411955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struct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TableData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train_data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[5];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for(int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=0;i&lt;5;i++){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   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scanf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("%s",&amp;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train_data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].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FruitColour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   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scanf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("%d",&amp;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train_data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].diam);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   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scanf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("%s",&amp;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train_data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].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FruitName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("--------------------- \n");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for(int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=0;i&lt;5;i++){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   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("%s \n",&amp;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train_data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].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FruitColour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   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("%d \n",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train_data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].diam);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   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("%s \n",&amp;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train_data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].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FruitName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   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("--------------------- \n");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NoOfEx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strings[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NoOfEx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;i&lt;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NoOfEx;i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s"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,&amp;strings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ansvec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class_counts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strings,NoOfEx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;i&lt;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NoOfEx;i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%d 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ansvec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cols =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6A83CC-3CB1-4D80-8625-2D5D6665027F}"/>
              </a:ext>
            </a:extLst>
          </p:cNvPr>
          <p:cNvSpPr txBox="1"/>
          <p:nvPr/>
        </p:nvSpPr>
        <p:spPr>
          <a:xfrm>
            <a:off x="83128" y="1379912"/>
            <a:ext cx="2355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Decision tree – 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3182797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E4F951-781D-4C19-84B9-C1FCAC6616CA}"/>
              </a:ext>
            </a:extLst>
          </p:cNvPr>
          <p:cNvSpPr txBox="1"/>
          <p:nvPr/>
        </p:nvSpPr>
        <p:spPr>
          <a:xfrm>
            <a:off x="598516" y="299258"/>
            <a:ext cx="4319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Tested on </a:t>
            </a:r>
            <a:r>
              <a:rPr lang="en-US" sz="2400" b="1" dirty="0" err="1">
                <a:solidFill>
                  <a:srgbClr val="0070C0"/>
                </a:solidFill>
              </a:rPr>
              <a:t>Chipwhisperer</a:t>
            </a:r>
            <a:r>
              <a:rPr lang="en-US" sz="2400" b="1" dirty="0">
                <a:solidFill>
                  <a:srgbClr val="0070C0"/>
                </a:solidFill>
              </a:rPr>
              <a:t> VM </a:t>
            </a:r>
            <a:r>
              <a:rPr lang="en-US" sz="2400" b="1" dirty="0" err="1">
                <a:solidFill>
                  <a:srgbClr val="0070C0"/>
                </a:solidFill>
              </a:rPr>
              <a:t>gcc</a:t>
            </a:r>
            <a:endParaRPr lang="en-IN" sz="2400" b="1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292DB-EFE0-4E84-BD2A-96A25025E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842" y="1497162"/>
            <a:ext cx="7788315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25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9CFEB6-138A-4BED-8E45-C85FFA5D8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59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8DD488-7B41-4CB2-AEF5-153438829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229" y="317130"/>
            <a:ext cx="8479241" cy="576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81BDE2-A6CE-42E8-A1C1-893025E83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876" y="1809759"/>
            <a:ext cx="9534247" cy="39594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958D1B9-1B77-4DDD-98F7-2953D505E737}"/>
              </a:ext>
            </a:extLst>
          </p:cNvPr>
          <p:cNvSpPr/>
          <p:nvPr/>
        </p:nvSpPr>
        <p:spPr>
          <a:xfrm>
            <a:off x="389640" y="367051"/>
            <a:ext cx="111959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we can think of logistic regression as a 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</a:rPr>
              <a:t>one layer neural network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. In fact, it is very common to use logistic sigmoid functions as activation functions in the hidden layer of a neural network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853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441B2E-143C-4178-B6BB-F7D7038392F4}"/>
              </a:ext>
            </a:extLst>
          </p:cNvPr>
          <p:cNvSpPr/>
          <p:nvPr/>
        </p:nvSpPr>
        <p:spPr>
          <a:xfrm>
            <a:off x="388357" y="397439"/>
            <a:ext cx="6981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Mathematical expression of the algorithm</a:t>
            </a:r>
            <a:endParaRPr lang="en-US" sz="2400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B70330-6773-4A21-AB0E-834B97933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56" y="1100405"/>
            <a:ext cx="2364271" cy="5276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D72B3D-AD0D-4C11-A4D0-358AC895F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702" y="1481564"/>
            <a:ext cx="7681251" cy="22971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260ECB-1B2A-48ED-8C2D-EC85F9CA9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13" y="4044006"/>
            <a:ext cx="6201418" cy="4127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BA78D6-61B0-431E-A775-AE4CA2BFBA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1714" y="4911215"/>
            <a:ext cx="3485867" cy="109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3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34C7D7-A766-41D1-A4DA-91D47C99EE92}"/>
              </a:ext>
            </a:extLst>
          </p:cNvPr>
          <p:cNvSpPr txBox="1"/>
          <p:nvPr/>
        </p:nvSpPr>
        <p:spPr>
          <a:xfrm>
            <a:off x="687533" y="377610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Part-1 Sigmoid</a:t>
            </a:r>
            <a:endParaRPr lang="en-IN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988DAB-10CE-492B-80BA-C70F92B65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5" y="2083323"/>
            <a:ext cx="4888460" cy="2258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0E1665-CE23-4566-8057-47D55E12F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25" y="1001380"/>
            <a:ext cx="5746000" cy="91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0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546661-4B66-42A0-B02D-D4384A602BB8}"/>
              </a:ext>
            </a:extLst>
          </p:cNvPr>
          <p:cNvSpPr txBox="1"/>
          <p:nvPr/>
        </p:nvSpPr>
        <p:spPr>
          <a:xfrm>
            <a:off x="687533" y="377610"/>
            <a:ext cx="6131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Part-2 Weight initialize with zeros</a:t>
            </a:r>
            <a:endParaRPr lang="en-IN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FCCEF4-8B19-40D3-AABE-38BD535FA127}"/>
              </a:ext>
            </a:extLst>
          </p:cNvPr>
          <p:cNvSpPr/>
          <p:nvPr/>
        </p:nvSpPr>
        <p:spPr>
          <a:xfrm>
            <a:off x="723340" y="1126206"/>
            <a:ext cx="104191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This function creates a vector of zeros of shape (dim, 1) for w.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0FDC9-A91F-490D-BC5C-E6F66C449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31" y="2702662"/>
            <a:ext cx="6044909" cy="28980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958CA5-F7B2-4A5B-AD9C-472512FAA181}"/>
              </a:ext>
            </a:extLst>
          </p:cNvPr>
          <p:cNvSpPr txBox="1"/>
          <p:nvPr/>
        </p:nvSpPr>
        <p:spPr>
          <a:xfrm>
            <a:off x="774431" y="1709947"/>
            <a:ext cx="11178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Malloc is used to allocate the memory and then return that pointer . If normal float array is used , then the memory allocated to that local array is deallocated when function call ends.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0662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83CF91-C6D4-47AA-B385-4F180E6E02E3}"/>
              </a:ext>
            </a:extLst>
          </p:cNvPr>
          <p:cNvSpPr/>
          <p:nvPr/>
        </p:nvSpPr>
        <p:spPr>
          <a:xfrm>
            <a:off x="423279" y="1190823"/>
            <a:ext cx="6664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x_train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12288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y_train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NoOfEx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1D686-5677-4AE1-BC0F-072C9E91D257}"/>
              </a:ext>
            </a:extLst>
          </p:cNvPr>
          <p:cNvSpPr txBox="1"/>
          <p:nvPr/>
        </p:nvSpPr>
        <p:spPr>
          <a:xfrm>
            <a:off x="385847" y="407684"/>
            <a:ext cx="5710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Training Data – input features and y - labels</a:t>
            </a: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6A952-0EAF-442D-A806-C6704BF2D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20" y="1190823"/>
            <a:ext cx="2390240" cy="52316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152A5D-CDCB-4325-A7D7-318F54716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481" y="1190823"/>
            <a:ext cx="2075266" cy="52277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D2E06B-B4D9-4165-87C4-6511CFFD8EA9}"/>
              </a:ext>
            </a:extLst>
          </p:cNvPr>
          <p:cNvSpPr txBox="1"/>
          <p:nvPr/>
        </p:nvSpPr>
        <p:spPr>
          <a:xfrm>
            <a:off x="423279" y="2668151"/>
            <a:ext cx="5471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the available training dataset was in .h5 format ,</a:t>
            </a:r>
          </a:p>
          <a:p>
            <a:r>
              <a:rPr lang="en-US" dirty="0"/>
              <a:t>I converted it into C-readable format in a .txt file with pixel values in each newline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9AE47-4CC5-407A-949A-0581D50AE534}"/>
              </a:ext>
            </a:extLst>
          </p:cNvPr>
          <p:cNvSpPr txBox="1"/>
          <p:nvPr/>
        </p:nvSpPr>
        <p:spPr>
          <a:xfrm>
            <a:off x="385847" y="3998611"/>
            <a:ext cx="5600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of 12288 pixels(every 12288 lines in text file)</a:t>
            </a:r>
          </a:p>
          <a:p>
            <a:r>
              <a:rPr lang="en-US" dirty="0"/>
              <a:t>represent (64 x 64 x 3) image and corresponding 0/1 label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2869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684003-DEB4-41D8-9661-6E5E4E8AE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30" y="75970"/>
            <a:ext cx="10664650" cy="656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6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7C3468-9A08-4FCA-BE7A-6F68CD0BE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20" y="549754"/>
            <a:ext cx="10503560" cy="440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5182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</TotalTime>
  <Words>2149</Words>
  <Application>Microsoft Office PowerPoint</Application>
  <PresentationFormat>Widescreen</PresentationFormat>
  <Paragraphs>181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Arial</vt:lpstr>
      <vt:lpstr>Arial Narrow</vt:lpstr>
      <vt:lpstr>Calibri</vt:lpstr>
      <vt:lpstr>Calibri Light</vt:lpstr>
      <vt:lpstr>Consolas</vt:lpstr>
      <vt:lpstr>1_Retrospect</vt:lpstr>
      <vt:lpstr>Office Theme</vt:lpstr>
      <vt:lpstr>Week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Week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Parth Deshpande</dc:creator>
  <cp:lastModifiedBy>Parth Deshpande</cp:lastModifiedBy>
  <cp:revision>72</cp:revision>
  <dcterms:created xsi:type="dcterms:W3CDTF">2022-06-09T14:50:04Z</dcterms:created>
  <dcterms:modified xsi:type="dcterms:W3CDTF">2022-06-21T15:59:08Z</dcterms:modified>
</cp:coreProperties>
</file>