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74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1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3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6DD1-9AE0-42A0-9B73-9B4EFF06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0C08-ABAC-4ECD-B651-452743D7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7C21-4AB3-43C5-8827-26CDC48C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491-2828-4F44-AC17-080AE4A2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98DC-BCF6-4A4F-8C94-5FD42A8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949E-3C83-4955-9C6F-204D1CAC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7E5C-9FC8-465C-A5F0-A0D037A9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00FD-ECC9-4E4C-BFA1-4879CB98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D8D9-4024-4F1C-AAF2-D7E001FA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C96D-FC81-4BE9-B52A-56B7C96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5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2E8C-D093-4D55-8336-153A073D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6D89-4B30-4193-A7FC-6D660505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9A44-2700-4F3F-B3B0-5F4F64AB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7EE6-74B2-4C2B-8D63-18489135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485C-EA62-4B98-9B38-6B56DC0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6AFD-0FAF-4FF3-8A87-28B4FED3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F4D3-F8C7-4DB8-8C2B-C743B2D1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9281-A0E4-4FDA-AE52-B6DC0671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9305-3679-43B1-893F-53523287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3C33C-13FB-46BC-9D62-52491F57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18A7-B975-4557-9B30-48C73BB6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4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D8EE-E995-4F42-8FEC-BC865740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FC64F-74DE-4758-87A7-E27B1F9D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572A-A1C4-4B9E-A969-D263CC80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F7A22-5473-4F0C-ACEC-A8A9DF894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64A30-C6D5-4E6A-B208-065E4F97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E4AF0-CB39-448F-AF93-2B0B5B4C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DCED9-AD63-4373-B896-8BF222B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1B3B6-E7D2-46CD-8598-5AF5D0AE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9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0C89-6917-435A-8FB0-87346E11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BF739-2C0F-4520-9767-2D6F687F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839D-1BE8-4F93-86AD-63E1355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E1DF7-E7CE-4927-BFDD-04E89D2C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1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A8220-D403-4E9F-AB9F-B986D1E1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752BB-2D9C-454A-89B0-B86A436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B435-3C4C-4D67-A68C-BF2D1A6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5D34-4485-48F0-B95D-0D0491C7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4219-D3EC-450B-9700-97886BB8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F05-1554-420A-ADEB-E05C6EE3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F673-B365-451D-BF7C-CCCF413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43C94-BFD8-4C4D-B061-073DC44F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8AC2F-891C-4A33-9EA2-CC31FB9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09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9358-2490-4025-90B8-F6153578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BE716-0FE5-4A1C-ACDE-297302E62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3F5AE-5618-4DB6-A163-098E5E7A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4B50-E991-4B54-8D10-A227184D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11A8-E8E4-478F-815B-A420498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A1AB-E6E8-4D0C-ACFD-509B6CCC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13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8EC-7992-4899-8847-04FF5DBB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8583-C6D3-4984-BD2E-68D2EAB4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3762-5A23-46A4-A383-F4CB9860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1FD18-721A-4697-9EB0-7A916B2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794A-CF2F-4779-905B-D14603C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8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AEA5A-6F8B-44ED-B83B-4A87213EF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15C7-96E5-4ACF-A83B-88585C6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0689-C0AC-4BC7-8B1D-0E170FE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F950-D05D-4CE0-B7AB-ED68588F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6900-0B24-44E6-A975-E40E66E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5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9BE5C-0B6B-42E2-95FC-33E52D0A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8EA9B-91CA-4C03-A7B5-05DF812B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BC27-02F1-45C2-B8A4-F3744F09C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8643-C93F-4726-B58B-71486200A130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1191-7E05-4D0E-9C99-969CC7263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72CB-AB4C-425D-93BC-A356672F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35FA-3F33-4B7E-8452-873DA1408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5AA3-FA22-4201-BFAB-886D6FD2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84786-9C31-4457-9BD1-CF0994B4192B}"/>
              </a:ext>
            </a:extLst>
          </p:cNvPr>
          <p:cNvSpPr txBox="1"/>
          <p:nvPr/>
        </p:nvSpPr>
        <p:spPr>
          <a:xfrm>
            <a:off x="1097280" y="446830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10-06-2022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08063-EFE0-4E4B-A994-059E08E5DA7B}"/>
              </a:ext>
            </a:extLst>
          </p:cNvPr>
          <p:cNvSpPr txBox="1"/>
          <p:nvPr/>
        </p:nvSpPr>
        <p:spPr>
          <a:xfrm>
            <a:off x="1172694" y="4837638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Parth Deshpande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B44ED-07BD-4B31-A89F-6B6597CC8E84}"/>
              </a:ext>
            </a:extLst>
          </p:cNvPr>
          <p:cNvSpPr txBox="1"/>
          <p:nvPr/>
        </p:nvSpPr>
        <p:spPr>
          <a:xfrm>
            <a:off x="687533" y="37761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Part-3 Forward and Backward propagation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3639D-D4D9-4A52-9AB3-049E5405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8" y="964271"/>
            <a:ext cx="11265122" cy="1920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7B9F1-1E52-4652-A0FC-0B89A279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31" y="3180919"/>
            <a:ext cx="4278298" cy="2178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3C247-6F56-46B5-9FD2-CC96C436EB8C}"/>
              </a:ext>
            </a:extLst>
          </p:cNvPr>
          <p:cNvSpPr txBox="1"/>
          <p:nvPr/>
        </p:nvSpPr>
        <p:spPr>
          <a:xfrm>
            <a:off x="768218" y="3429000"/>
            <a:ext cx="5017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For backward propagation partial derivatives</a:t>
            </a:r>
            <a:r>
              <a:rPr lang="en-US" sz="2000" dirty="0"/>
              <a:t>,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9B7E9-66B9-4777-9EA0-57CBB2DC5871}"/>
              </a:ext>
            </a:extLst>
          </p:cNvPr>
          <p:cNvSpPr/>
          <p:nvPr/>
        </p:nvSpPr>
        <p:spPr>
          <a:xfrm>
            <a:off x="477520" y="5546358"/>
            <a:ext cx="11592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w -- weights, an array of size 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3, 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b -- bias, a scalar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X -- data of size 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num_px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* 3, number of examples)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Y -- true "label" vector (containing 0 if non-cat, 1 if cat) of size (1, number of examples)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3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80AD3-9FC9-495B-B337-2F853D7E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" y="346141"/>
            <a:ext cx="11300142" cy="58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05FC-9BDC-4E57-BDCD-9B9EA8B6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61"/>
            <a:ext cx="6418289" cy="68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190D7-C91E-494B-BABB-3CDFF5E8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55" y="116678"/>
            <a:ext cx="5527209" cy="52681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C7ADDD-9ECD-4AD7-8547-8BB0FE1F3920}"/>
              </a:ext>
            </a:extLst>
          </p:cNvPr>
          <p:cNvSpPr/>
          <p:nvPr/>
        </p:nvSpPr>
        <p:spPr>
          <a:xfrm>
            <a:off x="589280" y="5384799"/>
            <a:ext cx="8798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Return: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cost -- negative log-likelihood cost for logistic regression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-- gradient of the loss with respect to w, thus same shape as w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-- gradient of the loss with respect to b, thus same shape as b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7A6E3-9353-4623-ACBD-273DA53AF9AE}"/>
              </a:ext>
            </a:extLst>
          </p:cNvPr>
          <p:cNvSpPr txBox="1"/>
          <p:nvPr/>
        </p:nvSpPr>
        <p:spPr>
          <a:xfrm>
            <a:off x="687533" y="377610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Part-4 Optimization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B2046-0A8A-4C57-B25A-FDE4D21F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35" y="57134"/>
            <a:ext cx="6687059" cy="674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51D77-2C8C-4F1B-ACDA-2BE4319D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3" y="1714491"/>
            <a:ext cx="2503647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9DA8D-192D-4731-9300-8018ABB79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60" y="2421452"/>
            <a:ext cx="3292487" cy="32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10411-FD38-4358-BF8C-37135026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62591"/>
            <a:ext cx="5433531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018A4-653B-465C-A506-896445B5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38" y="304664"/>
            <a:ext cx="10770723" cy="43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44242-4828-4C22-9678-1A0A2B0B36E0}"/>
              </a:ext>
            </a:extLst>
          </p:cNvPr>
          <p:cNvSpPr txBox="1"/>
          <p:nvPr/>
        </p:nvSpPr>
        <p:spPr>
          <a:xfrm>
            <a:off x="687533" y="37761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Part-5 Predict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40859-332E-4EED-9E44-26C863DF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10" y="190661"/>
            <a:ext cx="4685190" cy="64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7B6D0-1D22-4E9D-8FBB-65C73118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38" y="26375"/>
            <a:ext cx="4794358" cy="6343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7CD339-BDEE-4967-AE41-3539BBE1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1" y="86793"/>
            <a:ext cx="4757238" cy="66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C491A-9C17-4F97-9FB1-1169E686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9" y="376012"/>
            <a:ext cx="5354471" cy="6105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CD19E-DA36-436B-AF92-4B6600EC8EE6}"/>
              </a:ext>
            </a:extLst>
          </p:cNvPr>
          <p:cNvSpPr txBox="1"/>
          <p:nvPr/>
        </p:nvSpPr>
        <p:spPr>
          <a:xfrm>
            <a:off x="8087360" y="1402080"/>
            <a:ext cx="185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 : </a:t>
            </a:r>
          </a:p>
          <a:p>
            <a:r>
              <a:rPr lang="en-US" sz="2400" b="1" dirty="0"/>
              <a:t>Overfitting !!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4149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2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62C97-500C-45A6-A52C-43CE56223814}"/>
              </a:ext>
            </a:extLst>
          </p:cNvPr>
          <p:cNvSpPr/>
          <p:nvPr/>
        </p:nvSpPr>
        <p:spPr>
          <a:xfrm>
            <a:off x="389640" y="485183"/>
            <a:ext cx="110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Logistic Regression with a Neural Network mindset</a:t>
            </a:r>
            <a:endParaRPr lang="en-US" sz="28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F93B3F-B22E-4C38-AF55-52973F27D7AC}"/>
              </a:ext>
            </a:extLst>
          </p:cNvPr>
          <p:cNvSpPr/>
          <p:nvPr/>
        </p:nvSpPr>
        <p:spPr>
          <a:xfrm>
            <a:off x="389638" y="1284192"/>
            <a:ext cx="1128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Logistic regression</a:t>
            </a:r>
            <a:r>
              <a:rPr lang="en-US" dirty="0">
                <a:latin typeface="arial" panose="020B0604020202020204" pitchFamily="34" charset="0"/>
              </a:rPr>
              <a:t> is a method to predict a binary outcome, such as yes or no, based on prior observations of a data set.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BFCF9-139F-48B5-BC94-DD164E54110D}"/>
              </a:ext>
            </a:extLst>
          </p:cNvPr>
          <p:cNvSpPr/>
          <p:nvPr/>
        </p:nvSpPr>
        <p:spPr>
          <a:xfrm>
            <a:off x="389638" y="2040733"/>
            <a:ext cx="1128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In order to map predicted values to probabilities</a:t>
            </a:r>
            <a:r>
              <a:rPr lang="en-US" dirty="0">
                <a:latin typeface="arial" panose="020B0604020202020204" pitchFamily="34" charset="0"/>
              </a:rPr>
              <a:t>, we use the Sigmoid function. The function maps any real value into another value between 0 and 1.</a:t>
            </a:r>
            <a:endParaRPr lang="en-IN" dirty="0"/>
          </a:p>
        </p:txBody>
      </p:sp>
      <p:pic>
        <p:nvPicPr>
          <p:cNvPr id="1026" name="Picture 2" descr="Introduction to Logistic Regression | by Ayush Pant | Towards Data Science">
            <a:extLst>
              <a:ext uri="{FF2B5EF4-FFF2-40B4-BE49-F238E27FC236}">
                <a16:creationId xmlns:a16="http://schemas.microsoft.com/office/drawing/2014/main" id="{1E594048-8BDD-494C-9C0C-6F9121E3C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" t="12250" r="6335" b="946"/>
          <a:stretch/>
        </p:blipFill>
        <p:spPr bwMode="auto">
          <a:xfrm>
            <a:off x="389638" y="2849293"/>
            <a:ext cx="5514681" cy="40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stic Regression: Sigmoid Function and Threshold | by Mukesh Chaudhary |  Medium">
            <a:extLst>
              <a:ext uri="{FF2B5EF4-FFF2-40B4-BE49-F238E27FC236}">
                <a16:creationId xmlns:a16="http://schemas.microsoft.com/office/drawing/2014/main" id="{10C4E1D2-E7B4-4B2E-A872-05509E46D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"/>
          <a:stretch/>
        </p:blipFill>
        <p:spPr bwMode="auto">
          <a:xfrm>
            <a:off x="6168280" y="3101419"/>
            <a:ext cx="5502103" cy="33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2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1BDE2-A6CE-42E8-A1C1-893025E8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76" y="1809759"/>
            <a:ext cx="9534247" cy="39594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8D1B9-1B77-4DDD-98F7-2953D505E737}"/>
              </a:ext>
            </a:extLst>
          </p:cNvPr>
          <p:cNvSpPr/>
          <p:nvPr/>
        </p:nvSpPr>
        <p:spPr>
          <a:xfrm>
            <a:off x="389640" y="367051"/>
            <a:ext cx="1119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can think of logistic regression as a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one layer neural network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In fact, it is very common to use logistic sigmoid functions as activation functions in the hidden layer of a neural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53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441B2E-143C-4178-B6BB-F7D7038392F4}"/>
              </a:ext>
            </a:extLst>
          </p:cNvPr>
          <p:cNvSpPr/>
          <p:nvPr/>
        </p:nvSpPr>
        <p:spPr>
          <a:xfrm>
            <a:off x="388357" y="397439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Mathematical expression of the algorithm</a:t>
            </a:r>
            <a:endParaRPr lang="en-US" sz="24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70330-6773-4A21-AB0E-834B9793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6" y="1100405"/>
            <a:ext cx="2364271" cy="52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72B3D-AD0D-4C11-A4D0-358AC895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02" y="1481564"/>
            <a:ext cx="7681251" cy="229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60ECB-1B2A-48ED-8C2D-EC85F9CA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3" y="4044006"/>
            <a:ext cx="6201418" cy="412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A78D6-61B0-431E-A775-AE4CA2BF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714" y="4911215"/>
            <a:ext cx="3485867" cy="10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4C7D7-A766-41D1-A4DA-91D47C99EE92}"/>
              </a:ext>
            </a:extLst>
          </p:cNvPr>
          <p:cNvSpPr txBox="1"/>
          <p:nvPr/>
        </p:nvSpPr>
        <p:spPr>
          <a:xfrm>
            <a:off x="687533" y="37761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Part-1 Sigmoid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88DAB-10CE-492B-80BA-C70F92B6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5" y="2083323"/>
            <a:ext cx="4888460" cy="2258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E1665-CE23-4566-8057-47D55E12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5" y="1001380"/>
            <a:ext cx="5746000" cy="9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46661-4B66-42A0-B02D-D4384A602BB8}"/>
              </a:ext>
            </a:extLst>
          </p:cNvPr>
          <p:cNvSpPr txBox="1"/>
          <p:nvPr/>
        </p:nvSpPr>
        <p:spPr>
          <a:xfrm>
            <a:off x="687533" y="377610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Part-2 Weight initialize with zeros</a:t>
            </a:r>
            <a:endParaRPr lang="en-IN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CCEF4-8B19-40D3-AABE-38BD535FA127}"/>
              </a:ext>
            </a:extLst>
          </p:cNvPr>
          <p:cNvSpPr/>
          <p:nvPr/>
        </p:nvSpPr>
        <p:spPr>
          <a:xfrm>
            <a:off x="723340" y="1126206"/>
            <a:ext cx="10419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This function creates a vector of zeros of shape (dim, 1) for w.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0FDC9-A91F-490D-BC5C-E6F66C44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1" y="2702662"/>
            <a:ext cx="6044909" cy="2898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58CA5-F7B2-4A5B-AD9C-472512FAA181}"/>
              </a:ext>
            </a:extLst>
          </p:cNvPr>
          <p:cNvSpPr txBox="1"/>
          <p:nvPr/>
        </p:nvSpPr>
        <p:spPr>
          <a:xfrm>
            <a:off x="774431" y="1709947"/>
            <a:ext cx="1117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Malloc is used to allocate the memory and then return that pointer . If normal float array is used , then the memory allocated to that local array is deallocated when function call 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66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83CF91-C6D4-47AA-B385-4F180E6E02E3}"/>
              </a:ext>
            </a:extLst>
          </p:cNvPr>
          <p:cNvSpPr/>
          <p:nvPr/>
        </p:nvSpPr>
        <p:spPr>
          <a:xfrm>
            <a:off x="423279" y="1190823"/>
            <a:ext cx="6664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12288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NoOfEx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1D686-5677-4AE1-BC0F-072C9E91D257}"/>
              </a:ext>
            </a:extLst>
          </p:cNvPr>
          <p:cNvSpPr txBox="1"/>
          <p:nvPr/>
        </p:nvSpPr>
        <p:spPr>
          <a:xfrm>
            <a:off x="385847" y="407684"/>
            <a:ext cx="571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Training Data – input features and y - labels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6A952-0EAF-442D-A806-C6704BF2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20" y="1190823"/>
            <a:ext cx="2390240" cy="5231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2A5D-CDCB-4325-A7D7-318F5471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481" y="1190823"/>
            <a:ext cx="2075266" cy="5227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2E06B-B4D9-4165-87C4-6511CFFD8EA9}"/>
              </a:ext>
            </a:extLst>
          </p:cNvPr>
          <p:cNvSpPr txBox="1"/>
          <p:nvPr/>
        </p:nvSpPr>
        <p:spPr>
          <a:xfrm>
            <a:off x="423279" y="2668151"/>
            <a:ext cx="5471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available training dataset was in .h5 format ,</a:t>
            </a:r>
          </a:p>
          <a:p>
            <a:r>
              <a:rPr lang="en-US" dirty="0"/>
              <a:t>I converted it into C-readable format in a .txt file with pixel values in each newline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9AE47-4CC5-407A-949A-0581D50AE534}"/>
              </a:ext>
            </a:extLst>
          </p:cNvPr>
          <p:cNvSpPr txBox="1"/>
          <p:nvPr/>
        </p:nvSpPr>
        <p:spPr>
          <a:xfrm>
            <a:off x="385847" y="3998611"/>
            <a:ext cx="5600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of 12288 pixels(every 12288 lines in text file)</a:t>
            </a:r>
          </a:p>
          <a:p>
            <a:r>
              <a:rPr lang="en-US" dirty="0"/>
              <a:t>represent (64 x 64 x 3) image and corresponding 0/1 label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6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84003-DEB4-41D8-9661-6E5E4E8A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30" y="75970"/>
            <a:ext cx="10664650" cy="65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C3468-9A08-4FCA-BE7A-6F68CD0B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20" y="549754"/>
            <a:ext cx="10503560" cy="44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518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414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Arial Narrow</vt:lpstr>
      <vt:lpstr>Calibri</vt:lpstr>
      <vt:lpstr>Calibri Light</vt:lpstr>
      <vt:lpstr>Consolas</vt:lpstr>
      <vt:lpstr>1_Retrospect</vt:lpstr>
      <vt:lpstr>Office Theme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 Deshpande</dc:creator>
  <cp:lastModifiedBy>Parth Deshpande</cp:lastModifiedBy>
  <cp:revision>59</cp:revision>
  <dcterms:created xsi:type="dcterms:W3CDTF">2022-06-09T14:50:04Z</dcterms:created>
  <dcterms:modified xsi:type="dcterms:W3CDTF">2022-06-09T18:04:06Z</dcterms:modified>
</cp:coreProperties>
</file>