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4" y="6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026667"/>
            <a:ext cx="97241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3932" y="3557142"/>
            <a:ext cx="972413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CC9900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CC9900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CC9900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CC9900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02141" y="1519046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0248" y="1866899"/>
            <a:ext cx="11277600" cy="4533900"/>
          </a:xfrm>
          <a:custGeom>
            <a:avLst/>
            <a:gdLst/>
            <a:ahLst/>
            <a:cxnLst/>
            <a:rect l="l" t="t" r="r" b="b"/>
            <a:pathLst>
              <a:path w="11277600" h="4533900">
                <a:moveTo>
                  <a:pt x="0" y="0"/>
                </a:moveTo>
                <a:lnTo>
                  <a:pt x="0" y="4533900"/>
                </a:lnTo>
                <a:lnTo>
                  <a:pt x="11277600" y="4533900"/>
                </a:lnTo>
                <a:lnTo>
                  <a:pt x="11277600" y="400050"/>
                </a:lnTo>
                <a:lnTo>
                  <a:pt x="6013450" y="400050"/>
                </a:lnTo>
                <a:lnTo>
                  <a:pt x="5546725" y="398399"/>
                </a:lnTo>
                <a:lnTo>
                  <a:pt x="4648200" y="381000"/>
                </a:lnTo>
                <a:lnTo>
                  <a:pt x="4006850" y="357124"/>
                </a:lnTo>
                <a:lnTo>
                  <a:pt x="3205099" y="314325"/>
                </a:lnTo>
                <a:lnTo>
                  <a:pt x="2471674" y="265049"/>
                </a:lnTo>
                <a:lnTo>
                  <a:pt x="2131949" y="238125"/>
                </a:lnTo>
                <a:lnTo>
                  <a:pt x="1519174" y="180975"/>
                </a:lnTo>
                <a:lnTo>
                  <a:pt x="773112" y="99949"/>
                </a:lnTo>
                <a:lnTo>
                  <a:pt x="403224" y="55499"/>
                </a:lnTo>
                <a:lnTo>
                  <a:pt x="0" y="0"/>
                </a:lnTo>
                <a:close/>
              </a:path>
              <a:path w="11277600" h="4533900">
                <a:moveTo>
                  <a:pt x="11277600" y="1524"/>
                </a:moveTo>
                <a:lnTo>
                  <a:pt x="10510774" y="115824"/>
                </a:lnTo>
                <a:lnTo>
                  <a:pt x="9740900" y="209550"/>
                </a:lnTo>
                <a:lnTo>
                  <a:pt x="9486900" y="234950"/>
                </a:lnTo>
                <a:lnTo>
                  <a:pt x="8974074" y="280924"/>
                </a:lnTo>
                <a:lnTo>
                  <a:pt x="8467725" y="319024"/>
                </a:lnTo>
                <a:lnTo>
                  <a:pt x="8215249" y="334899"/>
                </a:lnTo>
                <a:lnTo>
                  <a:pt x="7465949" y="371475"/>
                </a:lnTo>
                <a:lnTo>
                  <a:pt x="6731000" y="392049"/>
                </a:lnTo>
                <a:lnTo>
                  <a:pt x="6013450" y="400050"/>
                </a:lnTo>
                <a:lnTo>
                  <a:pt x="11277600" y="400050"/>
                </a:lnTo>
                <a:lnTo>
                  <a:pt x="1127760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98252" y="0"/>
            <a:ext cx="760488" cy="1203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9433" y="2442463"/>
            <a:ext cx="412877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rgbClr val="CC9900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771" y="2290063"/>
            <a:ext cx="9236456" cy="223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rgbClr val="CC9900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flexx.readthedocs.io/en/stable/index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exxui/flexx/archive/master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-course.eu/python_tkinter.ph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5" name="object 5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19200" y="3450453"/>
            <a:ext cx="5120640" cy="1546577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lang="en-US" sz="5400" spc="-10" dirty="0" err="1">
                <a:solidFill>
                  <a:srgbClr val="E9E4DC"/>
                </a:solidFill>
                <a:latin typeface="Gothic Uralic"/>
                <a:cs typeface="Gothic Uralic"/>
              </a:rPr>
              <a:t>P</a:t>
            </a:r>
            <a:r>
              <a:rPr sz="5400" spc="-10" dirty="0" err="1">
                <a:solidFill>
                  <a:srgbClr val="E9E4DC"/>
                </a:solidFill>
                <a:latin typeface="Gothic Uralic"/>
                <a:cs typeface="Gothic Uralic"/>
              </a:rPr>
              <a:t>ython</a:t>
            </a:r>
            <a:r>
              <a:rPr sz="5400" dirty="0" err="1">
                <a:solidFill>
                  <a:srgbClr val="E9E4DC"/>
                </a:solidFill>
                <a:latin typeface="UKIJ CJK"/>
                <a:cs typeface="UKIJ CJK"/>
              </a:rPr>
              <a:t>影像處理</a:t>
            </a:r>
            <a:endParaRPr sz="54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5" dirty="0">
                <a:solidFill>
                  <a:srgbClr val="EE8B6A"/>
                </a:solidFill>
                <a:latin typeface="Gothic Uralic"/>
                <a:cs typeface="Gothic Uralic"/>
              </a:rPr>
              <a:t>DIP</a:t>
            </a:r>
            <a:r>
              <a:rPr sz="1800" spc="-35" dirty="0">
                <a:solidFill>
                  <a:srgbClr val="EE8B6A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EE8B6A"/>
                </a:solidFill>
                <a:latin typeface="Gothic Uralic"/>
                <a:cs typeface="Gothic Uralic"/>
              </a:rPr>
              <a:t>CLASS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1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6535" y="3028188"/>
            <a:ext cx="4267200" cy="2122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91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E9E4DC"/>
                </a:solidFill>
                <a:latin typeface="Gothic Uralic"/>
                <a:cs typeface="Gothic Uralic"/>
              </a:rPr>
              <a:t>if… elif…</a:t>
            </a:r>
            <a:r>
              <a:rPr sz="3600" u="none" spc="-60" dirty="0">
                <a:solidFill>
                  <a:srgbClr val="E9E4DC"/>
                </a:solidFill>
                <a:latin typeface="Gothic Uralic"/>
                <a:cs typeface="Gothic Uralic"/>
              </a:rPr>
              <a:t> </a:t>
            </a:r>
            <a:r>
              <a:rPr sz="3600" u="none" dirty="0">
                <a:solidFill>
                  <a:srgbClr val="E9E4DC"/>
                </a:solidFill>
                <a:latin typeface="Gothic Uralic"/>
                <a:cs typeface="Gothic Uralic"/>
              </a:rPr>
              <a:t>else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10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32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E9E4DC"/>
                </a:solidFill>
                <a:latin typeface="Gothic Uralic"/>
                <a:cs typeface="Gothic Uralic"/>
              </a:rPr>
              <a:t>Loops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019" y="2043779"/>
            <a:ext cx="1621155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While</a:t>
            </a:r>
            <a:r>
              <a:rPr sz="1800" spc="-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loops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For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loops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11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2583" y="2997707"/>
            <a:ext cx="10820400" cy="3215640"/>
            <a:chOff x="862583" y="2997707"/>
            <a:chExt cx="10820400" cy="3215640"/>
          </a:xfrm>
        </p:grpSpPr>
        <p:sp>
          <p:nvSpPr>
            <p:cNvPr id="6" name="object 6"/>
            <p:cNvSpPr/>
            <p:nvPr/>
          </p:nvSpPr>
          <p:spPr>
            <a:xfrm>
              <a:off x="862583" y="3026663"/>
              <a:ext cx="2011679" cy="1415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1255" y="2997707"/>
              <a:ext cx="4782312" cy="1065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8660" y="3026663"/>
              <a:ext cx="3354324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2455" y="5148072"/>
              <a:ext cx="1083564" cy="5120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70364" y="4594859"/>
              <a:ext cx="609600" cy="1618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1639" y="5155691"/>
              <a:ext cx="352044" cy="5044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0794" y="4569713"/>
              <a:ext cx="177165" cy="459105"/>
            </a:xfrm>
            <a:custGeom>
              <a:avLst/>
              <a:gdLst/>
              <a:ahLst/>
              <a:cxnLst/>
              <a:rect l="l" t="t" r="r" b="b"/>
              <a:pathLst>
                <a:path w="177164" h="459104">
                  <a:moveTo>
                    <a:pt x="132587" y="0"/>
                  </a:moveTo>
                  <a:lnTo>
                    <a:pt x="44195" y="0"/>
                  </a:lnTo>
                  <a:lnTo>
                    <a:pt x="44195" y="370331"/>
                  </a:lnTo>
                  <a:lnTo>
                    <a:pt x="0" y="370331"/>
                  </a:lnTo>
                  <a:lnTo>
                    <a:pt x="88392" y="458724"/>
                  </a:lnTo>
                  <a:lnTo>
                    <a:pt x="176783" y="370331"/>
                  </a:lnTo>
                  <a:lnTo>
                    <a:pt x="132587" y="370331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0794" y="4569713"/>
              <a:ext cx="177165" cy="459105"/>
            </a:xfrm>
            <a:custGeom>
              <a:avLst/>
              <a:gdLst/>
              <a:ahLst/>
              <a:cxnLst/>
              <a:rect l="l" t="t" r="r" b="b"/>
              <a:pathLst>
                <a:path w="177164" h="459104">
                  <a:moveTo>
                    <a:pt x="0" y="370331"/>
                  </a:moveTo>
                  <a:lnTo>
                    <a:pt x="44195" y="370331"/>
                  </a:lnTo>
                  <a:lnTo>
                    <a:pt x="44195" y="0"/>
                  </a:lnTo>
                  <a:lnTo>
                    <a:pt x="132587" y="0"/>
                  </a:lnTo>
                  <a:lnTo>
                    <a:pt x="132587" y="370331"/>
                  </a:lnTo>
                  <a:lnTo>
                    <a:pt x="176783" y="370331"/>
                  </a:lnTo>
                  <a:lnTo>
                    <a:pt x="88392" y="458724"/>
                  </a:lnTo>
                  <a:lnTo>
                    <a:pt x="0" y="370331"/>
                  </a:lnTo>
                  <a:close/>
                </a:path>
              </a:pathLst>
            </a:custGeom>
            <a:ln w="1981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5845" y="4546853"/>
              <a:ext cx="177165" cy="459105"/>
            </a:xfrm>
            <a:custGeom>
              <a:avLst/>
              <a:gdLst/>
              <a:ahLst/>
              <a:cxnLst/>
              <a:rect l="l" t="t" r="r" b="b"/>
              <a:pathLst>
                <a:path w="177164" h="459104">
                  <a:moveTo>
                    <a:pt x="132587" y="0"/>
                  </a:moveTo>
                  <a:lnTo>
                    <a:pt x="44195" y="0"/>
                  </a:lnTo>
                  <a:lnTo>
                    <a:pt x="44195" y="370332"/>
                  </a:lnTo>
                  <a:lnTo>
                    <a:pt x="0" y="370332"/>
                  </a:lnTo>
                  <a:lnTo>
                    <a:pt x="88391" y="458724"/>
                  </a:lnTo>
                  <a:lnTo>
                    <a:pt x="176783" y="370332"/>
                  </a:lnTo>
                  <a:lnTo>
                    <a:pt x="132587" y="370332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5845" y="4546853"/>
              <a:ext cx="177165" cy="459105"/>
            </a:xfrm>
            <a:custGeom>
              <a:avLst/>
              <a:gdLst/>
              <a:ahLst/>
              <a:cxnLst/>
              <a:rect l="l" t="t" r="r" b="b"/>
              <a:pathLst>
                <a:path w="177164" h="459104">
                  <a:moveTo>
                    <a:pt x="0" y="370332"/>
                  </a:moveTo>
                  <a:lnTo>
                    <a:pt x="44195" y="370332"/>
                  </a:lnTo>
                  <a:lnTo>
                    <a:pt x="44195" y="0"/>
                  </a:lnTo>
                  <a:lnTo>
                    <a:pt x="132587" y="0"/>
                  </a:lnTo>
                  <a:lnTo>
                    <a:pt x="132587" y="370332"/>
                  </a:lnTo>
                  <a:lnTo>
                    <a:pt x="176783" y="370332"/>
                  </a:lnTo>
                  <a:lnTo>
                    <a:pt x="88391" y="458724"/>
                  </a:lnTo>
                  <a:lnTo>
                    <a:pt x="0" y="370332"/>
                  </a:lnTo>
                  <a:close/>
                </a:path>
              </a:pathLst>
            </a:custGeom>
            <a:ln w="1981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07345" y="3876293"/>
              <a:ext cx="177165" cy="459105"/>
            </a:xfrm>
            <a:custGeom>
              <a:avLst/>
              <a:gdLst/>
              <a:ahLst/>
              <a:cxnLst/>
              <a:rect l="l" t="t" r="r" b="b"/>
              <a:pathLst>
                <a:path w="177165" h="459104">
                  <a:moveTo>
                    <a:pt x="132587" y="0"/>
                  </a:moveTo>
                  <a:lnTo>
                    <a:pt x="44196" y="0"/>
                  </a:lnTo>
                  <a:lnTo>
                    <a:pt x="44196" y="370331"/>
                  </a:lnTo>
                  <a:lnTo>
                    <a:pt x="0" y="370331"/>
                  </a:lnTo>
                  <a:lnTo>
                    <a:pt x="88392" y="458723"/>
                  </a:lnTo>
                  <a:lnTo>
                    <a:pt x="176783" y="370331"/>
                  </a:lnTo>
                  <a:lnTo>
                    <a:pt x="132587" y="370331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07345" y="3876293"/>
              <a:ext cx="177165" cy="459105"/>
            </a:xfrm>
            <a:custGeom>
              <a:avLst/>
              <a:gdLst/>
              <a:ahLst/>
              <a:cxnLst/>
              <a:rect l="l" t="t" r="r" b="b"/>
              <a:pathLst>
                <a:path w="177165" h="459104">
                  <a:moveTo>
                    <a:pt x="0" y="370331"/>
                  </a:moveTo>
                  <a:lnTo>
                    <a:pt x="44196" y="370331"/>
                  </a:lnTo>
                  <a:lnTo>
                    <a:pt x="44196" y="0"/>
                  </a:lnTo>
                  <a:lnTo>
                    <a:pt x="132587" y="0"/>
                  </a:lnTo>
                  <a:lnTo>
                    <a:pt x="132587" y="370331"/>
                  </a:lnTo>
                  <a:lnTo>
                    <a:pt x="176783" y="370331"/>
                  </a:lnTo>
                  <a:lnTo>
                    <a:pt x="88392" y="458723"/>
                  </a:lnTo>
                  <a:lnTo>
                    <a:pt x="0" y="370331"/>
                  </a:lnTo>
                  <a:close/>
                </a:path>
              </a:pathLst>
            </a:custGeom>
            <a:ln w="1981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9" y="3749040"/>
            <a:ext cx="3439667" cy="86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84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E9E4DC"/>
                </a:solidFill>
                <a:latin typeface="Gothic Uralic"/>
                <a:cs typeface="Gothic Uralic"/>
              </a:rPr>
              <a:t>functi</a:t>
            </a:r>
            <a:r>
              <a:rPr sz="3600" u="none" spc="-20" dirty="0">
                <a:solidFill>
                  <a:srgbClr val="E9E4DC"/>
                </a:solidFill>
                <a:latin typeface="Gothic Uralic"/>
                <a:cs typeface="Gothic Uralic"/>
              </a:rPr>
              <a:t>o</a:t>
            </a:r>
            <a:r>
              <a:rPr sz="3600" u="none" spc="-5" dirty="0">
                <a:solidFill>
                  <a:srgbClr val="E9E4DC"/>
                </a:solidFill>
                <a:latin typeface="Gothic Uralic"/>
                <a:cs typeface="Gothic Uralic"/>
              </a:rPr>
              <a:t>n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12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97423" y="3108960"/>
            <a:ext cx="5454650" cy="2418715"/>
            <a:chOff x="5297423" y="3108960"/>
            <a:chExt cx="5454650" cy="2418715"/>
          </a:xfrm>
        </p:grpSpPr>
        <p:sp>
          <p:nvSpPr>
            <p:cNvPr id="6" name="object 6"/>
            <p:cNvSpPr/>
            <p:nvPr/>
          </p:nvSpPr>
          <p:spPr>
            <a:xfrm>
              <a:off x="6095999" y="3108960"/>
              <a:ext cx="4655820" cy="2418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7329" y="4141470"/>
              <a:ext cx="459105" cy="177165"/>
            </a:xfrm>
            <a:custGeom>
              <a:avLst/>
              <a:gdLst/>
              <a:ahLst/>
              <a:cxnLst/>
              <a:rect l="l" t="t" r="r" b="b"/>
              <a:pathLst>
                <a:path w="459104" h="177164">
                  <a:moveTo>
                    <a:pt x="370332" y="0"/>
                  </a:moveTo>
                  <a:lnTo>
                    <a:pt x="370332" y="44195"/>
                  </a:lnTo>
                  <a:lnTo>
                    <a:pt x="0" y="44195"/>
                  </a:lnTo>
                  <a:lnTo>
                    <a:pt x="0" y="132587"/>
                  </a:lnTo>
                  <a:lnTo>
                    <a:pt x="370332" y="132587"/>
                  </a:lnTo>
                  <a:lnTo>
                    <a:pt x="370332" y="176783"/>
                  </a:lnTo>
                  <a:lnTo>
                    <a:pt x="458724" y="88391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7329" y="4141470"/>
              <a:ext cx="459105" cy="177165"/>
            </a:xfrm>
            <a:custGeom>
              <a:avLst/>
              <a:gdLst/>
              <a:ahLst/>
              <a:cxnLst/>
              <a:rect l="l" t="t" r="r" b="b"/>
              <a:pathLst>
                <a:path w="459104" h="177164">
                  <a:moveTo>
                    <a:pt x="370332" y="176783"/>
                  </a:moveTo>
                  <a:lnTo>
                    <a:pt x="370332" y="132587"/>
                  </a:lnTo>
                  <a:lnTo>
                    <a:pt x="0" y="132587"/>
                  </a:lnTo>
                  <a:lnTo>
                    <a:pt x="0" y="44195"/>
                  </a:lnTo>
                  <a:lnTo>
                    <a:pt x="370332" y="44195"/>
                  </a:lnTo>
                  <a:lnTo>
                    <a:pt x="370332" y="0"/>
                  </a:lnTo>
                  <a:lnTo>
                    <a:pt x="458724" y="88391"/>
                  </a:lnTo>
                  <a:lnTo>
                    <a:pt x="370332" y="176783"/>
                  </a:lnTo>
                  <a:close/>
                </a:path>
              </a:pathLst>
            </a:custGeom>
            <a:ln w="1981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023" y="3340608"/>
            <a:ext cx="3980688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080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  <a:latin typeface="Gothic Uralic"/>
                <a:cs typeface="Gothic Uralic"/>
              </a:rPr>
              <a:t>class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13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31408" y="3968496"/>
            <a:ext cx="4989830" cy="342900"/>
            <a:chOff x="5931408" y="3968496"/>
            <a:chExt cx="4989830" cy="342900"/>
          </a:xfrm>
        </p:grpSpPr>
        <p:sp>
          <p:nvSpPr>
            <p:cNvPr id="6" name="object 6"/>
            <p:cNvSpPr/>
            <p:nvPr/>
          </p:nvSpPr>
          <p:spPr>
            <a:xfrm>
              <a:off x="6644640" y="3968496"/>
              <a:ext cx="4276344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1314" y="4053078"/>
              <a:ext cx="459105" cy="177165"/>
            </a:xfrm>
            <a:custGeom>
              <a:avLst/>
              <a:gdLst/>
              <a:ahLst/>
              <a:cxnLst/>
              <a:rect l="l" t="t" r="r" b="b"/>
              <a:pathLst>
                <a:path w="459104" h="177164">
                  <a:moveTo>
                    <a:pt x="370332" y="0"/>
                  </a:moveTo>
                  <a:lnTo>
                    <a:pt x="370332" y="44196"/>
                  </a:lnTo>
                  <a:lnTo>
                    <a:pt x="0" y="44196"/>
                  </a:lnTo>
                  <a:lnTo>
                    <a:pt x="0" y="132588"/>
                  </a:lnTo>
                  <a:lnTo>
                    <a:pt x="370332" y="132588"/>
                  </a:lnTo>
                  <a:lnTo>
                    <a:pt x="370332" y="176784"/>
                  </a:lnTo>
                  <a:lnTo>
                    <a:pt x="458724" y="88392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1314" y="4053078"/>
              <a:ext cx="459105" cy="177165"/>
            </a:xfrm>
            <a:custGeom>
              <a:avLst/>
              <a:gdLst/>
              <a:ahLst/>
              <a:cxnLst/>
              <a:rect l="l" t="t" r="r" b="b"/>
              <a:pathLst>
                <a:path w="459104" h="177164">
                  <a:moveTo>
                    <a:pt x="370332" y="176784"/>
                  </a:moveTo>
                  <a:lnTo>
                    <a:pt x="370332" y="132588"/>
                  </a:lnTo>
                  <a:lnTo>
                    <a:pt x="0" y="132588"/>
                  </a:lnTo>
                  <a:lnTo>
                    <a:pt x="0" y="44196"/>
                  </a:lnTo>
                  <a:lnTo>
                    <a:pt x="370332" y="44196"/>
                  </a:lnTo>
                  <a:lnTo>
                    <a:pt x="370332" y="0"/>
                  </a:lnTo>
                  <a:lnTo>
                    <a:pt x="458724" y="88392"/>
                  </a:lnTo>
                  <a:lnTo>
                    <a:pt x="370332" y="176784"/>
                  </a:lnTo>
                </a:path>
              </a:pathLst>
            </a:custGeom>
            <a:ln w="1981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637" y="0"/>
            <a:ext cx="12192000" cy="6381750"/>
            <a:chOff x="0" y="0"/>
            <a:chExt cx="12192000" cy="6381750"/>
          </a:xfrm>
        </p:grpSpPr>
        <p:sp>
          <p:nvSpPr>
            <p:cNvPr id="3" name="object 3"/>
            <p:cNvSpPr/>
            <p:nvPr/>
          </p:nvSpPr>
          <p:spPr>
            <a:xfrm>
              <a:off x="1706879" y="2368321"/>
              <a:ext cx="8900160" cy="519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6504" y="2382011"/>
              <a:ext cx="8825865" cy="445134"/>
            </a:xfrm>
            <a:custGeom>
              <a:avLst/>
              <a:gdLst/>
              <a:ahLst/>
              <a:cxnLst/>
              <a:rect l="l" t="t" r="r" b="b"/>
              <a:pathLst>
                <a:path w="8825865" h="445135">
                  <a:moveTo>
                    <a:pt x="8781034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8781034" y="445008"/>
                  </a:lnTo>
                  <a:lnTo>
                    <a:pt x="8798319" y="441509"/>
                  </a:lnTo>
                  <a:lnTo>
                    <a:pt x="8812450" y="431974"/>
                  </a:lnTo>
                  <a:lnTo>
                    <a:pt x="8821985" y="417843"/>
                  </a:lnTo>
                  <a:lnTo>
                    <a:pt x="8825484" y="400558"/>
                  </a:lnTo>
                  <a:lnTo>
                    <a:pt x="8825484" y="44450"/>
                  </a:lnTo>
                  <a:lnTo>
                    <a:pt x="8821985" y="27164"/>
                  </a:lnTo>
                  <a:lnTo>
                    <a:pt x="8812450" y="13033"/>
                  </a:lnTo>
                  <a:lnTo>
                    <a:pt x="8798319" y="3498"/>
                  </a:lnTo>
                  <a:lnTo>
                    <a:pt x="87810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2516" y="2467292"/>
              <a:ext cx="318477" cy="320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6713" y="2521443"/>
              <a:ext cx="234785" cy="1658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6879" y="2924581"/>
              <a:ext cx="8900160" cy="519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6504" y="2938272"/>
              <a:ext cx="8825865" cy="445134"/>
            </a:xfrm>
            <a:custGeom>
              <a:avLst/>
              <a:gdLst/>
              <a:ahLst/>
              <a:cxnLst/>
              <a:rect l="l" t="t" r="r" b="b"/>
              <a:pathLst>
                <a:path w="8825865" h="445135">
                  <a:moveTo>
                    <a:pt x="8781034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7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7"/>
                  </a:lnTo>
                  <a:lnTo>
                    <a:pt x="8781034" y="445007"/>
                  </a:lnTo>
                  <a:lnTo>
                    <a:pt x="8798319" y="441509"/>
                  </a:lnTo>
                  <a:lnTo>
                    <a:pt x="8812450" y="431974"/>
                  </a:lnTo>
                  <a:lnTo>
                    <a:pt x="8821985" y="417843"/>
                  </a:lnTo>
                  <a:lnTo>
                    <a:pt x="8825484" y="400557"/>
                  </a:lnTo>
                  <a:lnTo>
                    <a:pt x="8825484" y="44450"/>
                  </a:lnTo>
                  <a:lnTo>
                    <a:pt x="8821985" y="27164"/>
                  </a:lnTo>
                  <a:lnTo>
                    <a:pt x="8812450" y="13033"/>
                  </a:lnTo>
                  <a:lnTo>
                    <a:pt x="8798319" y="3498"/>
                  </a:lnTo>
                  <a:lnTo>
                    <a:pt x="87810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2516" y="3023552"/>
              <a:ext cx="318477" cy="320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86713" y="3077703"/>
              <a:ext cx="234785" cy="1658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6879" y="3480841"/>
              <a:ext cx="8900160" cy="519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6504" y="3494532"/>
              <a:ext cx="8825865" cy="445134"/>
            </a:xfrm>
            <a:custGeom>
              <a:avLst/>
              <a:gdLst/>
              <a:ahLst/>
              <a:cxnLst/>
              <a:rect l="l" t="t" r="r" b="b"/>
              <a:pathLst>
                <a:path w="8825865" h="445135">
                  <a:moveTo>
                    <a:pt x="8781034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7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7"/>
                  </a:lnTo>
                  <a:lnTo>
                    <a:pt x="8781034" y="445007"/>
                  </a:lnTo>
                  <a:lnTo>
                    <a:pt x="8798319" y="441509"/>
                  </a:lnTo>
                  <a:lnTo>
                    <a:pt x="8812450" y="431974"/>
                  </a:lnTo>
                  <a:lnTo>
                    <a:pt x="8821985" y="417843"/>
                  </a:lnTo>
                  <a:lnTo>
                    <a:pt x="8825484" y="400557"/>
                  </a:lnTo>
                  <a:lnTo>
                    <a:pt x="8825484" y="44450"/>
                  </a:lnTo>
                  <a:lnTo>
                    <a:pt x="8821985" y="27164"/>
                  </a:lnTo>
                  <a:lnTo>
                    <a:pt x="8812450" y="13033"/>
                  </a:lnTo>
                  <a:lnTo>
                    <a:pt x="8798319" y="3498"/>
                  </a:lnTo>
                  <a:lnTo>
                    <a:pt x="87810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2516" y="3579812"/>
              <a:ext cx="318477" cy="320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86713" y="3633963"/>
              <a:ext cx="234785" cy="1658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6879" y="4037101"/>
              <a:ext cx="8900160" cy="519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6504" y="4050791"/>
              <a:ext cx="8825865" cy="445134"/>
            </a:xfrm>
            <a:custGeom>
              <a:avLst/>
              <a:gdLst/>
              <a:ahLst/>
              <a:cxnLst/>
              <a:rect l="l" t="t" r="r" b="b"/>
              <a:pathLst>
                <a:path w="8825865" h="445135">
                  <a:moveTo>
                    <a:pt x="8781034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49"/>
                  </a:lnTo>
                  <a:lnTo>
                    <a:pt x="0" y="400557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7"/>
                  </a:lnTo>
                  <a:lnTo>
                    <a:pt x="8781034" y="445007"/>
                  </a:lnTo>
                  <a:lnTo>
                    <a:pt x="8798319" y="441509"/>
                  </a:lnTo>
                  <a:lnTo>
                    <a:pt x="8812450" y="431974"/>
                  </a:lnTo>
                  <a:lnTo>
                    <a:pt x="8821985" y="417843"/>
                  </a:lnTo>
                  <a:lnTo>
                    <a:pt x="8825484" y="400557"/>
                  </a:lnTo>
                  <a:lnTo>
                    <a:pt x="8825484" y="44449"/>
                  </a:lnTo>
                  <a:lnTo>
                    <a:pt x="8821985" y="27164"/>
                  </a:lnTo>
                  <a:lnTo>
                    <a:pt x="8812450" y="13033"/>
                  </a:lnTo>
                  <a:lnTo>
                    <a:pt x="8798319" y="3498"/>
                  </a:lnTo>
                  <a:lnTo>
                    <a:pt x="87810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2516" y="4136072"/>
              <a:ext cx="318477" cy="3201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6713" y="4190223"/>
              <a:ext cx="234785" cy="1658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6879" y="4593361"/>
              <a:ext cx="8900160" cy="519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6504" y="4607052"/>
              <a:ext cx="8825865" cy="445134"/>
            </a:xfrm>
            <a:custGeom>
              <a:avLst/>
              <a:gdLst/>
              <a:ahLst/>
              <a:cxnLst/>
              <a:rect l="l" t="t" r="r" b="b"/>
              <a:pathLst>
                <a:path w="8825865" h="445135">
                  <a:moveTo>
                    <a:pt x="8781034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8"/>
                  </a:lnTo>
                  <a:lnTo>
                    <a:pt x="3498" y="417843"/>
                  </a:lnTo>
                  <a:lnTo>
                    <a:pt x="13033" y="431974"/>
                  </a:lnTo>
                  <a:lnTo>
                    <a:pt x="27164" y="441509"/>
                  </a:lnTo>
                  <a:lnTo>
                    <a:pt x="44450" y="445008"/>
                  </a:lnTo>
                  <a:lnTo>
                    <a:pt x="8781034" y="445008"/>
                  </a:lnTo>
                  <a:lnTo>
                    <a:pt x="8798319" y="441509"/>
                  </a:lnTo>
                  <a:lnTo>
                    <a:pt x="8812450" y="431974"/>
                  </a:lnTo>
                  <a:lnTo>
                    <a:pt x="8821985" y="417843"/>
                  </a:lnTo>
                  <a:lnTo>
                    <a:pt x="8825484" y="400558"/>
                  </a:lnTo>
                  <a:lnTo>
                    <a:pt x="8825484" y="44450"/>
                  </a:lnTo>
                  <a:lnTo>
                    <a:pt x="8821985" y="27164"/>
                  </a:lnTo>
                  <a:lnTo>
                    <a:pt x="8812450" y="13033"/>
                  </a:lnTo>
                  <a:lnTo>
                    <a:pt x="8798319" y="3498"/>
                  </a:lnTo>
                  <a:lnTo>
                    <a:pt x="87810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42516" y="4692332"/>
              <a:ext cx="318477" cy="3201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2467" y="4726552"/>
              <a:ext cx="203277" cy="204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6879" y="5149596"/>
              <a:ext cx="8900160" cy="519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46504" y="5163311"/>
              <a:ext cx="8825865" cy="445134"/>
            </a:xfrm>
            <a:custGeom>
              <a:avLst/>
              <a:gdLst/>
              <a:ahLst/>
              <a:cxnLst/>
              <a:rect l="l" t="t" r="r" b="b"/>
              <a:pathLst>
                <a:path w="8825865" h="445135">
                  <a:moveTo>
                    <a:pt x="8781034" y="0"/>
                  </a:moveTo>
                  <a:lnTo>
                    <a:pt x="44450" y="0"/>
                  </a:lnTo>
                  <a:lnTo>
                    <a:pt x="27164" y="3498"/>
                  </a:lnTo>
                  <a:lnTo>
                    <a:pt x="13033" y="13033"/>
                  </a:lnTo>
                  <a:lnTo>
                    <a:pt x="3498" y="27164"/>
                  </a:lnTo>
                  <a:lnTo>
                    <a:pt x="0" y="44450"/>
                  </a:lnTo>
                  <a:lnTo>
                    <a:pt x="0" y="400557"/>
                  </a:lnTo>
                  <a:lnTo>
                    <a:pt x="3498" y="417849"/>
                  </a:lnTo>
                  <a:lnTo>
                    <a:pt x="13033" y="431979"/>
                  </a:lnTo>
                  <a:lnTo>
                    <a:pt x="27164" y="441511"/>
                  </a:lnTo>
                  <a:lnTo>
                    <a:pt x="44450" y="445007"/>
                  </a:lnTo>
                  <a:lnTo>
                    <a:pt x="8781034" y="445007"/>
                  </a:lnTo>
                  <a:lnTo>
                    <a:pt x="8798319" y="441511"/>
                  </a:lnTo>
                  <a:lnTo>
                    <a:pt x="8812450" y="431979"/>
                  </a:lnTo>
                  <a:lnTo>
                    <a:pt x="8821985" y="417849"/>
                  </a:lnTo>
                  <a:lnTo>
                    <a:pt x="8825484" y="400557"/>
                  </a:lnTo>
                  <a:lnTo>
                    <a:pt x="8825484" y="44450"/>
                  </a:lnTo>
                  <a:lnTo>
                    <a:pt x="8821985" y="27164"/>
                  </a:lnTo>
                  <a:lnTo>
                    <a:pt x="8812450" y="13033"/>
                  </a:lnTo>
                  <a:lnTo>
                    <a:pt x="8798319" y="3498"/>
                  </a:lnTo>
                  <a:lnTo>
                    <a:pt x="87810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42516" y="5248592"/>
              <a:ext cx="318477" cy="3201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02467" y="5282812"/>
              <a:ext cx="203277" cy="204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6879" y="5705855"/>
              <a:ext cx="8900160" cy="519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6504" y="5719571"/>
              <a:ext cx="8825865" cy="445134"/>
            </a:xfrm>
            <a:custGeom>
              <a:avLst/>
              <a:gdLst/>
              <a:ahLst/>
              <a:cxnLst/>
              <a:rect l="l" t="t" r="r" b="b"/>
              <a:pathLst>
                <a:path w="8825865" h="445135">
                  <a:moveTo>
                    <a:pt x="8781034" y="0"/>
                  </a:moveTo>
                  <a:lnTo>
                    <a:pt x="44450" y="0"/>
                  </a:lnTo>
                  <a:lnTo>
                    <a:pt x="27164" y="3497"/>
                  </a:lnTo>
                  <a:lnTo>
                    <a:pt x="13033" y="13034"/>
                  </a:lnTo>
                  <a:lnTo>
                    <a:pt x="3498" y="27180"/>
                  </a:lnTo>
                  <a:lnTo>
                    <a:pt x="0" y="44500"/>
                  </a:lnTo>
                  <a:lnTo>
                    <a:pt x="0" y="400507"/>
                  </a:lnTo>
                  <a:lnTo>
                    <a:pt x="3498" y="417827"/>
                  </a:lnTo>
                  <a:lnTo>
                    <a:pt x="13033" y="431973"/>
                  </a:lnTo>
                  <a:lnTo>
                    <a:pt x="27164" y="441510"/>
                  </a:lnTo>
                  <a:lnTo>
                    <a:pt x="44450" y="445007"/>
                  </a:lnTo>
                  <a:lnTo>
                    <a:pt x="8781034" y="445007"/>
                  </a:lnTo>
                  <a:lnTo>
                    <a:pt x="8798319" y="441510"/>
                  </a:lnTo>
                  <a:lnTo>
                    <a:pt x="8812450" y="431973"/>
                  </a:lnTo>
                  <a:lnTo>
                    <a:pt x="8821985" y="417827"/>
                  </a:lnTo>
                  <a:lnTo>
                    <a:pt x="8825484" y="400507"/>
                  </a:lnTo>
                  <a:lnTo>
                    <a:pt x="8825484" y="44500"/>
                  </a:lnTo>
                  <a:lnTo>
                    <a:pt x="8821985" y="27180"/>
                  </a:lnTo>
                  <a:lnTo>
                    <a:pt x="8812450" y="13034"/>
                  </a:lnTo>
                  <a:lnTo>
                    <a:pt x="8798319" y="3497"/>
                  </a:lnTo>
                  <a:lnTo>
                    <a:pt x="87810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42516" y="5806440"/>
              <a:ext cx="318477" cy="31847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2467" y="5840463"/>
              <a:ext cx="203277" cy="2031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70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>
                <a:solidFill>
                  <a:srgbClr val="EBEBEB"/>
                </a:solidFill>
              </a:rPr>
              <a:t>PIP</a:t>
            </a:r>
            <a:endParaRPr sz="3600"/>
          </a:p>
        </p:txBody>
      </p:sp>
      <p:sp>
        <p:nvSpPr>
          <p:cNvPr id="32" name="object 32"/>
          <p:cNvSpPr txBox="1"/>
          <p:nvPr/>
        </p:nvSpPr>
        <p:spPr>
          <a:xfrm>
            <a:off x="2295905" y="2478481"/>
            <a:ext cx="739775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1800"/>
              </a:spcAft>
            </a:pPr>
            <a:r>
              <a:rPr sz="1500" spc="-5" dirty="0">
                <a:latin typeface="UKIJ CJK"/>
                <a:cs typeface="UKIJ CJK"/>
              </a:rPr>
              <a:t>甚麼是</a:t>
            </a:r>
            <a:r>
              <a:rPr sz="1500" spc="-10" dirty="0">
                <a:latin typeface="UKIJ CJK"/>
                <a:cs typeface="UKIJ CJK"/>
              </a:rPr>
              <a:t>PIP？</a:t>
            </a:r>
            <a:r>
              <a:rPr sz="1500" spc="-20" dirty="0">
                <a:latin typeface="UKIJ CJK"/>
                <a:cs typeface="UKIJ CJK"/>
              </a:rPr>
              <a:t> </a:t>
            </a:r>
            <a:r>
              <a:rPr sz="1500" spc="-10" dirty="0">
                <a:latin typeface="UKIJ CJK"/>
                <a:cs typeface="UKIJ CJK"/>
              </a:rPr>
              <a:t>PIP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-5" dirty="0">
                <a:latin typeface="UKIJ CJK"/>
                <a:cs typeface="UKIJ CJK"/>
              </a:rPr>
              <a:t>is</a:t>
            </a:r>
            <a:r>
              <a:rPr sz="1500" spc="-10" dirty="0">
                <a:latin typeface="UKIJ CJK"/>
                <a:cs typeface="UKIJ CJK"/>
              </a:rPr>
              <a:t> </a:t>
            </a:r>
            <a:r>
              <a:rPr sz="1500" spc="25" dirty="0">
                <a:latin typeface="UKIJ CJK"/>
                <a:cs typeface="UKIJ CJK"/>
              </a:rPr>
              <a:t>a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55" dirty="0">
                <a:latin typeface="UKIJ CJK"/>
                <a:cs typeface="UKIJ CJK"/>
              </a:rPr>
              <a:t>package</a:t>
            </a:r>
            <a:r>
              <a:rPr sz="1500" dirty="0">
                <a:latin typeface="UKIJ CJK"/>
                <a:cs typeface="UKIJ CJK"/>
              </a:rPr>
              <a:t> </a:t>
            </a:r>
            <a:r>
              <a:rPr sz="1500" spc="35" dirty="0">
                <a:latin typeface="UKIJ CJK"/>
                <a:cs typeface="UKIJ CJK"/>
              </a:rPr>
              <a:t>manager</a:t>
            </a:r>
            <a:r>
              <a:rPr sz="1500" spc="-5" dirty="0">
                <a:latin typeface="UKIJ CJK"/>
                <a:cs typeface="UKIJ CJK"/>
              </a:rPr>
              <a:t> </a:t>
            </a:r>
            <a:r>
              <a:rPr sz="1500" spc="15" dirty="0">
                <a:latin typeface="UKIJ CJK"/>
                <a:cs typeface="UKIJ CJK"/>
              </a:rPr>
              <a:t>for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35" dirty="0">
                <a:latin typeface="UKIJ CJK"/>
                <a:cs typeface="UKIJ CJK"/>
              </a:rPr>
              <a:t>Python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35" dirty="0">
                <a:latin typeface="UKIJ CJK"/>
                <a:cs typeface="UKIJ CJK"/>
              </a:rPr>
              <a:t>packages,</a:t>
            </a:r>
            <a:r>
              <a:rPr sz="1500" spc="5" dirty="0">
                <a:latin typeface="UKIJ CJK"/>
                <a:cs typeface="UKIJ CJK"/>
              </a:rPr>
              <a:t> </a:t>
            </a:r>
            <a:r>
              <a:rPr sz="1500" spc="20" dirty="0">
                <a:latin typeface="UKIJ CJK"/>
                <a:cs typeface="UKIJ CJK"/>
              </a:rPr>
              <a:t>or</a:t>
            </a:r>
            <a:r>
              <a:rPr sz="1500" spc="-5" dirty="0">
                <a:latin typeface="UKIJ CJK"/>
                <a:cs typeface="UKIJ CJK"/>
              </a:rPr>
              <a:t> </a:t>
            </a:r>
            <a:r>
              <a:rPr sz="1500" spc="30" dirty="0">
                <a:latin typeface="UKIJ CJK"/>
                <a:cs typeface="UKIJ CJK"/>
              </a:rPr>
              <a:t>modules</a:t>
            </a:r>
            <a:r>
              <a:rPr sz="1500" spc="-10" dirty="0">
                <a:latin typeface="UKIJ CJK"/>
                <a:cs typeface="UKIJ CJK"/>
              </a:rPr>
              <a:t> </a:t>
            </a:r>
            <a:r>
              <a:rPr sz="1500" dirty="0">
                <a:latin typeface="UKIJ CJK"/>
                <a:cs typeface="UKIJ CJK"/>
              </a:rPr>
              <a:t>if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45" dirty="0">
                <a:latin typeface="UKIJ CJK"/>
                <a:cs typeface="UKIJ CJK"/>
              </a:rPr>
              <a:t>you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-5" dirty="0">
                <a:latin typeface="UKIJ CJK"/>
                <a:cs typeface="UKIJ CJK"/>
              </a:rPr>
              <a:t>like.</a:t>
            </a:r>
            <a:endParaRPr sz="1500" dirty="0">
              <a:latin typeface="UKIJ CJK"/>
              <a:cs typeface="UKIJ CJK"/>
            </a:endParaRPr>
          </a:p>
          <a:p>
            <a:pPr marL="12700">
              <a:lnSpc>
                <a:spcPts val="2500"/>
              </a:lnSpc>
              <a:spcAft>
                <a:spcPts val="1800"/>
              </a:spcAft>
            </a:pPr>
            <a:r>
              <a:rPr sz="1500" dirty="0" err="1">
                <a:latin typeface="UKIJ CJK"/>
                <a:cs typeface="UKIJ CJK"/>
              </a:rPr>
              <a:t>確認</a:t>
            </a:r>
            <a:r>
              <a:rPr sz="1500" spc="40" dirty="0" err="1">
                <a:latin typeface="UKIJ CJK"/>
                <a:cs typeface="UKIJ CJK"/>
              </a:rPr>
              <a:t>pip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15" dirty="0">
                <a:latin typeface="UKIJ CJK"/>
                <a:cs typeface="UKIJ CJK"/>
              </a:rPr>
              <a:t>version：</a:t>
            </a:r>
            <a:r>
              <a:rPr sz="1500" spc="-20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pip3</a:t>
            </a:r>
            <a:r>
              <a:rPr sz="1500" spc="-5" dirty="0">
                <a:latin typeface="UKIJ CJK"/>
                <a:cs typeface="UKIJ CJK"/>
              </a:rPr>
              <a:t> </a:t>
            </a:r>
            <a:r>
              <a:rPr sz="1500" spc="50" dirty="0">
                <a:latin typeface="UKIJ CJK"/>
                <a:cs typeface="UKIJ CJK"/>
              </a:rPr>
              <a:t>--version</a:t>
            </a:r>
            <a:endParaRPr sz="1500" dirty="0">
              <a:latin typeface="UKIJ CJK"/>
              <a:cs typeface="UKIJ CJK"/>
            </a:endParaRPr>
          </a:p>
          <a:p>
            <a:pPr marL="12700">
              <a:lnSpc>
                <a:spcPts val="2500"/>
              </a:lnSpc>
              <a:spcAft>
                <a:spcPts val="1800"/>
              </a:spcAft>
            </a:pPr>
            <a:r>
              <a:rPr sz="1500" dirty="0" err="1">
                <a:latin typeface="UKIJ CJK"/>
                <a:cs typeface="UKIJ CJK"/>
              </a:rPr>
              <a:t>安裝</a:t>
            </a:r>
            <a:r>
              <a:rPr sz="1500" spc="30" dirty="0" err="1">
                <a:latin typeface="UKIJ CJK"/>
                <a:cs typeface="UKIJ CJK"/>
              </a:rPr>
              <a:t>pip</a:t>
            </a:r>
            <a:r>
              <a:rPr sz="1500" spc="30" dirty="0">
                <a:latin typeface="UKIJ CJK"/>
                <a:cs typeface="UKIJ CJK"/>
              </a:rPr>
              <a:t>：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sudo</a:t>
            </a:r>
            <a:r>
              <a:rPr sz="1500" spc="-25" dirty="0">
                <a:latin typeface="UKIJ CJK"/>
                <a:cs typeface="UKIJ CJK"/>
              </a:rPr>
              <a:t> </a:t>
            </a:r>
            <a:r>
              <a:rPr sz="1500" spc="35" dirty="0">
                <a:latin typeface="UKIJ CJK"/>
                <a:cs typeface="UKIJ CJK"/>
              </a:rPr>
              <a:t>apt</a:t>
            </a:r>
            <a:r>
              <a:rPr sz="1500" spc="-20" dirty="0">
                <a:latin typeface="UKIJ CJK"/>
                <a:cs typeface="UKIJ CJK"/>
              </a:rPr>
              <a:t> </a:t>
            </a:r>
            <a:r>
              <a:rPr sz="1500" spc="5" dirty="0">
                <a:latin typeface="UKIJ CJK"/>
                <a:cs typeface="UKIJ CJK"/>
              </a:rPr>
              <a:t>install</a:t>
            </a:r>
            <a:r>
              <a:rPr sz="1500" spc="-10" dirty="0">
                <a:latin typeface="UKIJ CJK"/>
                <a:cs typeface="UKIJ CJK"/>
              </a:rPr>
              <a:t> </a:t>
            </a:r>
            <a:r>
              <a:rPr sz="1500" spc="55" dirty="0">
                <a:latin typeface="UKIJ CJK"/>
                <a:cs typeface="UKIJ CJK"/>
              </a:rPr>
              <a:t>python3-pip</a:t>
            </a:r>
            <a:endParaRPr sz="1500" dirty="0">
              <a:latin typeface="UKIJ CJK"/>
              <a:cs typeface="UKIJ CJK"/>
            </a:endParaRPr>
          </a:p>
          <a:p>
            <a:pPr marL="12700">
              <a:lnSpc>
                <a:spcPts val="2500"/>
              </a:lnSpc>
              <a:spcAft>
                <a:spcPts val="1800"/>
              </a:spcAft>
            </a:pPr>
            <a:r>
              <a:rPr sz="1500" dirty="0" err="1">
                <a:latin typeface="UKIJ CJK"/>
                <a:cs typeface="UKIJ CJK"/>
              </a:rPr>
              <a:t>下載</a:t>
            </a:r>
            <a:r>
              <a:rPr sz="1500" spc="45" dirty="0" err="1">
                <a:latin typeface="UKIJ CJK"/>
                <a:cs typeface="UKIJ CJK"/>
              </a:rPr>
              <a:t>package：</a:t>
            </a:r>
            <a:r>
              <a:rPr sz="1500" dirty="0" err="1">
                <a:latin typeface="UKIJ CJK"/>
                <a:cs typeface="UKIJ CJK"/>
              </a:rPr>
              <a:t>例如</a:t>
            </a:r>
            <a:r>
              <a:rPr sz="1500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pip3</a:t>
            </a:r>
            <a:r>
              <a:rPr sz="1500" spc="-20" dirty="0">
                <a:latin typeface="UKIJ CJK"/>
                <a:cs typeface="UKIJ CJK"/>
              </a:rPr>
              <a:t> </a:t>
            </a:r>
            <a:r>
              <a:rPr sz="1500" spc="5" dirty="0">
                <a:latin typeface="UKIJ CJK"/>
                <a:cs typeface="UKIJ CJK"/>
              </a:rPr>
              <a:t>install</a:t>
            </a:r>
            <a:r>
              <a:rPr sz="1500" spc="-5" dirty="0">
                <a:latin typeface="UKIJ CJK"/>
                <a:cs typeface="UKIJ CJK"/>
              </a:rPr>
              <a:t> </a:t>
            </a:r>
            <a:r>
              <a:rPr sz="1500" spc="25" dirty="0" err="1">
                <a:latin typeface="UKIJ CJK"/>
                <a:cs typeface="UKIJ CJK"/>
              </a:rPr>
              <a:t>camelcase</a:t>
            </a:r>
            <a:endParaRPr sz="1400" dirty="0">
              <a:latin typeface="UKIJ CJK"/>
              <a:cs typeface="UKIJ CJK"/>
            </a:endParaRPr>
          </a:p>
          <a:p>
            <a:pPr marL="12700">
              <a:lnSpc>
                <a:spcPts val="2500"/>
              </a:lnSpc>
              <a:spcAft>
                <a:spcPts val="1800"/>
              </a:spcAft>
            </a:pPr>
            <a:r>
              <a:rPr sz="1500" dirty="0">
                <a:latin typeface="UKIJ CJK"/>
                <a:cs typeface="UKIJ CJK"/>
              </a:rPr>
              <a:t>安裝</a:t>
            </a:r>
            <a:r>
              <a:rPr sz="1500" spc="35" dirty="0">
                <a:latin typeface="UKIJ CJK"/>
                <a:cs typeface="UKIJ CJK"/>
              </a:rPr>
              <a:t>numpy</a:t>
            </a:r>
            <a:r>
              <a:rPr sz="1500" spc="-25" dirty="0">
                <a:latin typeface="UKIJ CJK"/>
                <a:cs typeface="UKIJ CJK"/>
              </a:rPr>
              <a:t> </a:t>
            </a:r>
            <a:r>
              <a:rPr sz="1500" spc="-60" dirty="0">
                <a:latin typeface="UKIJ CJK"/>
                <a:cs typeface="UKIJ CJK"/>
              </a:rPr>
              <a:t>:</a:t>
            </a:r>
            <a:r>
              <a:rPr sz="1500" spc="-20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pip3</a:t>
            </a:r>
            <a:r>
              <a:rPr sz="1500" spc="-20" dirty="0">
                <a:latin typeface="UKIJ CJK"/>
                <a:cs typeface="UKIJ CJK"/>
              </a:rPr>
              <a:t> </a:t>
            </a:r>
            <a:r>
              <a:rPr sz="1500" spc="5" dirty="0">
                <a:latin typeface="UKIJ CJK"/>
                <a:cs typeface="UKIJ CJK"/>
              </a:rPr>
              <a:t>install</a:t>
            </a:r>
            <a:r>
              <a:rPr sz="1500" spc="10" dirty="0">
                <a:latin typeface="UKIJ CJK"/>
                <a:cs typeface="UKIJ CJK"/>
              </a:rPr>
              <a:t> </a:t>
            </a:r>
            <a:r>
              <a:rPr sz="1500" spc="35" dirty="0">
                <a:latin typeface="UKIJ CJK"/>
                <a:cs typeface="UKIJ CJK"/>
              </a:rPr>
              <a:t>numpy</a:t>
            </a:r>
            <a:endParaRPr sz="1500" dirty="0">
              <a:latin typeface="UKIJ CJK"/>
              <a:cs typeface="UKIJ CJK"/>
            </a:endParaRPr>
          </a:p>
          <a:p>
            <a:pPr marL="12700">
              <a:lnSpc>
                <a:spcPts val="2500"/>
              </a:lnSpc>
              <a:spcAft>
                <a:spcPts val="1800"/>
              </a:spcAft>
            </a:pPr>
            <a:r>
              <a:rPr sz="1500" dirty="0" err="1">
                <a:latin typeface="UKIJ CJK"/>
                <a:cs typeface="UKIJ CJK"/>
              </a:rPr>
              <a:t>安裝</a:t>
            </a:r>
            <a:r>
              <a:rPr sz="1500" spc="50" dirty="0" err="1">
                <a:latin typeface="UKIJ CJK"/>
                <a:cs typeface="UKIJ CJK"/>
              </a:rPr>
              <a:t>opencv</a:t>
            </a:r>
            <a:r>
              <a:rPr sz="1500" spc="-10" dirty="0">
                <a:latin typeface="UKIJ CJK"/>
                <a:cs typeface="UKIJ CJK"/>
              </a:rPr>
              <a:t> </a:t>
            </a:r>
            <a:r>
              <a:rPr sz="1500" spc="-60" dirty="0">
                <a:latin typeface="UKIJ CJK"/>
                <a:cs typeface="UKIJ CJK"/>
              </a:rPr>
              <a:t>: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pip3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5" dirty="0">
                <a:latin typeface="UKIJ CJK"/>
                <a:cs typeface="UKIJ CJK"/>
              </a:rPr>
              <a:t>install </a:t>
            </a:r>
            <a:r>
              <a:rPr sz="1500" spc="55" dirty="0">
                <a:latin typeface="UKIJ CJK"/>
                <a:cs typeface="UKIJ CJK"/>
              </a:rPr>
              <a:t>opencv-python</a:t>
            </a:r>
            <a:r>
              <a:rPr sz="1500" dirty="0">
                <a:latin typeface="UKIJ CJK"/>
                <a:cs typeface="UKIJ CJK"/>
              </a:rPr>
              <a:t>或者</a:t>
            </a:r>
            <a:r>
              <a:rPr sz="1500" spc="40" dirty="0">
                <a:latin typeface="UKIJ CJK"/>
                <a:cs typeface="UKIJ CJK"/>
              </a:rPr>
              <a:t>python3</a:t>
            </a:r>
            <a:r>
              <a:rPr sz="1500" spc="15" dirty="0">
                <a:latin typeface="UKIJ CJK"/>
                <a:cs typeface="UKIJ CJK"/>
              </a:rPr>
              <a:t> </a:t>
            </a:r>
            <a:r>
              <a:rPr sz="1500" spc="55" dirty="0">
                <a:latin typeface="UKIJ CJK"/>
                <a:cs typeface="UKIJ CJK"/>
              </a:rPr>
              <a:t>–m</a:t>
            </a:r>
            <a:r>
              <a:rPr sz="1500" spc="-15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pip</a:t>
            </a:r>
            <a:r>
              <a:rPr sz="1500" spc="-10" dirty="0">
                <a:latin typeface="UKIJ CJK"/>
                <a:cs typeface="UKIJ CJK"/>
              </a:rPr>
              <a:t> </a:t>
            </a:r>
            <a:r>
              <a:rPr sz="1500" spc="5" dirty="0">
                <a:latin typeface="UKIJ CJK"/>
                <a:cs typeface="UKIJ CJK"/>
              </a:rPr>
              <a:t>install</a:t>
            </a:r>
            <a:r>
              <a:rPr sz="1500" spc="10" dirty="0">
                <a:latin typeface="UKIJ CJK"/>
                <a:cs typeface="UKIJ CJK"/>
              </a:rPr>
              <a:t> </a:t>
            </a:r>
            <a:r>
              <a:rPr sz="1500" spc="55" dirty="0">
                <a:latin typeface="UKIJ CJK"/>
                <a:cs typeface="UKIJ CJK"/>
              </a:rPr>
              <a:t>opencv-python</a:t>
            </a:r>
            <a:endParaRPr sz="1500" dirty="0">
              <a:latin typeface="UKIJ CJK"/>
              <a:cs typeface="UKIJ CJK"/>
            </a:endParaRPr>
          </a:p>
          <a:p>
            <a:pPr marL="12700">
              <a:lnSpc>
                <a:spcPts val="2500"/>
              </a:lnSpc>
              <a:spcAft>
                <a:spcPts val="1800"/>
              </a:spcAft>
            </a:pPr>
            <a:r>
              <a:rPr sz="1500" dirty="0" err="1">
                <a:latin typeface="UKIJ CJK"/>
                <a:cs typeface="UKIJ CJK"/>
              </a:rPr>
              <a:t>安裝</a:t>
            </a:r>
            <a:r>
              <a:rPr sz="1500" spc="30" dirty="0" err="1">
                <a:latin typeface="UKIJ CJK"/>
                <a:cs typeface="UKIJ CJK"/>
              </a:rPr>
              <a:t>matplotlib</a:t>
            </a:r>
            <a:r>
              <a:rPr sz="1500" spc="-5" dirty="0">
                <a:latin typeface="UKIJ CJK"/>
                <a:cs typeface="UKIJ CJK"/>
              </a:rPr>
              <a:t> </a:t>
            </a:r>
            <a:r>
              <a:rPr sz="1500" spc="-60" dirty="0">
                <a:latin typeface="UKIJ CJK"/>
                <a:cs typeface="UKIJ CJK"/>
              </a:rPr>
              <a:t>:</a:t>
            </a:r>
            <a:r>
              <a:rPr sz="1500" spc="30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sudo</a:t>
            </a:r>
            <a:r>
              <a:rPr sz="1500" spc="-20" dirty="0">
                <a:latin typeface="UKIJ CJK"/>
                <a:cs typeface="UKIJ CJK"/>
              </a:rPr>
              <a:t> </a:t>
            </a:r>
            <a:r>
              <a:rPr sz="1500" spc="60" dirty="0">
                <a:latin typeface="UKIJ CJK"/>
                <a:cs typeface="UKIJ CJK"/>
              </a:rPr>
              <a:t>apt-get</a:t>
            </a:r>
            <a:r>
              <a:rPr sz="1500" spc="-5" dirty="0">
                <a:latin typeface="UKIJ CJK"/>
                <a:cs typeface="UKIJ CJK"/>
              </a:rPr>
              <a:t> </a:t>
            </a:r>
            <a:r>
              <a:rPr sz="1500" spc="5" dirty="0">
                <a:latin typeface="UKIJ CJK"/>
                <a:cs typeface="UKIJ CJK"/>
              </a:rPr>
              <a:t>install</a:t>
            </a:r>
            <a:r>
              <a:rPr sz="1500" spc="-5" dirty="0">
                <a:latin typeface="UKIJ CJK"/>
                <a:cs typeface="UKIJ CJK"/>
              </a:rPr>
              <a:t> </a:t>
            </a:r>
            <a:r>
              <a:rPr sz="1500" spc="40" dirty="0">
                <a:latin typeface="UKIJ CJK"/>
                <a:cs typeface="UKIJ CJK"/>
              </a:rPr>
              <a:t>python3-matplotlib</a:t>
            </a:r>
            <a:endParaRPr sz="1500" dirty="0">
              <a:latin typeface="UKIJ CJK"/>
              <a:cs typeface="UKIJ CJ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14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883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E9E4DC"/>
                </a:solidFill>
                <a:latin typeface="Gothic Uralic"/>
                <a:cs typeface="Gothic Uralic"/>
              </a:rPr>
              <a:t>PIP </a:t>
            </a:r>
            <a:r>
              <a:rPr sz="3600" u="none" dirty="0">
                <a:solidFill>
                  <a:srgbClr val="E9E4DC"/>
                </a:solidFill>
                <a:latin typeface="Gothic Uralic"/>
                <a:cs typeface="Gothic Uralic"/>
              </a:rPr>
              <a:t>upgrade</a:t>
            </a:r>
            <a:r>
              <a:rPr sz="3600" u="none" spc="-100" dirty="0">
                <a:solidFill>
                  <a:srgbClr val="E9E4DC"/>
                </a:solidFill>
                <a:latin typeface="Gothic Uralic"/>
                <a:cs typeface="Gothic Uralic"/>
              </a:rPr>
              <a:t> </a:t>
            </a:r>
            <a:r>
              <a:rPr sz="3600" u="none" spc="-5" dirty="0">
                <a:solidFill>
                  <a:srgbClr val="E9E4DC"/>
                </a:solidFill>
                <a:latin typeface="Gothic Uralic"/>
                <a:cs typeface="Gothic Uralic"/>
              </a:rPr>
              <a:t>problem: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15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2620355"/>
            <a:ext cx="4737735" cy="22885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KIJ CJK"/>
                <a:cs typeface="UKIJ CJK"/>
              </a:rPr>
              <a:t>Problem:</a:t>
            </a:r>
            <a:endParaRPr sz="1800">
              <a:latin typeface="UKIJ CJK"/>
              <a:cs typeface="UKIJ CJK"/>
            </a:endParaRP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sz="1800" spc="10" dirty="0">
                <a:solidFill>
                  <a:srgbClr val="404040"/>
                </a:solidFill>
                <a:latin typeface="UKIJ CJK"/>
                <a:cs typeface="UKIJ CJK"/>
              </a:rPr>
              <a:t>"ImportError: </a:t>
            </a:r>
            <a:r>
              <a:rPr sz="1800" spc="45" dirty="0">
                <a:solidFill>
                  <a:srgbClr val="404040"/>
                </a:solidFill>
                <a:latin typeface="UKIJ CJK"/>
                <a:cs typeface="UKIJ CJK"/>
              </a:rPr>
              <a:t>cannot import </a:t>
            </a:r>
            <a:r>
              <a:rPr sz="1800" spc="35" dirty="0">
                <a:solidFill>
                  <a:srgbClr val="404040"/>
                </a:solidFill>
                <a:latin typeface="UKIJ CJK"/>
                <a:cs typeface="UKIJ CJK"/>
              </a:rPr>
              <a:t>name</a:t>
            </a:r>
            <a:r>
              <a:rPr sz="1800" spc="-21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UKIJ CJK"/>
                <a:cs typeface="UKIJ CJK"/>
              </a:rPr>
              <a:t>'main'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u="heavy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UKIJ CJK"/>
                <a:cs typeface="UKIJ CJK"/>
              </a:rPr>
              <a:t>Solution:</a:t>
            </a:r>
            <a:endParaRPr sz="1800">
              <a:latin typeface="UKIJ CJK"/>
              <a:cs typeface="UKIJ CJK"/>
            </a:endParaRP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sz="1800" spc="20" dirty="0">
                <a:solidFill>
                  <a:srgbClr val="404040"/>
                </a:solidFill>
                <a:latin typeface="UKIJ CJK"/>
                <a:cs typeface="UKIJ CJK"/>
              </a:rPr>
              <a:t>hash </a:t>
            </a:r>
            <a:r>
              <a:rPr sz="1800" spc="75" dirty="0">
                <a:solidFill>
                  <a:srgbClr val="404040"/>
                </a:solidFill>
                <a:latin typeface="UKIJ CJK"/>
                <a:cs typeface="UKIJ CJK"/>
              </a:rPr>
              <a:t>-r </a:t>
            </a:r>
            <a:r>
              <a:rPr sz="1800" spc="50" dirty="0">
                <a:solidFill>
                  <a:srgbClr val="404040"/>
                </a:solidFill>
                <a:latin typeface="UKIJ CJK"/>
                <a:cs typeface="UKIJ CJK"/>
              </a:rPr>
              <a:t>pip </a:t>
            </a:r>
            <a:r>
              <a:rPr sz="1800" spc="-10" dirty="0">
                <a:solidFill>
                  <a:srgbClr val="404040"/>
                </a:solidFill>
                <a:latin typeface="UKIJ CJK"/>
                <a:cs typeface="UKIJ CJK"/>
              </a:rPr>
              <a:t># </a:t>
            </a:r>
            <a:r>
              <a:rPr sz="1800" spc="20" dirty="0">
                <a:solidFill>
                  <a:srgbClr val="404040"/>
                </a:solidFill>
                <a:latin typeface="UKIJ CJK"/>
                <a:cs typeface="UKIJ CJK"/>
              </a:rPr>
              <a:t>or hash </a:t>
            </a:r>
            <a:r>
              <a:rPr sz="1800" spc="140" dirty="0">
                <a:solidFill>
                  <a:srgbClr val="404040"/>
                </a:solidFill>
                <a:latin typeface="UKIJ CJK"/>
                <a:cs typeface="UKIJ CJK"/>
              </a:rPr>
              <a:t>-d</a:t>
            </a:r>
            <a:r>
              <a:rPr sz="1800" spc="-33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UKIJ CJK"/>
                <a:cs typeface="UKIJ CJK"/>
              </a:rPr>
              <a:t>pip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3" name="object 3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3932" y="1026667"/>
            <a:ext cx="259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9E4DC"/>
                </a:solidFill>
                <a:latin typeface="UKIJ CJK"/>
                <a:cs typeface="UKIJ CJK"/>
              </a:rPr>
              <a:t>使用</a:t>
            </a:r>
            <a:r>
              <a:rPr sz="3600" spc="100" dirty="0">
                <a:solidFill>
                  <a:srgbClr val="E9E4DC"/>
                </a:solidFill>
                <a:latin typeface="UKIJ CJK"/>
                <a:cs typeface="UKIJ CJK"/>
              </a:rPr>
              <a:t>module</a:t>
            </a:r>
            <a:endParaRPr sz="36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3932" y="2506217"/>
            <a:ext cx="340614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import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numpy  x=numpy.array([[1,1,0],[0,0,0]])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print(x)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16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259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使用</a:t>
            </a:r>
            <a:r>
              <a:rPr sz="3600" u="none" spc="100" dirty="0">
                <a:solidFill>
                  <a:srgbClr val="E9E4DC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292862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import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numpy as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np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x=np.array([[1,1,0],[0,0,0]])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print(x)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17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3906646"/>
            <a:ext cx="11334750" cy="2672715"/>
            <a:chOff x="455676" y="3906646"/>
            <a:chExt cx="11334750" cy="2672715"/>
          </a:xfrm>
        </p:grpSpPr>
        <p:sp>
          <p:nvSpPr>
            <p:cNvPr id="3" name="object 3"/>
            <p:cNvSpPr/>
            <p:nvPr/>
          </p:nvSpPr>
          <p:spPr>
            <a:xfrm>
              <a:off x="8502142" y="39066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59"/>
                  </a:lnTo>
                  <a:lnTo>
                    <a:pt x="2485643" y="229996"/>
                  </a:lnTo>
                  <a:lnTo>
                    <a:pt x="2271522" y="287273"/>
                  </a:lnTo>
                  <a:lnTo>
                    <a:pt x="2059812" y="340486"/>
                  </a:lnTo>
                  <a:lnTo>
                    <a:pt x="1954656" y="365759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0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1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676" y="4241291"/>
              <a:ext cx="11277600" cy="2338070"/>
            </a:xfrm>
            <a:custGeom>
              <a:avLst/>
              <a:gdLst/>
              <a:ahLst/>
              <a:cxnLst/>
              <a:rect l="l" t="t" r="r" b="b"/>
              <a:pathLst>
                <a:path w="11277600" h="2338070">
                  <a:moveTo>
                    <a:pt x="0" y="0"/>
                  </a:moveTo>
                  <a:lnTo>
                    <a:pt x="0" y="2329052"/>
                  </a:lnTo>
                  <a:lnTo>
                    <a:pt x="11277600" y="2337815"/>
                  </a:lnTo>
                  <a:lnTo>
                    <a:pt x="11277600" y="440054"/>
                  </a:lnTo>
                  <a:lnTo>
                    <a:pt x="6013196" y="440054"/>
                  </a:lnTo>
                  <a:lnTo>
                    <a:pt x="5546344" y="438276"/>
                  </a:lnTo>
                  <a:lnTo>
                    <a:pt x="4648581" y="419099"/>
                  </a:lnTo>
                  <a:lnTo>
                    <a:pt x="4006977" y="393318"/>
                  </a:lnTo>
                  <a:lnTo>
                    <a:pt x="2828416" y="320039"/>
                  </a:lnTo>
                  <a:lnTo>
                    <a:pt x="2131441" y="262127"/>
                  </a:lnTo>
                  <a:lnTo>
                    <a:pt x="1519047" y="199008"/>
                  </a:lnTo>
                  <a:lnTo>
                    <a:pt x="995807" y="138175"/>
                  </a:lnTo>
                  <a:lnTo>
                    <a:pt x="403733" y="61340"/>
                  </a:lnTo>
                  <a:lnTo>
                    <a:pt x="0" y="0"/>
                  </a:lnTo>
                  <a:close/>
                </a:path>
                <a:path w="11277600" h="2338070">
                  <a:moveTo>
                    <a:pt x="11277600" y="2031"/>
                  </a:moveTo>
                  <a:lnTo>
                    <a:pt x="10510774" y="127761"/>
                  </a:lnTo>
                  <a:lnTo>
                    <a:pt x="9740519" y="230250"/>
                  </a:lnTo>
                  <a:lnTo>
                    <a:pt x="9486773" y="258317"/>
                  </a:lnTo>
                  <a:lnTo>
                    <a:pt x="8973566" y="309117"/>
                  </a:lnTo>
                  <a:lnTo>
                    <a:pt x="8467217" y="351281"/>
                  </a:lnTo>
                  <a:lnTo>
                    <a:pt x="8215757" y="368807"/>
                  </a:lnTo>
                  <a:lnTo>
                    <a:pt x="7465822" y="408812"/>
                  </a:lnTo>
                  <a:lnTo>
                    <a:pt x="6730492" y="431672"/>
                  </a:lnTo>
                  <a:lnTo>
                    <a:pt x="6013196" y="440054"/>
                  </a:lnTo>
                  <a:lnTo>
                    <a:pt x="11277600" y="440054"/>
                  </a:lnTo>
                  <a:lnTo>
                    <a:pt x="11277600" y="2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72362" y="607009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27157" y="2613736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”</a:t>
            </a:r>
            <a:endParaRPr sz="9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0905" y="1999868"/>
            <a:ext cx="4286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E9E4DC"/>
                </a:solidFill>
                <a:latin typeface="UKIJ CJK"/>
                <a:cs typeface="UKIJ CJK"/>
              </a:rPr>
              <a:t>3.</a:t>
            </a:r>
            <a:r>
              <a:rPr sz="4000" spc="-105" dirty="0">
                <a:solidFill>
                  <a:srgbClr val="E9E4DC"/>
                </a:solidFill>
                <a:latin typeface="UKIJ CJK"/>
                <a:cs typeface="UKIJ CJK"/>
              </a:rPr>
              <a:t> </a:t>
            </a:r>
            <a:r>
              <a:rPr sz="4000" spc="105" dirty="0">
                <a:solidFill>
                  <a:srgbClr val="E9E4DC"/>
                </a:solidFill>
                <a:latin typeface="UKIJ CJK"/>
                <a:cs typeface="UKIJ CJK"/>
              </a:rPr>
              <a:t>Python</a:t>
            </a:r>
            <a:r>
              <a:rPr sz="4000" spc="-5" dirty="0">
                <a:solidFill>
                  <a:srgbClr val="E9E4DC"/>
                </a:solidFill>
                <a:latin typeface="UKIJ CJK"/>
                <a:cs typeface="UKIJ CJK"/>
              </a:rPr>
              <a:t>參考資料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18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3" name="object 3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3932" y="1026667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9E4DC"/>
                </a:solidFill>
                <a:latin typeface="UKIJ CJK"/>
                <a:cs typeface="UKIJ CJK"/>
              </a:rPr>
              <a:t>網站</a:t>
            </a:r>
            <a:endParaRPr sz="36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3932" y="2632709"/>
            <a:ext cx="568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W3school:</a:t>
            </a:r>
            <a:r>
              <a:rPr sz="1800" spc="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u="sng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Gothic Uralic"/>
                <a:cs typeface="Gothic Uralic"/>
                <a:hlinkClick r:id="rId3"/>
              </a:rPr>
              <a:t>https://www.w3schools.com/python/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19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5289" y="9144"/>
            <a:ext cx="5773420" cy="6446520"/>
            <a:chOff x="5995289" y="9144"/>
            <a:chExt cx="5773420" cy="6446520"/>
          </a:xfrm>
        </p:grpSpPr>
        <p:sp>
          <p:nvSpPr>
            <p:cNvPr id="3" name="object 3"/>
            <p:cNvSpPr/>
            <p:nvPr/>
          </p:nvSpPr>
          <p:spPr>
            <a:xfrm>
              <a:off x="6187440" y="402335"/>
              <a:ext cx="5581015" cy="6053455"/>
            </a:xfrm>
            <a:custGeom>
              <a:avLst/>
              <a:gdLst/>
              <a:ahLst/>
              <a:cxnLst/>
              <a:rect l="l" t="t" r="r" b="b"/>
              <a:pathLst>
                <a:path w="5581015" h="6053455">
                  <a:moveTo>
                    <a:pt x="5580888" y="0"/>
                  </a:moveTo>
                  <a:lnTo>
                    <a:pt x="1254252" y="0"/>
                  </a:lnTo>
                  <a:lnTo>
                    <a:pt x="1101852" y="0"/>
                  </a:lnTo>
                  <a:lnTo>
                    <a:pt x="1143" y="0"/>
                  </a:lnTo>
                  <a:lnTo>
                    <a:pt x="24511" y="137414"/>
                  </a:lnTo>
                  <a:lnTo>
                    <a:pt x="46736" y="274193"/>
                  </a:lnTo>
                  <a:lnTo>
                    <a:pt x="68453" y="411607"/>
                  </a:lnTo>
                  <a:lnTo>
                    <a:pt x="87122" y="549656"/>
                  </a:lnTo>
                  <a:lnTo>
                    <a:pt x="106045" y="687070"/>
                  </a:lnTo>
                  <a:lnTo>
                    <a:pt x="123571" y="825119"/>
                  </a:lnTo>
                  <a:lnTo>
                    <a:pt x="138557" y="961263"/>
                  </a:lnTo>
                  <a:lnTo>
                    <a:pt x="152908" y="1099312"/>
                  </a:lnTo>
                  <a:lnTo>
                    <a:pt x="165862" y="1236726"/>
                  </a:lnTo>
                  <a:lnTo>
                    <a:pt x="188468" y="1508506"/>
                  </a:lnTo>
                  <a:lnTo>
                    <a:pt x="197866" y="1643507"/>
                  </a:lnTo>
                  <a:lnTo>
                    <a:pt x="205232" y="1778508"/>
                  </a:lnTo>
                  <a:lnTo>
                    <a:pt x="212852" y="1912874"/>
                  </a:lnTo>
                  <a:lnTo>
                    <a:pt x="219329" y="2045970"/>
                  </a:lnTo>
                  <a:lnTo>
                    <a:pt x="223901" y="2178050"/>
                  </a:lnTo>
                  <a:lnTo>
                    <a:pt x="231521" y="2440686"/>
                  </a:lnTo>
                  <a:lnTo>
                    <a:pt x="235204" y="2698623"/>
                  </a:lnTo>
                  <a:lnTo>
                    <a:pt x="236093" y="2825750"/>
                  </a:lnTo>
                  <a:lnTo>
                    <a:pt x="235204" y="2951607"/>
                  </a:lnTo>
                  <a:lnTo>
                    <a:pt x="235204" y="3076321"/>
                  </a:lnTo>
                  <a:lnTo>
                    <a:pt x="233299" y="3199765"/>
                  </a:lnTo>
                  <a:lnTo>
                    <a:pt x="227838" y="3440684"/>
                  </a:lnTo>
                  <a:lnTo>
                    <a:pt x="224790" y="3558159"/>
                  </a:lnTo>
                  <a:lnTo>
                    <a:pt x="220218" y="3674999"/>
                  </a:lnTo>
                  <a:lnTo>
                    <a:pt x="215392" y="3789934"/>
                  </a:lnTo>
                  <a:lnTo>
                    <a:pt x="211074" y="3902583"/>
                  </a:lnTo>
                  <a:lnTo>
                    <a:pt x="198628" y="4122293"/>
                  </a:lnTo>
                  <a:lnTo>
                    <a:pt x="185420" y="4332986"/>
                  </a:lnTo>
                  <a:lnTo>
                    <a:pt x="171704" y="4535170"/>
                  </a:lnTo>
                  <a:lnTo>
                    <a:pt x="156464" y="4726432"/>
                  </a:lnTo>
                  <a:lnTo>
                    <a:pt x="140589" y="4909312"/>
                  </a:lnTo>
                  <a:lnTo>
                    <a:pt x="123571" y="5078730"/>
                  </a:lnTo>
                  <a:lnTo>
                    <a:pt x="106807" y="5237950"/>
                  </a:lnTo>
                  <a:lnTo>
                    <a:pt x="90043" y="5384431"/>
                  </a:lnTo>
                  <a:lnTo>
                    <a:pt x="74168" y="5518823"/>
                  </a:lnTo>
                  <a:lnTo>
                    <a:pt x="59055" y="5638063"/>
                  </a:lnTo>
                  <a:lnTo>
                    <a:pt x="32893" y="5836615"/>
                  </a:lnTo>
                  <a:lnTo>
                    <a:pt x="21590" y="5912891"/>
                  </a:lnTo>
                  <a:lnTo>
                    <a:pt x="0" y="6053328"/>
                  </a:lnTo>
                  <a:lnTo>
                    <a:pt x="1101852" y="6053328"/>
                  </a:lnTo>
                  <a:lnTo>
                    <a:pt x="1249553" y="6053328"/>
                  </a:lnTo>
                  <a:lnTo>
                    <a:pt x="5580888" y="6053328"/>
                  </a:lnTo>
                  <a:lnTo>
                    <a:pt x="5580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95289" y="398271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09" h="3298825">
                  <a:moveTo>
                    <a:pt x="440563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6" y="237998"/>
                  </a:lnTo>
                  <a:lnTo>
                    <a:pt x="75564" y="346328"/>
                  </a:lnTo>
                  <a:lnTo>
                    <a:pt x="120523" y="563752"/>
                  </a:lnTo>
                  <a:lnTo>
                    <a:pt x="142239" y="672591"/>
                  </a:lnTo>
                  <a:lnTo>
                    <a:pt x="161798" y="780161"/>
                  </a:lnTo>
                  <a:lnTo>
                    <a:pt x="180975" y="889888"/>
                  </a:lnTo>
                  <a:lnTo>
                    <a:pt x="199389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793" y="1321307"/>
                  </a:lnTo>
                  <a:lnTo>
                    <a:pt x="263016" y="1428495"/>
                  </a:lnTo>
                  <a:lnTo>
                    <a:pt x="277113" y="1535556"/>
                  </a:lnTo>
                  <a:lnTo>
                    <a:pt x="290322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8" y="1955418"/>
                  </a:lnTo>
                  <a:lnTo>
                    <a:pt x="334390" y="2058289"/>
                  </a:lnTo>
                  <a:lnTo>
                    <a:pt x="344043" y="2160778"/>
                  </a:lnTo>
                  <a:lnTo>
                    <a:pt x="352933" y="2262251"/>
                  </a:lnTo>
                  <a:lnTo>
                    <a:pt x="360425" y="2362962"/>
                  </a:lnTo>
                  <a:lnTo>
                    <a:pt x="368553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39" y="2940685"/>
                  </a:lnTo>
                  <a:lnTo>
                    <a:pt x="400176" y="3032760"/>
                  </a:lnTo>
                  <a:lnTo>
                    <a:pt x="404113" y="3122803"/>
                  </a:lnTo>
                  <a:lnTo>
                    <a:pt x="409448" y="3298825"/>
                  </a:lnTo>
                  <a:lnTo>
                    <a:pt x="474090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6" y="2916357"/>
                  </a:lnTo>
                  <a:lnTo>
                    <a:pt x="501229" y="2872667"/>
                  </a:lnTo>
                  <a:lnTo>
                    <a:pt x="502822" y="2827607"/>
                  </a:lnTo>
                  <a:lnTo>
                    <a:pt x="504278" y="2781233"/>
                  </a:lnTo>
                  <a:lnTo>
                    <a:pt x="505598" y="2733601"/>
                  </a:lnTo>
                  <a:lnTo>
                    <a:pt x="506784" y="2684769"/>
                  </a:lnTo>
                  <a:lnTo>
                    <a:pt x="507839" y="2634793"/>
                  </a:lnTo>
                  <a:lnTo>
                    <a:pt x="508763" y="2583729"/>
                  </a:lnTo>
                  <a:lnTo>
                    <a:pt x="509560" y="2531635"/>
                  </a:lnTo>
                  <a:lnTo>
                    <a:pt x="510231" y="2478566"/>
                  </a:lnTo>
                  <a:lnTo>
                    <a:pt x="510777" y="2424580"/>
                  </a:lnTo>
                  <a:lnTo>
                    <a:pt x="511201" y="2369732"/>
                  </a:lnTo>
                  <a:lnTo>
                    <a:pt x="511505" y="2314080"/>
                  </a:lnTo>
                  <a:lnTo>
                    <a:pt x="511675" y="2262251"/>
                  </a:lnTo>
                  <a:lnTo>
                    <a:pt x="511712" y="2142864"/>
                  </a:lnTo>
                  <a:lnTo>
                    <a:pt x="511553" y="2084560"/>
                  </a:lnTo>
                  <a:lnTo>
                    <a:pt x="511282" y="2025735"/>
                  </a:lnTo>
                  <a:lnTo>
                    <a:pt x="510903" y="1966446"/>
                  </a:lnTo>
                  <a:lnTo>
                    <a:pt x="510417" y="1906748"/>
                  </a:lnTo>
                  <a:lnTo>
                    <a:pt x="509825" y="1846698"/>
                  </a:lnTo>
                  <a:lnTo>
                    <a:pt x="509130" y="1786354"/>
                  </a:lnTo>
                  <a:lnTo>
                    <a:pt x="508333" y="1725771"/>
                  </a:lnTo>
                  <a:lnTo>
                    <a:pt x="507437" y="1665006"/>
                  </a:lnTo>
                  <a:lnTo>
                    <a:pt x="506442" y="1604116"/>
                  </a:lnTo>
                  <a:lnTo>
                    <a:pt x="505353" y="1543158"/>
                  </a:lnTo>
                  <a:lnTo>
                    <a:pt x="504169" y="1482188"/>
                  </a:lnTo>
                  <a:lnTo>
                    <a:pt x="502893" y="1421262"/>
                  </a:lnTo>
                  <a:lnTo>
                    <a:pt x="501527" y="1360438"/>
                  </a:lnTo>
                  <a:lnTo>
                    <a:pt x="500072" y="1299771"/>
                  </a:lnTo>
                  <a:lnTo>
                    <a:pt x="498532" y="1239320"/>
                  </a:lnTo>
                  <a:lnTo>
                    <a:pt x="496907" y="1179139"/>
                  </a:lnTo>
                  <a:lnTo>
                    <a:pt x="495199" y="1119286"/>
                  </a:lnTo>
                  <a:lnTo>
                    <a:pt x="493410" y="1059817"/>
                  </a:lnTo>
                  <a:lnTo>
                    <a:pt x="491470" y="998601"/>
                  </a:lnTo>
                  <a:lnTo>
                    <a:pt x="489599" y="942259"/>
                  </a:lnTo>
                  <a:lnTo>
                    <a:pt x="487580" y="884282"/>
                  </a:lnTo>
                  <a:lnTo>
                    <a:pt x="485487" y="826917"/>
                  </a:lnTo>
                  <a:lnTo>
                    <a:pt x="483324" y="770219"/>
                  </a:lnTo>
                  <a:lnTo>
                    <a:pt x="481091" y="714245"/>
                  </a:lnTo>
                  <a:lnTo>
                    <a:pt x="478791" y="659051"/>
                  </a:lnTo>
                  <a:lnTo>
                    <a:pt x="476425" y="604695"/>
                  </a:lnTo>
                  <a:lnTo>
                    <a:pt x="473995" y="551232"/>
                  </a:lnTo>
                  <a:lnTo>
                    <a:pt x="471504" y="498720"/>
                  </a:lnTo>
                  <a:lnTo>
                    <a:pt x="468952" y="447214"/>
                  </a:lnTo>
                  <a:lnTo>
                    <a:pt x="466343" y="396773"/>
                  </a:lnTo>
                  <a:lnTo>
                    <a:pt x="463614" y="346328"/>
                  </a:lnTo>
                  <a:lnTo>
                    <a:pt x="460958" y="299306"/>
                  </a:lnTo>
                  <a:lnTo>
                    <a:pt x="458186" y="252395"/>
                  </a:lnTo>
                  <a:lnTo>
                    <a:pt x="455364" y="206774"/>
                  </a:lnTo>
                  <a:lnTo>
                    <a:pt x="452493" y="162499"/>
                  </a:lnTo>
                  <a:lnTo>
                    <a:pt x="449576" y="119628"/>
                  </a:lnTo>
                  <a:lnTo>
                    <a:pt x="446614" y="78217"/>
                  </a:lnTo>
                  <a:lnTo>
                    <a:pt x="443609" y="38321"/>
                  </a:lnTo>
                  <a:lnTo>
                    <a:pt x="440563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3932" y="3489197"/>
            <a:ext cx="104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E9E4DC"/>
                </a:solidFill>
                <a:latin typeface="UKIJ CJK"/>
                <a:cs typeface="UKIJ CJK"/>
              </a:rPr>
              <a:t>目錄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3711" y="2319121"/>
            <a:ext cx="3568320" cy="2615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69265" algn="l"/>
              </a:tabLst>
            </a:pPr>
            <a:r>
              <a:rPr sz="1600" spc="2295" dirty="0">
                <a:solidFill>
                  <a:srgbClr val="D24717"/>
                </a:solidFill>
                <a:latin typeface="Wingdings"/>
                <a:cs typeface="Wingdings"/>
              </a:rPr>
              <a:t></a:t>
            </a:r>
            <a:r>
              <a:rPr sz="1600" spc="2295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EE8B6A"/>
                </a:solidFill>
                <a:latin typeface="UKIJ CJK"/>
                <a:cs typeface="UKIJ CJK"/>
              </a:rPr>
              <a:t>本課程使用環境介紹</a:t>
            </a:r>
            <a:endParaRPr sz="2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69265" algn="l"/>
              </a:tabLst>
            </a:pPr>
            <a:r>
              <a:rPr sz="1600" spc="2295" dirty="0">
                <a:solidFill>
                  <a:srgbClr val="D24717"/>
                </a:solidFill>
                <a:latin typeface="Wingdings"/>
                <a:cs typeface="Wingdings"/>
              </a:rPr>
              <a:t></a:t>
            </a:r>
            <a:r>
              <a:rPr sz="1600" spc="2295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000" spc="114" dirty="0">
                <a:solidFill>
                  <a:srgbClr val="EE8B6A"/>
                </a:solidFill>
                <a:latin typeface="UKIJ CJK"/>
                <a:cs typeface="UKIJ CJK"/>
              </a:rPr>
              <a:t>PYTHON</a:t>
            </a:r>
            <a:r>
              <a:rPr sz="2000" dirty="0">
                <a:solidFill>
                  <a:srgbClr val="EE8B6A"/>
                </a:solidFill>
                <a:latin typeface="UKIJ CJK"/>
                <a:cs typeface="UKIJ CJK"/>
              </a:rPr>
              <a:t>簡介</a:t>
            </a:r>
            <a:endParaRPr sz="2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69265" algn="l"/>
              </a:tabLst>
            </a:pPr>
            <a:r>
              <a:rPr sz="1600" spc="2295" dirty="0">
                <a:solidFill>
                  <a:srgbClr val="D24717"/>
                </a:solidFill>
                <a:latin typeface="Wingdings"/>
                <a:cs typeface="Wingdings"/>
              </a:rPr>
              <a:t></a:t>
            </a:r>
            <a:r>
              <a:rPr sz="1600" spc="2295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000" spc="114" dirty="0">
                <a:solidFill>
                  <a:srgbClr val="EE8B6A"/>
                </a:solidFill>
                <a:latin typeface="UKIJ CJK"/>
                <a:cs typeface="UKIJ CJK"/>
              </a:rPr>
              <a:t>PYTHON</a:t>
            </a:r>
            <a:r>
              <a:rPr sz="2000" dirty="0">
                <a:solidFill>
                  <a:srgbClr val="EE8B6A"/>
                </a:solidFill>
                <a:latin typeface="UKIJ CJK"/>
                <a:cs typeface="UKIJ CJK"/>
              </a:rPr>
              <a:t>參考網站</a:t>
            </a:r>
            <a:endParaRPr sz="2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69265" algn="l"/>
              </a:tabLst>
            </a:pPr>
            <a:r>
              <a:rPr sz="1600" spc="2295" dirty="0">
                <a:solidFill>
                  <a:srgbClr val="D24717"/>
                </a:solidFill>
                <a:latin typeface="Wingdings"/>
                <a:cs typeface="Wingdings"/>
              </a:rPr>
              <a:t></a:t>
            </a:r>
            <a:r>
              <a:rPr sz="1600" spc="2295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EE8B6A"/>
                </a:solidFill>
                <a:latin typeface="UKIJ CJK"/>
                <a:cs typeface="UKIJ CJK"/>
              </a:rPr>
              <a:t>讀檔</a:t>
            </a:r>
            <a:endParaRPr sz="2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69265" algn="l"/>
              </a:tabLst>
            </a:pPr>
            <a:r>
              <a:rPr sz="1600" spc="2295" dirty="0">
                <a:solidFill>
                  <a:srgbClr val="D24717"/>
                </a:solidFill>
                <a:latin typeface="Wingdings"/>
                <a:cs typeface="Wingdings"/>
              </a:rPr>
              <a:t></a:t>
            </a:r>
            <a:r>
              <a:rPr sz="1600" spc="2295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EE8B6A"/>
                </a:solidFill>
                <a:latin typeface="UKIJ CJK"/>
                <a:cs typeface="UKIJ CJK"/>
              </a:rPr>
              <a:t>影像處理</a:t>
            </a:r>
            <a:endParaRPr sz="2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469265" algn="l"/>
              </a:tabLst>
            </a:pPr>
            <a:r>
              <a:rPr sz="1600" spc="2295" dirty="0">
                <a:solidFill>
                  <a:srgbClr val="D24717"/>
                </a:solidFill>
                <a:latin typeface="Wingdings"/>
                <a:cs typeface="Wingdings"/>
              </a:rPr>
              <a:t></a:t>
            </a:r>
            <a:r>
              <a:rPr sz="1600" spc="2295" dirty="0">
                <a:solidFill>
                  <a:srgbClr val="D24717"/>
                </a:solidFill>
                <a:latin typeface="Times New Roman"/>
                <a:cs typeface="Times New Roman"/>
              </a:rPr>
              <a:t>	</a:t>
            </a:r>
            <a:r>
              <a:rPr sz="2000" spc="20" dirty="0">
                <a:solidFill>
                  <a:srgbClr val="EE8B6A"/>
                </a:solidFill>
                <a:latin typeface="UKIJ CJK"/>
                <a:cs typeface="UKIJ CJK"/>
              </a:rPr>
              <a:t>GUI</a:t>
            </a:r>
            <a:endParaRPr sz="2000" dirty="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2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3906646"/>
            <a:ext cx="11334750" cy="2672715"/>
            <a:chOff x="455676" y="3906646"/>
            <a:chExt cx="11334750" cy="2672715"/>
          </a:xfrm>
        </p:grpSpPr>
        <p:sp>
          <p:nvSpPr>
            <p:cNvPr id="3" name="object 3"/>
            <p:cNvSpPr/>
            <p:nvPr/>
          </p:nvSpPr>
          <p:spPr>
            <a:xfrm>
              <a:off x="8502142" y="39066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59"/>
                  </a:lnTo>
                  <a:lnTo>
                    <a:pt x="2485643" y="229996"/>
                  </a:lnTo>
                  <a:lnTo>
                    <a:pt x="2271522" y="287273"/>
                  </a:lnTo>
                  <a:lnTo>
                    <a:pt x="2059812" y="340486"/>
                  </a:lnTo>
                  <a:lnTo>
                    <a:pt x="1954656" y="365759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0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1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676" y="4241291"/>
              <a:ext cx="11277600" cy="2338070"/>
            </a:xfrm>
            <a:custGeom>
              <a:avLst/>
              <a:gdLst/>
              <a:ahLst/>
              <a:cxnLst/>
              <a:rect l="l" t="t" r="r" b="b"/>
              <a:pathLst>
                <a:path w="11277600" h="2338070">
                  <a:moveTo>
                    <a:pt x="0" y="0"/>
                  </a:moveTo>
                  <a:lnTo>
                    <a:pt x="0" y="2329052"/>
                  </a:lnTo>
                  <a:lnTo>
                    <a:pt x="11277600" y="2337815"/>
                  </a:lnTo>
                  <a:lnTo>
                    <a:pt x="11277600" y="440054"/>
                  </a:lnTo>
                  <a:lnTo>
                    <a:pt x="6013196" y="440054"/>
                  </a:lnTo>
                  <a:lnTo>
                    <a:pt x="5546344" y="438276"/>
                  </a:lnTo>
                  <a:lnTo>
                    <a:pt x="4648581" y="419099"/>
                  </a:lnTo>
                  <a:lnTo>
                    <a:pt x="4006977" y="393318"/>
                  </a:lnTo>
                  <a:lnTo>
                    <a:pt x="2828416" y="320039"/>
                  </a:lnTo>
                  <a:lnTo>
                    <a:pt x="2131441" y="262127"/>
                  </a:lnTo>
                  <a:lnTo>
                    <a:pt x="1519047" y="199008"/>
                  </a:lnTo>
                  <a:lnTo>
                    <a:pt x="995807" y="138175"/>
                  </a:lnTo>
                  <a:lnTo>
                    <a:pt x="403733" y="61340"/>
                  </a:lnTo>
                  <a:lnTo>
                    <a:pt x="0" y="0"/>
                  </a:lnTo>
                  <a:close/>
                </a:path>
                <a:path w="11277600" h="2338070">
                  <a:moveTo>
                    <a:pt x="11277600" y="2031"/>
                  </a:moveTo>
                  <a:lnTo>
                    <a:pt x="10510774" y="127761"/>
                  </a:lnTo>
                  <a:lnTo>
                    <a:pt x="9740519" y="230250"/>
                  </a:lnTo>
                  <a:lnTo>
                    <a:pt x="9486773" y="258317"/>
                  </a:lnTo>
                  <a:lnTo>
                    <a:pt x="8973566" y="309117"/>
                  </a:lnTo>
                  <a:lnTo>
                    <a:pt x="8467217" y="351281"/>
                  </a:lnTo>
                  <a:lnTo>
                    <a:pt x="8215757" y="368807"/>
                  </a:lnTo>
                  <a:lnTo>
                    <a:pt x="7465822" y="408812"/>
                  </a:lnTo>
                  <a:lnTo>
                    <a:pt x="6730492" y="431672"/>
                  </a:lnTo>
                  <a:lnTo>
                    <a:pt x="6013196" y="440054"/>
                  </a:lnTo>
                  <a:lnTo>
                    <a:pt x="11277600" y="440054"/>
                  </a:lnTo>
                  <a:lnTo>
                    <a:pt x="11277600" y="2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72362" y="607009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27157" y="2613736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”</a:t>
            </a:r>
            <a:endParaRPr sz="9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0905" y="1999868"/>
            <a:ext cx="1578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E9E4DC"/>
                </a:solidFill>
                <a:latin typeface="UKIJ CJK"/>
                <a:cs typeface="UKIJ CJK"/>
              </a:rPr>
              <a:t>4.</a:t>
            </a:r>
            <a:r>
              <a:rPr sz="4000" spc="-140" dirty="0">
                <a:solidFill>
                  <a:srgbClr val="E9E4DC"/>
                </a:solidFill>
                <a:latin typeface="UKIJ CJK"/>
                <a:cs typeface="UKIJ CJK"/>
              </a:rPr>
              <a:t> </a:t>
            </a:r>
            <a:r>
              <a:rPr sz="4000" spc="-5" dirty="0">
                <a:solidFill>
                  <a:srgbClr val="E9E4DC"/>
                </a:solidFill>
                <a:latin typeface="UKIJ CJK"/>
                <a:cs typeface="UKIJ CJK"/>
              </a:rPr>
              <a:t>讀檔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20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3" name="object 3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3932" y="1026667"/>
            <a:ext cx="334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9E4DC"/>
                </a:solidFill>
                <a:latin typeface="UKIJ CJK"/>
                <a:cs typeface="UKIJ CJK"/>
              </a:rPr>
              <a:t>安裝</a:t>
            </a:r>
            <a:r>
              <a:rPr sz="3600" spc="-30" dirty="0">
                <a:solidFill>
                  <a:srgbClr val="E9E4DC"/>
                </a:solidFill>
                <a:latin typeface="UKIJ CJK"/>
                <a:cs typeface="UKIJ CJK"/>
              </a:rPr>
              <a:t>PIL</a:t>
            </a:r>
            <a:r>
              <a:rPr sz="3600" spc="-95" dirty="0">
                <a:solidFill>
                  <a:srgbClr val="E9E4DC"/>
                </a:solidFill>
                <a:latin typeface="UKIJ CJK"/>
                <a:cs typeface="UKIJ CJK"/>
              </a:rPr>
              <a:t> </a:t>
            </a:r>
            <a:r>
              <a:rPr sz="3600" spc="100" dirty="0">
                <a:solidFill>
                  <a:srgbClr val="E9E4DC"/>
                </a:solidFill>
                <a:latin typeface="UKIJ CJK"/>
                <a:cs typeface="UKIJ CJK"/>
              </a:rPr>
              <a:t>module</a:t>
            </a:r>
            <a:endParaRPr sz="36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3932" y="2504694"/>
            <a:ext cx="293370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65" dirty="0">
                <a:solidFill>
                  <a:srgbClr val="404040"/>
                </a:solidFill>
                <a:latin typeface="UKIJ CJK"/>
                <a:cs typeface="UKIJ CJK"/>
              </a:rPr>
              <a:t>Command </a:t>
            </a:r>
            <a:r>
              <a:rPr sz="1800" spc="15" dirty="0">
                <a:solidFill>
                  <a:srgbClr val="404040"/>
                </a:solidFill>
                <a:latin typeface="UKIJ CJK"/>
                <a:cs typeface="UKIJ CJK"/>
              </a:rPr>
              <a:t>line 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指 令 ：  </a:t>
            </a:r>
            <a:r>
              <a:rPr sz="1800" spc="50" dirty="0">
                <a:solidFill>
                  <a:srgbClr val="404040"/>
                </a:solidFill>
                <a:latin typeface="UKIJ CJK"/>
                <a:cs typeface="UKIJ CJK"/>
              </a:rPr>
              <a:t>sudo pip3 </a:t>
            </a:r>
            <a:r>
              <a:rPr sz="1800" spc="10" dirty="0">
                <a:solidFill>
                  <a:srgbClr val="404040"/>
                </a:solidFill>
                <a:latin typeface="UKIJ CJK"/>
                <a:cs typeface="UKIJ CJK"/>
              </a:rPr>
              <a:t>install</a:t>
            </a:r>
            <a:r>
              <a:rPr sz="1800" spc="-22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UKIJ CJK"/>
                <a:cs typeface="UKIJ CJK"/>
              </a:rPr>
              <a:t>Pillow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21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讀取及顯示圖片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22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8483" y="2641092"/>
            <a:ext cx="7495540" cy="3758565"/>
            <a:chOff x="2348483" y="2641092"/>
            <a:chExt cx="7495540" cy="3758565"/>
          </a:xfrm>
        </p:grpSpPr>
        <p:sp>
          <p:nvSpPr>
            <p:cNvPr id="5" name="object 5"/>
            <p:cNvSpPr/>
            <p:nvPr/>
          </p:nvSpPr>
          <p:spPr>
            <a:xfrm>
              <a:off x="2348483" y="2641092"/>
              <a:ext cx="7495032" cy="1021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9395" y="3791712"/>
              <a:ext cx="5093208" cy="2607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5676" y="3906646"/>
            <a:ext cx="11334750" cy="2672715"/>
            <a:chOff x="455676" y="3906646"/>
            <a:chExt cx="11334750" cy="2672715"/>
          </a:xfrm>
        </p:grpSpPr>
        <p:sp>
          <p:nvSpPr>
            <p:cNvPr id="8" name="object 8"/>
            <p:cNvSpPr/>
            <p:nvPr/>
          </p:nvSpPr>
          <p:spPr>
            <a:xfrm>
              <a:off x="8502142" y="39066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59"/>
                  </a:lnTo>
                  <a:lnTo>
                    <a:pt x="2485643" y="229996"/>
                  </a:lnTo>
                  <a:lnTo>
                    <a:pt x="2271522" y="287273"/>
                  </a:lnTo>
                  <a:lnTo>
                    <a:pt x="2059812" y="340486"/>
                  </a:lnTo>
                  <a:lnTo>
                    <a:pt x="1954656" y="365759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0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1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676" y="4241291"/>
              <a:ext cx="11277600" cy="2338070"/>
            </a:xfrm>
            <a:custGeom>
              <a:avLst/>
              <a:gdLst/>
              <a:ahLst/>
              <a:cxnLst/>
              <a:rect l="l" t="t" r="r" b="b"/>
              <a:pathLst>
                <a:path w="11277600" h="2338070">
                  <a:moveTo>
                    <a:pt x="0" y="0"/>
                  </a:moveTo>
                  <a:lnTo>
                    <a:pt x="0" y="2329052"/>
                  </a:lnTo>
                  <a:lnTo>
                    <a:pt x="11277600" y="2337815"/>
                  </a:lnTo>
                  <a:lnTo>
                    <a:pt x="11277600" y="440054"/>
                  </a:lnTo>
                  <a:lnTo>
                    <a:pt x="6013196" y="440054"/>
                  </a:lnTo>
                  <a:lnTo>
                    <a:pt x="5546344" y="438276"/>
                  </a:lnTo>
                  <a:lnTo>
                    <a:pt x="4648581" y="419099"/>
                  </a:lnTo>
                  <a:lnTo>
                    <a:pt x="4006977" y="393318"/>
                  </a:lnTo>
                  <a:lnTo>
                    <a:pt x="2828416" y="320039"/>
                  </a:lnTo>
                  <a:lnTo>
                    <a:pt x="2131441" y="262127"/>
                  </a:lnTo>
                  <a:lnTo>
                    <a:pt x="1519047" y="199008"/>
                  </a:lnTo>
                  <a:lnTo>
                    <a:pt x="995807" y="138175"/>
                  </a:lnTo>
                  <a:lnTo>
                    <a:pt x="403733" y="61340"/>
                  </a:lnTo>
                  <a:lnTo>
                    <a:pt x="0" y="0"/>
                  </a:lnTo>
                  <a:close/>
                </a:path>
                <a:path w="11277600" h="2338070">
                  <a:moveTo>
                    <a:pt x="11277600" y="2031"/>
                  </a:moveTo>
                  <a:lnTo>
                    <a:pt x="10510774" y="127761"/>
                  </a:lnTo>
                  <a:lnTo>
                    <a:pt x="9740519" y="230250"/>
                  </a:lnTo>
                  <a:lnTo>
                    <a:pt x="9486773" y="258317"/>
                  </a:lnTo>
                  <a:lnTo>
                    <a:pt x="8973566" y="309117"/>
                  </a:lnTo>
                  <a:lnTo>
                    <a:pt x="8467217" y="351281"/>
                  </a:lnTo>
                  <a:lnTo>
                    <a:pt x="8215757" y="368807"/>
                  </a:lnTo>
                  <a:lnTo>
                    <a:pt x="7465822" y="408812"/>
                  </a:lnTo>
                  <a:lnTo>
                    <a:pt x="6730492" y="431672"/>
                  </a:lnTo>
                  <a:lnTo>
                    <a:pt x="6013196" y="440054"/>
                  </a:lnTo>
                  <a:lnTo>
                    <a:pt x="11277600" y="440054"/>
                  </a:lnTo>
                  <a:lnTo>
                    <a:pt x="11277600" y="2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2" name="object 12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72362" y="607009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u="none" dirty="0">
                <a:solidFill>
                  <a:srgbClr val="EE8B6A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27157" y="2613736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”</a:t>
            </a:r>
            <a:endParaRPr sz="9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0905" y="1999868"/>
            <a:ext cx="2593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E9E4DC"/>
                </a:solidFill>
                <a:latin typeface="UKIJ CJK"/>
                <a:cs typeface="UKIJ CJK"/>
              </a:rPr>
              <a:t>5.</a:t>
            </a:r>
            <a:r>
              <a:rPr sz="4000" spc="-140" dirty="0">
                <a:solidFill>
                  <a:srgbClr val="E9E4DC"/>
                </a:solidFill>
                <a:latin typeface="UKIJ CJK"/>
                <a:cs typeface="UKIJ CJK"/>
              </a:rPr>
              <a:t> </a:t>
            </a:r>
            <a:r>
              <a:rPr sz="4000" spc="-5" dirty="0">
                <a:solidFill>
                  <a:srgbClr val="E9E4DC"/>
                </a:solidFill>
                <a:latin typeface="UKIJ CJK"/>
                <a:cs typeface="UKIJ CJK"/>
              </a:rPr>
              <a:t>影像處理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7652" y="5215254"/>
            <a:ext cx="35706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E8B6A"/>
                </a:solidFill>
                <a:latin typeface="Gothic Uralic"/>
                <a:cs typeface="Gothic Uralic"/>
              </a:rPr>
              <a:t>PIL(P</a:t>
            </a:r>
            <a:r>
              <a:rPr sz="1900" b="1" dirty="0">
                <a:solidFill>
                  <a:srgbClr val="EE8B6A"/>
                </a:solidFill>
                <a:latin typeface="Gothic Uralic"/>
                <a:cs typeface="Gothic Uralic"/>
              </a:rPr>
              <a:t>YTHON </a:t>
            </a:r>
            <a:r>
              <a:rPr sz="2400" b="1" spc="10" dirty="0">
                <a:solidFill>
                  <a:srgbClr val="EE8B6A"/>
                </a:solidFill>
                <a:latin typeface="Gothic Uralic"/>
                <a:cs typeface="Gothic Uralic"/>
              </a:rPr>
              <a:t>I</a:t>
            </a:r>
            <a:r>
              <a:rPr sz="1900" b="1" spc="10" dirty="0">
                <a:solidFill>
                  <a:srgbClr val="EE8B6A"/>
                </a:solidFill>
                <a:latin typeface="Gothic Uralic"/>
                <a:cs typeface="Gothic Uralic"/>
              </a:rPr>
              <a:t>MAGE</a:t>
            </a:r>
            <a:r>
              <a:rPr sz="1900" b="1" spc="250" dirty="0">
                <a:solidFill>
                  <a:srgbClr val="EE8B6A"/>
                </a:solidFill>
                <a:latin typeface="Gothic Uralic"/>
                <a:cs typeface="Gothic Uralic"/>
              </a:rPr>
              <a:t> </a:t>
            </a:r>
            <a:r>
              <a:rPr sz="2400" b="1" spc="5" dirty="0">
                <a:solidFill>
                  <a:srgbClr val="EE8B6A"/>
                </a:solidFill>
                <a:latin typeface="Gothic Uralic"/>
                <a:cs typeface="Gothic Uralic"/>
              </a:rPr>
              <a:t>L</a:t>
            </a:r>
            <a:r>
              <a:rPr sz="1900" b="1" spc="5" dirty="0">
                <a:solidFill>
                  <a:srgbClr val="EE8B6A"/>
                </a:solidFill>
                <a:latin typeface="Gothic Uralic"/>
                <a:cs typeface="Gothic Uralic"/>
              </a:rPr>
              <a:t>IBRARY</a:t>
            </a:r>
            <a:r>
              <a:rPr sz="2400" b="1" spc="5" dirty="0">
                <a:solidFill>
                  <a:srgbClr val="EE8B6A"/>
                </a:solidFill>
                <a:latin typeface="Gothic Uralic"/>
                <a:cs typeface="Gothic Uralic"/>
              </a:rPr>
              <a:t>)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23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03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調整影像大小</a:t>
            </a:r>
            <a:r>
              <a:rPr sz="3600" u="none" spc="100" dirty="0">
                <a:solidFill>
                  <a:srgbClr val="E9E4DC"/>
                </a:solidFill>
              </a:rPr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24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6383" y="2580132"/>
            <a:ext cx="8295640" cy="3637915"/>
            <a:chOff x="786383" y="2580132"/>
            <a:chExt cx="8295640" cy="3637915"/>
          </a:xfrm>
        </p:grpSpPr>
        <p:sp>
          <p:nvSpPr>
            <p:cNvPr id="5" name="object 5"/>
            <p:cNvSpPr/>
            <p:nvPr/>
          </p:nvSpPr>
          <p:spPr>
            <a:xfrm>
              <a:off x="786383" y="2580132"/>
              <a:ext cx="6012179" cy="612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7372" y="3093720"/>
              <a:ext cx="1905000" cy="3115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799" y="3089148"/>
              <a:ext cx="1914525" cy="3124200"/>
            </a:xfrm>
            <a:custGeom>
              <a:avLst/>
              <a:gdLst/>
              <a:ahLst/>
              <a:cxnLst/>
              <a:rect l="l" t="t" r="r" b="b"/>
              <a:pathLst>
                <a:path w="1914525" h="3124200">
                  <a:moveTo>
                    <a:pt x="0" y="3124200"/>
                  </a:moveTo>
                  <a:lnTo>
                    <a:pt x="1914144" y="3124200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5848" y="3429000"/>
              <a:ext cx="1923288" cy="2638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1276" y="3424428"/>
              <a:ext cx="1932939" cy="2647315"/>
            </a:xfrm>
            <a:custGeom>
              <a:avLst/>
              <a:gdLst/>
              <a:ahLst/>
              <a:cxnLst/>
              <a:rect l="l" t="t" r="r" b="b"/>
              <a:pathLst>
                <a:path w="1932939" h="2647315">
                  <a:moveTo>
                    <a:pt x="0" y="2647188"/>
                  </a:moveTo>
                  <a:lnTo>
                    <a:pt x="1932431" y="2647188"/>
                  </a:lnTo>
                  <a:lnTo>
                    <a:pt x="1932431" y="0"/>
                  </a:lnTo>
                  <a:lnTo>
                    <a:pt x="0" y="0"/>
                  </a:lnTo>
                  <a:lnTo>
                    <a:pt x="0" y="26471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35930" y="4652010"/>
              <a:ext cx="1377950" cy="173990"/>
            </a:xfrm>
            <a:custGeom>
              <a:avLst/>
              <a:gdLst/>
              <a:ahLst/>
              <a:cxnLst/>
              <a:rect l="l" t="t" r="r" b="b"/>
              <a:pathLst>
                <a:path w="1377950" h="173989">
                  <a:moveTo>
                    <a:pt x="1290827" y="0"/>
                  </a:moveTo>
                  <a:lnTo>
                    <a:pt x="1290827" y="43433"/>
                  </a:lnTo>
                  <a:lnTo>
                    <a:pt x="0" y="43433"/>
                  </a:lnTo>
                  <a:lnTo>
                    <a:pt x="0" y="130301"/>
                  </a:lnTo>
                  <a:lnTo>
                    <a:pt x="1290827" y="130301"/>
                  </a:lnTo>
                  <a:lnTo>
                    <a:pt x="1290827" y="173735"/>
                  </a:lnTo>
                  <a:lnTo>
                    <a:pt x="1377696" y="86867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5930" y="4652010"/>
              <a:ext cx="1377950" cy="173990"/>
            </a:xfrm>
            <a:custGeom>
              <a:avLst/>
              <a:gdLst/>
              <a:ahLst/>
              <a:cxnLst/>
              <a:rect l="l" t="t" r="r" b="b"/>
              <a:pathLst>
                <a:path w="1377950" h="173989">
                  <a:moveTo>
                    <a:pt x="0" y="43433"/>
                  </a:moveTo>
                  <a:lnTo>
                    <a:pt x="1290827" y="43433"/>
                  </a:lnTo>
                  <a:lnTo>
                    <a:pt x="1290827" y="0"/>
                  </a:lnTo>
                  <a:lnTo>
                    <a:pt x="1377696" y="86867"/>
                  </a:lnTo>
                  <a:lnTo>
                    <a:pt x="1290827" y="173735"/>
                  </a:lnTo>
                  <a:lnTo>
                    <a:pt x="1290827" y="130301"/>
                  </a:lnTo>
                  <a:lnTo>
                    <a:pt x="0" y="130301"/>
                  </a:lnTo>
                  <a:lnTo>
                    <a:pt x="0" y="4343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8739" y="2906267"/>
            <a:ext cx="3232404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旋轉影像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25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36064" y="2923032"/>
            <a:ext cx="9154795" cy="3514725"/>
            <a:chOff x="2036064" y="2923032"/>
            <a:chExt cx="9154795" cy="3514725"/>
          </a:xfrm>
        </p:grpSpPr>
        <p:sp>
          <p:nvSpPr>
            <p:cNvPr id="6" name="object 6"/>
            <p:cNvSpPr/>
            <p:nvPr/>
          </p:nvSpPr>
          <p:spPr>
            <a:xfrm>
              <a:off x="5641848" y="2923032"/>
              <a:ext cx="5548884" cy="7101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6064" y="3587496"/>
              <a:ext cx="2101595" cy="2849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47204" y="3901440"/>
              <a:ext cx="2503931" cy="23119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0377" y="2546984"/>
            <a:ext cx="615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方法</a:t>
            </a:r>
            <a:r>
              <a:rPr sz="1800" spc="50" dirty="0">
                <a:latin typeface="UKIJ CJK"/>
                <a:cs typeface="UKIJ CJK"/>
              </a:rPr>
              <a:t>1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2851" y="2586990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方法</a:t>
            </a:r>
            <a:r>
              <a:rPr sz="1800" spc="50" dirty="0">
                <a:latin typeface="UKIJ CJK"/>
                <a:cs typeface="UKIJ CJK"/>
              </a:rPr>
              <a:t>2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2622804"/>
            <a:ext cx="4018788" cy="80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翻轉影像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26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8903" y="2747772"/>
            <a:ext cx="4009644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00647" y="5727903"/>
            <a:ext cx="299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UKIJ CJK"/>
                <a:cs typeface="UKIJ CJK"/>
              </a:rPr>
              <a:t>左為水平翻轉，右為垂直翻轉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儲存影像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27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66444" y="3061716"/>
            <a:ext cx="6177280" cy="2539365"/>
            <a:chOff x="1266444" y="3061716"/>
            <a:chExt cx="6177280" cy="2539365"/>
          </a:xfrm>
        </p:grpSpPr>
        <p:sp>
          <p:nvSpPr>
            <p:cNvPr id="5" name="object 5"/>
            <p:cNvSpPr/>
            <p:nvPr/>
          </p:nvSpPr>
          <p:spPr>
            <a:xfrm>
              <a:off x="1266444" y="3061716"/>
              <a:ext cx="2926080" cy="367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0764" y="3429000"/>
              <a:ext cx="2092451" cy="2171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調整亮度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28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627" y="2343911"/>
            <a:ext cx="8933815" cy="3999229"/>
            <a:chOff x="1976627" y="2343911"/>
            <a:chExt cx="8933815" cy="3999229"/>
          </a:xfrm>
        </p:grpSpPr>
        <p:sp>
          <p:nvSpPr>
            <p:cNvPr id="5" name="object 5"/>
            <p:cNvSpPr/>
            <p:nvPr/>
          </p:nvSpPr>
          <p:spPr>
            <a:xfrm>
              <a:off x="1976627" y="2343911"/>
              <a:ext cx="5647944" cy="1703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6627" y="4334255"/>
              <a:ext cx="2619755" cy="2008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5588" y="4323588"/>
              <a:ext cx="2628900" cy="2019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92083" y="4334255"/>
              <a:ext cx="2618231" cy="19994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讀取及顯示圖片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29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6835" y="2820923"/>
            <a:ext cx="7958327" cy="2997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3906646"/>
            <a:ext cx="11334750" cy="2672715"/>
            <a:chOff x="455676" y="3906646"/>
            <a:chExt cx="11334750" cy="2672715"/>
          </a:xfrm>
        </p:grpSpPr>
        <p:sp>
          <p:nvSpPr>
            <p:cNvPr id="3" name="object 3"/>
            <p:cNvSpPr/>
            <p:nvPr/>
          </p:nvSpPr>
          <p:spPr>
            <a:xfrm>
              <a:off x="8502142" y="39066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59"/>
                  </a:lnTo>
                  <a:lnTo>
                    <a:pt x="2485643" y="229996"/>
                  </a:lnTo>
                  <a:lnTo>
                    <a:pt x="2271522" y="287273"/>
                  </a:lnTo>
                  <a:lnTo>
                    <a:pt x="2059812" y="340486"/>
                  </a:lnTo>
                  <a:lnTo>
                    <a:pt x="1954656" y="365759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0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1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676" y="4241291"/>
              <a:ext cx="11277600" cy="2338070"/>
            </a:xfrm>
            <a:custGeom>
              <a:avLst/>
              <a:gdLst/>
              <a:ahLst/>
              <a:cxnLst/>
              <a:rect l="l" t="t" r="r" b="b"/>
              <a:pathLst>
                <a:path w="11277600" h="2338070">
                  <a:moveTo>
                    <a:pt x="0" y="0"/>
                  </a:moveTo>
                  <a:lnTo>
                    <a:pt x="0" y="2329052"/>
                  </a:lnTo>
                  <a:lnTo>
                    <a:pt x="11277600" y="2337815"/>
                  </a:lnTo>
                  <a:lnTo>
                    <a:pt x="11277600" y="440054"/>
                  </a:lnTo>
                  <a:lnTo>
                    <a:pt x="6013196" y="440054"/>
                  </a:lnTo>
                  <a:lnTo>
                    <a:pt x="5546344" y="438276"/>
                  </a:lnTo>
                  <a:lnTo>
                    <a:pt x="4648581" y="419099"/>
                  </a:lnTo>
                  <a:lnTo>
                    <a:pt x="4006977" y="393318"/>
                  </a:lnTo>
                  <a:lnTo>
                    <a:pt x="2828416" y="320039"/>
                  </a:lnTo>
                  <a:lnTo>
                    <a:pt x="2131441" y="262127"/>
                  </a:lnTo>
                  <a:lnTo>
                    <a:pt x="1519047" y="199008"/>
                  </a:lnTo>
                  <a:lnTo>
                    <a:pt x="995807" y="138175"/>
                  </a:lnTo>
                  <a:lnTo>
                    <a:pt x="403733" y="61340"/>
                  </a:lnTo>
                  <a:lnTo>
                    <a:pt x="0" y="0"/>
                  </a:lnTo>
                  <a:close/>
                </a:path>
                <a:path w="11277600" h="2338070">
                  <a:moveTo>
                    <a:pt x="11277600" y="2031"/>
                  </a:moveTo>
                  <a:lnTo>
                    <a:pt x="10510774" y="127761"/>
                  </a:lnTo>
                  <a:lnTo>
                    <a:pt x="9740519" y="230250"/>
                  </a:lnTo>
                  <a:lnTo>
                    <a:pt x="9486773" y="258317"/>
                  </a:lnTo>
                  <a:lnTo>
                    <a:pt x="8973566" y="309117"/>
                  </a:lnTo>
                  <a:lnTo>
                    <a:pt x="8467217" y="351281"/>
                  </a:lnTo>
                  <a:lnTo>
                    <a:pt x="8215757" y="368807"/>
                  </a:lnTo>
                  <a:lnTo>
                    <a:pt x="7465822" y="408812"/>
                  </a:lnTo>
                  <a:lnTo>
                    <a:pt x="6730492" y="431672"/>
                  </a:lnTo>
                  <a:lnTo>
                    <a:pt x="6013196" y="440054"/>
                  </a:lnTo>
                  <a:lnTo>
                    <a:pt x="11277600" y="440054"/>
                  </a:lnTo>
                  <a:lnTo>
                    <a:pt x="11277600" y="2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72362" y="607009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27157" y="2613736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”</a:t>
            </a:r>
            <a:endParaRPr sz="9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0905" y="1999868"/>
            <a:ext cx="513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E9E4DC"/>
                </a:solidFill>
                <a:latin typeface="UKIJ CJK"/>
                <a:cs typeface="UKIJ CJK"/>
              </a:rPr>
              <a:t>1.</a:t>
            </a:r>
            <a:r>
              <a:rPr sz="4000" spc="-135" dirty="0">
                <a:solidFill>
                  <a:srgbClr val="E9E4DC"/>
                </a:solidFill>
                <a:latin typeface="UKIJ CJK"/>
                <a:cs typeface="UKIJ CJK"/>
              </a:rPr>
              <a:t> </a:t>
            </a:r>
            <a:r>
              <a:rPr sz="4000" spc="-5" dirty="0">
                <a:solidFill>
                  <a:srgbClr val="E9E4DC"/>
                </a:solidFill>
                <a:latin typeface="UKIJ CJK"/>
                <a:cs typeface="UKIJ CJK"/>
              </a:rPr>
              <a:t>本課程使用環境介紹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3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8191"/>
            <a:ext cx="458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讀取及顯示圖片</a:t>
            </a:r>
            <a:r>
              <a:rPr sz="3600" u="none" spc="105" dirty="0">
                <a:solidFill>
                  <a:srgbClr val="E9E4DC"/>
                </a:solidFill>
              </a:rPr>
              <a:t>(c</a:t>
            </a:r>
            <a:r>
              <a:rPr sz="3600" u="none" spc="145" dirty="0">
                <a:solidFill>
                  <a:srgbClr val="E9E4DC"/>
                </a:solidFill>
              </a:rPr>
              <a:t>o</a:t>
            </a:r>
            <a:r>
              <a:rPr sz="3600" u="none" spc="15" dirty="0">
                <a:solidFill>
                  <a:srgbClr val="E9E4DC"/>
                </a:solidFill>
              </a:rPr>
              <a:t>nt.)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30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7839" y="2471927"/>
            <a:ext cx="8148955" cy="3122930"/>
            <a:chOff x="1767839" y="2471927"/>
            <a:chExt cx="8148955" cy="3122930"/>
          </a:xfrm>
        </p:grpSpPr>
        <p:sp>
          <p:nvSpPr>
            <p:cNvPr id="5" name="object 5"/>
            <p:cNvSpPr/>
            <p:nvPr/>
          </p:nvSpPr>
          <p:spPr>
            <a:xfrm>
              <a:off x="1767839" y="2471927"/>
              <a:ext cx="3872484" cy="3122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1468" y="2471927"/>
              <a:ext cx="3505199" cy="3122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5380" y="5830011"/>
            <a:ext cx="34886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UKIJ CJK"/>
                <a:cs typeface="UKIJ CJK"/>
              </a:rPr>
              <a:t>使用</a:t>
            </a:r>
            <a:r>
              <a:rPr sz="1800" spc="35" dirty="0">
                <a:latin typeface="UKIJ CJK"/>
                <a:cs typeface="UKIJ CJK"/>
              </a:rPr>
              <a:t>matplotlib.pyplot</a:t>
            </a:r>
            <a:r>
              <a:rPr sz="1800" spc="-5" dirty="0">
                <a:latin typeface="UKIJ CJK"/>
                <a:cs typeface="UKIJ CJK"/>
              </a:rPr>
              <a:t>輸出的結果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8593" y="5830011"/>
            <a:ext cx="2415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UKIJ CJK"/>
                <a:cs typeface="UKIJ CJK"/>
              </a:rPr>
              <a:t>使用</a:t>
            </a:r>
            <a:r>
              <a:rPr sz="1800" spc="60" dirty="0">
                <a:latin typeface="UKIJ CJK"/>
                <a:cs typeface="UKIJ CJK"/>
              </a:rPr>
              <a:t>opencv</a:t>
            </a:r>
            <a:r>
              <a:rPr sz="1800" spc="-5" dirty="0">
                <a:latin typeface="UKIJ CJK"/>
                <a:cs typeface="UKIJ CJK"/>
              </a:rPr>
              <a:t>輸出的結果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7496" y="3756659"/>
            <a:ext cx="5017008" cy="2761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03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調整影像大小</a:t>
            </a:r>
            <a:r>
              <a:rPr sz="3600" u="none" spc="100" dirty="0">
                <a:solidFill>
                  <a:srgbClr val="E9E4DC"/>
                </a:solidFill>
              </a:rPr>
              <a:t>2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31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8860" y="2702051"/>
            <a:ext cx="7146036" cy="1054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9476" y="4724400"/>
            <a:ext cx="3453383" cy="1274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平移影像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32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352" y="2894076"/>
            <a:ext cx="10506456" cy="1254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21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平移影像</a:t>
            </a:r>
            <a:r>
              <a:rPr sz="3600" u="none" spc="105" dirty="0">
                <a:solidFill>
                  <a:srgbClr val="E9E4DC"/>
                </a:solidFill>
              </a:rPr>
              <a:t>(c</a:t>
            </a:r>
            <a:r>
              <a:rPr sz="3600" u="none" spc="145" dirty="0">
                <a:solidFill>
                  <a:srgbClr val="E9E4DC"/>
                </a:solidFill>
              </a:rPr>
              <a:t>o</a:t>
            </a:r>
            <a:r>
              <a:rPr sz="3600" u="none" spc="15" dirty="0">
                <a:solidFill>
                  <a:srgbClr val="E9E4DC"/>
                </a:solidFill>
              </a:rPr>
              <a:t>nt.)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33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6275" y="2345435"/>
            <a:ext cx="9118092" cy="421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旋轉影像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34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647" y="2738627"/>
            <a:ext cx="10355580" cy="169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367" y="2407920"/>
            <a:ext cx="8971788" cy="4154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旋轉影像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35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水平及垂直翻轉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36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9867" y="2642616"/>
            <a:ext cx="10166985" cy="3489960"/>
            <a:chOff x="1229867" y="2642616"/>
            <a:chExt cx="10166985" cy="3489960"/>
          </a:xfrm>
        </p:grpSpPr>
        <p:sp>
          <p:nvSpPr>
            <p:cNvPr id="5" name="object 5"/>
            <p:cNvSpPr/>
            <p:nvPr/>
          </p:nvSpPr>
          <p:spPr>
            <a:xfrm>
              <a:off x="1229867" y="2912364"/>
              <a:ext cx="5347715" cy="10332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1132" y="2642616"/>
              <a:ext cx="4625339" cy="3489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99476" y="9144"/>
            <a:ext cx="1600200" cy="1600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5676" y="3906646"/>
            <a:ext cx="11334750" cy="2672715"/>
            <a:chOff x="455676" y="3906646"/>
            <a:chExt cx="11334750" cy="2672715"/>
          </a:xfrm>
        </p:grpSpPr>
        <p:sp>
          <p:nvSpPr>
            <p:cNvPr id="8" name="object 8"/>
            <p:cNvSpPr/>
            <p:nvPr/>
          </p:nvSpPr>
          <p:spPr>
            <a:xfrm>
              <a:off x="8502142" y="39066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59"/>
                  </a:lnTo>
                  <a:lnTo>
                    <a:pt x="2485643" y="229996"/>
                  </a:lnTo>
                  <a:lnTo>
                    <a:pt x="2271522" y="287273"/>
                  </a:lnTo>
                  <a:lnTo>
                    <a:pt x="2059812" y="340486"/>
                  </a:lnTo>
                  <a:lnTo>
                    <a:pt x="1954656" y="365759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0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1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676" y="4241291"/>
              <a:ext cx="11277600" cy="2338070"/>
            </a:xfrm>
            <a:custGeom>
              <a:avLst/>
              <a:gdLst/>
              <a:ahLst/>
              <a:cxnLst/>
              <a:rect l="l" t="t" r="r" b="b"/>
              <a:pathLst>
                <a:path w="11277600" h="2338070">
                  <a:moveTo>
                    <a:pt x="0" y="0"/>
                  </a:moveTo>
                  <a:lnTo>
                    <a:pt x="0" y="2329052"/>
                  </a:lnTo>
                  <a:lnTo>
                    <a:pt x="11277600" y="2337815"/>
                  </a:lnTo>
                  <a:lnTo>
                    <a:pt x="11277600" y="440054"/>
                  </a:lnTo>
                  <a:lnTo>
                    <a:pt x="6013196" y="440054"/>
                  </a:lnTo>
                  <a:lnTo>
                    <a:pt x="5546344" y="438276"/>
                  </a:lnTo>
                  <a:lnTo>
                    <a:pt x="4648581" y="419099"/>
                  </a:lnTo>
                  <a:lnTo>
                    <a:pt x="4006977" y="393318"/>
                  </a:lnTo>
                  <a:lnTo>
                    <a:pt x="2828416" y="320039"/>
                  </a:lnTo>
                  <a:lnTo>
                    <a:pt x="2131441" y="262127"/>
                  </a:lnTo>
                  <a:lnTo>
                    <a:pt x="1519047" y="199008"/>
                  </a:lnTo>
                  <a:lnTo>
                    <a:pt x="995807" y="138175"/>
                  </a:lnTo>
                  <a:lnTo>
                    <a:pt x="403733" y="61340"/>
                  </a:lnTo>
                  <a:lnTo>
                    <a:pt x="0" y="0"/>
                  </a:lnTo>
                  <a:close/>
                </a:path>
                <a:path w="11277600" h="2338070">
                  <a:moveTo>
                    <a:pt x="11277600" y="2031"/>
                  </a:moveTo>
                  <a:lnTo>
                    <a:pt x="10510774" y="127761"/>
                  </a:lnTo>
                  <a:lnTo>
                    <a:pt x="9740519" y="230250"/>
                  </a:lnTo>
                  <a:lnTo>
                    <a:pt x="9486773" y="258317"/>
                  </a:lnTo>
                  <a:lnTo>
                    <a:pt x="8973566" y="309117"/>
                  </a:lnTo>
                  <a:lnTo>
                    <a:pt x="8467217" y="351281"/>
                  </a:lnTo>
                  <a:lnTo>
                    <a:pt x="8215757" y="368807"/>
                  </a:lnTo>
                  <a:lnTo>
                    <a:pt x="7465822" y="408812"/>
                  </a:lnTo>
                  <a:lnTo>
                    <a:pt x="6730492" y="431672"/>
                  </a:lnTo>
                  <a:lnTo>
                    <a:pt x="6013196" y="440054"/>
                  </a:lnTo>
                  <a:lnTo>
                    <a:pt x="11277600" y="440054"/>
                  </a:lnTo>
                  <a:lnTo>
                    <a:pt x="11277600" y="2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2" name="object 12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72362" y="607009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u="none" dirty="0">
                <a:solidFill>
                  <a:srgbClr val="EE8B6A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27157" y="2613736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”</a:t>
            </a:r>
            <a:endParaRPr sz="9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0905" y="1999868"/>
            <a:ext cx="1458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E9E4DC"/>
                </a:solidFill>
                <a:latin typeface="UKIJ CJK"/>
                <a:cs typeface="UKIJ CJK"/>
              </a:rPr>
              <a:t>6.</a:t>
            </a:r>
            <a:r>
              <a:rPr sz="4000" spc="-140" dirty="0">
                <a:solidFill>
                  <a:srgbClr val="E9E4DC"/>
                </a:solidFill>
                <a:latin typeface="UKIJ CJK"/>
                <a:cs typeface="UKIJ CJK"/>
              </a:rPr>
              <a:t> </a:t>
            </a:r>
            <a:r>
              <a:rPr sz="4000" spc="40" dirty="0">
                <a:solidFill>
                  <a:srgbClr val="E9E4DC"/>
                </a:solidFill>
                <a:latin typeface="UKIJ CJK"/>
                <a:cs typeface="UKIJ CJK"/>
              </a:rPr>
              <a:t>GUI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52315" y="5239308"/>
            <a:ext cx="2346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E8B6A"/>
                </a:solidFill>
                <a:latin typeface="Gothic Uralic"/>
                <a:cs typeface="Gothic Uralic"/>
              </a:rPr>
              <a:t>F</a:t>
            </a:r>
            <a:r>
              <a:rPr sz="2250" b="1" spc="-5" dirty="0">
                <a:solidFill>
                  <a:srgbClr val="EE8B6A"/>
                </a:solidFill>
                <a:latin typeface="Gothic Uralic"/>
                <a:cs typeface="Gothic Uralic"/>
              </a:rPr>
              <a:t>LEXX </a:t>
            </a:r>
            <a:r>
              <a:rPr sz="2800" b="1" spc="-5" dirty="0">
                <a:solidFill>
                  <a:srgbClr val="EE8B6A"/>
                </a:solidFill>
                <a:latin typeface="Gothic Uralic"/>
                <a:cs typeface="Gothic Uralic"/>
              </a:rPr>
              <a:t>&amp;</a:t>
            </a:r>
            <a:r>
              <a:rPr sz="2800" b="1" spc="95" dirty="0">
                <a:solidFill>
                  <a:srgbClr val="EE8B6A"/>
                </a:solidFill>
                <a:latin typeface="Gothic Uralic"/>
                <a:cs typeface="Gothic Uralic"/>
              </a:rPr>
              <a:t> </a:t>
            </a:r>
            <a:r>
              <a:rPr sz="2800" b="1" spc="-10" dirty="0">
                <a:solidFill>
                  <a:srgbClr val="EE8B6A"/>
                </a:solidFill>
                <a:latin typeface="Gothic Uralic"/>
                <a:cs typeface="Gothic Uralic"/>
              </a:rPr>
              <a:t>T</a:t>
            </a:r>
            <a:r>
              <a:rPr sz="2250" b="1" spc="-10" dirty="0">
                <a:solidFill>
                  <a:srgbClr val="EE8B6A"/>
                </a:solidFill>
                <a:latin typeface="Gothic Uralic"/>
                <a:cs typeface="Gothic Uralic"/>
              </a:rPr>
              <a:t>KINTER</a:t>
            </a:r>
            <a:endParaRPr sz="225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37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8388" y="402336"/>
              <a:ext cx="7139940" cy="6053455"/>
            </a:xfrm>
            <a:custGeom>
              <a:avLst/>
              <a:gdLst/>
              <a:ahLst/>
              <a:cxnLst/>
              <a:rect l="l" t="t" r="r" b="b"/>
              <a:pathLst>
                <a:path w="7139940" h="6053455">
                  <a:moveTo>
                    <a:pt x="7139940" y="0"/>
                  </a:moveTo>
                  <a:lnTo>
                    <a:pt x="1142" y="0"/>
                  </a:lnTo>
                  <a:lnTo>
                    <a:pt x="24511" y="137413"/>
                  </a:lnTo>
                  <a:lnTo>
                    <a:pt x="46736" y="274192"/>
                  </a:lnTo>
                  <a:lnTo>
                    <a:pt x="68579" y="411606"/>
                  </a:lnTo>
                  <a:lnTo>
                    <a:pt x="106045" y="687069"/>
                  </a:lnTo>
                  <a:lnTo>
                    <a:pt x="123571" y="825118"/>
                  </a:lnTo>
                  <a:lnTo>
                    <a:pt x="138684" y="961263"/>
                  </a:lnTo>
                  <a:lnTo>
                    <a:pt x="152908" y="1099312"/>
                  </a:lnTo>
                  <a:lnTo>
                    <a:pt x="165862" y="1236726"/>
                  </a:lnTo>
                  <a:lnTo>
                    <a:pt x="188467" y="1508505"/>
                  </a:lnTo>
                  <a:lnTo>
                    <a:pt x="197865" y="1643506"/>
                  </a:lnTo>
                  <a:lnTo>
                    <a:pt x="205232" y="1778508"/>
                  </a:lnTo>
                  <a:lnTo>
                    <a:pt x="212978" y="1912874"/>
                  </a:lnTo>
                  <a:lnTo>
                    <a:pt x="219456" y="2045969"/>
                  </a:lnTo>
                  <a:lnTo>
                    <a:pt x="223900" y="2178050"/>
                  </a:lnTo>
                  <a:lnTo>
                    <a:pt x="231648" y="2440686"/>
                  </a:lnTo>
                  <a:lnTo>
                    <a:pt x="235203" y="2698623"/>
                  </a:lnTo>
                  <a:lnTo>
                    <a:pt x="236220" y="2825750"/>
                  </a:lnTo>
                  <a:lnTo>
                    <a:pt x="235203" y="2951606"/>
                  </a:lnTo>
                  <a:lnTo>
                    <a:pt x="235203" y="3076321"/>
                  </a:lnTo>
                  <a:lnTo>
                    <a:pt x="233299" y="3199765"/>
                  </a:lnTo>
                  <a:lnTo>
                    <a:pt x="227837" y="3440683"/>
                  </a:lnTo>
                  <a:lnTo>
                    <a:pt x="224916" y="3558158"/>
                  </a:lnTo>
                  <a:lnTo>
                    <a:pt x="220345" y="3674999"/>
                  </a:lnTo>
                  <a:lnTo>
                    <a:pt x="215519" y="3789933"/>
                  </a:lnTo>
                  <a:lnTo>
                    <a:pt x="211074" y="3902582"/>
                  </a:lnTo>
                  <a:lnTo>
                    <a:pt x="198754" y="4122293"/>
                  </a:lnTo>
                  <a:lnTo>
                    <a:pt x="185547" y="4332986"/>
                  </a:lnTo>
                  <a:lnTo>
                    <a:pt x="171703" y="4535170"/>
                  </a:lnTo>
                  <a:lnTo>
                    <a:pt x="156463" y="4726432"/>
                  </a:lnTo>
                  <a:lnTo>
                    <a:pt x="140715" y="4909185"/>
                  </a:lnTo>
                  <a:lnTo>
                    <a:pt x="123571" y="5078730"/>
                  </a:lnTo>
                  <a:lnTo>
                    <a:pt x="106807" y="5237949"/>
                  </a:lnTo>
                  <a:lnTo>
                    <a:pt x="90042" y="5384431"/>
                  </a:lnTo>
                  <a:lnTo>
                    <a:pt x="74167" y="5518823"/>
                  </a:lnTo>
                  <a:lnTo>
                    <a:pt x="59182" y="5638063"/>
                  </a:lnTo>
                  <a:lnTo>
                    <a:pt x="32892" y="5836615"/>
                  </a:lnTo>
                  <a:lnTo>
                    <a:pt x="21589" y="5912891"/>
                  </a:lnTo>
                  <a:lnTo>
                    <a:pt x="0" y="6053328"/>
                  </a:lnTo>
                  <a:lnTo>
                    <a:pt x="7139940" y="6053328"/>
                  </a:lnTo>
                  <a:lnTo>
                    <a:pt x="7139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72997" y="3163646"/>
            <a:ext cx="1409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dirty="0">
                <a:solidFill>
                  <a:srgbClr val="EBEBEB"/>
                </a:solidFill>
                <a:latin typeface="Gothic Uralic"/>
                <a:cs typeface="Gothic Uralic"/>
              </a:rPr>
              <a:t>1.</a:t>
            </a:r>
            <a:r>
              <a:rPr sz="3200" u="none" spc="-70" dirty="0">
                <a:solidFill>
                  <a:srgbClr val="EBEBEB"/>
                </a:solidFill>
                <a:latin typeface="Gothic Uralic"/>
                <a:cs typeface="Gothic Uralic"/>
              </a:rPr>
              <a:t> </a:t>
            </a:r>
            <a:r>
              <a:rPr sz="3200" u="none" spc="-5" dirty="0">
                <a:solidFill>
                  <a:srgbClr val="EBEBEB"/>
                </a:solidFill>
                <a:latin typeface="Gothic Uralic"/>
                <a:cs typeface="Gothic Uralic"/>
              </a:rPr>
              <a:t>Flexx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46880" marR="5080" indent="-342900">
              <a:lnSpc>
                <a:spcPct val="100000"/>
              </a:lnSpc>
              <a:spcBef>
                <a:spcPts val="105"/>
              </a:spcBef>
              <a:tabLst>
                <a:tab pos="4246245" algn="l"/>
              </a:tabLst>
            </a:pPr>
            <a:r>
              <a:rPr lang="zh-TW" altLang="en-US" sz="1600" u="none" spc="270" dirty="0">
                <a:solidFill>
                  <a:srgbClr val="D24717"/>
                </a:solidFill>
                <a:latin typeface="Arial"/>
                <a:cs typeface="Arial"/>
              </a:rPr>
              <a:t> </a:t>
            </a:r>
            <a:r>
              <a:rPr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參考網址</a:t>
            </a:r>
            <a:r>
              <a:rPr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 </a:t>
            </a:r>
            <a:r>
              <a:rPr lang="en-US" spc="55" dirty="0">
                <a:solidFill>
                  <a:srgbClr val="800080"/>
                </a:solidFill>
                <a:hlinkClick r:id="rId8"/>
              </a:rPr>
              <a:t>https://flexx.readthedocs.io/en/stable/index.html</a:t>
            </a:r>
            <a:endParaRPr lang="en-US" sz="1600" dirty="0">
              <a:latin typeface="Arial"/>
              <a:cs typeface="Arial"/>
            </a:endParaRPr>
          </a:p>
          <a:p>
            <a:pPr marL="3903979">
              <a:lnSpc>
                <a:spcPct val="100000"/>
              </a:lnSpc>
              <a:spcBef>
                <a:spcPts val="994"/>
              </a:spcBef>
              <a:tabLst>
                <a:tab pos="4246880" algn="l"/>
              </a:tabLst>
            </a:pPr>
            <a:r>
              <a:rPr sz="1600" u="none" spc="27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u="none" spc="5" dirty="0">
                <a:solidFill>
                  <a:srgbClr val="404040"/>
                </a:solidFill>
              </a:rPr>
              <a:t>是</a:t>
            </a:r>
            <a:r>
              <a:rPr u="none" dirty="0">
                <a:solidFill>
                  <a:srgbClr val="404040"/>
                </a:solidFill>
              </a:rPr>
              <a:t>純</a:t>
            </a:r>
            <a:r>
              <a:rPr u="none" spc="60" dirty="0">
                <a:solidFill>
                  <a:srgbClr val="404040"/>
                </a:solidFill>
              </a:rPr>
              <a:t>python</a:t>
            </a:r>
            <a:r>
              <a:rPr u="none" dirty="0">
                <a:solidFill>
                  <a:srgbClr val="404040"/>
                </a:solidFill>
              </a:rPr>
              <a:t>的工具</a:t>
            </a:r>
            <a:endParaRPr sz="1600" dirty="0">
              <a:latin typeface="Arial"/>
              <a:cs typeface="Arial"/>
            </a:endParaRPr>
          </a:p>
          <a:p>
            <a:pPr marL="3903979">
              <a:lnSpc>
                <a:spcPct val="100000"/>
              </a:lnSpc>
              <a:spcBef>
                <a:spcPts val="994"/>
              </a:spcBef>
              <a:tabLst>
                <a:tab pos="4246880" algn="l"/>
              </a:tabLst>
            </a:pPr>
            <a:r>
              <a:rPr sz="1600" u="none" spc="27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u="none" spc="35" dirty="0">
                <a:solidFill>
                  <a:srgbClr val="404040"/>
                </a:solidFill>
              </a:rPr>
              <a:t>Graphical</a:t>
            </a:r>
            <a:r>
              <a:rPr u="none" spc="-45" dirty="0">
                <a:solidFill>
                  <a:srgbClr val="404040"/>
                </a:solidFill>
              </a:rPr>
              <a:t> </a:t>
            </a:r>
            <a:r>
              <a:rPr u="none" spc="10" dirty="0">
                <a:solidFill>
                  <a:srgbClr val="404040"/>
                </a:solidFill>
              </a:rPr>
              <a:t>user</a:t>
            </a:r>
            <a:r>
              <a:rPr u="none" spc="-35" dirty="0">
                <a:solidFill>
                  <a:srgbClr val="404040"/>
                </a:solidFill>
              </a:rPr>
              <a:t> </a:t>
            </a:r>
            <a:r>
              <a:rPr u="none" spc="25" dirty="0">
                <a:solidFill>
                  <a:srgbClr val="404040"/>
                </a:solidFill>
              </a:rPr>
              <a:t>interfaces</a:t>
            </a:r>
            <a:r>
              <a:rPr lang="zh-TW" altLang="en-US" u="none" spc="25" dirty="0">
                <a:solidFill>
                  <a:srgbClr val="404040"/>
                </a:solidFill>
              </a:rPr>
              <a:t> </a:t>
            </a:r>
            <a:r>
              <a:rPr u="none" spc="25" dirty="0">
                <a:solidFill>
                  <a:srgbClr val="404040"/>
                </a:solidFill>
              </a:rPr>
              <a:t>(GUI)</a:t>
            </a:r>
            <a:r>
              <a:rPr u="none" spc="-85" dirty="0">
                <a:solidFill>
                  <a:srgbClr val="404040"/>
                </a:solidFill>
              </a:rPr>
              <a:t> </a:t>
            </a:r>
            <a:r>
              <a:rPr u="none" dirty="0">
                <a:solidFill>
                  <a:srgbClr val="404040"/>
                </a:solidFill>
              </a:rPr>
              <a:t>開發工具</a:t>
            </a:r>
            <a:endParaRPr sz="1600" dirty="0">
              <a:latin typeface="Arial"/>
              <a:cs typeface="Arial"/>
            </a:endParaRPr>
          </a:p>
          <a:p>
            <a:pPr marL="3903979">
              <a:lnSpc>
                <a:spcPct val="100000"/>
              </a:lnSpc>
              <a:spcBef>
                <a:spcPts val="1010"/>
              </a:spcBef>
              <a:tabLst>
                <a:tab pos="4246880" algn="l"/>
              </a:tabLst>
            </a:pPr>
            <a:r>
              <a:rPr sz="1600" u="none" spc="27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u="none" dirty="0">
                <a:solidFill>
                  <a:srgbClr val="404040"/>
                </a:solidFill>
              </a:rPr>
              <a:t>可以生成的形式</a:t>
            </a:r>
            <a:r>
              <a:rPr u="none" spc="15" dirty="0">
                <a:solidFill>
                  <a:srgbClr val="404040"/>
                </a:solidFill>
              </a:rPr>
              <a:t>：html,</a:t>
            </a:r>
            <a:r>
              <a:rPr u="none" spc="-70" dirty="0">
                <a:solidFill>
                  <a:srgbClr val="404040"/>
                </a:solidFill>
              </a:rPr>
              <a:t> </a:t>
            </a:r>
            <a:r>
              <a:rPr u="none" spc="120" dirty="0">
                <a:solidFill>
                  <a:srgbClr val="404040"/>
                </a:solidFill>
              </a:rPr>
              <a:t>App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6566" y="6455155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D24717"/>
                </a:solidFill>
                <a:latin typeface="Gothic Uralic"/>
                <a:cs typeface="Gothic Uralic"/>
              </a:rPr>
              <a:t>38</a:t>
            </a:r>
            <a:endParaRPr sz="1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7738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安裝</a:t>
            </a:r>
            <a:r>
              <a:rPr sz="3600" u="none" spc="25" dirty="0">
                <a:solidFill>
                  <a:srgbClr val="E9E4DC"/>
                </a:solidFill>
              </a:rPr>
              <a:t>Flexx</a:t>
            </a:r>
            <a:r>
              <a:rPr sz="3600" u="none" spc="-90" dirty="0">
                <a:solidFill>
                  <a:srgbClr val="E9E4DC"/>
                </a:solidFill>
              </a:rPr>
              <a:t> </a:t>
            </a:r>
            <a:r>
              <a:rPr sz="3600" u="none" spc="100" dirty="0">
                <a:solidFill>
                  <a:srgbClr val="E9E4DC"/>
                </a:solidFill>
              </a:rPr>
              <a:t>module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4694"/>
            <a:ext cx="7896225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4945380" indent="-40132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65" dirty="0">
                <a:solidFill>
                  <a:srgbClr val="404040"/>
                </a:solidFill>
                <a:latin typeface="UKIJ CJK"/>
                <a:cs typeface="UKIJ CJK"/>
              </a:rPr>
              <a:t>Command </a:t>
            </a:r>
            <a:r>
              <a:rPr sz="1800" spc="15" dirty="0">
                <a:solidFill>
                  <a:srgbClr val="404040"/>
                </a:solidFill>
                <a:latin typeface="UKIJ CJK"/>
                <a:cs typeface="UKIJ CJK"/>
              </a:rPr>
              <a:t>line </a:t>
            </a:r>
            <a:r>
              <a:rPr sz="1800" dirty="0" err="1">
                <a:solidFill>
                  <a:srgbClr val="404040"/>
                </a:solidFill>
                <a:latin typeface="UKIJ CJK"/>
                <a:cs typeface="UKIJ CJK"/>
              </a:rPr>
              <a:t>指令</a:t>
            </a:r>
            <a:endParaRPr lang="en-US" dirty="0">
              <a:solidFill>
                <a:srgbClr val="404040"/>
              </a:solidFill>
              <a:latin typeface="UKIJ CJK"/>
              <a:cs typeface="UKIJ CJK"/>
            </a:endParaRPr>
          </a:p>
          <a:p>
            <a:pPr marL="413384" marR="4945380" indent="-401320">
              <a:lnSpc>
                <a:spcPct val="1461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1800" dirty="0">
                <a:solidFill>
                  <a:srgbClr val="404040"/>
                </a:solidFill>
                <a:latin typeface="UKIJ CJK"/>
                <a:cs typeface="UKIJ CJK"/>
              </a:rPr>
              <a:t>	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  方法</a:t>
            </a:r>
            <a:r>
              <a:rPr sz="1800" spc="40" dirty="0">
                <a:solidFill>
                  <a:srgbClr val="404040"/>
                </a:solidFill>
                <a:latin typeface="UKIJ CJK"/>
                <a:cs typeface="UKIJ CJK"/>
              </a:rPr>
              <a:t>1：pip3</a:t>
            </a:r>
            <a:r>
              <a:rPr sz="1800" spc="-6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UKIJ CJK"/>
                <a:cs typeface="UKIJ CJK"/>
              </a:rPr>
              <a:t>install</a:t>
            </a:r>
            <a:r>
              <a:rPr sz="1800" spc="-3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flexx</a:t>
            </a:r>
            <a:endParaRPr sz="1800" dirty="0">
              <a:latin typeface="UKIJ CJK"/>
              <a:cs typeface="UKIJ CJK"/>
            </a:endParaRPr>
          </a:p>
          <a:p>
            <a:pPr marL="413384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方法</a:t>
            </a:r>
            <a:r>
              <a:rPr sz="1800" spc="40" dirty="0">
                <a:solidFill>
                  <a:srgbClr val="404040"/>
                </a:solidFill>
                <a:latin typeface="UKIJ CJK"/>
                <a:cs typeface="UKIJ CJK"/>
              </a:rPr>
              <a:t>2：pip3</a:t>
            </a:r>
            <a:r>
              <a:rPr sz="1800" spc="-6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UKIJ CJK"/>
                <a:cs typeface="UKIJ CJK"/>
              </a:rPr>
              <a:t>install</a:t>
            </a:r>
            <a:r>
              <a:rPr sz="1800" spc="-3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u="heavy" spc="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UKIJ CJK"/>
                <a:cs typeface="UKIJ CJK"/>
                <a:hlinkClick r:id="rId2"/>
              </a:rPr>
              <a:t>https://github.com/flexxui/flexx/archive/master.zip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39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BEBEB"/>
                </a:solidFill>
              </a:rPr>
              <a:t>環境要求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4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160" y="2915411"/>
            <a:ext cx="4645660" cy="3107690"/>
          </a:xfrm>
          <a:prstGeom prst="rect">
            <a:avLst/>
          </a:prstGeom>
          <a:solidFill>
            <a:srgbClr val="9B2C1F"/>
          </a:solidFill>
        </p:spPr>
        <p:txBody>
          <a:bodyPr vert="horz" wrap="square" lIns="0" tIns="8445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665"/>
              </a:spcBef>
            </a:pPr>
            <a:r>
              <a:rPr sz="6400" spc="-10" dirty="0">
                <a:solidFill>
                  <a:srgbClr val="FFFFFF"/>
                </a:solidFill>
                <a:latin typeface="Gothic Uralic"/>
                <a:cs typeface="Gothic Uralic"/>
              </a:rPr>
              <a:t>01</a:t>
            </a:r>
            <a:endParaRPr sz="6400">
              <a:latin typeface="Gothic Uralic"/>
              <a:cs typeface="Gothic Uralic"/>
            </a:endParaRPr>
          </a:p>
          <a:p>
            <a:pPr marL="466725" marR="707390">
              <a:lnSpc>
                <a:spcPct val="144200"/>
              </a:lnSpc>
              <a:spcBef>
                <a:spcPts val="790"/>
              </a:spcBef>
            </a:pPr>
            <a:r>
              <a:rPr sz="2600" dirty="0">
                <a:solidFill>
                  <a:srgbClr val="FFFFFF"/>
                </a:solidFill>
                <a:latin typeface="UKIJ CJK"/>
                <a:cs typeface="UKIJ CJK"/>
              </a:rPr>
              <a:t>程式碼在</a:t>
            </a:r>
            <a:r>
              <a:rPr sz="2600" spc="15" dirty="0">
                <a:solidFill>
                  <a:srgbClr val="FFFFFF"/>
                </a:solidFill>
                <a:latin typeface="UKIJ CJK"/>
                <a:cs typeface="UKIJ CJK"/>
              </a:rPr>
              <a:t>Linu</a:t>
            </a:r>
            <a:r>
              <a:rPr sz="2600" spc="20" dirty="0">
                <a:solidFill>
                  <a:srgbClr val="FFFFFF"/>
                </a:solidFill>
                <a:latin typeface="UKIJ CJK"/>
                <a:cs typeface="UKIJ CJK"/>
              </a:rPr>
              <a:t>x</a:t>
            </a:r>
            <a:r>
              <a:rPr sz="2600" dirty="0">
                <a:solidFill>
                  <a:srgbClr val="FFFFFF"/>
                </a:solidFill>
                <a:latin typeface="UKIJ CJK"/>
                <a:cs typeface="UKIJ CJK"/>
              </a:rPr>
              <a:t>環境下可 以運作</a:t>
            </a:r>
            <a:endParaRPr sz="260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5832" y="2915411"/>
            <a:ext cx="4643755" cy="3107690"/>
          </a:xfrm>
          <a:prstGeom prst="rect">
            <a:avLst/>
          </a:prstGeom>
          <a:solidFill>
            <a:srgbClr val="A18E6A"/>
          </a:solidFill>
        </p:spPr>
        <p:txBody>
          <a:bodyPr vert="horz" wrap="square" lIns="0" tIns="84455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665"/>
              </a:spcBef>
            </a:pPr>
            <a:r>
              <a:rPr sz="6400" spc="-10" dirty="0">
                <a:solidFill>
                  <a:srgbClr val="FFFFFF"/>
                </a:solidFill>
                <a:latin typeface="Gothic Uralic"/>
                <a:cs typeface="Gothic Uralic"/>
              </a:rPr>
              <a:t>02</a:t>
            </a:r>
            <a:endParaRPr sz="6400">
              <a:latin typeface="Gothic Uralic"/>
              <a:cs typeface="Gothic Uralic"/>
            </a:endParaRPr>
          </a:p>
          <a:p>
            <a:pPr marL="466090">
              <a:lnSpc>
                <a:spcPct val="100000"/>
              </a:lnSpc>
              <a:spcBef>
                <a:spcPts val="2170"/>
              </a:spcBef>
            </a:pPr>
            <a:r>
              <a:rPr sz="2600" spc="70" dirty="0">
                <a:solidFill>
                  <a:srgbClr val="FFFFFF"/>
                </a:solidFill>
                <a:latin typeface="UKIJ CJK"/>
                <a:cs typeface="UKIJ CJK"/>
              </a:rPr>
              <a:t>Python</a:t>
            </a:r>
            <a:r>
              <a:rPr sz="2600" spc="-6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600" dirty="0">
                <a:solidFill>
                  <a:srgbClr val="FFFFFF"/>
                </a:solidFill>
                <a:latin typeface="UKIJ CJK"/>
                <a:cs typeface="UKIJ CJK"/>
              </a:rPr>
              <a:t>版本</a:t>
            </a:r>
            <a:r>
              <a:rPr sz="2600" spc="-40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UKIJ CJK"/>
                <a:cs typeface="UKIJ CJK"/>
              </a:rPr>
              <a:t>3.5</a:t>
            </a:r>
            <a:r>
              <a:rPr sz="2600" spc="-45" dirty="0">
                <a:solidFill>
                  <a:srgbClr val="FFFFFF"/>
                </a:solidFill>
                <a:latin typeface="UKIJ CJK"/>
                <a:cs typeface="UKIJ CJK"/>
              </a:rPr>
              <a:t> </a:t>
            </a:r>
            <a:r>
              <a:rPr sz="2600" dirty="0">
                <a:solidFill>
                  <a:srgbClr val="FFFFFF"/>
                </a:solidFill>
                <a:latin typeface="UKIJ CJK"/>
                <a:cs typeface="UKIJ CJK"/>
              </a:rPr>
              <a:t>以上</a:t>
            </a:r>
            <a:endParaRPr sz="26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361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用</a:t>
            </a:r>
            <a:r>
              <a:rPr sz="3600" u="none" spc="5" dirty="0">
                <a:solidFill>
                  <a:srgbClr val="E9E4DC"/>
                </a:solidFill>
              </a:rPr>
              <a:t>flex</a:t>
            </a:r>
            <a:r>
              <a:rPr sz="3600" u="none" spc="15" dirty="0">
                <a:solidFill>
                  <a:srgbClr val="E9E4DC"/>
                </a:solidFill>
              </a:rPr>
              <a:t>x</a:t>
            </a:r>
            <a:r>
              <a:rPr sz="3600" u="none" dirty="0">
                <a:solidFill>
                  <a:srgbClr val="E9E4DC"/>
                </a:solidFill>
              </a:rPr>
              <a:t>產</a:t>
            </a:r>
            <a:r>
              <a:rPr sz="3600" u="none" spc="-5" dirty="0">
                <a:solidFill>
                  <a:srgbClr val="E9E4DC"/>
                </a:solidFill>
              </a:rPr>
              <a:t>生</a:t>
            </a:r>
            <a:r>
              <a:rPr sz="3600" u="none" spc="65" dirty="0">
                <a:solidFill>
                  <a:srgbClr val="E9E4DC"/>
                </a:solidFill>
              </a:rPr>
              <a:t>html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40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7908" y="2656332"/>
            <a:ext cx="10909300" cy="3075940"/>
            <a:chOff x="787908" y="2656332"/>
            <a:chExt cx="10909300" cy="3075940"/>
          </a:xfrm>
        </p:grpSpPr>
        <p:sp>
          <p:nvSpPr>
            <p:cNvPr id="5" name="object 5"/>
            <p:cNvSpPr/>
            <p:nvPr/>
          </p:nvSpPr>
          <p:spPr>
            <a:xfrm>
              <a:off x="787908" y="2656332"/>
              <a:ext cx="6537959" cy="3075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8128" y="4285488"/>
              <a:ext cx="5338572" cy="1197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05878" y="2747517"/>
            <a:ext cx="343789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20" dirty="0">
                <a:solidFill>
                  <a:srgbClr val="404040"/>
                </a:solidFill>
                <a:latin typeface="UKIJ CJK"/>
                <a:cs typeface="UKIJ CJK"/>
              </a:rPr>
              <a:t>Example：class</a:t>
            </a:r>
            <a:r>
              <a:rPr sz="1800" spc="-8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名稱，是一個 物件</a:t>
            </a:r>
            <a:endParaRPr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使用flexx底下的</a:t>
            </a:r>
            <a:r>
              <a:rPr sz="1800" spc="100" dirty="0">
                <a:solidFill>
                  <a:srgbClr val="404040"/>
                </a:solidFill>
                <a:latin typeface="UKIJ CJK"/>
                <a:cs typeface="UKIJ CJK"/>
              </a:rPr>
              <a:t>Widget</a:t>
            </a:r>
            <a:endParaRPr sz="1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02142" y="1519047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248" y="186690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8388" y="402336"/>
              <a:ext cx="7139940" cy="6053455"/>
            </a:xfrm>
            <a:custGeom>
              <a:avLst/>
              <a:gdLst/>
              <a:ahLst/>
              <a:cxnLst/>
              <a:rect l="l" t="t" r="r" b="b"/>
              <a:pathLst>
                <a:path w="7139940" h="6053455">
                  <a:moveTo>
                    <a:pt x="7139940" y="0"/>
                  </a:moveTo>
                  <a:lnTo>
                    <a:pt x="1142" y="0"/>
                  </a:lnTo>
                  <a:lnTo>
                    <a:pt x="24511" y="137413"/>
                  </a:lnTo>
                  <a:lnTo>
                    <a:pt x="46736" y="274192"/>
                  </a:lnTo>
                  <a:lnTo>
                    <a:pt x="68579" y="411606"/>
                  </a:lnTo>
                  <a:lnTo>
                    <a:pt x="106045" y="687069"/>
                  </a:lnTo>
                  <a:lnTo>
                    <a:pt x="123571" y="825118"/>
                  </a:lnTo>
                  <a:lnTo>
                    <a:pt x="138684" y="961263"/>
                  </a:lnTo>
                  <a:lnTo>
                    <a:pt x="152908" y="1099312"/>
                  </a:lnTo>
                  <a:lnTo>
                    <a:pt x="165862" y="1236726"/>
                  </a:lnTo>
                  <a:lnTo>
                    <a:pt x="188467" y="1508505"/>
                  </a:lnTo>
                  <a:lnTo>
                    <a:pt x="197865" y="1643506"/>
                  </a:lnTo>
                  <a:lnTo>
                    <a:pt x="205232" y="1778508"/>
                  </a:lnTo>
                  <a:lnTo>
                    <a:pt x="212978" y="1912874"/>
                  </a:lnTo>
                  <a:lnTo>
                    <a:pt x="219456" y="2045969"/>
                  </a:lnTo>
                  <a:lnTo>
                    <a:pt x="223900" y="2178050"/>
                  </a:lnTo>
                  <a:lnTo>
                    <a:pt x="231648" y="2440686"/>
                  </a:lnTo>
                  <a:lnTo>
                    <a:pt x="235203" y="2698623"/>
                  </a:lnTo>
                  <a:lnTo>
                    <a:pt x="236220" y="2825750"/>
                  </a:lnTo>
                  <a:lnTo>
                    <a:pt x="235203" y="2951606"/>
                  </a:lnTo>
                  <a:lnTo>
                    <a:pt x="235203" y="3076321"/>
                  </a:lnTo>
                  <a:lnTo>
                    <a:pt x="233299" y="3199765"/>
                  </a:lnTo>
                  <a:lnTo>
                    <a:pt x="227837" y="3440683"/>
                  </a:lnTo>
                  <a:lnTo>
                    <a:pt x="224916" y="3558158"/>
                  </a:lnTo>
                  <a:lnTo>
                    <a:pt x="220345" y="3674999"/>
                  </a:lnTo>
                  <a:lnTo>
                    <a:pt x="215519" y="3789933"/>
                  </a:lnTo>
                  <a:lnTo>
                    <a:pt x="211074" y="3902582"/>
                  </a:lnTo>
                  <a:lnTo>
                    <a:pt x="198754" y="4122293"/>
                  </a:lnTo>
                  <a:lnTo>
                    <a:pt x="185547" y="4332986"/>
                  </a:lnTo>
                  <a:lnTo>
                    <a:pt x="171703" y="4535170"/>
                  </a:lnTo>
                  <a:lnTo>
                    <a:pt x="156463" y="4726432"/>
                  </a:lnTo>
                  <a:lnTo>
                    <a:pt x="140715" y="4909185"/>
                  </a:lnTo>
                  <a:lnTo>
                    <a:pt x="123571" y="5078730"/>
                  </a:lnTo>
                  <a:lnTo>
                    <a:pt x="106807" y="5237949"/>
                  </a:lnTo>
                  <a:lnTo>
                    <a:pt x="90042" y="5384431"/>
                  </a:lnTo>
                  <a:lnTo>
                    <a:pt x="74167" y="5518823"/>
                  </a:lnTo>
                  <a:lnTo>
                    <a:pt x="59182" y="5638063"/>
                  </a:lnTo>
                  <a:lnTo>
                    <a:pt x="32892" y="5836615"/>
                  </a:lnTo>
                  <a:lnTo>
                    <a:pt x="21589" y="5912891"/>
                  </a:lnTo>
                  <a:lnTo>
                    <a:pt x="0" y="6053328"/>
                  </a:lnTo>
                  <a:lnTo>
                    <a:pt x="7139940" y="6053328"/>
                  </a:lnTo>
                  <a:lnTo>
                    <a:pt x="7139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269"/>
            <a:ext cx="12192000" cy="6380480"/>
          </a:xfrm>
          <a:custGeom>
            <a:avLst/>
            <a:gdLst/>
            <a:ahLst/>
            <a:cxnLst/>
            <a:rect l="l" t="t" r="r" b="b"/>
            <a:pathLst>
              <a:path w="12192000" h="6380480">
                <a:moveTo>
                  <a:pt x="12192000" y="470154"/>
                </a:moveTo>
                <a:lnTo>
                  <a:pt x="11709273" y="470154"/>
                </a:lnTo>
                <a:lnTo>
                  <a:pt x="11709273" y="6380480"/>
                </a:lnTo>
                <a:lnTo>
                  <a:pt x="12192000" y="6380480"/>
                </a:lnTo>
                <a:lnTo>
                  <a:pt x="12192000" y="470154"/>
                </a:lnTo>
                <a:close/>
              </a:path>
              <a:path w="12192000" h="638048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85773" y="3163646"/>
            <a:ext cx="249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BEBEB"/>
                </a:solidFill>
                <a:latin typeface="Gothic Uralic"/>
                <a:cs typeface="Gothic Uralic"/>
              </a:rPr>
              <a:t>2. Tkinter</a:t>
            </a:r>
            <a:r>
              <a:rPr sz="3200" spc="-100" dirty="0">
                <a:solidFill>
                  <a:srgbClr val="EBEBEB"/>
                </a:solidFill>
                <a:latin typeface="Gothic Uralic"/>
                <a:cs typeface="Gothic Uralic"/>
              </a:rPr>
              <a:t> </a:t>
            </a:r>
            <a:r>
              <a:rPr sz="3200" spc="-5" dirty="0">
                <a:solidFill>
                  <a:srgbClr val="EBEBEB"/>
                </a:solidFill>
                <a:latin typeface="Gothic Uralic"/>
                <a:cs typeface="Gothic Uralic"/>
              </a:rPr>
              <a:t>(Tk)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u="none" spc="27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u="none" dirty="0" err="1">
                <a:solidFill>
                  <a:srgbClr val="404040"/>
                </a:solidFill>
              </a:rPr>
              <a:t>參考網址</a:t>
            </a:r>
            <a:r>
              <a:rPr u="none" spc="40" dirty="0" err="1">
                <a:solidFill>
                  <a:srgbClr val="404040"/>
                </a:solidFill>
              </a:rPr>
              <a:t>：</a:t>
            </a:r>
            <a:r>
              <a:rPr lang="en-US" spc="40" dirty="0" err="1">
                <a:hlinkClick r:id="rId8"/>
              </a:rPr>
              <a:t>https</a:t>
            </a:r>
            <a:r>
              <a:rPr lang="en-US" spc="40" dirty="0">
                <a:hlinkClick r:id="rId8"/>
              </a:rPr>
              <a:t>://www.python-course.eu/python_tkinter.php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9433" y="3052419"/>
            <a:ext cx="2916555" cy="132143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000" spc="20" dirty="0">
                <a:solidFill>
                  <a:srgbClr val="404040"/>
                </a:solidFill>
                <a:latin typeface="UKIJ CJK"/>
                <a:cs typeface="UKIJ CJK"/>
              </a:rPr>
              <a:t>GUI</a:t>
            </a:r>
            <a:r>
              <a:rPr sz="2000" spc="-5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2000" dirty="0">
                <a:solidFill>
                  <a:srgbClr val="404040"/>
                </a:solidFill>
                <a:latin typeface="UKIJ CJK"/>
                <a:cs typeface="UKIJ CJK"/>
              </a:rPr>
              <a:t>開發工具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UKIJ CJK"/>
                <a:cs typeface="UKIJ CJK"/>
              </a:rPr>
              <a:t>可在大多數平台上運作</a:t>
            </a:r>
            <a:endParaRPr sz="2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2000" spc="120" dirty="0">
                <a:solidFill>
                  <a:srgbClr val="404040"/>
                </a:solidFill>
                <a:latin typeface="UKIJ CJK"/>
                <a:cs typeface="UKIJ CJK"/>
              </a:rPr>
              <a:t>App</a:t>
            </a:r>
            <a:endParaRPr sz="2000">
              <a:latin typeface="UKIJ CJK"/>
              <a:cs typeface="UKIJ CJ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86566" y="6455155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D24717"/>
                </a:solidFill>
                <a:latin typeface="Gothic Uralic"/>
                <a:cs typeface="Gothic Uralic"/>
              </a:rPr>
              <a:t>41</a:t>
            </a:r>
            <a:endParaRPr sz="1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3" name="object 3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3932" y="1026667"/>
            <a:ext cx="2429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9E4DC"/>
                </a:solidFill>
                <a:latin typeface="UKIJ CJK"/>
                <a:cs typeface="UKIJ CJK"/>
              </a:rPr>
              <a:t>安裝</a:t>
            </a:r>
            <a:r>
              <a:rPr sz="3600" spc="55" dirty="0">
                <a:solidFill>
                  <a:srgbClr val="E9E4DC"/>
                </a:solidFill>
                <a:latin typeface="UKIJ CJK"/>
                <a:cs typeface="UKIJ CJK"/>
              </a:rPr>
              <a:t>Tkinter</a:t>
            </a:r>
            <a:endParaRPr sz="36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3932" y="2631185"/>
            <a:ext cx="601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65" dirty="0">
                <a:solidFill>
                  <a:srgbClr val="404040"/>
                </a:solidFill>
                <a:latin typeface="UKIJ CJK"/>
                <a:cs typeface="UKIJ CJK"/>
              </a:rPr>
              <a:t>Command</a:t>
            </a:r>
            <a:r>
              <a:rPr sz="1800" spc="-3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UKIJ CJK"/>
                <a:cs typeface="UKIJ CJK"/>
              </a:rPr>
              <a:t>line</a:t>
            </a:r>
            <a:r>
              <a:rPr sz="1800" spc="-3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指令</a:t>
            </a:r>
            <a:r>
              <a:rPr sz="1800" spc="40" dirty="0">
                <a:solidFill>
                  <a:srgbClr val="404040"/>
                </a:solidFill>
                <a:latin typeface="UKIJ CJK"/>
                <a:cs typeface="UKIJ CJK"/>
              </a:rPr>
              <a:t>：sudo</a:t>
            </a:r>
            <a:r>
              <a:rPr sz="1800" spc="-2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UKIJ CJK"/>
                <a:cs typeface="UKIJ CJK"/>
              </a:rPr>
              <a:t>apt-get</a:t>
            </a:r>
            <a:r>
              <a:rPr sz="1800" spc="-3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UKIJ CJK"/>
                <a:cs typeface="UKIJ CJK"/>
              </a:rPr>
              <a:t>install</a:t>
            </a:r>
            <a:r>
              <a:rPr sz="1800" spc="-2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UKIJ CJK"/>
                <a:cs typeface="UKIJ CJK"/>
              </a:rPr>
              <a:t>python3-tk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42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5911" y="2988564"/>
            <a:ext cx="6158484" cy="3685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12" name="object 12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28494" y="0"/>
              <a:ext cx="8695690" cy="3648075"/>
            </a:xfrm>
            <a:custGeom>
              <a:avLst/>
              <a:gdLst/>
              <a:ahLst/>
              <a:cxnLst/>
              <a:rect l="l" t="t" r="r" b="b"/>
              <a:pathLst>
                <a:path w="8695690" h="3648075">
                  <a:moveTo>
                    <a:pt x="1705356" y="2623566"/>
                  </a:moveTo>
                  <a:lnTo>
                    <a:pt x="0" y="2623566"/>
                  </a:lnTo>
                  <a:lnTo>
                    <a:pt x="0" y="3647694"/>
                  </a:lnTo>
                  <a:lnTo>
                    <a:pt x="1705356" y="3647694"/>
                  </a:lnTo>
                  <a:lnTo>
                    <a:pt x="1705356" y="2623566"/>
                  </a:lnTo>
                  <a:close/>
                </a:path>
                <a:path w="8695690" h="3648075">
                  <a:moveTo>
                    <a:pt x="8695182" y="0"/>
                  </a:moveTo>
                  <a:lnTo>
                    <a:pt x="8009382" y="0"/>
                  </a:lnTo>
                  <a:lnTo>
                    <a:pt x="8009382" y="1143000"/>
                  </a:lnTo>
                  <a:lnTo>
                    <a:pt x="8695182" y="1143000"/>
                  </a:lnTo>
                  <a:lnTo>
                    <a:pt x="869518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28494" y="2623566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10" h="1024254">
                  <a:moveTo>
                    <a:pt x="0" y="1024128"/>
                  </a:moveTo>
                  <a:lnTo>
                    <a:pt x="1705356" y="1024128"/>
                  </a:lnTo>
                  <a:lnTo>
                    <a:pt x="1705356" y="0"/>
                  </a:lnTo>
                  <a:lnTo>
                    <a:pt x="0" y="0"/>
                  </a:lnTo>
                  <a:lnTo>
                    <a:pt x="0" y="102412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60" dirty="0">
                <a:solidFill>
                  <a:srgbClr val="E9E4DC"/>
                </a:solidFill>
              </a:rPr>
              <a:t>Tkinter</a:t>
            </a:r>
            <a:r>
              <a:rPr sz="3600" u="none" spc="-145" dirty="0">
                <a:solidFill>
                  <a:srgbClr val="E9E4DC"/>
                </a:solidFill>
              </a:rPr>
              <a:t> </a:t>
            </a:r>
            <a:r>
              <a:rPr sz="3600" u="none" dirty="0">
                <a:solidFill>
                  <a:srgbClr val="E9E4DC"/>
                </a:solidFill>
              </a:rPr>
              <a:t>的</a:t>
            </a:r>
            <a:r>
              <a:rPr sz="3600" u="none" spc="100" dirty="0">
                <a:solidFill>
                  <a:srgbClr val="E9E4DC"/>
                </a:solidFill>
              </a:rPr>
              <a:t>12</a:t>
            </a:r>
            <a:r>
              <a:rPr sz="3600" u="none" dirty="0">
                <a:solidFill>
                  <a:srgbClr val="E9E4DC"/>
                </a:solidFill>
              </a:rPr>
              <a:t>個</a:t>
            </a:r>
            <a:r>
              <a:rPr sz="3600" u="none" spc="145" dirty="0">
                <a:solidFill>
                  <a:srgbClr val="E9E4DC"/>
                </a:solidFill>
              </a:rPr>
              <a:t>widget</a:t>
            </a:r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2428494" y="2623566"/>
            <a:ext cx="170561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Gothic Uralic"/>
                <a:cs typeface="Gothic Uralic"/>
              </a:rPr>
              <a:t>Button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94378" y="2613405"/>
            <a:ext cx="1727200" cy="1044575"/>
            <a:chOff x="4294378" y="2613405"/>
            <a:chExt cx="1727200" cy="1044575"/>
          </a:xfrm>
        </p:grpSpPr>
        <p:sp>
          <p:nvSpPr>
            <p:cNvPr id="19" name="object 19"/>
            <p:cNvSpPr/>
            <p:nvPr/>
          </p:nvSpPr>
          <p:spPr>
            <a:xfrm>
              <a:off x="4304538" y="2623565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1706880" y="0"/>
                  </a:moveTo>
                  <a:lnTo>
                    <a:pt x="0" y="0"/>
                  </a:lnTo>
                  <a:lnTo>
                    <a:pt x="0" y="1024128"/>
                  </a:lnTo>
                  <a:lnTo>
                    <a:pt x="1706880" y="1024128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4538" y="2623565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0" y="1024128"/>
                  </a:moveTo>
                  <a:lnTo>
                    <a:pt x="1706880" y="1024128"/>
                  </a:lnTo>
                  <a:lnTo>
                    <a:pt x="1706880" y="0"/>
                  </a:lnTo>
                  <a:lnTo>
                    <a:pt x="0" y="0"/>
                  </a:lnTo>
                  <a:lnTo>
                    <a:pt x="0" y="102412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04538" y="2623566"/>
            <a:ext cx="170688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Gothic Uralic"/>
                <a:cs typeface="Gothic Uralic"/>
              </a:rPr>
              <a:t>Checkbutton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71946" y="2613405"/>
            <a:ext cx="1727200" cy="1044575"/>
            <a:chOff x="6171946" y="2613405"/>
            <a:chExt cx="1727200" cy="1044575"/>
          </a:xfrm>
        </p:grpSpPr>
        <p:sp>
          <p:nvSpPr>
            <p:cNvPr id="23" name="object 23"/>
            <p:cNvSpPr/>
            <p:nvPr/>
          </p:nvSpPr>
          <p:spPr>
            <a:xfrm>
              <a:off x="6182106" y="2623565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1706879" y="0"/>
                  </a:moveTo>
                  <a:lnTo>
                    <a:pt x="0" y="0"/>
                  </a:lnTo>
                  <a:lnTo>
                    <a:pt x="0" y="1024128"/>
                  </a:lnTo>
                  <a:lnTo>
                    <a:pt x="1706879" y="1024128"/>
                  </a:lnTo>
                  <a:lnTo>
                    <a:pt x="170687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2106" y="2623565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0" y="1024128"/>
                  </a:moveTo>
                  <a:lnTo>
                    <a:pt x="1706879" y="1024128"/>
                  </a:lnTo>
                  <a:lnTo>
                    <a:pt x="1706879" y="0"/>
                  </a:lnTo>
                  <a:lnTo>
                    <a:pt x="0" y="0"/>
                  </a:lnTo>
                  <a:lnTo>
                    <a:pt x="0" y="102412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182105" y="2623566"/>
            <a:ext cx="170688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Gothic Uralic"/>
                <a:cs typeface="Gothic Uralic"/>
              </a:rPr>
              <a:t>Entry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49514" y="2613405"/>
            <a:ext cx="1725930" cy="1044575"/>
            <a:chOff x="8049514" y="2613405"/>
            <a:chExt cx="1725930" cy="1044575"/>
          </a:xfrm>
        </p:grpSpPr>
        <p:sp>
          <p:nvSpPr>
            <p:cNvPr id="27" name="object 27"/>
            <p:cNvSpPr/>
            <p:nvPr/>
          </p:nvSpPr>
          <p:spPr>
            <a:xfrm>
              <a:off x="8059674" y="2623565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09" h="1024254">
                  <a:moveTo>
                    <a:pt x="1705355" y="0"/>
                  </a:moveTo>
                  <a:lnTo>
                    <a:pt x="0" y="0"/>
                  </a:lnTo>
                  <a:lnTo>
                    <a:pt x="0" y="1024128"/>
                  </a:lnTo>
                  <a:lnTo>
                    <a:pt x="1705355" y="1024128"/>
                  </a:lnTo>
                  <a:lnTo>
                    <a:pt x="170535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59674" y="2623565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09" h="1024254">
                  <a:moveTo>
                    <a:pt x="0" y="1024128"/>
                  </a:moveTo>
                  <a:lnTo>
                    <a:pt x="1705355" y="1024128"/>
                  </a:lnTo>
                  <a:lnTo>
                    <a:pt x="1705355" y="0"/>
                  </a:lnTo>
                  <a:lnTo>
                    <a:pt x="0" y="0"/>
                  </a:lnTo>
                  <a:lnTo>
                    <a:pt x="0" y="102412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059673" y="2623566"/>
            <a:ext cx="170561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Gothic Uralic"/>
                <a:cs typeface="Gothic Uralic"/>
              </a:rPr>
              <a:t>Frame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18333" y="3808221"/>
            <a:ext cx="1725930" cy="1044575"/>
            <a:chOff x="2418333" y="3808221"/>
            <a:chExt cx="1725930" cy="1044575"/>
          </a:xfrm>
        </p:grpSpPr>
        <p:sp>
          <p:nvSpPr>
            <p:cNvPr id="31" name="object 31"/>
            <p:cNvSpPr/>
            <p:nvPr/>
          </p:nvSpPr>
          <p:spPr>
            <a:xfrm>
              <a:off x="2428493" y="3818381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10" h="1024254">
                  <a:moveTo>
                    <a:pt x="1705356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5356" y="1024127"/>
                  </a:lnTo>
                  <a:lnTo>
                    <a:pt x="170535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28493" y="3818381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10" h="1024254">
                  <a:moveTo>
                    <a:pt x="0" y="1024127"/>
                  </a:moveTo>
                  <a:lnTo>
                    <a:pt x="1705356" y="1024127"/>
                  </a:lnTo>
                  <a:lnTo>
                    <a:pt x="1705356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28494" y="3818382"/>
            <a:ext cx="170561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Gothic Uralic"/>
                <a:cs typeface="Gothic Uralic"/>
              </a:rPr>
              <a:t>Label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94378" y="3808221"/>
            <a:ext cx="1727200" cy="1044575"/>
            <a:chOff x="4294378" y="3808221"/>
            <a:chExt cx="1727200" cy="1044575"/>
          </a:xfrm>
        </p:grpSpPr>
        <p:sp>
          <p:nvSpPr>
            <p:cNvPr id="35" name="object 35"/>
            <p:cNvSpPr/>
            <p:nvPr/>
          </p:nvSpPr>
          <p:spPr>
            <a:xfrm>
              <a:off x="4304538" y="3818381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1706880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6880" y="1024127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4538" y="3818381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0" y="1024127"/>
                  </a:moveTo>
                  <a:lnTo>
                    <a:pt x="1706880" y="1024127"/>
                  </a:lnTo>
                  <a:lnTo>
                    <a:pt x="1706880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04538" y="3818382"/>
            <a:ext cx="170688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Gothic Uralic"/>
                <a:cs typeface="Gothic Uralic"/>
              </a:rPr>
              <a:t>LabelFrame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71946" y="3808221"/>
            <a:ext cx="1727200" cy="1044575"/>
            <a:chOff x="6171946" y="3808221"/>
            <a:chExt cx="1727200" cy="1044575"/>
          </a:xfrm>
        </p:grpSpPr>
        <p:sp>
          <p:nvSpPr>
            <p:cNvPr id="39" name="object 39"/>
            <p:cNvSpPr/>
            <p:nvPr/>
          </p:nvSpPr>
          <p:spPr>
            <a:xfrm>
              <a:off x="6182106" y="3818381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1706879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6879" y="1024127"/>
                  </a:lnTo>
                  <a:lnTo>
                    <a:pt x="170687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82106" y="3818381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0" y="1024127"/>
                  </a:moveTo>
                  <a:lnTo>
                    <a:pt x="1706879" y="1024127"/>
                  </a:lnTo>
                  <a:lnTo>
                    <a:pt x="1706879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82105" y="3818382"/>
            <a:ext cx="170688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Gothic Uralic"/>
                <a:cs typeface="Gothic Uralic"/>
              </a:rPr>
              <a:t>Menubutton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49514" y="3808221"/>
            <a:ext cx="1725930" cy="1044575"/>
            <a:chOff x="8049514" y="3808221"/>
            <a:chExt cx="1725930" cy="1044575"/>
          </a:xfrm>
        </p:grpSpPr>
        <p:sp>
          <p:nvSpPr>
            <p:cNvPr id="43" name="object 43"/>
            <p:cNvSpPr/>
            <p:nvPr/>
          </p:nvSpPr>
          <p:spPr>
            <a:xfrm>
              <a:off x="8059674" y="3818381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09" h="1024254">
                  <a:moveTo>
                    <a:pt x="1705355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5355" y="1024127"/>
                  </a:lnTo>
                  <a:lnTo>
                    <a:pt x="170535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59674" y="3818381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09" h="1024254">
                  <a:moveTo>
                    <a:pt x="0" y="1024127"/>
                  </a:moveTo>
                  <a:lnTo>
                    <a:pt x="1705355" y="1024127"/>
                  </a:lnTo>
                  <a:lnTo>
                    <a:pt x="1705355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059673" y="3818382"/>
            <a:ext cx="170561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Gothic Uralic"/>
                <a:cs typeface="Gothic Uralic"/>
              </a:rPr>
              <a:t>PanedWindow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418333" y="5003038"/>
            <a:ext cx="1725930" cy="1044575"/>
            <a:chOff x="2418333" y="5003038"/>
            <a:chExt cx="1725930" cy="1044575"/>
          </a:xfrm>
        </p:grpSpPr>
        <p:sp>
          <p:nvSpPr>
            <p:cNvPr id="47" name="object 47"/>
            <p:cNvSpPr/>
            <p:nvPr/>
          </p:nvSpPr>
          <p:spPr>
            <a:xfrm>
              <a:off x="2428493" y="5013198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10" h="1024254">
                  <a:moveTo>
                    <a:pt x="1705356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5356" y="1024127"/>
                  </a:lnTo>
                  <a:lnTo>
                    <a:pt x="170535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28493" y="5013198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10" h="1024254">
                  <a:moveTo>
                    <a:pt x="0" y="1024127"/>
                  </a:moveTo>
                  <a:lnTo>
                    <a:pt x="1705356" y="1024127"/>
                  </a:lnTo>
                  <a:lnTo>
                    <a:pt x="1705356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28494" y="5013197"/>
            <a:ext cx="170561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Gothic Uralic"/>
                <a:cs typeface="Gothic Uralic"/>
              </a:rPr>
              <a:t>Radiobutton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294378" y="5003038"/>
            <a:ext cx="1727200" cy="1044575"/>
            <a:chOff x="4294378" y="5003038"/>
            <a:chExt cx="1727200" cy="1044575"/>
          </a:xfrm>
        </p:grpSpPr>
        <p:sp>
          <p:nvSpPr>
            <p:cNvPr id="51" name="object 51"/>
            <p:cNvSpPr/>
            <p:nvPr/>
          </p:nvSpPr>
          <p:spPr>
            <a:xfrm>
              <a:off x="4304538" y="5013198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1706880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6880" y="1024127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04538" y="5013198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0" y="1024127"/>
                  </a:moveTo>
                  <a:lnTo>
                    <a:pt x="1706880" y="1024127"/>
                  </a:lnTo>
                  <a:lnTo>
                    <a:pt x="1706880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304538" y="5013197"/>
            <a:ext cx="170688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Gothic Uralic"/>
                <a:cs typeface="Gothic Uralic"/>
              </a:rPr>
              <a:t>Scale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71946" y="5003038"/>
            <a:ext cx="1727200" cy="1044575"/>
            <a:chOff x="6171946" y="5003038"/>
            <a:chExt cx="1727200" cy="1044575"/>
          </a:xfrm>
        </p:grpSpPr>
        <p:sp>
          <p:nvSpPr>
            <p:cNvPr id="55" name="object 55"/>
            <p:cNvSpPr/>
            <p:nvPr/>
          </p:nvSpPr>
          <p:spPr>
            <a:xfrm>
              <a:off x="6182106" y="5013198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1706879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6879" y="1024127"/>
                  </a:lnTo>
                  <a:lnTo>
                    <a:pt x="170687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82106" y="5013198"/>
              <a:ext cx="1706880" cy="1024255"/>
            </a:xfrm>
            <a:custGeom>
              <a:avLst/>
              <a:gdLst/>
              <a:ahLst/>
              <a:cxnLst/>
              <a:rect l="l" t="t" r="r" b="b"/>
              <a:pathLst>
                <a:path w="1706879" h="1024254">
                  <a:moveTo>
                    <a:pt x="0" y="1024127"/>
                  </a:moveTo>
                  <a:lnTo>
                    <a:pt x="1706879" y="1024127"/>
                  </a:lnTo>
                  <a:lnTo>
                    <a:pt x="1706879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182105" y="5013197"/>
            <a:ext cx="170688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40132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Gothic Uralic"/>
                <a:cs typeface="Gothic Uralic"/>
              </a:rPr>
              <a:t>Scrollbar</a:t>
            </a:r>
            <a:endParaRPr sz="1700">
              <a:latin typeface="Gothic Uralic"/>
              <a:cs typeface="Gothic Uralic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049768" y="5003291"/>
            <a:ext cx="1725295" cy="1043940"/>
            <a:chOff x="8049768" y="5003291"/>
            <a:chExt cx="1725295" cy="1043940"/>
          </a:xfrm>
        </p:grpSpPr>
        <p:sp>
          <p:nvSpPr>
            <p:cNvPr id="59" name="object 59"/>
            <p:cNvSpPr/>
            <p:nvPr/>
          </p:nvSpPr>
          <p:spPr>
            <a:xfrm>
              <a:off x="8059674" y="5013197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09" h="1024254">
                  <a:moveTo>
                    <a:pt x="1705355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1705355" y="1024127"/>
                  </a:lnTo>
                  <a:lnTo>
                    <a:pt x="170535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59674" y="5013197"/>
              <a:ext cx="1705610" cy="1024255"/>
            </a:xfrm>
            <a:custGeom>
              <a:avLst/>
              <a:gdLst/>
              <a:ahLst/>
              <a:cxnLst/>
              <a:rect l="l" t="t" r="r" b="b"/>
              <a:pathLst>
                <a:path w="1705609" h="1024254">
                  <a:moveTo>
                    <a:pt x="0" y="1024127"/>
                  </a:moveTo>
                  <a:lnTo>
                    <a:pt x="1705355" y="1024127"/>
                  </a:lnTo>
                  <a:lnTo>
                    <a:pt x="1705355" y="0"/>
                  </a:lnTo>
                  <a:lnTo>
                    <a:pt x="0" y="0"/>
                  </a:lnTo>
                  <a:lnTo>
                    <a:pt x="0" y="10241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059673" y="5013197"/>
            <a:ext cx="1705610" cy="10242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Gothic Uralic"/>
                <a:cs typeface="Gothic Uralic"/>
              </a:rPr>
              <a:t>Spinbox</a:t>
            </a:r>
            <a:endParaRPr sz="1700">
              <a:latin typeface="Gothic Uralic"/>
              <a:cs typeface="Gothic Ural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43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3" name="object 3"/>
            <p:cNvSpPr/>
            <p:nvPr/>
          </p:nvSpPr>
          <p:spPr>
            <a:xfrm>
              <a:off x="6531864" y="973836"/>
              <a:ext cx="2532887" cy="943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27292" y="969263"/>
              <a:ext cx="2542540" cy="952500"/>
            </a:xfrm>
            <a:custGeom>
              <a:avLst/>
              <a:gdLst/>
              <a:ahLst/>
              <a:cxnLst/>
              <a:rect l="l" t="t" r="r" b="b"/>
              <a:pathLst>
                <a:path w="2542540" h="952500">
                  <a:moveTo>
                    <a:pt x="0" y="952500"/>
                  </a:moveTo>
                  <a:lnTo>
                    <a:pt x="2542031" y="952500"/>
                  </a:lnTo>
                  <a:lnTo>
                    <a:pt x="2542031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4452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創建一個新的</a:t>
            </a:r>
            <a:r>
              <a:rPr sz="3600" u="none" spc="105" dirty="0">
                <a:solidFill>
                  <a:srgbClr val="E9E4DC"/>
                </a:solidFill>
              </a:rPr>
              <a:t>window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44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9704" y="2482595"/>
            <a:ext cx="10052304" cy="3819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491910" y="3733800"/>
            <a:ext cx="7377430" cy="1725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0000"/>
                </a:solidFill>
                <a:latin typeface="UKIJ CJK"/>
                <a:cs typeface="UKIJ CJK"/>
              </a:rPr>
              <a:t>Import</a:t>
            </a:r>
            <a:r>
              <a:rPr sz="1600" spc="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要使用的</a:t>
            </a:r>
            <a:r>
              <a:rPr sz="1600" spc="35" dirty="0">
                <a:solidFill>
                  <a:srgbClr val="FF0000"/>
                </a:solidFill>
                <a:latin typeface="UKIJ CJK"/>
                <a:cs typeface="UKIJ CJK"/>
              </a:rPr>
              <a:t>module</a:t>
            </a:r>
            <a:endParaRPr sz="1600" dirty="0">
              <a:latin typeface="UKIJ CJK"/>
              <a:cs typeface="UKIJ CJK"/>
            </a:endParaRPr>
          </a:p>
          <a:p>
            <a:pPr marL="610235">
              <a:lnSpc>
                <a:spcPct val="100000"/>
              </a:lnSpc>
              <a:spcBef>
                <a:spcPts val="75"/>
              </a:spcBef>
            </a:pPr>
            <a:r>
              <a:rPr sz="1600" spc="50" dirty="0">
                <a:solidFill>
                  <a:srgbClr val="FF0000"/>
                </a:solidFill>
                <a:latin typeface="UKIJ CJK"/>
                <a:cs typeface="UKIJ CJK"/>
              </a:rPr>
              <a:t>TK(</a:t>
            </a:r>
            <a:r>
              <a:rPr sz="1600" spc="-3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600" spc="30" dirty="0">
                <a:solidFill>
                  <a:srgbClr val="FF0000"/>
                </a:solidFill>
                <a:latin typeface="UKIJ CJK"/>
                <a:cs typeface="UKIJ CJK"/>
              </a:rPr>
              <a:t>)</a:t>
            </a:r>
            <a:r>
              <a:rPr sz="1600" spc="-3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類似於</a:t>
            </a:r>
            <a:r>
              <a:rPr sz="1600" spc="10" dirty="0">
                <a:solidFill>
                  <a:srgbClr val="FF0000"/>
                </a:solidFill>
                <a:latin typeface="UKIJ CJK"/>
                <a:cs typeface="UKIJ CJK"/>
              </a:rPr>
              <a:t>java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的</a:t>
            </a:r>
            <a:r>
              <a:rPr sz="1600" spc="25" dirty="0">
                <a:solidFill>
                  <a:srgbClr val="FF0000"/>
                </a:solidFill>
                <a:latin typeface="UKIJ CJK"/>
                <a:cs typeface="UKIJ CJK"/>
              </a:rPr>
              <a:t>constructor; 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創建一個新的物件</a:t>
            </a:r>
            <a:r>
              <a:rPr sz="1600" spc="-65" dirty="0">
                <a:solidFill>
                  <a:srgbClr val="FF0000"/>
                </a:solidFill>
                <a:latin typeface="UKIJ CJK"/>
                <a:cs typeface="UKIJ CJK"/>
              </a:rPr>
              <a:t>;</a:t>
            </a:r>
            <a:r>
              <a:rPr sz="1600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將此物件命名為</a:t>
            </a:r>
            <a:r>
              <a:rPr sz="1600" spc="40" dirty="0">
                <a:solidFill>
                  <a:srgbClr val="FF0000"/>
                </a:solidFill>
                <a:latin typeface="UKIJ CJK"/>
                <a:cs typeface="UKIJ CJK"/>
              </a:rPr>
              <a:t>window</a:t>
            </a:r>
            <a:endParaRPr sz="1600" dirty="0">
              <a:latin typeface="UKIJ CJK"/>
              <a:cs typeface="UKIJ CJK"/>
            </a:endParaRPr>
          </a:p>
          <a:p>
            <a:pPr marL="2499360">
              <a:lnSpc>
                <a:spcPct val="100000"/>
              </a:lnSpc>
              <a:spcBef>
                <a:spcPts val="1640"/>
              </a:spcBef>
            </a:pP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對</a:t>
            </a:r>
            <a:r>
              <a:rPr sz="1600" spc="40" dirty="0">
                <a:solidFill>
                  <a:srgbClr val="FF0000"/>
                </a:solidFill>
                <a:latin typeface="UKIJ CJK"/>
                <a:cs typeface="UKIJ CJK"/>
              </a:rPr>
              <a:t>window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這個物件下面的</a:t>
            </a:r>
            <a:r>
              <a:rPr sz="1600" spc="15" dirty="0">
                <a:solidFill>
                  <a:srgbClr val="FF0000"/>
                </a:solidFill>
                <a:latin typeface="UKIJ CJK"/>
                <a:cs typeface="UKIJ CJK"/>
              </a:rPr>
              <a:t>attribute</a:t>
            </a:r>
            <a:r>
              <a:rPr sz="1600" spc="5" dirty="0">
                <a:solidFill>
                  <a:srgbClr val="FF0000"/>
                </a:solidFill>
                <a:latin typeface="UKIJ CJK"/>
                <a:cs typeface="UKIJ CJK"/>
              </a:rPr>
              <a:t>進</a:t>
            </a:r>
            <a:r>
              <a:rPr sz="1600" spc="-5" dirty="0">
                <a:solidFill>
                  <a:srgbClr val="FF0000"/>
                </a:solidFill>
                <a:latin typeface="UKIJ CJK"/>
                <a:cs typeface="UKIJ CJK"/>
              </a:rPr>
              <a:t>行設定</a:t>
            </a:r>
            <a:endParaRPr sz="1600" dirty="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UKIJ CJK"/>
              <a:cs typeface="UKIJ CJK"/>
            </a:endParaRPr>
          </a:p>
          <a:p>
            <a:pPr marL="287020">
              <a:lnSpc>
                <a:spcPct val="100000"/>
              </a:lnSpc>
            </a:pPr>
            <a:r>
              <a:rPr sz="1600" spc="-10" dirty="0">
                <a:solidFill>
                  <a:srgbClr val="FF0000"/>
                </a:solidFill>
                <a:latin typeface="UKIJ CJK"/>
                <a:cs typeface="UKIJ CJK"/>
              </a:rPr>
              <a:t>讓</a:t>
            </a:r>
            <a:r>
              <a:rPr sz="1600" spc="50" dirty="0">
                <a:solidFill>
                  <a:srgbClr val="FF0000"/>
                </a:solidFill>
                <a:latin typeface="UKIJ CJK"/>
                <a:cs typeface="UKIJ CJK"/>
              </a:rPr>
              <a:t>app</a:t>
            </a:r>
            <a:r>
              <a:rPr sz="1600" spc="-10" dirty="0">
                <a:solidFill>
                  <a:srgbClr val="FF0000"/>
                </a:solidFill>
                <a:latin typeface="UKIJ CJK"/>
                <a:cs typeface="UKIJ CJK"/>
              </a:rPr>
              <a:t>開始運作</a:t>
            </a:r>
            <a:endParaRPr sz="16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3" name="object 3"/>
            <p:cNvSpPr/>
            <p:nvPr/>
          </p:nvSpPr>
          <p:spPr>
            <a:xfrm>
              <a:off x="7005828" y="973836"/>
              <a:ext cx="2590800" cy="733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01256" y="969263"/>
              <a:ext cx="2600325" cy="742315"/>
            </a:xfrm>
            <a:custGeom>
              <a:avLst/>
              <a:gdLst/>
              <a:ahLst/>
              <a:cxnLst/>
              <a:rect l="l" t="t" r="r" b="b"/>
              <a:pathLst>
                <a:path w="2600325" h="742314">
                  <a:moveTo>
                    <a:pt x="0" y="742188"/>
                  </a:moveTo>
                  <a:lnTo>
                    <a:pt x="2599944" y="742188"/>
                  </a:lnTo>
                  <a:lnTo>
                    <a:pt x="2599944" y="0"/>
                  </a:lnTo>
                  <a:lnTo>
                    <a:pt x="0" y="0"/>
                  </a:lnTo>
                  <a:lnTo>
                    <a:pt x="0" y="74218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513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 err="1">
                <a:solidFill>
                  <a:srgbClr val="E9E4DC"/>
                </a:solidFill>
              </a:rPr>
              <a:t>加入</a:t>
            </a:r>
            <a:r>
              <a:rPr sz="3600" u="none" spc="45" dirty="0" err="1">
                <a:solidFill>
                  <a:srgbClr val="E9E4DC"/>
                </a:solidFill>
              </a:rPr>
              <a:t>Labe</a:t>
            </a:r>
            <a:r>
              <a:rPr lang="en-US" sz="3600" u="none" spc="45" dirty="0" err="1">
                <a:solidFill>
                  <a:srgbClr val="E9E4DC"/>
                </a:solidFill>
              </a:rPr>
              <a:t>l</a:t>
            </a:r>
            <a:r>
              <a:rPr sz="3600" u="none" spc="45" dirty="0">
                <a:solidFill>
                  <a:srgbClr val="E9E4DC"/>
                </a:solidFill>
              </a:rPr>
              <a:t>,</a:t>
            </a:r>
            <a:r>
              <a:rPr sz="3600" u="none" spc="-100" dirty="0">
                <a:solidFill>
                  <a:srgbClr val="E9E4DC"/>
                </a:solidFill>
              </a:rPr>
              <a:t> </a:t>
            </a:r>
            <a:r>
              <a:rPr sz="3600" u="none" spc="70" dirty="0">
                <a:solidFill>
                  <a:srgbClr val="E9E4DC"/>
                </a:solidFill>
              </a:rPr>
              <a:t>Button</a:t>
            </a:r>
            <a:r>
              <a:rPr sz="3600" u="none" dirty="0">
                <a:solidFill>
                  <a:srgbClr val="E9E4DC"/>
                </a:solidFill>
              </a:rPr>
              <a:t>等物件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45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5355" y="2340864"/>
            <a:ext cx="8211311" cy="410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6365" y="4856175"/>
            <a:ext cx="574865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78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UKIJ CJK"/>
                <a:cs typeface="UKIJ CJK"/>
              </a:rPr>
              <a:t>創一個新的</a:t>
            </a:r>
            <a:r>
              <a:rPr sz="1800" spc="15" dirty="0">
                <a:solidFill>
                  <a:srgbClr val="FF0000"/>
                </a:solidFill>
                <a:latin typeface="UKIJ CJK"/>
                <a:cs typeface="UKIJ CJK"/>
              </a:rPr>
              <a:t>label,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45" dirty="0">
                <a:solidFill>
                  <a:srgbClr val="FF0000"/>
                </a:solidFill>
                <a:latin typeface="UKIJ CJK"/>
                <a:cs typeface="UKIJ CJK"/>
              </a:rPr>
              <a:t>button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將這兩個物件包入</a:t>
            </a:r>
            <a:r>
              <a:rPr sz="1800" spc="50" dirty="0">
                <a:solidFill>
                  <a:srgbClr val="FF0000"/>
                </a:solidFill>
                <a:latin typeface="UKIJ CJK"/>
                <a:cs typeface="UKIJ CJK"/>
              </a:rPr>
              <a:t>window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內</a:t>
            </a:r>
            <a:endParaRPr sz="18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3" name="object 3"/>
            <p:cNvSpPr/>
            <p:nvPr/>
          </p:nvSpPr>
          <p:spPr>
            <a:xfrm>
              <a:off x="5830823" y="571500"/>
              <a:ext cx="2243328" cy="1629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26252" y="566927"/>
              <a:ext cx="2252980" cy="1638300"/>
            </a:xfrm>
            <a:custGeom>
              <a:avLst/>
              <a:gdLst/>
              <a:ahLst/>
              <a:cxnLst/>
              <a:rect l="l" t="t" r="r" b="b"/>
              <a:pathLst>
                <a:path w="2252979" h="1638300">
                  <a:moveTo>
                    <a:pt x="0" y="1638300"/>
                  </a:moveTo>
                  <a:lnTo>
                    <a:pt x="2252472" y="1638300"/>
                  </a:lnTo>
                  <a:lnTo>
                    <a:pt x="2252472" y="0"/>
                  </a:lnTo>
                  <a:lnTo>
                    <a:pt x="0" y="0"/>
                  </a:lnTo>
                  <a:lnTo>
                    <a:pt x="0" y="16383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2799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設定</a:t>
            </a:r>
            <a:r>
              <a:rPr sz="3600" u="none" spc="55" dirty="0">
                <a:solidFill>
                  <a:srgbClr val="E9E4DC"/>
                </a:solidFill>
              </a:rPr>
              <a:t>attribute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46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240" y="2552700"/>
            <a:ext cx="11620500" cy="3042285"/>
            <a:chOff x="396240" y="2552700"/>
            <a:chExt cx="11620500" cy="3042285"/>
          </a:xfrm>
        </p:grpSpPr>
        <p:sp>
          <p:nvSpPr>
            <p:cNvPr id="8" name="object 8"/>
            <p:cNvSpPr/>
            <p:nvPr/>
          </p:nvSpPr>
          <p:spPr>
            <a:xfrm>
              <a:off x="396240" y="2552700"/>
              <a:ext cx="11620500" cy="3041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1341" y="4083558"/>
              <a:ext cx="9522460" cy="247015"/>
            </a:xfrm>
            <a:custGeom>
              <a:avLst/>
              <a:gdLst/>
              <a:ahLst/>
              <a:cxnLst/>
              <a:rect l="l" t="t" r="r" b="b"/>
              <a:pathLst>
                <a:path w="9522460" h="247014">
                  <a:moveTo>
                    <a:pt x="0" y="246888"/>
                  </a:moveTo>
                  <a:lnTo>
                    <a:pt x="9521952" y="246888"/>
                  </a:lnTo>
                  <a:lnTo>
                    <a:pt x="952195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3231" y="2519172"/>
            <a:ext cx="1999488" cy="829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654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點擊</a:t>
            </a:r>
            <a:r>
              <a:rPr sz="3600" u="none" spc="105" dirty="0">
                <a:solidFill>
                  <a:srgbClr val="E9E4DC"/>
                </a:solidFill>
              </a:rPr>
              <a:t>button</a:t>
            </a:r>
            <a:r>
              <a:rPr sz="3600" u="none" dirty="0">
                <a:solidFill>
                  <a:srgbClr val="E9E4DC"/>
                </a:solidFill>
              </a:rPr>
              <a:t>改變</a:t>
            </a:r>
            <a:r>
              <a:rPr sz="3600" u="none" spc="50" dirty="0">
                <a:solidFill>
                  <a:srgbClr val="E9E4DC"/>
                </a:solidFill>
              </a:rPr>
              <a:t>attribute</a:t>
            </a:r>
            <a:r>
              <a:rPr sz="3600" u="none" dirty="0">
                <a:solidFill>
                  <a:srgbClr val="E9E4DC"/>
                </a:solidFill>
              </a:rPr>
              <a:t>的樣式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47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3231" y="1908048"/>
            <a:ext cx="10765790" cy="4654550"/>
            <a:chOff x="713231" y="1908048"/>
            <a:chExt cx="10765790" cy="4654550"/>
          </a:xfrm>
        </p:grpSpPr>
        <p:sp>
          <p:nvSpPr>
            <p:cNvPr id="6" name="object 6"/>
            <p:cNvSpPr/>
            <p:nvPr/>
          </p:nvSpPr>
          <p:spPr>
            <a:xfrm>
              <a:off x="713231" y="4073652"/>
              <a:ext cx="1999488" cy="827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9437" y="3577590"/>
              <a:ext cx="228600" cy="486409"/>
            </a:xfrm>
            <a:custGeom>
              <a:avLst/>
              <a:gdLst/>
              <a:ahLst/>
              <a:cxnLst/>
              <a:rect l="l" t="t" r="r" b="b"/>
              <a:pathLst>
                <a:path w="228600" h="486410">
                  <a:moveTo>
                    <a:pt x="171450" y="0"/>
                  </a:moveTo>
                  <a:lnTo>
                    <a:pt x="57150" y="0"/>
                  </a:lnTo>
                  <a:lnTo>
                    <a:pt x="57150" y="371856"/>
                  </a:lnTo>
                  <a:lnTo>
                    <a:pt x="0" y="371856"/>
                  </a:lnTo>
                  <a:lnTo>
                    <a:pt x="114300" y="486156"/>
                  </a:lnTo>
                  <a:lnTo>
                    <a:pt x="228600" y="371856"/>
                  </a:lnTo>
                  <a:lnTo>
                    <a:pt x="171450" y="371856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9437" y="3577590"/>
              <a:ext cx="228600" cy="486409"/>
            </a:xfrm>
            <a:custGeom>
              <a:avLst/>
              <a:gdLst/>
              <a:ahLst/>
              <a:cxnLst/>
              <a:rect l="l" t="t" r="r" b="b"/>
              <a:pathLst>
                <a:path w="228600" h="486410">
                  <a:moveTo>
                    <a:pt x="171450" y="0"/>
                  </a:moveTo>
                  <a:lnTo>
                    <a:pt x="171450" y="371856"/>
                  </a:lnTo>
                  <a:lnTo>
                    <a:pt x="228600" y="371856"/>
                  </a:lnTo>
                  <a:lnTo>
                    <a:pt x="114300" y="486156"/>
                  </a:lnTo>
                  <a:lnTo>
                    <a:pt x="0" y="371856"/>
                  </a:lnTo>
                  <a:lnTo>
                    <a:pt x="57150" y="371856"/>
                  </a:lnTo>
                  <a:lnTo>
                    <a:pt x="57150" y="0"/>
                  </a:lnTo>
                  <a:lnTo>
                    <a:pt x="171450" y="0"/>
                  </a:lnTo>
                  <a:close/>
                </a:path>
              </a:pathLst>
            </a:custGeom>
            <a:ln w="1981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8415" y="1908048"/>
              <a:ext cx="8150352" cy="4654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0716" y="3788664"/>
              <a:ext cx="480059" cy="1397635"/>
            </a:xfrm>
            <a:custGeom>
              <a:avLst/>
              <a:gdLst/>
              <a:ahLst/>
              <a:cxnLst/>
              <a:rect l="l" t="t" r="r" b="b"/>
              <a:pathLst>
                <a:path w="480059" h="1397635">
                  <a:moveTo>
                    <a:pt x="0" y="0"/>
                  </a:moveTo>
                  <a:lnTo>
                    <a:pt x="75876" y="2039"/>
                  </a:lnTo>
                  <a:lnTo>
                    <a:pt x="141768" y="7717"/>
                  </a:lnTo>
                  <a:lnTo>
                    <a:pt x="193724" y="16376"/>
                  </a:lnTo>
                  <a:lnTo>
                    <a:pt x="240030" y="40005"/>
                  </a:lnTo>
                  <a:lnTo>
                    <a:pt x="240030" y="658749"/>
                  </a:lnTo>
                  <a:lnTo>
                    <a:pt x="252264" y="671395"/>
                  </a:lnTo>
                  <a:lnTo>
                    <a:pt x="286335" y="682377"/>
                  </a:lnTo>
                  <a:lnTo>
                    <a:pt x="338291" y="691036"/>
                  </a:lnTo>
                  <a:lnTo>
                    <a:pt x="404183" y="696714"/>
                  </a:lnTo>
                  <a:lnTo>
                    <a:pt x="480060" y="698754"/>
                  </a:lnTo>
                  <a:lnTo>
                    <a:pt x="404183" y="700793"/>
                  </a:lnTo>
                  <a:lnTo>
                    <a:pt x="338291" y="706471"/>
                  </a:lnTo>
                  <a:lnTo>
                    <a:pt x="286335" y="715130"/>
                  </a:lnTo>
                  <a:lnTo>
                    <a:pt x="252264" y="726112"/>
                  </a:lnTo>
                  <a:lnTo>
                    <a:pt x="240030" y="738759"/>
                  </a:lnTo>
                  <a:lnTo>
                    <a:pt x="240030" y="1357503"/>
                  </a:lnTo>
                  <a:lnTo>
                    <a:pt x="227795" y="1370149"/>
                  </a:lnTo>
                  <a:lnTo>
                    <a:pt x="193724" y="1381131"/>
                  </a:lnTo>
                  <a:lnTo>
                    <a:pt x="141768" y="1389790"/>
                  </a:lnTo>
                  <a:lnTo>
                    <a:pt x="75876" y="1395468"/>
                  </a:lnTo>
                  <a:lnTo>
                    <a:pt x="0" y="1397508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50785" y="4191711"/>
            <a:ext cx="816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0000"/>
                </a:solidFill>
                <a:latin typeface="UKIJ CJK"/>
                <a:cs typeface="UKIJ CJK"/>
              </a:rPr>
              <a:t>Define</a:t>
            </a:r>
            <a:endParaRPr sz="16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25" dirty="0">
                <a:solidFill>
                  <a:srgbClr val="FF0000"/>
                </a:solidFill>
                <a:latin typeface="UKIJ CJK"/>
                <a:cs typeface="UKIJ CJK"/>
              </a:rPr>
              <a:t>function</a:t>
            </a:r>
            <a:endParaRPr sz="1600">
              <a:latin typeface="UKIJ CJK"/>
              <a:cs typeface="UKIJ CJ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2893" y="5578602"/>
            <a:ext cx="1684020" cy="218440"/>
          </a:xfrm>
          <a:custGeom>
            <a:avLst/>
            <a:gdLst/>
            <a:ahLst/>
            <a:cxnLst/>
            <a:rect l="l" t="t" r="r" b="b"/>
            <a:pathLst>
              <a:path w="1684020" h="218439">
                <a:moveTo>
                  <a:pt x="0" y="217932"/>
                </a:moveTo>
                <a:lnTo>
                  <a:pt x="1684020" y="217932"/>
                </a:lnTo>
                <a:lnTo>
                  <a:pt x="1684020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272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</a:rPr>
              <a:t>加入</a:t>
            </a:r>
            <a:r>
              <a:rPr sz="3600" u="none" spc="-90" dirty="0">
                <a:solidFill>
                  <a:srgbClr val="E9E4DC"/>
                </a:solidFill>
              </a:rPr>
              <a:t> </a:t>
            </a:r>
            <a:r>
              <a:rPr sz="3600" u="none" spc="-30" dirty="0">
                <a:solidFill>
                  <a:srgbClr val="E9E4DC"/>
                </a:solidFill>
              </a:rPr>
              <a:t>PIL</a:t>
            </a:r>
            <a:r>
              <a:rPr sz="3600" u="none" spc="-70" dirty="0">
                <a:solidFill>
                  <a:srgbClr val="E9E4DC"/>
                </a:solidFill>
              </a:rPr>
              <a:t> </a:t>
            </a:r>
            <a:r>
              <a:rPr sz="3600" u="none" dirty="0">
                <a:solidFill>
                  <a:srgbClr val="E9E4DC"/>
                </a:solidFill>
              </a:rPr>
              <a:t>應用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48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768" y="2214372"/>
            <a:ext cx="7600188" cy="3875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19400" y="2667000"/>
            <a:ext cx="1685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00"/>
                </a:solidFill>
                <a:latin typeface="UKIJ CJK"/>
                <a:cs typeface="UKIJ CJK"/>
              </a:rPr>
              <a:t>PIL </a:t>
            </a:r>
            <a:r>
              <a:rPr sz="1800" spc="65" dirty="0">
                <a:solidFill>
                  <a:srgbClr val="FF0000"/>
                </a:solidFill>
                <a:latin typeface="UKIJ CJK"/>
                <a:cs typeface="UKIJ CJK"/>
              </a:rPr>
              <a:t>open</a:t>
            </a:r>
            <a:r>
              <a:rPr sz="1800" spc="-75" dirty="0">
                <a:solidFill>
                  <a:srgbClr val="FF0000"/>
                </a:solidFill>
                <a:latin typeface="UKIJ CJK"/>
                <a:cs typeface="UKIJ CJK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UKIJ CJK"/>
                <a:cs typeface="UKIJ CJK"/>
              </a:rPr>
              <a:t>image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9263" y="4580890"/>
            <a:ext cx="195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在</a:t>
            </a:r>
            <a:r>
              <a:rPr sz="1800" spc="35" dirty="0">
                <a:solidFill>
                  <a:srgbClr val="FF0000"/>
                </a:solidFill>
                <a:latin typeface="UKIJ CJK"/>
                <a:cs typeface="UKIJ CJK"/>
              </a:rPr>
              <a:t>Label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裡放</a:t>
            </a:r>
            <a:r>
              <a:rPr sz="1800" spc="60" dirty="0">
                <a:solidFill>
                  <a:srgbClr val="FF0000"/>
                </a:solidFill>
                <a:latin typeface="UKIJ CJK"/>
                <a:cs typeface="UKIJ CJK"/>
              </a:rPr>
              <a:t>image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1127" y="5727903"/>
            <a:ext cx="178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設定</a:t>
            </a:r>
            <a:r>
              <a:rPr sz="1800" spc="50" dirty="0">
                <a:solidFill>
                  <a:srgbClr val="FF0000"/>
                </a:solidFill>
                <a:latin typeface="UKIJ CJK"/>
                <a:cs typeface="UKIJ CJK"/>
              </a:rPr>
              <a:t>wind</a:t>
            </a:r>
            <a:r>
              <a:rPr sz="1800" spc="60" dirty="0">
                <a:solidFill>
                  <a:srgbClr val="FF0000"/>
                </a:solidFill>
                <a:latin typeface="UKIJ CJK"/>
                <a:cs typeface="UKIJ CJK"/>
              </a:rPr>
              <a:t>o</a:t>
            </a:r>
            <a:r>
              <a:rPr sz="1800" spc="40" dirty="0">
                <a:solidFill>
                  <a:srgbClr val="FF0000"/>
                </a:solidFill>
                <a:latin typeface="UKIJ CJK"/>
                <a:cs typeface="UKIJ CJK"/>
              </a:rPr>
              <a:t>w</a:t>
            </a:r>
            <a:r>
              <a:rPr sz="1800" dirty="0">
                <a:solidFill>
                  <a:srgbClr val="FF0000"/>
                </a:solidFill>
                <a:latin typeface="UKIJ CJK"/>
                <a:cs typeface="UKIJ CJK"/>
              </a:rPr>
              <a:t>大小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1500" y="2118360"/>
            <a:ext cx="3761232" cy="397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667000"/>
            <a:ext cx="41910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9076" y="5867400"/>
            <a:ext cx="990600" cy="99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60248" y="9144"/>
            <a:ext cx="11330305" cy="6391910"/>
            <a:chOff x="460248" y="9144"/>
            <a:chExt cx="11330305" cy="6391910"/>
          </a:xfrm>
        </p:grpSpPr>
        <p:sp>
          <p:nvSpPr>
            <p:cNvPr id="7" name="object 7"/>
            <p:cNvSpPr/>
            <p:nvPr/>
          </p:nvSpPr>
          <p:spPr>
            <a:xfrm>
              <a:off x="7999476" y="9144"/>
              <a:ext cx="1600200" cy="1600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02141" y="15190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60"/>
                  </a:lnTo>
                  <a:lnTo>
                    <a:pt x="2485643" y="229997"/>
                  </a:lnTo>
                  <a:lnTo>
                    <a:pt x="2271522" y="287274"/>
                  </a:lnTo>
                  <a:lnTo>
                    <a:pt x="2059812" y="340487"/>
                  </a:lnTo>
                  <a:lnTo>
                    <a:pt x="1954656" y="365760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1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2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248" y="1866899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11277600" h="4533900">
                  <a:moveTo>
                    <a:pt x="0" y="0"/>
                  </a:moveTo>
                  <a:lnTo>
                    <a:pt x="0" y="4533900"/>
                  </a:lnTo>
                  <a:lnTo>
                    <a:pt x="11277600" y="4533900"/>
                  </a:lnTo>
                  <a:lnTo>
                    <a:pt x="11277600" y="400050"/>
                  </a:lnTo>
                  <a:lnTo>
                    <a:pt x="6013450" y="400050"/>
                  </a:lnTo>
                  <a:lnTo>
                    <a:pt x="5546725" y="398399"/>
                  </a:lnTo>
                  <a:lnTo>
                    <a:pt x="4648200" y="381000"/>
                  </a:lnTo>
                  <a:lnTo>
                    <a:pt x="4006850" y="357124"/>
                  </a:lnTo>
                  <a:lnTo>
                    <a:pt x="3205099" y="314325"/>
                  </a:lnTo>
                  <a:lnTo>
                    <a:pt x="2471674" y="265049"/>
                  </a:lnTo>
                  <a:lnTo>
                    <a:pt x="2131949" y="238125"/>
                  </a:lnTo>
                  <a:lnTo>
                    <a:pt x="1519174" y="180975"/>
                  </a:lnTo>
                  <a:lnTo>
                    <a:pt x="773112" y="99949"/>
                  </a:lnTo>
                  <a:lnTo>
                    <a:pt x="403224" y="55499"/>
                  </a:lnTo>
                  <a:lnTo>
                    <a:pt x="0" y="0"/>
                  </a:lnTo>
                  <a:close/>
                </a:path>
                <a:path w="11277600" h="4533900">
                  <a:moveTo>
                    <a:pt x="11277600" y="1524"/>
                  </a:moveTo>
                  <a:lnTo>
                    <a:pt x="10510774" y="115824"/>
                  </a:lnTo>
                  <a:lnTo>
                    <a:pt x="9740900" y="209550"/>
                  </a:lnTo>
                  <a:lnTo>
                    <a:pt x="9486900" y="234950"/>
                  </a:lnTo>
                  <a:lnTo>
                    <a:pt x="8974074" y="280924"/>
                  </a:lnTo>
                  <a:lnTo>
                    <a:pt x="8467725" y="319024"/>
                  </a:lnTo>
                  <a:lnTo>
                    <a:pt x="8215249" y="334899"/>
                  </a:lnTo>
                  <a:lnTo>
                    <a:pt x="7465949" y="371475"/>
                  </a:lnTo>
                  <a:lnTo>
                    <a:pt x="6731000" y="392049"/>
                  </a:lnTo>
                  <a:lnTo>
                    <a:pt x="6013450" y="400050"/>
                  </a:lnTo>
                  <a:lnTo>
                    <a:pt x="11277600" y="400050"/>
                  </a:lnTo>
                  <a:lnTo>
                    <a:pt x="11277600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object 12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667000"/>
              <a:ext cx="4191000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3476" y="402336"/>
              <a:ext cx="6055360" cy="6053455"/>
            </a:xfrm>
            <a:custGeom>
              <a:avLst/>
              <a:gdLst/>
              <a:ahLst/>
              <a:cxnLst/>
              <a:rect l="l" t="t" r="r" b="b"/>
              <a:pathLst>
                <a:path w="6055359" h="6053455">
                  <a:moveTo>
                    <a:pt x="6054852" y="0"/>
                  </a:moveTo>
                  <a:lnTo>
                    <a:pt x="0" y="0"/>
                  </a:lnTo>
                  <a:lnTo>
                    <a:pt x="0" y="6053328"/>
                  </a:lnTo>
                  <a:lnTo>
                    <a:pt x="6054852" y="6053328"/>
                  </a:lnTo>
                  <a:lnTo>
                    <a:pt x="6054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37379" y="398272"/>
              <a:ext cx="511809" cy="3298825"/>
            </a:xfrm>
            <a:custGeom>
              <a:avLst/>
              <a:gdLst/>
              <a:ahLst/>
              <a:cxnLst/>
              <a:rect l="l" t="t" r="r" b="b"/>
              <a:pathLst>
                <a:path w="511810" h="3298825">
                  <a:moveTo>
                    <a:pt x="440690" y="0"/>
                  </a:moveTo>
                  <a:lnTo>
                    <a:pt x="0" y="21716"/>
                  </a:lnTo>
                  <a:lnTo>
                    <a:pt x="25781" y="129793"/>
                  </a:lnTo>
                  <a:lnTo>
                    <a:pt x="50927" y="237998"/>
                  </a:lnTo>
                  <a:lnTo>
                    <a:pt x="75565" y="346328"/>
                  </a:lnTo>
                  <a:lnTo>
                    <a:pt x="120523" y="563752"/>
                  </a:lnTo>
                  <a:lnTo>
                    <a:pt x="142240" y="672591"/>
                  </a:lnTo>
                  <a:lnTo>
                    <a:pt x="161925" y="780161"/>
                  </a:lnTo>
                  <a:lnTo>
                    <a:pt x="181102" y="889888"/>
                  </a:lnTo>
                  <a:lnTo>
                    <a:pt x="199517" y="998601"/>
                  </a:lnTo>
                  <a:lnTo>
                    <a:pt x="216281" y="1105535"/>
                  </a:lnTo>
                  <a:lnTo>
                    <a:pt x="233299" y="1214374"/>
                  </a:lnTo>
                  <a:lnTo>
                    <a:pt x="248920" y="1321307"/>
                  </a:lnTo>
                  <a:lnTo>
                    <a:pt x="263017" y="1428495"/>
                  </a:lnTo>
                  <a:lnTo>
                    <a:pt x="277241" y="1535556"/>
                  </a:lnTo>
                  <a:lnTo>
                    <a:pt x="290449" y="1641348"/>
                  </a:lnTo>
                  <a:lnTo>
                    <a:pt x="302387" y="1745995"/>
                  </a:lnTo>
                  <a:lnTo>
                    <a:pt x="313563" y="1851405"/>
                  </a:lnTo>
                  <a:lnTo>
                    <a:pt x="324739" y="1955418"/>
                  </a:lnTo>
                  <a:lnTo>
                    <a:pt x="334391" y="2058289"/>
                  </a:lnTo>
                  <a:lnTo>
                    <a:pt x="344170" y="2160778"/>
                  </a:lnTo>
                  <a:lnTo>
                    <a:pt x="352933" y="2262251"/>
                  </a:lnTo>
                  <a:lnTo>
                    <a:pt x="360553" y="2362962"/>
                  </a:lnTo>
                  <a:lnTo>
                    <a:pt x="368554" y="2462276"/>
                  </a:lnTo>
                  <a:lnTo>
                    <a:pt x="375031" y="2560701"/>
                  </a:lnTo>
                  <a:lnTo>
                    <a:pt x="386588" y="2753487"/>
                  </a:lnTo>
                  <a:lnTo>
                    <a:pt x="392049" y="2847340"/>
                  </a:lnTo>
                  <a:lnTo>
                    <a:pt x="396240" y="2940685"/>
                  </a:lnTo>
                  <a:lnTo>
                    <a:pt x="400177" y="3032760"/>
                  </a:lnTo>
                  <a:lnTo>
                    <a:pt x="404114" y="3122803"/>
                  </a:lnTo>
                  <a:lnTo>
                    <a:pt x="409448" y="3298825"/>
                  </a:lnTo>
                  <a:lnTo>
                    <a:pt x="474091" y="3265424"/>
                  </a:lnTo>
                  <a:lnTo>
                    <a:pt x="477321" y="3238552"/>
                  </a:lnTo>
                  <a:lnTo>
                    <a:pt x="483308" y="3179056"/>
                  </a:lnTo>
                  <a:lnTo>
                    <a:pt x="488677" y="3112267"/>
                  </a:lnTo>
                  <a:lnTo>
                    <a:pt x="493444" y="3038637"/>
                  </a:lnTo>
                  <a:lnTo>
                    <a:pt x="495606" y="2999399"/>
                  </a:lnTo>
                  <a:lnTo>
                    <a:pt x="497623" y="2958620"/>
                  </a:lnTo>
                  <a:lnTo>
                    <a:pt x="499497" y="2916357"/>
                  </a:lnTo>
                  <a:lnTo>
                    <a:pt x="501230" y="2872667"/>
                  </a:lnTo>
                  <a:lnTo>
                    <a:pt x="502823" y="2827607"/>
                  </a:lnTo>
                  <a:lnTo>
                    <a:pt x="504279" y="2781233"/>
                  </a:lnTo>
                  <a:lnTo>
                    <a:pt x="505599" y="2733601"/>
                  </a:lnTo>
                  <a:lnTo>
                    <a:pt x="506786" y="2684769"/>
                  </a:lnTo>
                  <a:lnTo>
                    <a:pt x="507841" y="2634793"/>
                  </a:lnTo>
                  <a:lnTo>
                    <a:pt x="508766" y="2583729"/>
                  </a:lnTo>
                  <a:lnTo>
                    <a:pt x="509563" y="2531635"/>
                  </a:lnTo>
                  <a:lnTo>
                    <a:pt x="510234" y="2478566"/>
                  </a:lnTo>
                  <a:lnTo>
                    <a:pt x="510781" y="2424580"/>
                  </a:lnTo>
                  <a:lnTo>
                    <a:pt x="511206" y="2369732"/>
                  </a:lnTo>
                  <a:lnTo>
                    <a:pt x="511510" y="2314080"/>
                  </a:lnTo>
                  <a:lnTo>
                    <a:pt x="511681" y="2262251"/>
                  </a:lnTo>
                  <a:lnTo>
                    <a:pt x="511719" y="2142864"/>
                  </a:lnTo>
                  <a:lnTo>
                    <a:pt x="511561" y="2084560"/>
                  </a:lnTo>
                  <a:lnTo>
                    <a:pt x="511292" y="2025735"/>
                  </a:lnTo>
                  <a:lnTo>
                    <a:pt x="510914" y="1966446"/>
                  </a:lnTo>
                  <a:lnTo>
                    <a:pt x="510428" y="1906748"/>
                  </a:lnTo>
                  <a:lnTo>
                    <a:pt x="509838" y="1846698"/>
                  </a:lnTo>
                  <a:lnTo>
                    <a:pt x="509144" y="1786354"/>
                  </a:lnTo>
                  <a:lnTo>
                    <a:pt x="508349" y="1725771"/>
                  </a:lnTo>
                  <a:lnTo>
                    <a:pt x="507454" y="1665006"/>
                  </a:lnTo>
                  <a:lnTo>
                    <a:pt x="506462" y="1604116"/>
                  </a:lnTo>
                  <a:lnTo>
                    <a:pt x="505373" y="1543158"/>
                  </a:lnTo>
                  <a:lnTo>
                    <a:pt x="504191" y="1482188"/>
                  </a:lnTo>
                  <a:lnTo>
                    <a:pt x="502917" y="1421262"/>
                  </a:lnTo>
                  <a:lnTo>
                    <a:pt x="501553" y="1360438"/>
                  </a:lnTo>
                  <a:lnTo>
                    <a:pt x="500101" y="1299771"/>
                  </a:lnTo>
                  <a:lnTo>
                    <a:pt x="498563" y="1239320"/>
                  </a:lnTo>
                  <a:lnTo>
                    <a:pt x="496940" y="1179139"/>
                  </a:lnTo>
                  <a:lnTo>
                    <a:pt x="495235" y="1119286"/>
                  </a:lnTo>
                  <a:lnTo>
                    <a:pt x="493449" y="1059817"/>
                  </a:lnTo>
                  <a:lnTo>
                    <a:pt x="491512" y="998601"/>
                  </a:lnTo>
                  <a:lnTo>
                    <a:pt x="489643" y="942259"/>
                  </a:lnTo>
                  <a:lnTo>
                    <a:pt x="487627" y="884282"/>
                  </a:lnTo>
                  <a:lnTo>
                    <a:pt x="485538" y="826917"/>
                  </a:lnTo>
                  <a:lnTo>
                    <a:pt x="483377" y="770219"/>
                  </a:lnTo>
                  <a:lnTo>
                    <a:pt x="481148" y="714245"/>
                  </a:lnTo>
                  <a:lnTo>
                    <a:pt x="478851" y="659051"/>
                  </a:lnTo>
                  <a:lnTo>
                    <a:pt x="476489" y="604695"/>
                  </a:lnTo>
                  <a:lnTo>
                    <a:pt x="474063" y="551232"/>
                  </a:lnTo>
                  <a:lnTo>
                    <a:pt x="471576" y="498720"/>
                  </a:lnTo>
                  <a:lnTo>
                    <a:pt x="469029" y="447214"/>
                  </a:lnTo>
                  <a:lnTo>
                    <a:pt x="466424" y="396773"/>
                  </a:lnTo>
                  <a:lnTo>
                    <a:pt x="463700" y="346328"/>
                  </a:lnTo>
                  <a:lnTo>
                    <a:pt x="461048" y="299306"/>
                  </a:lnTo>
                  <a:lnTo>
                    <a:pt x="458281" y="252395"/>
                  </a:lnTo>
                  <a:lnTo>
                    <a:pt x="455464" y="206774"/>
                  </a:lnTo>
                  <a:lnTo>
                    <a:pt x="452598" y="162499"/>
                  </a:lnTo>
                  <a:lnTo>
                    <a:pt x="449686" y="119628"/>
                  </a:lnTo>
                  <a:lnTo>
                    <a:pt x="446729" y="78217"/>
                  </a:lnTo>
                  <a:lnTo>
                    <a:pt x="443730" y="38321"/>
                  </a:lnTo>
                  <a:lnTo>
                    <a:pt x="44069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8388" y="402336"/>
              <a:ext cx="1256030" cy="6053455"/>
            </a:xfrm>
            <a:custGeom>
              <a:avLst/>
              <a:gdLst/>
              <a:ahLst/>
              <a:cxnLst/>
              <a:rect l="l" t="t" r="r" b="b"/>
              <a:pathLst>
                <a:path w="1256029" h="6053455">
                  <a:moveTo>
                    <a:pt x="1255776" y="0"/>
                  </a:moveTo>
                  <a:lnTo>
                    <a:pt x="1142" y="0"/>
                  </a:lnTo>
                  <a:lnTo>
                    <a:pt x="24511" y="137413"/>
                  </a:lnTo>
                  <a:lnTo>
                    <a:pt x="46736" y="274192"/>
                  </a:lnTo>
                  <a:lnTo>
                    <a:pt x="68579" y="411606"/>
                  </a:lnTo>
                  <a:lnTo>
                    <a:pt x="87249" y="549655"/>
                  </a:lnTo>
                  <a:lnTo>
                    <a:pt x="106172" y="687069"/>
                  </a:lnTo>
                  <a:lnTo>
                    <a:pt x="123698" y="825118"/>
                  </a:lnTo>
                  <a:lnTo>
                    <a:pt x="138811" y="961263"/>
                  </a:lnTo>
                  <a:lnTo>
                    <a:pt x="153035" y="1099312"/>
                  </a:lnTo>
                  <a:lnTo>
                    <a:pt x="166115" y="1236726"/>
                  </a:lnTo>
                  <a:lnTo>
                    <a:pt x="188722" y="1508505"/>
                  </a:lnTo>
                  <a:lnTo>
                    <a:pt x="198120" y="1643506"/>
                  </a:lnTo>
                  <a:lnTo>
                    <a:pt x="205486" y="1778508"/>
                  </a:lnTo>
                  <a:lnTo>
                    <a:pt x="213106" y="1912874"/>
                  </a:lnTo>
                  <a:lnTo>
                    <a:pt x="219583" y="2045969"/>
                  </a:lnTo>
                  <a:lnTo>
                    <a:pt x="224154" y="2178050"/>
                  </a:lnTo>
                  <a:lnTo>
                    <a:pt x="231901" y="2440686"/>
                  </a:lnTo>
                  <a:lnTo>
                    <a:pt x="235458" y="2698623"/>
                  </a:lnTo>
                  <a:lnTo>
                    <a:pt x="236347" y="2825750"/>
                  </a:lnTo>
                  <a:lnTo>
                    <a:pt x="235458" y="2951606"/>
                  </a:lnTo>
                  <a:lnTo>
                    <a:pt x="235458" y="3076321"/>
                  </a:lnTo>
                  <a:lnTo>
                    <a:pt x="233552" y="3199765"/>
                  </a:lnTo>
                  <a:lnTo>
                    <a:pt x="228091" y="3440683"/>
                  </a:lnTo>
                  <a:lnTo>
                    <a:pt x="225044" y="3558158"/>
                  </a:lnTo>
                  <a:lnTo>
                    <a:pt x="220599" y="3674999"/>
                  </a:lnTo>
                  <a:lnTo>
                    <a:pt x="215646" y="3789933"/>
                  </a:lnTo>
                  <a:lnTo>
                    <a:pt x="211327" y="3902582"/>
                  </a:lnTo>
                  <a:lnTo>
                    <a:pt x="198882" y="4122293"/>
                  </a:lnTo>
                  <a:lnTo>
                    <a:pt x="185674" y="4332986"/>
                  </a:lnTo>
                  <a:lnTo>
                    <a:pt x="171831" y="4535170"/>
                  </a:lnTo>
                  <a:lnTo>
                    <a:pt x="156717" y="4726432"/>
                  </a:lnTo>
                  <a:lnTo>
                    <a:pt x="140842" y="4909312"/>
                  </a:lnTo>
                  <a:lnTo>
                    <a:pt x="123698" y="5078730"/>
                  </a:lnTo>
                  <a:lnTo>
                    <a:pt x="106934" y="5237949"/>
                  </a:lnTo>
                  <a:lnTo>
                    <a:pt x="90042" y="5384431"/>
                  </a:lnTo>
                  <a:lnTo>
                    <a:pt x="74295" y="5518823"/>
                  </a:lnTo>
                  <a:lnTo>
                    <a:pt x="59182" y="5638063"/>
                  </a:lnTo>
                  <a:lnTo>
                    <a:pt x="44831" y="5745822"/>
                  </a:lnTo>
                  <a:lnTo>
                    <a:pt x="33020" y="5836615"/>
                  </a:lnTo>
                  <a:lnTo>
                    <a:pt x="21716" y="5912891"/>
                  </a:lnTo>
                  <a:lnTo>
                    <a:pt x="0" y="6053328"/>
                  </a:lnTo>
                  <a:lnTo>
                    <a:pt x="1251077" y="6053328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21" name="object 21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7944" y="746759"/>
              <a:ext cx="4972811" cy="52501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218387" y="705357"/>
            <a:ext cx="26733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u="none" dirty="0" err="1">
                <a:solidFill>
                  <a:srgbClr val="EBEBEB"/>
                </a:solidFill>
              </a:rPr>
              <a:t>照片不能</a:t>
            </a:r>
            <a:r>
              <a:rPr sz="3200" u="none" spc="-5" dirty="0" err="1">
                <a:solidFill>
                  <a:srgbClr val="EBEBEB"/>
                </a:solidFill>
              </a:rPr>
              <a:t>fi</a:t>
            </a:r>
            <a:r>
              <a:rPr lang="en-US" sz="3200" u="none" spc="-5" dirty="0" err="1">
                <a:solidFill>
                  <a:srgbClr val="EBEBEB"/>
                </a:solidFill>
              </a:rPr>
              <a:t>t</a:t>
            </a:r>
            <a:r>
              <a:rPr sz="3200" u="none" dirty="0" err="1">
                <a:solidFill>
                  <a:srgbClr val="EBEBEB"/>
                </a:solidFill>
              </a:rPr>
              <a:t>這</a:t>
            </a:r>
            <a:r>
              <a:rPr sz="3200" u="none" dirty="0">
                <a:solidFill>
                  <a:srgbClr val="EBEBEB"/>
                </a:solidFill>
              </a:rPr>
              <a:t> 個</a:t>
            </a:r>
            <a:r>
              <a:rPr sz="3200" u="none" spc="70" dirty="0">
                <a:solidFill>
                  <a:srgbClr val="EBEBEB"/>
                </a:solidFill>
              </a:rPr>
              <a:t>Labe</a:t>
            </a:r>
            <a:r>
              <a:rPr sz="3200" u="none" spc="25" dirty="0">
                <a:solidFill>
                  <a:srgbClr val="EBEBEB"/>
                </a:solidFill>
              </a:rPr>
              <a:t>l</a:t>
            </a:r>
            <a:r>
              <a:rPr sz="3200" u="none" dirty="0">
                <a:solidFill>
                  <a:srgbClr val="EBEBEB"/>
                </a:solidFill>
              </a:rPr>
              <a:t>的大小 怎麼辦</a:t>
            </a:r>
            <a:r>
              <a:rPr sz="3200" u="none" spc="185" dirty="0">
                <a:solidFill>
                  <a:srgbClr val="EBEBEB"/>
                </a:solidFill>
              </a:rPr>
              <a:t>?</a:t>
            </a:r>
            <a:endParaRPr sz="3200" dirty="0"/>
          </a:p>
        </p:txBody>
      </p:sp>
      <p:sp>
        <p:nvSpPr>
          <p:cNvPr id="26" name="object 26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49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3932" y="5015636"/>
            <a:ext cx="302768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30" dirty="0">
                <a:solidFill>
                  <a:srgbClr val="FF9900"/>
                </a:solidFill>
                <a:latin typeface="UKIJ CJK"/>
                <a:cs typeface="UKIJ CJK"/>
              </a:rPr>
              <a:t>Solution:</a:t>
            </a:r>
            <a:endParaRPr sz="1800" dirty="0">
              <a:latin typeface="UKIJ CJK"/>
              <a:cs typeface="UKIJ CJK"/>
            </a:endParaRPr>
          </a:p>
          <a:p>
            <a:pPr marL="457200" algn="ctr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FF9900"/>
                </a:solidFill>
                <a:latin typeface="UKIJ CJK"/>
                <a:cs typeface="UKIJ CJK"/>
              </a:rPr>
              <a:t>利用</a:t>
            </a:r>
            <a:r>
              <a:rPr sz="1800" spc="-25" dirty="0">
                <a:solidFill>
                  <a:srgbClr val="FF9900"/>
                </a:solidFill>
                <a:latin typeface="UKIJ CJK"/>
                <a:cs typeface="UKIJ CJK"/>
              </a:rPr>
              <a:t>PIL,</a:t>
            </a:r>
            <a:r>
              <a:rPr sz="1800" spc="-70" dirty="0">
                <a:solidFill>
                  <a:srgbClr val="FF9900"/>
                </a:solidFill>
                <a:latin typeface="UKIJ CJK"/>
                <a:cs typeface="UKIJ CJK"/>
              </a:rPr>
              <a:t> </a:t>
            </a:r>
            <a:r>
              <a:rPr sz="1800" spc="95" dirty="0">
                <a:solidFill>
                  <a:srgbClr val="FF9900"/>
                </a:solidFill>
                <a:latin typeface="UKIJ CJK"/>
                <a:cs typeface="UKIJ CJK"/>
              </a:rPr>
              <a:t>OpenCV</a:t>
            </a:r>
            <a:r>
              <a:rPr sz="1800" dirty="0">
                <a:solidFill>
                  <a:srgbClr val="FF9900"/>
                </a:solidFill>
                <a:latin typeface="UKIJ CJK"/>
                <a:cs typeface="UKIJ CJK"/>
              </a:rPr>
              <a:t>來處理</a:t>
            </a:r>
            <a:r>
              <a:rPr sz="1800" spc="60" dirty="0">
                <a:solidFill>
                  <a:srgbClr val="FF9900"/>
                </a:solidFill>
                <a:latin typeface="UKIJ CJK"/>
                <a:cs typeface="UKIJ CJK"/>
              </a:rPr>
              <a:t>!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0094" y="2431160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UKIJ CJK"/>
                <a:cs typeface="UKIJ CJK"/>
              </a:rPr>
              <a:t>原照片：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64079" y="2379060"/>
            <a:ext cx="1816344" cy="272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3906646"/>
            <a:ext cx="11334750" cy="2672715"/>
            <a:chOff x="455676" y="3906646"/>
            <a:chExt cx="11334750" cy="2672715"/>
          </a:xfrm>
        </p:grpSpPr>
        <p:sp>
          <p:nvSpPr>
            <p:cNvPr id="3" name="object 3"/>
            <p:cNvSpPr/>
            <p:nvPr/>
          </p:nvSpPr>
          <p:spPr>
            <a:xfrm>
              <a:off x="8502142" y="3906646"/>
              <a:ext cx="3288029" cy="768350"/>
            </a:xfrm>
            <a:custGeom>
              <a:avLst/>
              <a:gdLst/>
              <a:ahLst/>
              <a:cxnLst/>
              <a:rect l="l" t="t" r="r" b="b"/>
              <a:pathLst>
                <a:path w="3288029" h="768350">
                  <a:moveTo>
                    <a:pt x="3226307" y="0"/>
                  </a:moveTo>
                  <a:lnTo>
                    <a:pt x="2909951" y="104775"/>
                  </a:lnTo>
                  <a:lnTo>
                    <a:pt x="2591054" y="200659"/>
                  </a:lnTo>
                  <a:lnTo>
                    <a:pt x="2485643" y="229996"/>
                  </a:lnTo>
                  <a:lnTo>
                    <a:pt x="2271522" y="287273"/>
                  </a:lnTo>
                  <a:lnTo>
                    <a:pt x="2059812" y="340486"/>
                  </a:lnTo>
                  <a:lnTo>
                    <a:pt x="1954656" y="365759"/>
                  </a:lnTo>
                  <a:lnTo>
                    <a:pt x="1639697" y="436244"/>
                  </a:lnTo>
                  <a:lnTo>
                    <a:pt x="1330071" y="498855"/>
                  </a:lnTo>
                  <a:lnTo>
                    <a:pt x="1127378" y="536828"/>
                  </a:lnTo>
                  <a:lnTo>
                    <a:pt x="829309" y="588517"/>
                  </a:lnTo>
                  <a:lnTo>
                    <a:pt x="447928" y="646810"/>
                  </a:lnTo>
                  <a:lnTo>
                    <a:pt x="174751" y="683894"/>
                  </a:lnTo>
                  <a:lnTo>
                    <a:pt x="0" y="705103"/>
                  </a:lnTo>
                  <a:lnTo>
                    <a:pt x="9701" y="720494"/>
                  </a:lnTo>
                  <a:lnTo>
                    <a:pt x="29342" y="751181"/>
                  </a:lnTo>
                  <a:lnTo>
                    <a:pt x="39115" y="766571"/>
                  </a:lnTo>
                  <a:lnTo>
                    <a:pt x="66166" y="767349"/>
                  </a:lnTo>
                  <a:lnTo>
                    <a:pt x="95131" y="767793"/>
                  </a:lnTo>
                  <a:lnTo>
                    <a:pt x="125954" y="767911"/>
                  </a:lnTo>
                  <a:lnTo>
                    <a:pt x="192949" y="767195"/>
                  </a:lnTo>
                  <a:lnTo>
                    <a:pt x="305973" y="763849"/>
                  </a:lnTo>
                  <a:lnTo>
                    <a:pt x="477701" y="755441"/>
                  </a:lnTo>
                  <a:lnTo>
                    <a:pt x="773052" y="735284"/>
                  </a:lnTo>
                  <a:lnTo>
                    <a:pt x="1336019" y="685315"/>
                  </a:lnTo>
                  <a:lnTo>
                    <a:pt x="2059023" y="606988"/>
                  </a:lnTo>
                  <a:lnTo>
                    <a:pt x="2689041" y="527362"/>
                  </a:lnTo>
                  <a:lnTo>
                    <a:pt x="3038251" y="477217"/>
                  </a:lnTo>
                  <a:lnTo>
                    <a:pt x="3250138" y="443265"/>
                  </a:lnTo>
                  <a:lnTo>
                    <a:pt x="3288029" y="436752"/>
                  </a:lnTo>
                  <a:lnTo>
                    <a:pt x="3280235" y="379771"/>
                  </a:lnTo>
                  <a:lnTo>
                    <a:pt x="3273959" y="334487"/>
                  </a:lnTo>
                  <a:lnTo>
                    <a:pt x="3264862" y="270500"/>
                  </a:lnTo>
                  <a:lnTo>
                    <a:pt x="3252759" y="189298"/>
                  </a:lnTo>
                  <a:lnTo>
                    <a:pt x="3249394" y="166333"/>
                  </a:lnTo>
                  <a:lnTo>
                    <a:pt x="3245343" y="138048"/>
                  </a:lnTo>
                  <a:lnTo>
                    <a:pt x="3240328" y="102315"/>
                  </a:lnTo>
                  <a:lnTo>
                    <a:pt x="3234075" y="57008"/>
                  </a:lnTo>
                  <a:lnTo>
                    <a:pt x="322630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676" y="4241291"/>
              <a:ext cx="11277600" cy="2338070"/>
            </a:xfrm>
            <a:custGeom>
              <a:avLst/>
              <a:gdLst/>
              <a:ahLst/>
              <a:cxnLst/>
              <a:rect l="l" t="t" r="r" b="b"/>
              <a:pathLst>
                <a:path w="11277600" h="2338070">
                  <a:moveTo>
                    <a:pt x="0" y="0"/>
                  </a:moveTo>
                  <a:lnTo>
                    <a:pt x="0" y="2329052"/>
                  </a:lnTo>
                  <a:lnTo>
                    <a:pt x="11277600" y="2337815"/>
                  </a:lnTo>
                  <a:lnTo>
                    <a:pt x="11277600" y="440054"/>
                  </a:lnTo>
                  <a:lnTo>
                    <a:pt x="6013196" y="440054"/>
                  </a:lnTo>
                  <a:lnTo>
                    <a:pt x="5546344" y="438276"/>
                  </a:lnTo>
                  <a:lnTo>
                    <a:pt x="4648581" y="419099"/>
                  </a:lnTo>
                  <a:lnTo>
                    <a:pt x="4006977" y="393318"/>
                  </a:lnTo>
                  <a:lnTo>
                    <a:pt x="2828416" y="320039"/>
                  </a:lnTo>
                  <a:lnTo>
                    <a:pt x="2131441" y="262127"/>
                  </a:lnTo>
                  <a:lnTo>
                    <a:pt x="1519047" y="199008"/>
                  </a:lnTo>
                  <a:lnTo>
                    <a:pt x="995807" y="138175"/>
                  </a:lnTo>
                  <a:lnTo>
                    <a:pt x="403733" y="61340"/>
                  </a:lnTo>
                  <a:lnTo>
                    <a:pt x="0" y="0"/>
                  </a:lnTo>
                  <a:close/>
                </a:path>
                <a:path w="11277600" h="2338070">
                  <a:moveTo>
                    <a:pt x="11277600" y="2031"/>
                  </a:moveTo>
                  <a:lnTo>
                    <a:pt x="10510774" y="127761"/>
                  </a:lnTo>
                  <a:lnTo>
                    <a:pt x="9740519" y="230250"/>
                  </a:lnTo>
                  <a:lnTo>
                    <a:pt x="9486773" y="258317"/>
                  </a:lnTo>
                  <a:lnTo>
                    <a:pt x="8973566" y="309117"/>
                  </a:lnTo>
                  <a:lnTo>
                    <a:pt x="8467217" y="351281"/>
                  </a:lnTo>
                  <a:lnTo>
                    <a:pt x="8215757" y="368807"/>
                  </a:lnTo>
                  <a:lnTo>
                    <a:pt x="7465822" y="408812"/>
                  </a:lnTo>
                  <a:lnTo>
                    <a:pt x="6730492" y="431672"/>
                  </a:lnTo>
                  <a:lnTo>
                    <a:pt x="6013196" y="440054"/>
                  </a:lnTo>
                  <a:lnTo>
                    <a:pt x="11277600" y="440054"/>
                  </a:lnTo>
                  <a:lnTo>
                    <a:pt x="11277600" y="2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7" name="object 7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72362" y="607009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27157" y="2613736"/>
            <a:ext cx="4318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EE8B6A"/>
                </a:solidFill>
                <a:latin typeface="Arial"/>
                <a:cs typeface="Arial"/>
              </a:rPr>
              <a:t>”</a:t>
            </a:r>
            <a:endParaRPr sz="9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0905" y="1999868"/>
            <a:ext cx="32721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E9E4DC"/>
                </a:solidFill>
                <a:latin typeface="UKIJ CJK"/>
                <a:cs typeface="UKIJ CJK"/>
              </a:rPr>
              <a:t>2.</a:t>
            </a:r>
            <a:r>
              <a:rPr sz="4000" spc="-105" dirty="0">
                <a:solidFill>
                  <a:srgbClr val="E9E4DC"/>
                </a:solidFill>
                <a:latin typeface="UKIJ CJK"/>
                <a:cs typeface="UKIJ CJK"/>
              </a:rPr>
              <a:t> </a:t>
            </a:r>
            <a:r>
              <a:rPr sz="4000" spc="105" dirty="0">
                <a:solidFill>
                  <a:srgbClr val="E9E4DC"/>
                </a:solidFill>
                <a:latin typeface="UKIJ CJK"/>
                <a:cs typeface="UKIJ CJK"/>
              </a:rPr>
              <a:t>Python</a:t>
            </a:r>
            <a:r>
              <a:rPr sz="4000" spc="-5" dirty="0">
                <a:solidFill>
                  <a:srgbClr val="E9E4DC"/>
                </a:solidFill>
                <a:latin typeface="UKIJ CJK"/>
                <a:cs typeface="UKIJ CJK"/>
              </a:rPr>
              <a:t>簡介</a:t>
            </a:r>
            <a:endParaRPr sz="4000">
              <a:latin typeface="UKIJ CJK"/>
              <a:cs typeface="UKIJ CJ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5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05574-BCF2-4930-B422-755AC7D2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27112"/>
            <a:ext cx="4128770" cy="553998"/>
          </a:xfrm>
        </p:spPr>
        <p:txBody>
          <a:bodyPr/>
          <a:lstStyle/>
          <a:p>
            <a:r>
              <a:rPr lang="zh-TW" altLang="en-US" sz="3600" u="none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作業規定</a:t>
            </a:r>
            <a:endParaRPr lang="zh-TW" altLang="en-US" sz="3600" u="none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263AA4-1BF5-4DE7-A1B0-C5F4EDCF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772" y="3276600"/>
            <a:ext cx="9236456" cy="1692771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u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檔及說明文件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(.txt)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打包成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zip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上傳至網路大學</a:t>
            </a:r>
            <a:endParaRPr lang="en-US" altLang="zh-TW" u="none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說明文件：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版本、額外使用的套件及安裝方法</a:t>
            </a:r>
            <a:endParaRPr lang="en-US" altLang="zh-TW" u="none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zip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命名方式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HW1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：學號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_HW1.zip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程式檔命名方式：</a:t>
            </a:r>
            <a:r>
              <a:rPr lang="en-US" altLang="zh-TW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hw1.py</a:t>
            </a:r>
          </a:p>
        </p:txBody>
      </p:sp>
    </p:spTree>
    <p:extLst>
      <p:ext uri="{BB962C8B-B14F-4D97-AF65-F5344CB8AC3E}">
        <p14:creationId xmlns:p14="http://schemas.microsoft.com/office/powerpoint/2010/main" val="3797994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81750"/>
            <a:ext cx="12192000" cy="476250"/>
          </a:xfrm>
          <a:custGeom>
            <a:avLst/>
            <a:gdLst/>
            <a:ahLst/>
            <a:cxnLst/>
            <a:rect l="l" t="t" r="r" b="b"/>
            <a:pathLst>
              <a:path w="12192000" h="476250">
                <a:moveTo>
                  <a:pt x="0" y="476250"/>
                </a:moveTo>
                <a:lnTo>
                  <a:pt x="12192000" y="476250"/>
                </a:lnTo>
                <a:lnTo>
                  <a:pt x="12192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381750"/>
            <a:chOff x="0" y="0"/>
            <a:chExt cx="12192000" cy="6381750"/>
          </a:xfrm>
        </p:grpSpPr>
        <p:sp>
          <p:nvSpPr>
            <p:cNvPr id="5" name="object 5"/>
            <p:cNvSpPr/>
            <p:nvPr/>
          </p:nvSpPr>
          <p:spPr>
            <a:xfrm>
              <a:off x="0" y="1269"/>
              <a:ext cx="12192000" cy="6380480"/>
            </a:xfrm>
            <a:custGeom>
              <a:avLst/>
              <a:gdLst/>
              <a:ahLst/>
              <a:cxnLst/>
              <a:rect l="l" t="t" r="r" b="b"/>
              <a:pathLst>
                <a:path w="12192000" h="6380480">
                  <a:moveTo>
                    <a:pt x="12192000" y="470154"/>
                  </a:moveTo>
                  <a:lnTo>
                    <a:pt x="11709273" y="470154"/>
                  </a:lnTo>
                  <a:lnTo>
                    <a:pt x="11709273" y="6380480"/>
                  </a:lnTo>
                  <a:lnTo>
                    <a:pt x="12192000" y="6380480"/>
                  </a:lnTo>
                  <a:lnTo>
                    <a:pt x="12192000" y="470154"/>
                  </a:lnTo>
                  <a:close/>
                </a:path>
                <a:path w="12192000" h="638048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98252" y="0"/>
              <a:ext cx="760488" cy="1203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3932" y="3881754"/>
            <a:ext cx="2704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spc="-5" dirty="0">
                <a:solidFill>
                  <a:srgbClr val="E9E4DC"/>
                </a:solidFill>
                <a:latin typeface="Gothic Uralic"/>
                <a:cs typeface="Gothic Uralic"/>
              </a:rPr>
              <a:t>The</a:t>
            </a:r>
            <a:r>
              <a:rPr sz="5400" u="none" spc="-75" dirty="0">
                <a:solidFill>
                  <a:srgbClr val="E9E4DC"/>
                </a:solidFill>
                <a:latin typeface="Gothic Uralic"/>
                <a:cs typeface="Gothic Uralic"/>
              </a:rPr>
              <a:t> </a:t>
            </a:r>
            <a:r>
              <a:rPr sz="5400" u="none" spc="-10" dirty="0">
                <a:solidFill>
                  <a:srgbClr val="E9E4DC"/>
                </a:solidFill>
                <a:latin typeface="Gothic Uralic"/>
                <a:cs typeface="Gothic Uralic"/>
              </a:rPr>
              <a:t>end</a:t>
            </a:r>
            <a:endParaRPr sz="54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Gothic Uralic"/>
                <a:cs typeface="Gothic Uralic"/>
              </a:rPr>
              <a:t>50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 err="1">
                <a:solidFill>
                  <a:srgbClr val="E9E4DC"/>
                </a:solidFill>
              </a:rPr>
              <a:t>確認</a:t>
            </a:r>
            <a:r>
              <a:rPr sz="3600" u="none" spc="160" dirty="0" err="1">
                <a:solidFill>
                  <a:srgbClr val="E9E4DC"/>
                </a:solidFill>
              </a:rPr>
              <a:t>P</a:t>
            </a:r>
            <a:r>
              <a:rPr lang="en-US" sz="3600" u="none" spc="210" dirty="0" err="1">
                <a:solidFill>
                  <a:srgbClr val="E9E4DC"/>
                </a:solidFill>
              </a:rPr>
              <a:t>ython</a:t>
            </a:r>
            <a:r>
              <a:rPr sz="3600" u="none" dirty="0" err="1">
                <a:solidFill>
                  <a:srgbClr val="E9E4DC"/>
                </a:solidFill>
              </a:rPr>
              <a:t>版本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2230755" cy="417422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python3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lang="en-US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--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version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6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4988" y="2452116"/>
            <a:ext cx="6614159" cy="3959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6667"/>
            <a:ext cx="249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00" dirty="0">
                <a:solidFill>
                  <a:srgbClr val="E9E4DC"/>
                </a:solidFill>
              </a:rPr>
              <a:t>Hello</a:t>
            </a:r>
            <a:r>
              <a:rPr sz="3600" u="none" spc="-100" dirty="0">
                <a:solidFill>
                  <a:srgbClr val="E9E4DC"/>
                </a:solidFill>
              </a:rPr>
              <a:t> </a:t>
            </a:r>
            <a:r>
              <a:rPr sz="3600" u="none" spc="70" dirty="0">
                <a:solidFill>
                  <a:srgbClr val="E9E4DC"/>
                </a:solidFill>
              </a:rPr>
              <a:t>world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04694"/>
            <a:ext cx="5572125" cy="82266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在文字編譯器編譯完後</a:t>
            </a:r>
            <a:endParaRPr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UKIJ CJK"/>
                <a:cs typeface="UKIJ CJK"/>
              </a:rPr>
              <a:t>開啟</a:t>
            </a:r>
            <a:r>
              <a:rPr sz="1800" spc="15" dirty="0">
                <a:solidFill>
                  <a:srgbClr val="404040"/>
                </a:solidFill>
                <a:latin typeface="UKIJ CJK"/>
                <a:cs typeface="UKIJ CJK"/>
              </a:rPr>
              <a:t>terminal</a:t>
            </a:r>
            <a:r>
              <a:rPr sz="1800" spc="-6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dirty="0" err="1">
                <a:solidFill>
                  <a:srgbClr val="404040"/>
                </a:solidFill>
                <a:latin typeface="UKIJ CJK"/>
                <a:cs typeface="UKIJ CJK"/>
              </a:rPr>
              <a:t>輸入</a:t>
            </a:r>
            <a:r>
              <a:rPr sz="1800" spc="50" dirty="0" err="1">
                <a:solidFill>
                  <a:srgbClr val="404040"/>
                </a:solidFill>
                <a:latin typeface="UKIJ CJK"/>
                <a:cs typeface="UKIJ CJK"/>
              </a:rPr>
              <a:t>python</a:t>
            </a:r>
            <a:r>
              <a:rPr lang="zh-TW" altLang="en-US" spc="-2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dirty="0" err="1">
                <a:solidFill>
                  <a:srgbClr val="404040"/>
                </a:solidFill>
                <a:latin typeface="UKIJ CJK"/>
                <a:cs typeface="UKIJ CJK"/>
              </a:rPr>
              <a:t>你要執行的檔案名稱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7</a:t>
            </a:r>
            <a:endParaRPr sz="2800">
              <a:latin typeface="Gothic Uralic"/>
              <a:cs typeface="Gothic Ural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0283" y="3730752"/>
            <a:ext cx="9478010" cy="1902460"/>
            <a:chOff x="1510283" y="3730752"/>
            <a:chExt cx="9478010" cy="1902460"/>
          </a:xfrm>
        </p:grpSpPr>
        <p:sp>
          <p:nvSpPr>
            <p:cNvPr id="6" name="object 6"/>
            <p:cNvSpPr/>
            <p:nvPr/>
          </p:nvSpPr>
          <p:spPr>
            <a:xfrm>
              <a:off x="1510283" y="3730752"/>
              <a:ext cx="4715256" cy="1554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0631" y="3730752"/>
              <a:ext cx="4407408" cy="19019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075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E9E4DC"/>
                </a:solidFill>
                <a:latin typeface="Gothic Uralic"/>
                <a:cs typeface="Gothic Uralic"/>
              </a:rPr>
              <a:t>Type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504694"/>
            <a:ext cx="2068195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40" dirty="0">
                <a:solidFill>
                  <a:srgbClr val="404040"/>
                </a:solidFill>
                <a:latin typeface="UKIJ CJK"/>
                <a:cs typeface="UKIJ CJK"/>
              </a:rPr>
              <a:t>bool: </a:t>
            </a:r>
            <a:r>
              <a:rPr sz="1800" spc="-25" dirty="0">
                <a:solidFill>
                  <a:srgbClr val="404040"/>
                </a:solidFill>
                <a:latin typeface="UKIJ CJK"/>
                <a:cs typeface="UKIJ CJK"/>
              </a:rPr>
              <a:t>True,</a:t>
            </a:r>
            <a:r>
              <a:rPr sz="1800" spc="-16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UKIJ CJK"/>
                <a:cs typeface="UKIJ CJK"/>
              </a:rPr>
              <a:t>False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20" dirty="0">
                <a:solidFill>
                  <a:srgbClr val="404040"/>
                </a:solidFill>
                <a:latin typeface="UKIJ CJK"/>
                <a:cs typeface="UKIJ CJK"/>
              </a:rPr>
              <a:t>int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25" dirty="0">
                <a:solidFill>
                  <a:srgbClr val="404040"/>
                </a:solidFill>
                <a:latin typeface="UKIJ CJK"/>
                <a:cs typeface="UKIJ CJK"/>
              </a:rPr>
              <a:t>float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45" dirty="0">
                <a:solidFill>
                  <a:srgbClr val="404040"/>
                </a:solidFill>
                <a:latin typeface="UKIJ CJK"/>
                <a:cs typeface="UKIJ CJK"/>
              </a:rPr>
              <a:t>complex</a:t>
            </a:r>
            <a:endParaRPr sz="18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UKIJ CJK"/>
                <a:cs typeface="UKIJ CJK"/>
              </a:rPr>
              <a:t>str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8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2645" y="2631186"/>
            <a:ext cx="5338445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5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3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700" spc="10" dirty="0">
                <a:solidFill>
                  <a:srgbClr val="404040"/>
                </a:solidFill>
                <a:latin typeface="UKIJ CJK"/>
                <a:cs typeface="UKIJ CJK"/>
              </a:rPr>
              <a:t>list</a:t>
            </a:r>
            <a:r>
              <a:rPr sz="1700" spc="38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串列</a:t>
            </a:r>
            <a:r>
              <a:rPr lang="zh-TW" altLang="en-US" sz="1700" dirty="0">
                <a:solidFill>
                  <a:srgbClr val="001F5F"/>
                </a:solidFill>
                <a:latin typeface="UKIJ CJK"/>
                <a:cs typeface="UKIJ CJK"/>
              </a:rPr>
              <a:t>：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用於儲存一</a:t>
            </a:r>
            <a:r>
              <a:rPr sz="1700" spc="-15" dirty="0" err="1">
                <a:solidFill>
                  <a:srgbClr val="001F5F"/>
                </a:solidFill>
                <a:latin typeface="UKIJ CJK"/>
                <a:cs typeface="UKIJ CJK"/>
              </a:rPr>
              <a:t>系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列序</a:t>
            </a:r>
            <a:r>
              <a:rPr sz="1700" spc="-15" dirty="0" err="1">
                <a:solidFill>
                  <a:srgbClr val="001F5F"/>
                </a:solidFill>
                <a:latin typeface="UKIJ CJK"/>
                <a:cs typeface="UKIJ CJK"/>
              </a:rPr>
              <a:t>列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資料</a:t>
            </a:r>
            <a:r>
              <a:rPr sz="1700" spc="-15" dirty="0" err="1">
                <a:solidFill>
                  <a:srgbClr val="001F5F"/>
                </a:solidFill>
                <a:latin typeface="UKIJ CJK"/>
                <a:cs typeface="UKIJ CJK"/>
              </a:rPr>
              <a:t>（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可以</a:t>
            </a:r>
            <a:r>
              <a:rPr sz="1700" spc="-15" dirty="0" err="1">
                <a:solidFill>
                  <a:srgbClr val="001F5F"/>
                </a:solidFill>
                <a:latin typeface="UKIJ CJK"/>
                <a:cs typeface="UKIJ CJK"/>
              </a:rPr>
              <a:t>儲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存不同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 資料型別），類似於其</a:t>
            </a:r>
            <a:r>
              <a:rPr sz="1700" spc="-15" dirty="0">
                <a:solidFill>
                  <a:srgbClr val="001F5F"/>
                </a:solidFill>
                <a:latin typeface="UKIJ CJK"/>
                <a:cs typeface="UKIJ CJK"/>
              </a:rPr>
              <a:t>他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程式</a:t>
            </a:r>
            <a:r>
              <a:rPr sz="1700" spc="-15" dirty="0">
                <a:solidFill>
                  <a:srgbClr val="001F5F"/>
                </a:solidFill>
                <a:latin typeface="UKIJ CJK"/>
                <a:cs typeface="UKIJ CJK"/>
              </a:rPr>
              <a:t>語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言的</a:t>
            </a:r>
            <a:r>
              <a:rPr sz="1700" spc="-15" dirty="0">
                <a:solidFill>
                  <a:srgbClr val="001F5F"/>
                </a:solidFill>
                <a:latin typeface="UKIJ CJK"/>
                <a:cs typeface="UKIJ CJK"/>
              </a:rPr>
              <a:t>陣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列</a:t>
            </a:r>
            <a:r>
              <a:rPr sz="1700" spc="-15" dirty="0">
                <a:solidFill>
                  <a:srgbClr val="001F5F"/>
                </a:solidFill>
                <a:latin typeface="UKIJ CJK"/>
                <a:cs typeface="UKIJ CJK"/>
              </a:rPr>
              <a:t>但更為強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大</a:t>
            </a:r>
            <a:endParaRPr sz="1700" dirty="0">
              <a:latin typeface="UKIJ CJK"/>
              <a:cs typeface="UKIJ CJK"/>
            </a:endParaRPr>
          </a:p>
          <a:p>
            <a:pPr marL="355600" marR="7620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235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700" spc="35" dirty="0">
                <a:solidFill>
                  <a:srgbClr val="404040"/>
                </a:solidFill>
                <a:latin typeface="UKIJ CJK"/>
                <a:cs typeface="UKIJ CJK"/>
              </a:rPr>
              <a:t>tuple</a:t>
            </a:r>
            <a:r>
              <a:rPr sz="1700" spc="40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元組</a:t>
            </a:r>
            <a:r>
              <a:rPr lang="zh-TW" altLang="en-US" sz="1700" dirty="0">
                <a:solidFill>
                  <a:srgbClr val="001F5F"/>
                </a:solidFill>
                <a:latin typeface="UKIJ CJK"/>
                <a:cs typeface="UKIJ CJK"/>
              </a:rPr>
              <a:t>：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類似於</a:t>
            </a:r>
            <a:r>
              <a:rPr sz="1700" spc="-50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spc="10" dirty="0">
                <a:solidFill>
                  <a:srgbClr val="001F5F"/>
                </a:solidFill>
                <a:latin typeface="UKIJ CJK"/>
                <a:cs typeface="UKIJ CJK"/>
              </a:rPr>
              <a:t>list</a:t>
            </a:r>
            <a:r>
              <a:rPr sz="1700" spc="-40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串列，但不同的</a:t>
            </a:r>
            <a:r>
              <a:rPr sz="1700" spc="395" dirty="0" err="1">
                <a:solidFill>
                  <a:srgbClr val="001F5F"/>
                </a:solidFill>
                <a:latin typeface="UKIJ CJK"/>
                <a:cs typeface="UKIJ CJK"/>
              </a:rPr>
              <a:t>是</a:t>
            </a:r>
            <a:r>
              <a:rPr lang="zh-TW" altLang="en-US" sz="1700" spc="39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spc="35" dirty="0">
                <a:solidFill>
                  <a:srgbClr val="001F5F"/>
                </a:solidFill>
                <a:latin typeface="UKIJ CJK"/>
                <a:cs typeface="UKIJ CJK"/>
              </a:rPr>
              <a:t>tuple</a:t>
            </a:r>
            <a:r>
              <a:rPr lang="zh-TW" altLang="en-US" sz="1700" spc="3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給定元素後不能改變</a:t>
            </a:r>
            <a:endParaRPr sz="1700" dirty="0">
              <a:latin typeface="UKIJ CJK"/>
              <a:cs typeface="UKIJ CJK"/>
            </a:endParaRPr>
          </a:p>
          <a:p>
            <a:pPr marL="355600" marR="6731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240" dirty="0">
                <a:solidFill>
                  <a:srgbClr val="D24717"/>
                </a:solidFill>
                <a:latin typeface="Arial"/>
                <a:cs typeface="Arial"/>
              </a:rPr>
              <a:t>	</a:t>
            </a:r>
            <a:r>
              <a:rPr sz="1700" spc="45" dirty="0" err="1">
                <a:solidFill>
                  <a:srgbClr val="404040"/>
                </a:solidFill>
                <a:latin typeface="UKIJ CJK"/>
                <a:cs typeface="UKIJ CJK"/>
              </a:rPr>
              <a:t>dict</a:t>
            </a:r>
            <a:r>
              <a:rPr sz="1700" spc="355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字典</a:t>
            </a:r>
            <a:r>
              <a:rPr lang="zh-TW" altLang="en-US" sz="1700" dirty="0">
                <a:solidFill>
                  <a:srgbClr val="001F5F"/>
                </a:solidFill>
                <a:latin typeface="UKIJ CJK"/>
                <a:cs typeface="UKIJ CJK"/>
              </a:rPr>
              <a:t>：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和串列很像但</a:t>
            </a:r>
            <a:r>
              <a:rPr sz="1700" spc="-10" dirty="0" err="1">
                <a:solidFill>
                  <a:srgbClr val="001F5F"/>
                </a:solidFill>
                <a:latin typeface="UKIJ CJK"/>
                <a:cs typeface="UKIJ CJK"/>
              </a:rPr>
              <a:t>不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在乎</a:t>
            </a:r>
            <a:r>
              <a:rPr sz="1700" spc="-10" dirty="0" err="1">
                <a:solidFill>
                  <a:srgbClr val="001F5F"/>
                </a:solidFill>
                <a:latin typeface="UKIJ CJK"/>
                <a:cs typeface="UKIJ CJK"/>
              </a:rPr>
              <a:t>元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素順</a:t>
            </a:r>
            <a:r>
              <a:rPr sz="1700" spc="-10" dirty="0" err="1">
                <a:solidFill>
                  <a:srgbClr val="001F5F"/>
                </a:solidFill>
                <a:latin typeface="UKIJ CJK"/>
                <a:cs typeface="UKIJ CJK"/>
              </a:rPr>
              <a:t>序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，而</a:t>
            </a:r>
            <a:r>
              <a:rPr sz="1700" spc="-10" dirty="0" err="1">
                <a:solidFill>
                  <a:srgbClr val="001F5F"/>
                </a:solidFill>
                <a:latin typeface="UKIJ CJK"/>
                <a:cs typeface="UKIJ CJK"/>
              </a:rPr>
              <a:t>且</a:t>
            </a:r>
            <a:r>
              <a:rPr sz="1700" spc="5" dirty="0" err="1">
                <a:solidFill>
                  <a:srgbClr val="001F5F"/>
                </a:solidFill>
                <a:latin typeface="UKIJ CJK"/>
                <a:cs typeface="UKIJ CJK"/>
              </a:rPr>
              <a:t>不</a:t>
            </a:r>
            <a:r>
              <a:rPr sz="1700" spc="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會使用</a:t>
            </a:r>
            <a:r>
              <a:rPr sz="1700" spc="-3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spc="-5" dirty="0">
                <a:solidFill>
                  <a:srgbClr val="001F5F"/>
                </a:solidFill>
                <a:latin typeface="UKIJ CJK"/>
                <a:cs typeface="UKIJ CJK"/>
              </a:rPr>
              <a:t>0,1,…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等的序列</a:t>
            </a:r>
            <a:r>
              <a:rPr lang="zh-TW" altLang="en-US" sz="1700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spc="25" dirty="0">
                <a:solidFill>
                  <a:srgbClr val="001F5F"/>
                </a:solidFill>
                <a:latin typeface="UKIJ CJK"/>
                <a:cs typeface="UKIJ CJK"/>
              </a:rPr>
              <a:t>index</a:t>
            </a:r>
            <a:r>
              <a:rPr lang="zh-TW" altLang="en-US" sz="1700" spc="2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來選擇項目，反之我們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必須宣告唯一</a:t>
            </a:r>
            <a:r>
              <a:rPr sz="1700" spc="395" dirty="0" err="1">
                <a:solidFill>
                  <a:srgbClr val="001F5F"/>
                </a:solidFill>
                <a:latin typeface="UKIJ CJK"/>
                <a:cs typeface="UKIJ CJK"/>
              </a:rPr>
              <a:t>的</a:t>
            </a:r>
            <a:r>
              <a:rPr lang="zh-TW" altLang="en-US" sz="1700" spc="39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lang="en-US" sz="1700" spc="40" dirty="0">
                <a:solidFill>
                  <a:srgbClr val="001F5F"/>
                </a:solidFill>
                <a:latin typeface="UKIJ CJK"/>
                <a:cs typeface="UKIJ CJK"/>
              </a:rPr>
              <a:t>key</a:t>
            </a:r>
            <a:r>
              <a:rPr sz="1700" spc="-2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鍵值來對應想儲存</a:t>
            </a:r>
            <a:r>
              <a:rPr sz="1700" spc="385" dirty="0" err="1">
                <a:solidFill>
                  <a:srgbClr val="001F5F"/>
                </a:solidFill>
                <a:latin typeface="UKIJ CJK"/>
                <a:cs typeface="UKIJ CJK"/>
              </a:rPr>
              <a:t>的</a:t>
            </a:r>
            <a:r>
              <a:rPr lang="zh-TW" altLang="en-US" sz="1700" spc="38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spc="25" dirty="0">
                <a:solidFill>
                  <a:srgbClr val="001F5F"/>
                </a:solidFill>
                <a:latin typeface="UKIJ CJK"/>
                <a:cs typeface="UKIJ CJK"/>
              </a:rPr>
              <a:t>value</a:t>
            </a:r>
            <a:r>
              <a:rPr lang="zh-TW" altLang="en-US" sz="1700" spc="2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值</a:t>
            </a:r>
            <a:endParaRPr sz="1700" dirty="0">
              <a:latin typeface="UKIJ CJK"/>
              <a:cs typeface="UKIJ CJK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350" spc="235" dirty="0">
                <a:solidFill>
                  <a:srgbClr val="D24717"/>
                </a:solidFill>
                <a:latin typeface="Arial"/>
                <a:cs typeface="Arial"/>
              </a:rPr>
              <a:t></a:t>
            </a:r>
            <a:r>
              <a:rPr sz="1350" spc="51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404040"/>
                </a:solidFill>
                <a:latin typeface="UKIJ CJK"/>
                <a:cs typeface="UKIJ CJK"/>
              </a:rPr>
              <a:t>set</a:t>
            </a:r>
            <a:r>
              <a:rPr sz="1700" spc="400" dirty="0">
                <a:solidFill>
                  <a:srgbClr val="404040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集合</a:t>
            </a:r>
            <a:r>
              <a:rPr lang="zh-TW" altLang="en-US" sz="1700" dirty="0">
                <a:solidFill>
                  <a:srgbClr val="001F5F"/>
                </a:solidFill>
                <a:latin typeface="UKIJ CJK"/>
                <a:cs typeface="UKIJ CJK"/>
              </a:rPr>
              <a:t>：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集合就像是被</a:t>
            </a:r>
            <a:r>
              <a:rPr sz="1700" spc="-15" dirty="0" err="1">
                <a:solidFill>
                  <a:srgbClr val="001F5F"/>
                </a:solidFill>
                <a:latin typeface="UKIJ CJK"/>
                <a:cs typeface="UKIJ CJK"/>
              </a:rPr>
              <a:t>移</a:t>
            </a:r>
            <a:r>
              <a:rPr sz="1700" spc="385" dirty="0" err="1">
                <a:solidFill>
                  <a:srgbClr val="001F5F"/>
                </a:solidFill>
                <a:latin typeface="UKIJ CJK"/>
                <a:cs typeface="UKIJ CJK"/>
              </a:rPr>
              <a:t>除</a:t>
            </a:r>
            <a:r>
              <a:rPr lang="zh-TW" altLang="en-US" sz="1700" spc="38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spc="25" dirty="0">
                <a:solidFill>
                  <a:srgbClr val="001F5F"/>
                </a:solidFill>
                <a:latin typeface="UKIJ CJK"/>
                <a:cs typeface="UKIJ CJK"/>
              </a:rPr>
              <a:t>value</a:t>
            </a:r>
            <a:r>
              <a:rPr lang="zh-TW" altLang="en-US" sz="1700" spc="2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值的字典，只</a:t>
            </a:r>
            <a:r>
              <a:rPr sz="1700" spc="-155" dirty="0" err="1">
                <a:solidFill>
                  <a:srgbClr val="001F5F"/>
                </a:solidFill>
                <a:latin typeface="UKIJ CJK"/>
                <a:cs typeface="UKIJ CJK"/>
              </a:rPr>
              <a:t>有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保</a:t>
            </a:r>
            <a:r>
              <a:rPr sz="1700" spc="420" dirty="0" err="1">
                <a:solidFill>
                  <a:srgbClr val="001F5F"/>
                </a:solidFill>
                <a:latin typeface="UKIJ CJK"/>
                <a:cs typeface="UKIJ CJK"/>
              </a:rPr>
              <a:t>留</a:t>
            </a:r>
            <a:r>
              <a:rPr sz="1700" spc="40" dirty="0" err="1">
                <a:solidFill>
                  <a:srgbClr val="001F5F"/>
                </a:solidFill>
                <a:latin typeface="UKIJ CJK"/>
                <a:cs typeface="UKIJ CJK"/>
              </a:rPr>
              <a:t>key</a:t>
            </a:r>
            <a:r>
              <a:rPr sz="1700" spc="-35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>
                <a:solidFill>
                  <a:srgbClr val="001F5F"/>
                </a:solidFill>
                <a:latin typeface="UKIJ CJK"/>
                <a:cs typeface="UKIJ CJK"/>
              </a:rPr>
              <a:t>鍵值，也就是說</a:t>
            </a:r>
            <a:r>
              <a:rPr sz="1700" spc="-50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spc="25" dirty="0">
                <a:solidFill>
                  <a:srgbClr val="001F5F"/>
                </a:solidFill>
                <a:latin typeface="UKIJ CJK"/>
                <a:cs typeface="UKIJ CJK"/>
              </a:rPr>
              <a:t>set</a:t>
            </a:r>
            <a:r>
              <a:rPr sz="1700" spc="-20" dirty="0">
                <a:solidFill>
                  <a:srgbClr val="001F5F"/>
                </a:solidFill>
                <a:latin typeface="UKIJ CJK"/>
                <a:cs typeface="UKIJ CJK"/>
              </a:rPr>
              <a:t> </a:t>
            </a:r>
            <a:r>
              <a:rPr sz="1700" dirty="0" err="1">
                <a:solidFill>
                  <a:srgbClr val="001F5F"/>
                </a:solidFill>
                <a:latin typeface="UKIJ CJK"/>
                <a:cs typeface="UKIJ CJK"/>
              </a:rPr>
              <a:t>的內容元素都必須是獨一無二的</a:t>
            </a:r>
            <a:endParaRPr sz="17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25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E9E4DC"/>
                </a:solidFill>
                <a:latin typeface="Gothic Uralic"/>
                <a:cs typeface="Gothic Uralic"/>
              </a:rPr>
              <a:t>Operators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Gothic Uralic"/>
                <a:cs typeface="Gothic Uralic"/>
              </a:rPr>
              <a:t>9</a:t>
            </a:r>
            <a:endParaRPr sz="2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7627" y="2836164"/>
            <a:ext cx="7877556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744</Words>
  <Application>Microsoft Office PowerPoint</Application>
  <PresentationFormat>寬螢幕</PresentationFormat>
  <Paragraphs>220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9" baseType="lpstr">
      <vt:lpstr>Gothic Uralic</vt:lpstr>
      <vt:lpstr>UKIJ CJK</vt:lpstr>
      <vt:lpstr>微軟正黑體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環境要求</vt:lpstr>
      <vt:lpstr>PowerPoint 簡報</vt:lpstr>
      <vt:lpstr>確認Python版本</vt:lpstr>
      <vt:lpstr>Hello world</vt:lpstr>
      <vt:lpstr>Type</vt:lpstr>
      <vt:lpstr>Operators</vt:lpstr>
      <vt:lpstr>if… elif… else</vt:lpstr>
      <vt:lpstr>Loops</vt:lpstr>
      <vt:lpstr>function</vt:lpstr>
      <vt:lpstr>class</vt:lpstr>
      <vt:lpstr>PIP</vt:lpstr>
      <vt:lpstr>PIP upgrade problem:</vt:lpstr>
      <vt:lpstr>PowerPoint 簡報</vt:lpstr>
      <vt:lpstr>使用module</vt:lpstr>
      <vt:lpstr>PowerPoint 簡報</vt:lpstr>
      <vt:lpstr>PowerPoint 簡報</vt:lpstr>
      <vt:lpstr>PowerPoint 簡報</vt:lpstr>
      <vt:lpstr>PowerPoint 簡報</vt:lpstr>
      <vt:lpstr>讀取及顯示圖片</vt:lpstr>
      <vt:lpstr>“</vt:lpstr>
      <vt:lpstr>調整影像大小1</vt:lpstr>
      <vt:lpstr>旋轉影像</vt:lpstr>
      <vt:lpstr>翻轉影像</vt:lpstr>
      <vt:lpstr>儲存影像</vt:lpstr>
      <vt:lpstr>調整亮度</vt:lpstr>
      <vt:lpstr>讀取及顯示圖片</vt:lpstr>
      <vt:lpstr>讀取及顯示圖片(cont.)</vt:lpstr>
      <vt:lpstr>調整影像大小2</vt:lpstr>
      <vt:lpstr>平移影像</vt:lpstr>
      <vt:lpstr>平移影像(cont.)</vt:lpstr>
      <vt:lpstr>旋轉影像</vt:lpstr>
      <vt:lpstr>旋轉影像</vt:lpstr>
      <vt:lpstr>水平及垂直翻轉</vt:lpstr>
      <vt:lpstr>“</vt:lpstr>
      <vt:lpstr>1. Flexx</vt:lpstr>
      <vt:lpstr>安裝Flexx module</vt:lpstr>
      <vt:lpstr>用flexx產生html</vt:lpstr>
      <vt:lpstr> 參考網址：https://www.python-course.eu/python_tkinter.php</vt:lpstr>
      <vt:lpstr>PowerPoint 簡報</vt:lpstr>
      <vt:lpstr>Tkinter 的12個widget</vt:lpstr>
      <vt:lpstr>創建一個新的window</vt:lpstr>
      <vt:lpstr>加入Label, Button等物件</vt:lpstr>
      <vt:lpstr>設定attribute</vt:lpstr>
      <vt:lpstr>點擊button改變attribute的樣式</vt:lpstr>
      <vt:lpstr>加入 PIL 應用</vt:lpstr>
      <vt:lpstr>照片不能fit這 個Label的大小 怎麼辦?</vt:lpstr>
      <vt:lpstr>作業規定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python影像處理</dc:title>
  <dc:creator>gold9</dc:creator>
  <cp:lastModifiedBy>BSIP</cp:lastModifiedBy>
  <cp:revision>11</cp:revision>
  <dcterms:created xsi:type="dcterms:W3CDTF">2020-09-22T16:44:25Z</dcterms:created>
  <dcterms:modified xsi:type="dcterms:W3CDTF">2020-09-23T06:30:51Z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2020-03-09T00:00:00Z</vt:filetime>
  </property>
  <property fmtid="{D5CDD505-2E9C-101B-9397-08002B2CF9AE}" pid="3" name="Creator">
    <vt:lpwstr>適用於 Office 365 的 Microsoft® PowerPoint®</vt:lpwstr>
  </property>
  <property fmtid="{D5CDD505-2E9C-101B-9397-08002B2CF9AE}" pid="4" name="LastSaved">
    <vt:filetime>2020-09-22T00:00:00Z</vt:filetime>
  </property>
</Properties>
</file>