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07" r:id="rId2"/>
    <p:sldId id="309" r:id="rId3"/>
    <p:sldId id="310" r:id="rId4"/>
    <p:sldId id="312" r:id="rId5"/>
    <p:sldId id="311" r:id="rId6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4BD9F-70B0-0000-94F0-FAE4427253CA}" v="487" dt="2021-04-12T17:58:24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9" autoAdjust="0"/>
    <p:restoredTop sz="92138" autoAdjust="0"/>
  </p:normalViewPr>
  <p:slideViewPr>
    <p:cSldViewPr>
      <p:cViewPr varScale="1">
        <p:scale>
          <a:sx n="66" d="100"/>
          <a:sy n="66" d="100"/>
        </p:scale>
        <p:origin x="-4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B728475-0C27-4D91-8D95-3D7CEBF7C3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D2251FB-AC07-4CD5-9161-D7A2CA4A6F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CE2ABCB-1892-4965-BD0E-A079EEBBFB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1FB349B-682D-4B62-928F-2C0D1BFF4C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ACB2B53-6CF0-4279-A099-6B62B5DC72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495CF97F-FC29-4524-AFBE-D27344332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079CE4-98FD-44CF-91E9-D3991C08D62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3BABF7D-9F34-4BDA-88E1-6E0F8098B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EF86FE-EAA5-433C-8929-1FD435DFE9D5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D0DD564-1F3E-47D6-9441-A97C164F9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3F61541-0CF9-41A1-98EA-109E9339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AF0EF99-79D4-4436-B368-D2952E26B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E40084-8B9F-440B-BDE6-B5183172B9C9}" type="slidenum">
              <a:rPr lang="zh-TW" altLang="en-US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8FA43C0-7D82-43C4-9F60-48E53C4F4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1072FE3-F195-471A-A6DA-77AA74121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80FEA27-7892-4758-91E2-356BF5B5329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AA1CDB0-0AA7-469E-A58F-9911A590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8528D39-D345-4FB9-B763-70E8145F9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20A0DE6-A655-4C38-B3F1-05641491E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D4F8C29-E9A3-44F0-BAAD-E393D9B98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CF7E43C-5696-4FA9-B10B-331C381C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716A33D-358A-4335-8BE3-B908E2FA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FA14E05-2DC5-4AAA-92E7-BB76E436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AF6D84D-4230-42BD-9D68-2A713B4D2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C505BC4-AEC6-44B8-BF7F-7CF6E2270D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BF28B4-9F13-4F67-82BD-10F8B9900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216BA0-5596-4546-BCC5-340B19AF471F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F13E551-CA69-4C9E-A817-3073A9C89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CFA5438-654E-4DC3-820D-7BD996711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7BCDC70-945A-43F7-89ED-1DBE5072A0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0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9BCD7B-46D7-4CD6-9250-C5859C03E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D885C-9905-4525-8017-FDF4E75BC97F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55F01DB-E876-4F3C-BC1B-34EC71995D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0F3FB4-0A5F-4C97-970B-1305AE515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03216-5F1D-42FB-A865-76B970936F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047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A94700-B671-4BAB-AAE7-457956E64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B817-B6FC-492A-AB16-88A40E830D2E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1B2854-9EF7-402D-A374-A98675444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22B5BEE-E31B-44E1-9E26-3C18D0E98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68A81-5F31-4C13-9189-121FDF87A8F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67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5570F04-2404-457F-B9C5-146BD1A09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C983-2BB2-4305-AA44-1B52EE2A61DE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9679B26-63E3-4BEE-9B39-82E1D3577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77701AD-DF98-48B3-8B12-F6A960EC6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08ECE-E2E4-4375-9DB3-4E7EDC16610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0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2C64E3-1945-45FA-9522-5EE027EE9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3DC9-73A4-4A38-A136-2AFF1C7C23C4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C3B02E-BC9D-41BC-9563-6B7ECBD21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235688-73EF-4020-B2FD-D88E653AF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03D52-CF54-43FE-95BA-13DEB1EB82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36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9632A0-F9F4-4DB5-8237-3789EE237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E636D-26A4-41D9-BBB1-7445CA6034F5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691C4E-8812-4A58-83BE-B1F7FFF34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A1E720-5D3E-41BD-8972-645D1B6AE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614BB-9E5A-4CFB-83D6-77BB9C4A1E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90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C21B8AB-84DD-425C-B65A-23B62550F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3E1C-2F8B-448E-950E-B741C75B4212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ACB6393-9BD5-42ED-929C-C41BAD79A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E7A1B42-03DE-42A6-A252-CB7AB1B59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2E7E2-21B6-4ACF-8B3D-13A8A449A6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51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33901E6-1BC1-4473-8A90-D177E1D53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FCECE-7908-4641-9DA2-2BFB23942453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EAC4595-522C-41B1-B1F3-A57A1CCA8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8DFF458-4A55-4998-B128-026E7855F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8ECBD-0EED-4006-9A61-7AA90881D3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96A5AD0-D67E-4B75-AB72-564C48450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478AE-F14F-4071-9B15-EC0BD38E9E1F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070C4E-2D77-4FFC-AC18-34FF1B687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396F5FC-F424-4BFE-AA60-4FB302119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C5D0B-D86B-45FE-BF74-09AE20B1AB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7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552D10F-0DA6-4172-9DB1-03F2E89D9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E59AE-6728-4FFB-AEF9-538B6DB5C526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B9C8D96-499C-4B6D-AEBA-9164CBE69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400BF90-1502-4FBC-9EA5-5EEAAA2FC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06983-F713-4AF0-BFEE-0EDF5626BB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29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41B1282-EAFE-4109-852A-A602F394F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47076-EE27-4A3D-9DA7-0F01251082FF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B43C997-ED9A-4741-A1A3-EE59ABBAE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4D6E98-F7AB-4B3C-8427-F7F968EEF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34FC7-B9D4-44E5-8332-096309960F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75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2FE56FEF-3DE7-4A3B-AABA-79161129E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DF9A9E8F-B405-4C3E-B4E0-3C2F93C81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CCF7F4F7-4B17-4E53-B32B-E9592EB09A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679816-03E7-4DBD-B20B-965DA6E3FFB3}" type="datetime1">
              <a:rPr lang="zh-TW" altLang="en-US"/>
              <a:pPr>
                <a:defRPr/>
              </a:pPr>
              <a:t>2021/4/12</a:t>
            </a:fld>
            <a:endParaRPr lang="en-US" altLang="zh-TW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27005E7-7C93-4EB8-B133-E863ABFDB6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D3FAF63F-85B2-4A08-8998-FB636F06A7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A1884270-7928-48A5-A5EC-D59D3BC3523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93452DC1-1888-4487-ACD6-B46A3FB0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24B5E7-B88D-4BE8-91B4-1AAB14D10F7B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F7469B0-6264-457F-BC53-5DFA5732D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6067"/>
            <a:ext cx="7772400" cy="914400"/>
          </a:xfrm>
        </p:spPr>
        <p:txBody>
          <a:bodyPr/>
          <a:lstStyle/>
          <a:p>
            <a:r>
              <a:rPr lang="en-US" altLang="zh-TW" b="1" dirty="0">
                <a:latin typeface="Times New Roman"/>
                <a:ea typeface="+mj-lt"/>
                <a:cs typeface="Times New Roman"/>
              </a:rPr>
              <a:t>11353</a:t>
            </a:r>
            <a:r>
              <a:rPr lang="zh-TW" altLang="en-US" b="1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ea typeface="+mj-lt"/>
                <a:cs typeface="Times New Roman"/>
              </a:rPr>
              <a:t>-</a:t>
            </a:r>
            <a:r>
              <a:rPr lang="zh-TW" altLang="en-US" b="1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ea typeface="+mj-lt"/>
                <a:cs typeface="Times New Roman"/>
              </a:rPr>
              <a:t>A</a:t>
            </a:r>
            <a:r>
              <a:rPr lang="zh-TW" altLang="en-US" b="1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ea typeface="+mj-lt"/>
                <a:cs typeface="Times New Roman"/>
              </a:rPr>
              <a:t>Different</a:t>
            </a:r>
            <a:r>
              <a:rPr lang="zh-TW" altLang="en-US" b="1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ea typeface="+mj-lt"/>
                <a:cs typeface="Times New Roman"/>
              </a:rPr>
              <a:t>Kind</a:t>
            </a:r>
            <a:r>
              <a:rPr lang="zh-TW" altLang="en-US" b="1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ea typeface="+mj-lt"/>
                <a:cs typeface="Times New Roman"/>
              </a:rPr>
              <a:t>of</a:t>
            </a:r>
            <a:r>
              <a:rPr lang="zh-TW" altLang="en-US" b="1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b="1" dirty="0">
                <a:latin typeface="Times New Roman"/>
                <a:ea typeface="+mj-lt"/>
                <a:cs typeface="Times New Roman"/>
              </a:rPr>
              <a:t>Sorting</a:t>
            </a:r>
            <a:endParaRPr lang="zh-TW" altLang="en-US" b="1" dirty="0">
              <a:latin typeface="Times New Roman"/>
              <a:ea typeface="+mj-lt"/>
              <a:cs typeface="Times New Roman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7DD381A-0130-4E81-88BD-09579BFCC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89488"/>
          </a:xfrm>
        </p:spPr>
        <p:txBody>
          <a:bodyPr/>
          <a:lstStyle/>
          <a:p>
            <a:pPr eaLnBrk="1" hangingPunct="1"/>
            <a:r>
              <a:rPr lang="zh-TW" altLang="en-US" sz="2400">
                <a:solidFill>
                  <a:schemeClr val="hlink"/>
                </a:solidFill>
                <a:latin typeface="Times New Roman"/>
                <a:cs typeface="Times New Roman"/>
              </a:rPr>
              <a:t>★</a:t>
            </a:r>
            <a:r>
              <a:rPr lang="zh-TW" sz="2400">
                <a:solidFill>
                  <a:schemeClr val="hlink"/>
                </a:solidFill>
                <a:latin typeface="Times New Roman"/>
                <a:cs typeface="Times New Roman"/>
              </a:rPr>
              <a:t>★★</a:t>
            </a:r>
            <a:r>
              <a:rPr lang="zh-TW" altLang="en-US" sz="2400">
                <a:solidFill>
                  <a:schemeClr val="hlink"/>
                </a:solidFill>
                <a:latin typeface="Times New Roman"/>
                <a:cs typeface="Times New Roman"/>
              </a:rPr>
              <a:t>☆☆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題組：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Problem Set Archive with Online Judge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題號：</a:t>
            </a:r>
            <a:r>
              <a:rPr lang="en-US" altLang="zh-TW" sz="2400" dirty="0">
                <a:latin typeface="Times New Roman"/>
                <a:cs typeface="Times New Roman"/>
              </a:rPr>
              <a:t>1353 - A Different Kind of Sorting</a:t>
            </a:r>
            <a:endParaRPr lang="zh-TW" altLang="en-US" sz="2400" dirty="0">
              <a:latin typeface="Times New Roman"/>
              <a:cs typeface="Times New Roman"/>
            </a:endParaRP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解題者：</a:t>
            </a:r>
            <a:r>
              <a:rPr lang="zh-TW" altLang="en-US" sz="2400">
                <a:latin typeface="Times New Roman" panose="02020603050405020304" pitchFamily="18" charset="0"/>
              </a:rPr>
              <a:t>鄭煥榮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解題日期：</a:t>
            </a:r>
            <a:r>
              <a:rPr lang="zh-TW" altLang="en-US" sz="2400">
                <a:latin typeface="Times New Roman"/>
                <a:cs typeface="Times New Roman"/>
              </a:rPr>
              <a:t>20</a:t>
            </a:r>
            <a:r>
              <a:rPr lang="en-US" altLang="zh-TW" sz="2400" dirty="0">
                <a:latin typeface="Times New Roman"/>
                <a:cs typeface="Times New Roman"/>
              </a:rPr>
              <a:t>10</a:t>
            </a:r>
            <a:r>
              <a:rPr lang="zh-TW" altLang="en-US" sz="2400">
                <a:latin typeface="Times New Roman"/>
                <a:cs typeface="Times New Roman"/>
              </a:rPr>
              <a:t>年</a:t>
            </a:r>
            <a:r>
              <a:rPr lang="en-US" altLang="zh-TW" sz="2400" dirty="0">
                <a:latin typeface="Times New Roman"/>
                <a:cs typeface="Times New Roman"/>
              </a:rPr>
              <a:t>2</a:t>
            </a:r>
            <a:r>
              <a:rPr lang="zh-TW" altLang="en-US" sz="2400">
                <a:latin typeface="Times New Roman"/>
                <a:cs typeface="Times New Roman"/>
              </a:rPr>
              <a:t>月</a:t>
            </a:r>
            <a:r>
              <a:rPr lang="en-US" altLang="zh-TW" sz="2400" dirty="0">
                <a:latin typeface="Times New Roman"/>
                <a:cs typeface="Times New Roman"/>
              </a:rPr>
              <a:t>12</a:t>
            </a:r>
            <a:r>
              <a:rPr lang="zh-TW" altLang="en-US" sz="2400">
                <a:latin typeface="Times New Roman"/>
                <a:cs typeface="Times New Roman"/>
              </a:rPr>
              <a:t>日</a:t>
            </a:r>
            <a:endParaRPr lang="zh-TW" altLang="en-US" sz="240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algn="just"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題意：</a:t>
            </a:r>
            <a:endParaRPr lang="zh-TW" altLang="en-US" sz="2400">
              <a:latin typeface="Times New Roman" panose="02020603050405020304" pitchFamily="18" charset="0"/>
            </a:endParaRPr>
          </a:p>
          <a:p>
            <a:pPr algn="just"/>
            <a:r>
              <a:rPr lang="zh-TW" altLang="en-US" sz="2400">
                <a:latin typeface="Times New Roman"/>
                <a:cs typeface="Times New Roman"/>
              </a:rPr>
              <a:t>以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質因數</a:t>
            </a:r>
            <a:r>
              <a:rPr lang="zh-TW" altLang="en-US" sz="2400">
                <a:latin typeface="Times New Roman"/>
                <a:cs typeface="Times New Roman"/>
              </a:rPr>
              <a:t>個數進行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sort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，如</a:t>
            </a:r>
            <a:r>
              <a:rPr lang="en-US" altLang="zh-TW" sz="2400" dirty="0">
                <a:latin typeface="Times New Roman"/>
                <a:cs typeface="Times New Roman"/>
              </a:rPr>
              <a:t>1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8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會排在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21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後面，因為</a:t>
            </a:r>
            <a:endParaRPr lang="zh-TW" altLang="en-US" sz="2400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pPr algn="just"/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18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=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2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 * 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3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 * 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3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 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(total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3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 個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)</a:t>
            </a:r>
            <a:endParaRPr lang="zh-TW" altLang="en-US" sz="2400" dirty="0">
              <a:latin typeface="Times New Roman"/>
              <a:cs typeface="Times New Roman"/>
            </a:endParaRPr>
          </a:p>
          <a:p>
            <a:pPr algn="just"/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21</a:t>
            </a:r>
            <a:r>
              <a:rPr lang="zh-TW" altLang="en-US" sz="2400" dirty="0">
                <a:latin typeface="Times New Roman"/>
                <a:cs typeface="Times New Roman"/>
                <a:sym typeface="Wingdings" panose="05000000000000000000" pitchFamily="2" charset="2"/>
              </a:rPr>
              <a:t> 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= 3 * 7 (total 2 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個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)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，</a:t>
            </a:r>
          </a:p>
          <a:p>
            <a:pPr algn="just"/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請將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1~2000000 sort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完後，題目問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sort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後第幾個數為何。 </a:t>
            </a:r>
            <a:endParaRPr lang="zh-TW">
              <a:latin typeface="Times New Roman"/>
              <a:cs typeface="Times New Roman"/>
            </a:endParaRPr>
          </a:p>
          <a:p>
            <a:endParaRPr lang="zh-TW" altLang="en-US" sz="2400" b="1" dirty="0">
              <a:solidFill>
                <a:srgbClr val="3BA943"/>
              </a:solidFill>
              <a:latin typeface="Times New Roman" panose="020206030504050203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>
            <a:extLst>
              <a:ext uri="{FF2B5EF4-FFF2-40B4-BE49-F238E27FC236}">
                <a16:creationId xmlns:a16="http://schemas.microsoft.com/office/drawing/2014/main" id="{2185BD1D-0D39-4760-9355-60093B92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508D97-C8FE-4608-ACAA-09B390CC8A45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77695B-30DD-4B4A-88BD-CA691CD97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題意範例：</a:t>
            </a:r>
            <a:r>
              <a:rPr lang="zh-TW" altLang="en-US" sz="2400">
                <a:solidFill>
                  <a:srgbClr val="3BA943"/>
                </a:solidFill>
                <a:latin typeface="Times New Roman"/>
                <a:cs typeface="Times New Roman"/>
              </a:rPr>
              <a:t>  </a:t>
            </a:r>
            <a:r>
              <a:rPr lang="en-US" altLang="zh-TW" sz="2400" dirty="0">
                <a:latin typeface="Times New Roman"/>
                <a:cs typeface="Times New Roman"/>
              </a:rPr>
              <a:t>1 -&gt; 1</a:t>
            </a:r>
            <a:endParaRPr lang="zh-TW" altLang="en-US" sz="2400" dirty="0">
              <a:latin typeface="Times New Roman"/>
              <a:cs typeface="Times New Roman"/>
            </a:endParaRPr>
          </a:p>
          <a:p>
            <a:pPr>
              <a:buClr>
                <a:srgbClr val="3333CC"/>
              </a:buClr>
            </a:pPr>
            <a:r>
              <a:rPr lang="en-US" altLang="zh-TW" sz="2400" dirty="0">
                <a:latin typeface="Times New Roman"/>
                <a:cs typeface="Times New Roman"/>
              </a:rPr>
              <a:t>                      2</a:t>
            </a:r>
            <a:r>
              <a:rPr lang="zh-TW" altLang="en-US" sz="2400" dirty="0">
                <a:latin typeface="Times New Roman"/>
                <a:cs typeface="Times New Roman"/>
              </a:rPr>
              <a:t> </a:t>
            </a:r>
            <a:r>
              <a:rPr lang="en-US" altLang="zh-TW" sz="2400" dirty="0">
                <a:latin typeface="Times New Roman"/>
                <a:cs typeface="Times New Roman"/>
              </a:rPr>
              <a:t>-&gt; 2</a:t>
            </a:r>
            <a:endParaRPr lang="zh-TW" altLang="en-US" sz="2400" dirty="0">
              <a:latin typeface="Times New Roman"/>
              <a:cs typeface="Times New Roman"/>
            </a:endParaRPr>
          </a:p>
          <a:p>
            <a:r>
              <a:rPr lang="en-US" altLang="zh-TW" sz="2400" dirty="0">
                <a:latin typeface="Times New Roman"/>
                <a:cs typeface="Times New Roman"/>
              </a:rPr>
              <a:t>                      3 -&gt; 3</a:t>
            </a:r>
          </a:p>
          <a:p>
            <a:r>
              <a:rPr lang="en-US" altLang="zh-TW" sz="2400" dirty="0">
                <a:latin typeface="Times New Roman"/>
                <a:cs typeface="Times New Roman"/>
              </a:rPr>
              <a:t>                      4 -&gt; 5</a:t>
            </a:r>
            <a:endParaRPr lang="zh-TW" altLang="en-US" sz="2400" dirty="0">
              <a:latin typeface="Times New Roman"/>
              <a:cs typeface="Times New Roman"/>
            </a:endParaRPr>
          </a:p>
          <a:p>
            <a:endParaRPr lang="en-US" altLang="zh-TW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解法：</a:t>
            </a:r>
            <a:endParaRPr lang="en-US" altLang="zh-TW" sz="2400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pPr algn="just"/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先建立一個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table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，存放它被最小的質因數除後的值，若為質數則填入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1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algn="just"/>
            <a:r>
              <a:rPr lang="en-US" altLang="zh-TW" sz="2400" dirty="0" err="1">
                <a:latin typeface="Times New Roman"/>
                <a:cs typeface="Times New Roman"/>
                <a:sym typeface="Wingdings" panose="05000000000000000000" pitchFamily="2" charset="2"/>
              </a:rPr>
              <a:t>eg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: 50 = 2*25 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則 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table[50]=25 table[19]=1 table[33]=11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algn="just"/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之後使用</a:t>
            </a:r>
            <a:r>
              <a:rPr lang="en-US" altLang="zh-TW" sz="2400" dirty="0" err="1">
                <a:latin typeface="Times New Roman"/>
                <a:cs typeface="Times New Roman"/>
                <a:sym typeface="Wingdings" panose="05000000000000000000" pitchFamily="2" charset="2"/>
              </a:rPr>
              <a:t>dp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如果為質數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(table[x]==1)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，表內填入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1(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代表只有一個質因數他自己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)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，如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table[x]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不為一，則表內填入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table[x]</a:t>
            </a:r>
            <a:r>
              <a:rPr lang="zh-TW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的個數再</a:t>
            </a:r>
            <a:r>
              <a:rPr lang="en-US" altLang="zh-TW" sz="2400" dirty="0">
                <a:latin typeface="Times New Roman"/>
                <a:cs typeface="Times New Roman"/>
                <a:sym typeface="Wingdings" panose="05000000000000000000" pitchFamily="2" charset="2"/>
              </a:rPr>
              <a:t>+1</a:t>
            </a:r>
            <a:endParaRPr lang="en-US" altLang="zh-TW" sz="2400" dirty="0">
              <a:latin typeface="Times New Roman"/>
              <a:cs typeface="Times New Roman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14373-F88A-4589-8DC4-8438BDDF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6" y="54593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sz="2400" b="1">
                <a:solidFill>
                  <a:srgbClr val="3BA943"/>
                </a:solidFill>
                <a:latin typeface="Times New Roman"/>
                <a:cs typeface="Times New Roman"/>
              </a:rPr>
              <a:t>解法範例：</a:t>
            </a:r>
            <a:endParaRPr lang="zh-TW" sz="2400">
              <a:latin typeface="Times New Roman"/>
              <a:ea typeface="+mn-lt"/>
              <a:cs typeface="Times New Roman"/>
            </a:endParaRPr>
          </a:p>
          <a:p>
            <a:endParaRPr lang="zh-TW" altLang="en-US" sz="2400" dirty="0">
              <a:cs typeface="Tahom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966D5-C429-4B59-82BA-9ADDAC94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8ECE-E2E4-4375-9DB3-4E7EDC166100}" type="slidenum">
              <a:rPr lang="zh-TW" altLang="en-US"/>
              <a:pPr/>
              <a:t>3</a:t>
            </a:fld>
            <a:endParaRPr lang="en-US" altLang="zh-TW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7F54339-A806-4BB2-A7EE-23F61B1F2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2253"/>
              </p:ext>
            </p:extLst>
          </p:nvPr>
        </p:nvGraphicFramePr>
        <p:xfrm>
          <a:off x="1272618" y="1170494"/>
          <a:ext cx="6621030" cy="102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1622634791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1798020887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703609082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756298215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2861186234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3327292423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2200557547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497806475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3585555059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3303878186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2346508528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428682994"/>
                    </a:ext>
                  </a:extLst>
                </a:gridCol>
                <a:gridCol w="509310">
                  <a:extLst>
                    <a:ext uri="{9D8B030D-6E8A-4147-A177-3AD203B41FA5}">
                      <a16:colId xmlns:a16="http://schemas.microsoft.com/office/drawing/2014/main" val="3758925568"/>
                    </a:ext>
                  </a:extLst>
                </a:gridCol>
              </a:tblGrid>
              <a:tr h="5123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1457"/>
                  </a:ext>
                </a:extLst>
              </a:tr>
              <a:tr h="5123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08676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B8CAF60F-0467-444F-B230-3D442DEE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02189"/>
              </p:ext>
            </p:extLst>
          </p:nvPr>
        </p:nvGraphicFramePr>
        <p:xfrm>
          <a:off x="1313475" y="2565243"/>
          <a:ext cx="6563882" cy="1001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14">
                  <a:extLst>
                    <a:ext uri="{9D8B030D-6E8A-4147-A177-3AD203B41FA5}">
                      <a16:colId xmlns:a16="http://schemas.microsoft.com/office/drawing/2014/main" val="1622634791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1798020887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703609082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756298215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2861186234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3327292423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2200557547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497806475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3585555059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3303878186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2346508528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428682994"/>
                    </a:ext>
                  </a:extLst>
                </a:gridCol>
                <a:gridCol w="504914">
                  <a:extLst>
                    <a:ext uri="{9D8B030D-6E8A-4147-A177-3AD203B41FA5}">
                      <a16:colId xmlns:a16="http://schemas.microsoft.com/office/drawing/2014/main" val="3758925568"/>
                    </a:ext>
                  </a:extLst>
                </a:gridCol>
              </a:tblGrid>
              <a:tr h="5005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12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1457"/>
                  </a:ext>
                </a:extLst>
              </a:tr>
              <a:tr h="5005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08676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93A3E7E-4E5C-4D63-A8B5-8C22DDC7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20409"/>
              </p:ext>
            </p:extLst>
          </p:nvPr>
        </p:nvGraphicFramePr>
        <p:xfrm>
          <a:off x="1323680" y="3978896"/>
          <a:ext cx="6551233" cy="10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41">
                  <a:extLst>
                    <a:ext uri="{9D8B030D-6E8A-4147-A177-3AD203B41FA5}">
                      <a16:colId xmlns:a16="http://schemas.microsoft.com/office/drawing/2014/main" val="1622634791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1798020887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703609082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756298215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2861186234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3327292423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2200557547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497806475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3585555059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3303878186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2346508528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428682994"/>
                    </a:ext>
                  </a:extLst>
                </a:gridCol>
                <a:gridCol w="503941">
                  <a:extLst>
                    <a:ext uri="{9D8B030D-6E8A-4147-A177-3AD203B41FA5}">
                      <a16:colId xmlns:a16="http://schemas.microsoft.com/office/drawing/2014/main" val="3758925568"/>
                    </a:ext>
                  </a:extLst>
                </a:gridCol>
              </a:tblGrid>
              <a:tr h="523555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1457"/>
                  </a:ext>
                </a:extLst>
              </a:tr>
              <a:tr h="5235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0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6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1BDB0B-D551-4C4B-A704-483C9E12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8ECE-E2E4-4375-9DB3-4E7EDC166100}" type="slidenum">
              <a:rPr lang="zh-TW" altLang="en-US"/>
              <a:pPr/>
              <a:t>4</a:t>
            </a:fld>
            <a:endParaRPr lang="en-US" altLang="zh-TW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EDFC26-17A1-4AE1-9102-66DC07B4F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45609"/>
              </p:ext>
            </p:extLst>
          </p:nvPr>
        </p:nvGraphicFramePr>
        <p:xfrm>
          <a:off x="910740" y="1034851"/>
          <a:ext cx="7338786" cy="113840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64522">
                  <a:extLst>
                    <a:ext uri="{9D8B030D-6E8A-4147-A177-3AD203B41FA5}">
                      <a16:colId xmlns:a16="http://schemas.microsoft.com/office/drawing/2014/main" val="1622634791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1798020887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703609082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756298215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2861186234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327292423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2200557547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497806475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585555059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303878186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2346508528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428682994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758925568"/>
                    </a:ext>
                  </a:extLst>
                </a:gridCol>
              </a:tblGrid>
              <a:tr h="56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1457"/>
                  </a:ext>
                </a:extLst>
              </a:tr>
              <a:tr h="56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0867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374A0DC-D66F-4AC2-A550-4B4C76D2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4663"/>
              </p:ext>
            </p:extLst>
          </p:nvPr>
        </p:nvGraphicFramePr>
        <p:xfrm>
          <a:off x="911254" y="2496520"/>
          <a:ext cx="7338786" cy="113840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64522">
                  <a:extLst>
                    <a:ext uri="{9D8B030D-6E8A-4147-A177-3AD203B41FA5}">
                      <a16:colId xmlns:a16="http://schemas.microsoft.com/office/drawing/2014/main" val="1622634791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1798020887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703609082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756298215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2861186234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327292423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2200557547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497806475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585555059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303878186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2346508528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428682994"/>
                    </a:ext>
                  </a:extLst>
                </a:gridCol>
                <a:gridCol w="564522">
                  <a:extLst>
                    <a:ext uri="{9D8B030D-6E8A-4147-A177-3AD203B41FA5}">
                      <a16:colId xmlns:a16="http://schemas.microsoft.com/office/drawing/2014/main" val="3758925568"/>
                    </a:ext>
                  </a:extLst>
                </a:gridCol>
              </a:tblGrid>
              <a:tr h="56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1457"/>
                  </a:ext>
                </a:extLst>
              </a:tr>
              <a:tr h="56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08676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67DEED79-8200-473E-A8DC-8FCE5EE7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52348"/>
              </p:ext>
            </p:extLst>
          </p:nvPr>
        </p:nvGraphicFramePr>
        <p:xfrm>
          <a:off x="899474" y="4026030"/>
          <a:ext cx="7389811" cy="1083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68447">
                  <a:extLst>
                    <a:ext uri="{9D8B030D-6E8A-4147-A177-3AD203B41FA5}">
                      <a16:colId xmlns:a16="http://schemas.microsoft.com/office/drawing/2014/main" val="1622634791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1798020887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703609082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756298215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2861186234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3327292423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2200557547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497806475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3585555059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3303878186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2346508528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428682994"/>
                    </a:ext>
                  </a:extLst>
                </a:gridCol>
                <a:gridCol w="568447">
                  <a:extLst>
                    <a:ext uri="{9D8B030D-6E8A-4147-A177-3AD203B41FA5}">
                      <a16:colId xmlns:a16="http://schemas.microsoft.com/office/drawing/2014/main" val="3758925568"/>
                    </a:ext>
                  </a:extLst>
                </a:gridCol>
              </a:tblGrid>
              <a:tr h="5418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zh-TW" altLang="en-US" sz="1600" kern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1457"/>
                  </a:ext>
                </a:extLst>
              </a:tr>
              <a:tr h="541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0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6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11EDA-F2E0-4DD3-A1EE-F9CA50E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A5D2F-76BF-4802-8E8C-350B758E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sz="2400" b="1">
                <a:solidFill>
                  <a:srgbClr val="3BA943"/>
                </a:solidFill>
                <a:latin typeface="Times New Roman"/>
                <a:cs typeface="Times New Roman"/>
              </a:rPr>
              <a:t>討論：</a:t>
            </a:r>
            <a:endParaRPr lang="en-US" altLang="zh-TW" sz="24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ea typeface="+mn-lt"/>
                <a:cs typeface="+mn-lt"/>
              </a:rPr>
              <a:t>由於</a:t>
            </a:r>
            <a:r>
              <a:rPr lang="zh-TW" sz="2400">
                <a:ea typeface="+mn-lt"/>
                <a:cs typeface="+mn-lt"/>
              </a:rPr>
              <a:t>題</a:t>
            </a:r>
            <a:r>
              <a:rPr lang="zh-TW" altLang="en-US" sz="2400">
                <a:ea typeface="+mn-lt"/>
                <a:cs typeface="+mn-lt"/>
              </a:rPr>
              <a:t>目</a:t>
            </a:r>
            <a:r>
              <a:rPr lang="zh-TW" sz="2400">
                <a:ea typeface="+mn-lt"/>
                <a:cs typeface="+mn-lt"/>
              </a:rPr>
              <a:t>資料大，</a:t>
            </a:r>
            <a:r>
              <a:rPr lang="zh-TW" altLang="en-US" sz="2400">
                <a:ea typeface="+mn-lt"/>
                <a:cs typeface="+mn-lt"/>
              </a:rPr>
              <a:t>在</a:t>
            </a:r>
            <a:r>
              <a:rPr lang="en-US" altLang="zh-TW" sz="2400" dirty="0">
                <a:ea typeface="+mn-lt"/>
                <a:cs typeface="+mn-lt"/>
              </a:rPr>
              <a:t>assign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array</a:t>
            </a:r>
            <a:r>
              <a:rPr lang="zh-TW" altLang="en-US" sz="2400">
                <a:ea typeface="+mn-lt"/>
                <a:cs typeface="+mn-lt"/>
              </a:rPr>
              <a:t>時要</a:t>
            </a:r>
            <a:r>
              <a:rPr lang="zh-TW" sz="2400">
                <a:ea typeface="+mn-lt"/>
                <a:cs typeface="+mn-lt"/>
              </a:rPr>
              <a:t>注意，</a:t>
            </a:r>
            <a:r>
              <a:rPr lang="zh-TW" altLang="en-US" sz="2400">
                <a:ea typeface="+mn-lt"/>
                <a:cs typeface="+mn-lt"/>
              </a:rPr>
              <a:t>盡量使用</a:t>
            </a:r>
            <a:r>
              <a:rPr lang="en-US" altLang="zh-TW" sz="2400" dirty="0">
                <a:ea typeface="+mn-lt"/>
                <a:cs typeface="+mn-lt"/>
              </a:rPr>
              <a:t>vector</a:t>
            </a:r>
            <a:r>
              <a:rPr lang="zh-TW" altLang="en-US" sz="2400">
                <a:ea typeface="+mn-lt"/>
                <a:cs typeface="+mn-lt"/>
              </a:rPr>
              <a:t>以免</a:t>
            </a:r>
            <a:r>
              <a:rPr lang="en-US" altLang="zh-TW" sz="2400" dirty="0">
                <a:ea typeface="+mn-lt"/>
                <a:cs typeface="+mn-lt"/>
              </a:rPr>
              <a:t>stack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overflow</a:t>
            </a:r>
            <a:endParaRPr lang="zh-TW" altLang="en-US" sz="2400" dirty="0">
              <a:ea typeface="+mn-lt"/>
              <a:cs typeface="+mn-lt"/>
            </a:endParaRPr>
          </a:p>
          <a:p>
            <a:endParaRPr lang="zh-TW" altLang="en-US" sz="2400" dirty="0">
              <a:cs typeface="Tahom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065E4E-2CEE-4D42-9CA0-B6BF2BD2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8ECE-E2E4-4375-9DB3-4E7EDC166100}" type="slidenum">
              <a:rPr lang="zh-TW" altLang="en-US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37587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2527</TotalTime>
  <Words>91</Words>
  <Application>Microsoft Office PowerPoint</Application>
  <PresentationFormat>如螢幕大小 (4:3)</PresentationFormat>
  <Paragraphs>18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Blends</vt:lpstr>
      <vt:lpstr>11353 - A Different Kind of Sorting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chifen</cp:lastModifiedBy>
  <cp:revision>232</cp:revision>
  <dcterms:created xsi:type="dcterms:W3CDTF">1601-01-01T00:00:00Z</dcterms:created>
  <dcterms:modified xsi:type="dcterms:W3CDTF">2021-04-12T17:58:47Z</dcterms:modified>
</cp:coreProperties>
</file>