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9" r:id="rId6"/>
    <p:sldId id="287" r:id="rId7"/>
    <p:sldId id="290" r:id="rId8"/>
    <p:sldId id="292" r:id="rId9"/>
    <p:sldId id="293" r:id="rId10"/>
    <p:sldId id="294" r:id="rId11"/>
    <p:sldId id="295" r:id="rId12"/>
    <p:sldId id="296" r:id="rId13"/>
    <p:sldId id="297" r:id="rId14"/>
    <p:sldId id="298" r:id="rId15"/>
    <p:sldId id="299" r:id="rId16"/>
    <p:sldId id="300" r:id="rId17"/>
    <p:sldId id="301" r:id="rId18"/>
    <p:sldId id="30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909A2C-8DA3-4E87-8C2D-F752E33B948A}" v="6" dt="2020-11-25T11:56:27.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19" autoAdjust="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EF2B67-DC8A-4608-9C51-95A3F5B4D94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00AD4B7-7ACB-4360-ACFC-BBAA1203E8DD}">
      <dgm:prSet/>
      <dgm:spPr/>
      <dgm:t>
        <a:bodyPr/>
        <a:lstStyle/>
        <a:p>
          <a:pPr>
            <a:lnSpc>
              <a:spcPct val="100000"/>
            </a:lnSpc>
          </a:pPr>
          <a:r>
            <a:rPr lang="en-US"/>
            <a:t>State s = [p, h, b]: a vector that includes stock prices p, the stock shares h, and the remaining balance b.</a:t>
          </a:r>
        </a:p>
      </dgm:t>
    </dgm:pt>
    <dgm:pt modelId="{D1F0D7CB-AAA0-4262-A214-443193972BCA}" type="parTrans" cxnId="{A49EEAB1-D64B-409A-A2BD-79E7980E8231}">
      <dgm:prSet/>
      <dgm:spPr/>
      <dgm:t>
        <a:bodyPr/>
        <a:lstStyle/>
        <a:p>
          <a:endParaRPr lang="en-US"/>
        </a:p>
      </dgm:t>
    </dgm:pt>
    <dgm:pt modelId="{5E9BA69A-E56C-43E3-902F-6576C8B1FC11}" type="sibTrans" cxnId="{A49EEAB1-D64B-409A-A2BD-79E7980E8231}">
      <dgm:prSet/>
      <dgm:spPr/>
      <dgm:t>
        <a:bodyPr/>
        <a:lstStyle/>
        <a:p>
          <a:endParaRPr lang="en-US"/>
        </a:p>
      </dgm:t>
    </dgm:pt>
    <dgm:pt modelId="{C2A7ECF1-2565-4F90-B56F-E15888C528A6}">
      <dgm:prSet/>
      <dgm:spPr/>
      <dgm:t>
        <a:bodyPr/>
        <a:lstStyle/>
        <a:p>
          <a:pPr>
            <a:lnSpc>
              <a:spcPct val="100000"/>
            </a:lnSpc>
          </a:pPr>
          <a:r>
            <a:rPr lang="en-US" b="0"/>
            <a:t>Action a: a vector of actions over stocks. The allowed actions on each stock include selling, buying, or holding, which result in decreasing, increasing, and no change of the stock shares h, respectively.</a:t>
          </a:r>
        </a:p>
      </dgm:t>
    </dgm:pt>
    <dgm:pt modelId="{AA6AC012-72A8-48EB-943B-9277201A872E}" type="parTrans" cxnId="{7BF108B1-41CE-4415-AA21-65741D2CFA7D}">
      <dgm:prSet/>
      <dgm:spPr/>
      <dgm:t>
        <a:bodyPr/>
        <a:lstStyle/>
        <a:p>
          <a:endParaRPr lang="en-US"/>
        </a:p>
      </dgm:t>
    </dgm:pt>
    <dgm:pt modelId="{5C30F169-DA32-4C10-9FE5-CDDA15D4A741}" type="sibTrans" cxnId="{7BF108B1-41CE-4415-AA21-65741D2CFA7D}">
      <dgm:prSet/>
      <dgm:spPr/>
      <dgm:t>
        <a:bodyPr/>
        <a:lstStyle/>
        <a:p>
          <a:endParaRPr lang="en-US"/>
        </a:p>
      </dgm:t>
    </dgm:pt>
    <dgm:pt modelId="{1F47225E-0230-49DC-9F67-794E0D0D9D7E}">
      <dgm:prSet/>
      <dgm:spPr/>
      <dgm:t>
        <a:bodyPr/>
        <a:lstStyle/>
        <a:p>
          <a:pPr>
            <a:lnSpc>
              <a:spcPct val="100000"/>
            </a:lnSpc>
          </a:pPr>
          <a:r>
            <a:rPr lang="en-US"/>
            <a:t>Reward r(s; a; s0): the direct reward of taking action a at state s and arriving at the new state s0.</a:t>
          </a:r>
        </a:p>
      </dgm:t>
    </dgm:pt>
    <dgm:pt modelId="{13171AE4-49BA-4A50-BD0F-AB6A865AF408}" type="parTrans" cxnId="{A5CA4A05-5AB3-468C-964C-DB1845D275F3}">
      <dgm:prSet/>
      <dgm:spPr/>
      <dgm:t>
        <a:bodyPr/>
        <a:lstStyle/>
        <a:p>
          <a:endParaRPr lang="en-US"/>
        </a:p>
      </dgm:t>
    </dgm:pt>
    <dgm:pt modelId="{5DE9BF02-0C19-4711-A1DE-0A7281E3A50F}" type="sibTrans" cxnId="{A5CA4A05-5AB3-468C-964C-DB1845D275F3}">
      <dgm:prSet/>
      <dgm:spPr/>
      <dgm:t>
        <a:bodyPr/>
        <a:lstStyle/>
        <a:p>
          <a:endParaRPr lang="en-US"/>
        </a:p>
      </dgm:t>
    </dgm:pt>
    <dgm:pt modelId="{2E032AC0-B39A-431A-9BE5-4959BB8BF2B9}">
      <dgm:prSet/>
      <dgm:spPr/>
      <dgm:t>
        <a:bodyPr/>
        <a:lstStyle/>
        <a:p>
          <a:pPr>
            <a:lnSpc>
              <a:spcPct val="100000"/>
            </a:lnSpc>
          </a:pPr>
          <a:r>
            <a:rPr lang="en-US"/>
            <a:t>Policy (s): the trading strategy at state s, which is the probability distribution of actions at state s.</a:t>
          </a:r>
        </a:p>
      </dgm:t>
    </dgm:pt>
    <dgm:pt modelId="{5ED0BD68-11B6-44A3-B601-1D6B89026EEB}" type="parTrans" cxnId="{40B5CB44-8EE2-4052-8A4D-9D14328C9994}">
      <dgm:prSet/>
      <dgm:spPr/>
      <dgm:t>
        <a:bodyPr/>
        <a:lstStyle/>
        <a:p>
          <a:endParaRPr lang="en-US"/>
        </a:p>
      </dgm:t>
    </dgm:pt>
    <dgm:pt modelId="{0E806061-C656-434B-8D37-FA27D92E690B}" type="sibTrans" cxnId="{40B5CB44-8EE2-4052-8A4D-9D14328C9994}">
      <dgm:prSet/>
      <dgm:spPr/>
      <dgm:t>
        <a:bodyPr/>
        <a:lstStyle/>
        <a:p>
          <a:endParaRPr lang="en-US"/>
        </a:p>
      </dgm:t>
    </dgm:pt>
    <dgm:pt modelId="{605044D3-AB8E-4A11-A1E2-A84EF5B66C4C}">
      <dgm:prSet/>
      <dgm:spPr/>
      <dgm:t>
        <a:bodyPr/>
        <a:lstStyle/>
        <a:p>
          <a:pPr>
            <a:lnSpc>
              <a:spcPct val="100000"/>
            </a:lnSpc>
          </a:pPr>
          <a:r>
            <a:rPr lang="en-US"/>
            <a:t>Q-value Q(s; a): the expected reward of taking action a at state s following policy .</a:t>
          </a:r>
        </a:p>
      </dgm:t>
    </dgm:pt>
    <dgm:pt modelId="{34A0B921-F4DD-4FB3-8277-F930C524743E}" type="parTrans" cxnId="{C6544CF2-3C9F-4074-892A-B06157371B25}">
      <dgm:prSet/>
      <dgm:spPr/>
      <dgm:t>
        <a:bodyPr/>
        <a:lstStyle/>
        <a:p>
          <a:endParaRPr lang="en-US"/>
        </a:p>
      </dgm:t>
    </dgm:pt>
    <dgm:pt modelId="{DA0711BC-DDC6-4405-97AD-2B2E0EAC698B}" type="sibTrans" cxnId="{C6544CF2-3C9F-4074-892A-B06157371B25}">
      <dgm:prSet/>
      <dgm:spPr/>
      <dgm:t>
        <a:bodyPr/>
        <a:lstStyle/>
        <a:p>
          <a:endParaRPr lang="en-US"/>
        </a:p>
      </dgm:t>
    </dgm:pt>
    <dgm:pt modelId="{4A15C50F-A279-48A7-ACB3-F24F8CA6E0F7}" type="pres">
      <dgm:prSet presAssocID="{E0EF2B67-DC8A-4608-9C51-95A3F5B4D94A}" presName="root" presStyleCnt="0">
        <dgm:presLayoutVars>
          <dgm:dir/>
          <dgm:resizeHandles val="exact"/>
        </dgm:presLayoutVars>
      </dgm:prSet>
      <dgm:spPr/>
    </dgm:pt>
    <dgm:pt modelId="{32207743-8626-4605-B45B-C0C198B52DDB}" type="pres">
      <dgm:prSet presAssocID="{F00AD4B7-7ACB-4360-ACFC-BBAA1203E8DD}" presName="compNode" presStyleCnt="0"/>
      <dgm:spPr/>
    </dgm:pt>
    <dgm:pt modelId="{DD074845-D13E-45B9-9506-DB834FE3CD8C}" type="pres">
      <dgm:prSet presAssocID="{F00AD4B7-7ACB-4360-ACFC-BBAA1203E8DD}" presName="bgRect" presStyleLbl="bgShp" presStyleIdx="0" presStyleCnt="5"/>
      <dgm:spPr/>
    </dgm:pt>
    <dgm:pt modelId="{C7E84EB5-396B-480E-AD0F-5A7010666C5A}" type="pres">
      <dgm:prSet presAssocID="{F00AD4B7-7ACB-4360-ACFC-BBAA1203E8D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2954BC6B-3020-4A39-B994-FF61623984B9}" type="pres">
      <dgm:prSet presAssocID="{F00AD4B7-7ACB-4360-ACFC-BBAA1203E8DD}" presName="spaceRect" presStyleCnt="0"/>
      <dgm:spPr/>
    </dgm:pt>
    <dgm:pt modelId="{CE632133-9666-4A45-985E-A10505A27ED2}" type="pres">
      <dgm:prSet presAssocID="{F00AD4B7-7ACB-4360-ACFC-BBAA1203E8DD}" presName="parTx" presStyleLbl="revTx" presStyleIdx="0" presStyleCnt="5">
        <dgm:presLayoutVars>
          <dgm:chMax val="0"/>
          <dgm:chPref val="0"/>
        </dgm:presLayoutVars>
      </dgm:prSet>
      <dgm:spPr/>
    </dgm:pt>
    <dgm:pt modelId="{D93305D2-682D-45CB-904E-88C2A304B08D}" type="pres">
      <dgm:prSet presAssocID="{5E9BA69A-E56C-43E3-902F-6576C8B1FC11}" presName="sibTrans" presStyleCnt="0"/>
      <dgm:spPr/>
    </dgm:pt>
    <dgm:pt modelId="{242DD5EC-160A-45B1-9ED8-87CF34605BC2}" type="pres">
      <dgm:prSet presAssocID="{C2A7ECF1-2565-4F90-B56F-E15888C528A6}" presName="compNode" presStyleCnt="0"/>
      <dgm:spPr/>
    </dgm:pt>
    <dgm:pt modelId="{81B99006-BBFF-4494-874D-DFD49322E9E4}" type="pres">
      <dgm:prSet presAssocID="{C2A7ECF1-2565-4F90-B56F-E15888C528A6}" presName="bgRect" presStyleLbl="bgShp" presStyleIdx="1" presStyleCnt="5"/>
      <dgm:spPr/>
    </dgm:pt>
    <dgm:pt modelId="{E0DFCAFB-3A97-44A6-B5D0-0CEBD651301E}" type="pres">
      <dgm:prSet presAssocID="{C2A7ECF1-2565-4F90-B56F-E15888C528A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3D47ED33-0AB9-42D1-B0C8-0AFA9C9E6667}" type="pres">
      <dgm:prSet presAssocID="{C2A7ECF1-2565-4F90-B56F-E15888C528A6}" presName="spaceRect" presStyleCnt="0"/>
      <dgm:spPr/>
    </dgm:pt>
    <dgm:pt modelId="{427CC5E4-696A-4541-BAAD-4DBCCC7E6D78}" type="pres">
      <dgm:prSet presAssocID="{C2A7ECF1-2565-4F90-B56F-E15888C528A6}" presName="parTx" presStyleLbl="revTx" presStyleIdx="1" presStyleCnt="5">
        <dgm:presLayoutVars>
          <dgm:chMax val="0"/>
          <dgm:chPref val="0"/>
        </dgm:presLayoutVars>
      </dgm:prSet>
      <dgm:spPr/>
    </dgm:pt>
    <dgm:pt modelId="{B358335B-5B33-4DC2-85C9-8495DC26F333}" type="pres">
      <dgm:prSet presAssocID="{5C30F169-DA32-4C10-9FE5-CDDA15D4A741}" presName="sibTrans" presStyleCnt="0"/>
      <dgm:spPr/>
    </dgm:pt>
    <dgm:pt modelId="{696AAA36-499E-492B-B6BC-B69A69004C8C}" type="pres">
      <dgm:prSet presAssocID="{1F47225E-0230-49DC-9F67-794E0D0D9D7E}" presName="compNode" presStyleCnt="0"/>
      <dgm:spPr/>
    </dgm:pt>
    <dgm:pt modelId="{420CEF38-39DD-4BD3-A67B-6588997F5B67}" type="pres">
      <dgm:prSet presAssocID="{1F47225E-0230-49DC-9F67-794E0D0D9D7E}" presName="bgRect" presStyleLbl="bgShp" presStyleIdx="2" presStyleCnt="5"/>
      <dgm:spPr/>
    </dgm:pt>
    <dgm:pt modelId="{7B99DE00-F594-4E73-BADC-425FD56FC592}" type="pres">
      <dgm:prSet presAssocID="{1F47225E-0230-49DC-9F67-794E0D0D9D7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pper board"/>
        </a:ext>
      </dgm:extLst>
    </dgm:pt>
    <dgm:pt modelId="{3E041901-CD3B-45C9-8BE1-077B8E683555}" type="pres">
      <dgm:prSet presAssocID="{1F47225E-0230-49DC-9F67-794E0D0D9D7E}" presName="spaceRect" presStyleCnt="0"/>
      <dgm:spPr/>
    </dgm:pt>
    <dgm:pt modelId="{0E7D3B9B-B173-410F-B76C-0F4DA1850BF7}" type="pres">
      <dgm:prSet presAssocID="{1F47225E-0230-49DC-9F67-794E0D0D9D7E}" presName="parTx" presStyleLbl="revTx" presStyleIdx="2" presStyleCnt="5">
        <dgm:presLayoutVars>
          <dgm:chMax val="0"/>
          <dgm:chPref val="0"/>
        </dgm:presLayoutVars>
      </dgm:prSet>
      <dgm:spPr/>
    </dgm:pt>
    <dgm:pt modelId="{0D333499-6413-44CA-98FB-A57C3C7A81F2}" type="pres">
      <dgm:prSet presAssocID="{5DE9BF02-0C19-4711-A1DE-0A7281E3A50F}" presName="sibTrans" presStyleCnt="0"/>
      <dgm:spPr/>
    </dgm:pt>
    <dgm:pt modelId="{79ACECD7-FAF8-4435-9F64-AB77A13607E1}" type="pres">
      <dgm:prSet presAssocID="{2E032AC0-B39A-431A-9BE5-4959BB8BF2B9}" presName="compNode" presStyleCnt="0"/>
      <dgm:spPr/>
    </dgm:pt>
    <dgm:pt modelId="{19753473-F0E0-48D7-A768-FC9B846AFC19}" type="pres">
      <dgm:prSet presAssocID="{2E032AC0-B39A-431A-9BE5-4959BB8BF2B9}" presName="bgRect" presStyleLbl="bgShp" presStyleIdx="3" presStyleCnt="5"/>
      <dgm:spPr/>
    </dgm:pt>
    <dgm:pt modelId="{978FF547-48AF-4E90-BB21-95AC898411BF}" type="pres">
      <dgm:prSet presAssocID="{2E032AC0-B39A-431A-9BE5-4959BB8BF2B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a:ext>
      </dgm:extLst>
    </dgm:pt>
    <dgm:pt modelId="{57693DA0-CB0D-4F97-AA23-03A9ADC977A2}" type="pres">
      <dgm:prSet presAssocID="{2E032AC0-B39A-431A-9BE5-4959BB8BF2B9}" presName="spaceRect" presStyleCnt="0"/>
      <dgm:spPr/>
    </dgm:pt>
    <dgm:pt modelId="{03A84561-B7BA-4395-9BF3-1949A83CFA3A}" type="pres">
      <dgm:prSet presAssocID="{2E032AC0-B39A-431A-9BE5-4959BB8BF2B9}" presName="parTx" presStyleLbl="revTx" presStyleIdx="3" presStyleCnt="5">
        <dgm:presLayoutVars>
          <dgm:chMax val="0"/>
          <dgm:chPref val="0"/>
        </dgm:presLayoutVars>
      </dgm:prSet>
      <dgm:spPr/>
    </dgm:pt>
    <dgm:pt modelId="{41905A68-FA07-4F6C-BF30-9C60EFC298EF}" type="pres">
      <dgm:prSet presAssocID="{0E806061-C656-434B-8D37-FA27D92E690B}" presName="sibTrans" presStyleCnt="0"/>
      <dgm:spPr/>
    </dgm:pt>
    <dgm:pt modelId="{50BC3AED-7F9A-45A9-BA39-4A7127E4DE00}" type="pres">
      <dgm:prSet presAssocID="{605044D3-AB8E-4A11-A1E2-A84EF5B66C4C}" presName="compNode" presStyleCnt="0"/>
      <dgm:spPr/>
    </dgm:pt>
    <dgm:pt modelId="{936148A7-8635-4755-A3C1-72BD06877F18}" type="pres">
      <dgm:prSet presAssocID="{605044D3-AB8E-4A11-A1E2-A84EF5B66C4C}" presName="bgRect" presStyleLbl="bgShp" presStyleIdx="4" presStyleCnt="5"/>
      <dgm:spPr/>
    </dgm:pt>
    <dgm:pt modelId="{C66AF068-DF09-4FCD-83BB-32360E30DDA1}" type="pres">
      <dgm:prSet presAssocID="{605044D3-AB8E-4A11-A1E2-A84EF5B66C4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nd"/>
        </a:ext>
      </dgm:extLst>
    </dgm:pt>
    <dgm:pt modelId="{559CDBDC-3E5B-4867-BB53-F59B68F92467}" type="pres">
      <dgm:prSet presAssocID="{605044D3-AB8E-4A11-A1E2-A84EF5B66C4C}" presName="spaceRect" presStyleCnt="0"/>
      <dgm:spPr/>
    </dgm:pt>
    <dgm:pt modelId="{280AD76E-4E04-43EF-BA9A-BA2357591AF3}" type="pres">
      <dgm:prSet presAssocID="{605044D3-AB8E-4A11-A1E2-A84EF5B66C4C}" presName="parTx" presStyleLbl="revTx" presStyleIdx="4" presStyleCnt="5">
        <dgm:presLayoutVars>
          <dgm:chMax val="0"/>
          <dgm:chPref val="0"/>
        </dgm:presLayoutVars>
      </dgm:prSet>
      <dgm:spPr/>
    </dgm:pt>
  </dgm:ptLst>
  <dgm:cxnLst>
    <dgm:cxn modelId="{A5CA4A05-5AB3-468C-964C-DB1845D275F3}" srcId="{E0EF2B67-DC8A-4608-9C51-95A3F5B4D94A}" destId="{1F47225E-0230-49DC-9F67-794E0D0D9D7E}" srcOrd="2" destOrd="0" parTransId="{13171AE4-49BA-4A50-BD0F-AB6A865AF408}" sibTransId="{5DE9BF02-0C19-4711-A1DE-0A7281E3A50F}"/>
    <dgm:cxn modelId="{F8947940-BD9E-43B4-A02E-15B669629608}" type="presOf" srcId="{605044D3-AB8E-4A11-A1E2-A84EF5B66C4C}" destId="{280AD76E-4E04-43EF-BA9A-BA2357591AF3}" srcOrd="0" destOrd="0" presId="urn:microsoft.com/office/officeart/2018/2/layout/IconVerticalSolidList"/>
    <dgm:cxn modelId="{40B5CB44-8EE2-4052-8A4D-9D14328C9994}" srcId="{E0EF2B67-DC8A-4608-9C51-95A3F5B4D94A}" destId="{2E032AC0-B39A-431A-9BE5-4959BB8BF2B9}" srcOrd="3" destOrd="0" parTransId="{5ED0BD68-11B6-44A3-B601-1D6B89026EEB}" sibTransId="{0E806061-C656-434B-8D37-FA27D92E690B}"/>
    <dgm:cxn modelId="{F557454D-1D74-42BA-90EF-77FC6A187216}" type="presOf" srcId="{2E032AC0-B39A-431A-9BE5-4959BB8BF2B9}" destId="{03A84561-B7BA-4395-9BF3-1949A83CFA3A}" srcOrd="0" destOrd="0" presId="urn:microsoft.com/office/officeart/2018/2/layout/IconVerticalSolidList"/>
    <dgm:cxn modelId="{9F57DE83-198F-40F6-9B41-91C510A77090}" type="presOf" srcId="{E0EF2B67-DC8A-4608-9C51-95A3F5B4D94A}" destId="{4A15C50F-A279-48A7-ACB3-F24F8CA6E0F7}" srcOrd="0" destOrd="0" presId="urn:microsoft.com/office/officeart/2018/2/layout/IconVerticalSolidList"/>
    <dgm:cxn modelId="{91B7E799-FC2F-4CFD-863C-29E6EDCCF050}" type="presOf" srcId="{C2A7ECF1-2565-4F90-B56F-E15888C528A6}" destId="{427CC5E4-696A-4541-BAAD-4DBCCC7E6D78}" srcOrd="0" destOrd="0" presId="urn:microsoft.com/office/officeart/2018/2/layout/IconVerticalSolidList"/>
    <dgm:cxn modelId="{1663F2A2-755C-49D4-B913-36D8C9C1F6E9}" type="presOf" srcId="{F00AD4B7-7ACB-4360-ACFC-BBAA1203E8DD}" destId="{CE632133-9666-4A45-985E-A10505A27ED2}" srcOrd="0" destOrd="0" presId="urn:microsoft.com/office/officeart/2018/2/layout/IconVerticalSolidList"/>
    <dgm:cxn modelId="{54365EAF-8D5C-4E1A-B0B6-A013CBBC38DC}" type="presOf" srcId="{1F47225E-0230-49DC-9F67-794E0D0D9D7E}" destId="{0E7D3B9B-B173-410F-B76C-0F4DA1850BF7}" srcOrd="0" destOrd="0" presId="urn:microsoft.com/office/officeart/2018/2/layout/IconVerticalSolidList"/>
    <dgm:cxn modelId="{7BF108B1-41CE-4415-AA21-65741D2CFA7D}" srcId="{E0EF2B67-DC8A-4608-9C51-95A3F5B4D94A}" destId="{C2A7ECF1-2565-4F90-B56F-E15888C528A6}" srcOrd="1" destOrd="0" parTransId="{AA6AC012-72A8-48EB-943B-9277201A872E}" sibTransId="{5C30F169-DA32-4C10-9FE5-CDDA15D4A741}"/>
    <dgm:cxn modelId="{A49EEAB1-D64B-409A-A2BD-79E7980E8231}" srcId="{E0EF2B67-DC8A-4608-9C51-95A3F5B4D94A}" destId="{F00AD4B7-7ACB-4360-ACFC-BBAA1203E8DD}" srcOrd="0" destOrd="0" parTransId="{D1F0D7CB-AAA0-4262-A214-443193972BCA}" sibTransId="{5E9BA69A-E56C-43E3-902F-6576C8B1FC11}"/>
    <dgm:cxn modelId="{C6544CF2-3C9F-4074-892A-B06157371B25}" srcId="{E0EF2B67-DC8A-4608-9C51-95A3F5B4D94A}" destId="{605044D3-AB8E-4A11-A1E2-A84EF5B66C4C}" srcOrd="4" destOrd="0" parTransId="{34A0B921-F4DD-4FB3-8277-F930C524743E}" sibTransId="{DA0711BC-DDC6-4405-97AD-2B2E0EAC698B}"/>
    <dgm:cxn modelId="{3DDB0092-A260-4D49-969B-D78D4B9408A8}" type="presParOf" srcId="{4A15C50F-A279-48A7-ACB3-F24F8CA6E0F7}" destId="{32207743-8626-4605-B45B-C0C198B52DDB}" srcOrd="0" destOrd="0" presId="urn:microsoft.com/office/officeart/2018/2/layout/IconVerticalSolidList"/>
    <dgm:cxn modelId="{9B04E0DD-0999-434C-9046-2FA617809402}" type="presParOf" srcId="{32207743-8626-4605-B45B-C0C198B52DDB}" destId="{DD074845-D13E-45B9-9506-DB834FE3CD8C}" srcOrd="0" destOrd="0" presId="urn:microsoft.com/office/officeart/2018/2/layout/IconVerticalSolidList"/>
    <dgm:cxn modelId="{49BBF55C-57FB-4084-A3B8-C1B21A00DDB6}" type="presParOf" srcId="{32207743-8626-4605-B45B-C0C198B52DDB}" destId="{C7E84EB5-396B-480E-AD0F-5A7010666C5A}" srcOrd="1" destOrd="0" presId="urn:microsoft.com/office/officeart/2018/2/layout/IconVerticalSolidList"/>
    <dgm:cxn modelId="{1456FA1B-7F50-4F24-954E-711AEE5F63C4}" type="presParOf" srcId="{32207743-8626-4605-B45B-C0C198B52DDB}" destId="{2954BC6B-3020-4A39-B994-FF61623984B9}" srcOrd="2" destOrd="0" presId="urn:microsoft.com/office/officeart/2018/2/layout/IconVerticalSolidList"/>
    <dgm:cxn modelId="{CA6E137F-BA7C-476B-8B42-2267A4F2767D}" type="presParOf" srcId="{32207743-8626-4605-B45B-C0C198B52DDB}" destId="{CE632133-9666-4A45-985E-A10505A27ED2}" srcOrd="3" destOrd="0" presId="urn:microsoft.com/office/officeart/2018/2/layout/IconVerticalSolidList"/>
    <dgm:cxn modelId="{BD8FA59D-59C1-42D3-82DC-612952774BDC}" type="presParOf" srcId="{4A15C50F-A279-48A7-ACB3-F24F8CA6E0F7}" destId="{D93305D2-682D-45CB-904E-88C2A304B08D}" srcOrd="1" destOrd="0" presId="urn:microsoft.com/office/officeart/2018/2/layout/IconVerticalSolidList"/>
    <dgm:cxn modelId="{C7343C9D-AF82-4176-83DE-C421D129193C}" type="presParOf" srcId="{4A15C50F-A279-48A7-ACB3-F24F8CA6E0F7}" destId="{242DD5EC-160A-45B1-9ED8-87CF34605BC2}" srcOrd="2" destOrd="0" presId="urn:microsoft.com/office/officeart/2018/2/layout/IconVerticalSolidList"/>
    <dgm:cxn modelId="{D66D77E6-7DA0-48BB-A0BA-444AE1B6740D}" type="presParOf" srcId="{242DD5EC-160A-45B1-9ED8-87CF34605BC2}" destId="{81B99006-BBFF-4494-874D-DFD49322E9E4}" srcOrd="0" destOrd="0" presId="urn:microsoft.com/office/officeart/2018/2/layout/IconVerticalSolidList"/>
    <dgm:cxn modelId="{8A2BB2D2-CA01-4DDE-9472-4F4FBFC00742}" type="presParOf" srcId="{242DD5EC-160A-45B1-9ED8-87CF34605BC2}" destId="{E0DFCAFB-3A97-44A6-B5D0-0CEBD651301E}" srcOrd="1" destOrd="0" presId="urn:microsoft.com/office/officeart/2018/2/layout/IconVerticalSolidList"/>
    <dgm:cxn modelId="{FEB0FABF-C8C0-4385-B37C-B0EB5924BA85}" type="presParOf" srcId="{242DD5EC-160A-45B1-9ED8-87CF34605BC2}" destId="{3D47ED33-0AB9-42D1-B0C8-0AFA9C9E6667}" srcOrd="2" destOrd="0" presId="urn:microsoft.com/office/officeart/2018/2/layout/IconVerticalSolidList"/>
    <dgm:cxn modelId="{EEC793AA-ED88-4A06-8396-527780732B9F}" type="presParOf" srcId="{242DD5EC-160A-45B1-9ED8-87CF34605BC2}" destId="{427CC5E4-696A-4541-BAAD-4DBCCC7E6D78}" srcOrd="3" destOrd="0" presId="urn:microsoft.com/office/officeart/2018/2/layout/IconVerticalSolidList"/>
    <dgm:cxn modelId="{951D91BE-D620-4DE6-BE4B-C9738BFAACDE}" type="presParOf" srcId="{4A15C50F-A279-48A7-ACB3-F24F8CA6E0F7}" destId="{B358335B-5B33-4DC2-85C9-8495DC26F333}" srcOrd="3" destOrd="0" presId="urn:microsoft.com/office/officeart/2018/2/layout/IconVerticalSolidList"/>
    <dgm:cxn modelId="{0A6CB56F-0DBF-4E5A-B61B-A63338D5A040}" type="presParOf" srcId="{4A15C50F-A279-48A7-ACB3-F24F8CA6E0F7}" destId="{696AAA36-499E-492B-B6BC-B69A69004C8C}" srcOrd="4" destOrd="0" presId="urn:microsoft.com/office/officeart/2018/2/layout/IconVerticalSolidList"/>
    <dgm:cxn modelId="{5314E941-4392-437B-B63C-5B3807E6FBFA}" type="presParOf" srcId="{696AAA36-499E-492B-B6BC-B69A69004C8C}" destId="{420CEF38-39DD-4BD3-A67B-6588997F5B67}" srcOrd="0" destOrd="0" presId="urn:microsoft.com/office/officeart/2018/2/layout/IconVerticalSolidList"/>
    <dgm:cxn modelId="{DCF792AA-A0C1-46B8-99F2-A735B2DEDB88}" type="presParOf" srcId="{696AAA36-499E-492B-B6BC-B69A69004C8C}" destId="{7B99DE00-F594-4E73-BADC-425FD56FC592}" srcOrd="1" destOrd="0" presId="urn:microsoft.com/office/officeart/2018/2/layout/IconVerticalSolidList"/>
    <dgm:cxn modelId="{42C174C8-179E-4C4D-BD78-9F047BA890F7}" type="presParOf" srcId="{696AAA36-499E-492B-B6BC-B69A69004C8C}" destId="{3E041901-CD3B-45C9-8BE1-077B8E683555}" srcOrd="2" destOrd="0" presId="urn:microsoft.com/office/officeart/2018/2/layout/IconVerticalSolidList"/>
    <dgm:cxn modelId="{BB98E3C3-2F2D-4162-B8CC-4828643E24D4}" type="presParOf" srcId="{696AAA36-499E-492B-B6BC-B69A69004C8C}" destId="{0E7D3B9B-B173-410F-B76C-0F4DA1850BF7}" srcOrd="3" destOrd="0" presId="urn:microsoft.com/office/officeart/2018/2/layout/IconVerticalSolidList"/>
    <dgm:cxn modelId="{B49EC5B1-0688-44CE-A8D1-AD33B406D029}" type="presParOf" srcId="{4A15C50F-A279-48A7-ACB3-F24F8CA6E0F7}" destId="{0D333499-6413-44CA-98FB-A57C3C7A81F2}" srcOrd="5" destOrd="0" presId="urn:microsoft.com/office/officeart/2018/2/layout/IconVerticalSolidList"/>
    <dgm:cxn modelId="{07FE6CC5-C17A-4E6F-8B46-B07D7ADE89AF}" type="presParOf" srcId="{4A15C50F-A279-48A7-ACB3-F24F8CA6E0F7}" destId="{79ACECD7-FAF8-4435-9F64-AB77A13607E1}" srcOrd="6" destOrd="0" presId="urn:microsoft.com/office/officeart/2018/2/layout/IconVerticalSolidList"/>
    <dgm:cxn modelId="{F0DCA0BB-1673-41E9-9887-B27C9D3EECA3}" type="presParOf" srcId="{79ACECD7-FAF8-4435-9F64-AB77A13607E1}" destId="{19753473-F0E0-48D7-A768-FC9B846AFC19}" srcOrd="0" destOrd="0" presId="urn:microsoft.com/office/officeart/2018/2/layout/IconVerticalSolidList"/>
    <dgm:cxn modelId="{FA4750C4-16DD-40F8-AC5A-D066EAF06CCE}" type="presParOf" srcId="{79ACECD7-FAF8-4435-9F64-AB77A13607E1}" destId="{978FF547-48AF-4E90-BB21-95AC898411BF}" srcOrd="1" destOrd="0" presId="urn:microsoft.com/office/officeart/2018/2/layout/IconVerticalSolidList"/>
    <dgm:cxn modelId="{6A957D9A-BC30-4836-986D-2604F94515BE}" type="presParOf" srcId="{79ACECD7-FAF8-4435-9F64-AB77A13607E1}" destId="{57693DA0-CB0D-4F97-AA23-03A9ADC977A2}" srcOrd="2" destOrd="0" presId="urn:microsoft.com/office/officeart/2018/2/layout/IconVerticalSolidList"/>
    <dgm:cxn modelId="{8FEB4BC6-2D0F-482B-8B0C-E7A92624FA2E}" type="presParOf" srcId="{79ACECD7-FAF8-4435-9F64-AB77A13607E1}" destId="{03A84561-B7BA-4395-9BF3-1949A83CFA3A}" srcOrd="3" destOrd="0" presId="urn:microsoft.com/office/officeart/2018/2/layout/IconVerticalSolidList"/>
    <dgm:cxn modelId="{B80582D7-CC6B-44F6-832E-24AF7FF7D010}" type="presParOf" srcId="{4A15C50F-A279-48A7-ACB3-F24F8CA6E0F7}" destId="{41905A68-FA07-4F6C-BF30-9C60EFC298EF}" srcOrd="7" destOrd="0" presId="urn:microsoft.com/office/officeart/2018/2/layout/IconVerticalSolidList"/>
    <dgm:cxn modelId="{2B5A8DF2-AFC7-409B-BF9C-318DE92D3B7F}" type="presParOf" srcId="{4A15C50F-A279-48A7-ACB3-F24F8CA6E0F7}" destId="{50BC3AED-7F9A-45A9-BA39-4A7127E4DE00}" srcOrd="8" destOrd="0" presId="urn:microsoft.com/office/officeart/2018/2/layout/IconVerticalSolidList"/>
    <dgm:cxn modelId="{C4F15C10-1E9A-467E-BF3B-5EE199A24B81}" type="presParOf" srcId="{50BC3AED-7F9A-45A9-BA39-4A7127E4DE00}" destId="{936148A7-8635-4755-A3C1-72BD06877F18}" srcOrd="0" destOrd="0" presId="urn:microsoft.com/office/officeart/2018/2/layout/IconVerticalSolidList"/>
    <dgm:cxn modelId="{26F62C8D-C2F1-414F-9EBE-62D52432CF25}" type="presParOf" srcId="{50BC3AED-7F9A-45A9-BA39-4A7127E4DE00}" destId="{C66AF068-DF09-4FCD-83BB-32360E30DDA1}" srcOrd="1" destOrd="0" presId="urn:microsoft.com/office/officeart/2018/2/layout/IconVerticalSolidList"/>
    <dgm:cxn modelId="{1E185651-5876-4B75-BD56-21C7EABD1CBC}" type="presParOf" srcId="{50BC3AED-7F9A-45A9-BA39-4A7127E4DE00}" destId="{559CDBDC-3E5B-4867-BB53-F59B68F92467}" srcOrd="2" destOrd="0" presId="urn:microsoft.com/office/officeart/2018/2/layout/IconVerticalSolidList"/>
    <dgm:cxn modelId="{C4A974AF-EE8D-4C0E-B1F4-FABFA851A84B}" type="presParOf" srcId="{50BC3AED-7F9A-45A9-BA39-4A7127E4DE00}" destId="{280AD76E-4E04-43EF-BA9A-BA2357591AF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74845-D13E-45B9-9506-DB834FE3CD8C}">
      <dsp:nvSpPr>
        <dsp:cNvPr id="0" name=""/>
        <dsp:cNvSpPr/>
      </dsp:nvSpPr>
      <dsp:spPr>
        <a:xfrm>
          <a:off x="0" y="3946"/>
          <a:ext cx="6910387" cy="840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84EB5-396B-480E-AD0F-5A7010666C5A}">
      <dsp:nvSpPr>
        <dsp:cNvPr id="0" name=""/>
        <dsp:cNvSpPr/>
      </dsp:nvSpPr>
      <dsp:spPr>
        <a:xfrm>
          <a:off x="254278" y="193078"/>
          <a:ext cx="462323" cy="4623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632133-9666-4A45-985E-A10505A27ED2}">
      <dsp:nvSpPr>
        <dsp:cNvPr id="0" name=""/>
        <dsp:cNvSpPr/>
      </dsp:nvSpPr>
      <dsp:spPr>
        <a:xfrm>
          <a:off x="970879" y="3946"/>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666750">
            <a:lnSpc>
              <a:spcPct val="100000"/>
            </a:lnSpc>
            <a:spcBef>
              <a:spcPct val="0"/>
            </a:spcBef>
            <a:spcAft>
              <a:spcPct val="35000"/>
            </a:spcAft>
            <a:buNone/>
          </a:pPr>
          <a:r>
            <a:rPr lang="en-US" sz="1500" kern="1200"/>
            <a:t>State s = [p, h, b]: a vector that includes stock prices p, the stock shares h, and the remaining balance b.</a:t>
          </a:r>
        </a:p>
      </dsp:txBody>
      <dsp:txXfrm>
        <a:off x="970879" y="3946"/>
        <a:ext cx="5939507" cy="840588"/>
      </dsp:txXfrm>
    </dsp:sp>
    <dsp:sp modelId="{81B99006-BBFF-4494-874D-DFD49322E9E4}">
      <dsp:nvSpPr>
        <dsp:cNvPr id="0" name=""/>
        <dsp:cNvSpPr/>
      </dsp:nvSpPr>
      <dsp:spPr>
        <a:xfrm>
          <a:off x="0" y="1054682"/>
          <a:ext cx="6910387" cy="840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DFCAFB-3A97-44A6-B5D0-0CEBD651301E}">
      <dsp:nvSpPr>
        <dsp:cNvPr id="0" name=""/>
        <dsp:cNvSpPr/>
      </dsp:nvSpPr>
      <dsp:spPr>
        <a:xfrm>
          <a:off x="254278" y="1243814"/>
          <a:ext cx="462323" cy="4623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7CC5E4-696A-4541-BAAD-4DBCCC7E6D78}">
      <dsp:nvSpPr>
        <dsp:cNvPr id="0" name=""/>
        <dsp:cNvSpPr/>
      </dsp:nvSpPr>
      <dsp:spPr>
        <a:xfrm>
          <a:off x="970879" y="1054682"/>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666750">
            <a:lnSpc>
              <a:spcPct val="100000"/>
            </a:lnSpc>
            <a:spcBef>
              <a:spcPct val="0"/>
            </a:spcBef>
            <a:spcAft>
              <a:spcPct val="35000"/>
            </a:spcAft>
            <a:buNone/>
          </a:pPr>
          <a:r>
            <a:rPr lang="en-US" sz="1500" b="0" kern="1200"/>
            <a:t>Action a: a vector of actions over stocks. The allowed actions on each stock include selling, buying, or holding, which result in decreasing, increasing, and no change of the stock shares h, respectively.</a:t>
          </a:r>
        </a:p>
      </dsp:txBody>
      <dsp:txXfrm>
        <a:off x="970879" y="1054682"/>
        <a:ext cx="5939507" cy="840588"/>
      </dsp:txXfrm>
    </dsp:sp>
    <dsp:sp modelId="{420CEF38-39DD-4BD3-A67B-6588997F5B67}">
      <dsp:nvSpPr>
        <dsp:cNvPr id="0" name=""/>
        <dsp:cNvSpPr/>
      </dsp:nvSpPr>
      <dsp:spPr>
        <a:xfrm>
          <a:off x="0" y="2105418"/>
          <a:ext cx="6910387" cy="840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99DE00-F594-4E73-BADC-425FD56FC592}">
      <dsp:nvSpPr>
        <dsp:cNvPr id="0" name=""/>
        <dsp:cNvSpPr/>
      </dsp:nvSpPr>
      <dsp:spPr>
        <a:xfrm>
          <a:off x="254278" y="2294550"/>
          <a:ext cx="462323" cy="4623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7D3B9B-B173-410F-B76C-0F4DA1850BF7}">
      <dsp:nvSpPr>
        <dsp:cNvPr id="0" name=""/>
        <dsp:cNvSpPr/>
      </dsp:nvSpPr>
      <dsp:spPr>
        <a:xfrm>
          <a:off x="970879" y="2105418"/>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666750">
            <a:lnSpc>
              <a:spcPct val="100000"/>
            </a:lnSpc>
            <a:spcBef>
              <a:spcPct val="0"/>
            </a:spcBef>
            <a:spcAft>
              <a:spcPct val="35000"/>
            </a:spcAft>
            <a:buNone/>
          </a:pPr>
          <a:r>
            <a:rPr lang="en-US" sz="1500" kern="1200"/>
            <a:t>Reward r(s; a; s0): the direct reward of taking action a at state s and arriving at the new state s0.</a:t>
          </a:r>
        </a:p>
      </dsp:txBody>
      <dsp:txXfrm>
        <a:off x="970879" y="2105418"/>
        <a:ext cx="5939507" cy="840588"/>
      </dsp:txXfrm>
    </dsp:sp>
    <dsp:sp modelId="{19753473-F0E0-48D7-A768-FC9B846AFC19}">
      <dsp:nvSpPr>
        <dsp:cNvPr id="0" name=""/>
        <dsp:cNvSpPr/>
      </dsp:nvSpPr>
      <dsp:spPr>
        <a:xfrm>
          <a:off x="0" y="3156154"/>
          <a:ext cx="6910387" cy="840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FF547-48AF-4E90-BB21-95AC898411BF}">
      <dsp:nvSpPr>
        <dsp:cNvPr id="0" name=""/>
        <dsp:cNvSpPr/>
      </dsp:nvSpPr>
      <dsp:spPr>
        <a:xfrm>
          <a:off x="254278" y="3345286"/>
          <a:ext cx="462323" cy="4623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A84561-B7BA-4395-9BF3-1949A83CFA3A}">
      <dsp:nvSpPr>
        <dsp:cNvPr id="0" name=""/>
        <dsp:cNvSpPr/>
      </dsp:nvSpPr>
      <dsp:spPr>
        <a:xfrm>
          <a:off x="970879" y="3156154"/>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666750">
            <a:lnSpc>
              <a:spcPct val="100000"/>
            </a:lnSpc>
            <a:spcBef>
              <a:spcPct val="0"/>
            </a:spcBef>
            <a:spcAft>
              <a:spcPct val="35000"/>
            </a:spcAft>
            <a:buNone/>
          </a:pPr>
          <a:r>
            <a:rPr lang="en-US" sz="1500" kern="1200"/>
            <a:t>Policy (s): the trading strategy at state s, which is the probability distribution of actions at state s.</a:t>
          </a:r>
        </a:p>
      </dsp:txBody>
      <dsp:txXfrm>
        <a:off x="970879" y="3156154"/>
        <a:ext cx="5939507" cy="840588"/>
      </dsp:txXfrm>
    </dsp:sp>
    <dsp:sp modelId="{936148A7-8635-4755-A3C1-72BD06877F18}">
      <dsp:nvSpPr>
        <dsp:cNvPr id="0" name=""/>
        <dsp:cNvSpPr/>
      </dsp:nvSpPr>
      <dsp:spPr>
        <a:xfrm>
          <a:off x="0" y="4206889"/>
          <a:ext cx="6910387" cy="8405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6AF068-DF09-4FCD-83BB-32360E30DDA1}">
      <dsp:nvSpPr>
        <dsp:cNvPr id="0" name=""/>
        <dsp:cNvSpPr/>
      </dsp:nvSpPr>
      <dsp:spPr>
        <a:xfrm>
          <a:off x="254278" y="4396022"/>
          <a:ext cx="462323" cy="4623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0AD76E-4E04-43EF-BA9A-BA2357591AF3}">
      <dsp:nvSpPr>
        <dsp:cNvPr id="0" name=""/>
        <dsp:cNvSpPr/>
      </dsp:nvSpPr>
      <dsp:spPr>
        <a:xfrm>
          <a:off x="970879" y="4206889"/>
          <a:ext cx="5939507" cy="840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62" tIns="88962" rIns="88962" bIns="88962" numCol="1" spcCol="1270" anchor="ctr" anchorCtr="0">
          <a:noAutofit/>
        </a:bodyPr>
        <a:lstStyle/>
        <a:p>
          <a:pPr marL="0" lvl="0" indent="0" algn="l" defTabSz="666750">
            <a:lnSpc>
              <a:spcPct val="100000"/>
            </a:lnSpc>
            <a:spcBef>
              <a:spcPct val="0"/>
            </a:spcBef>
            <a:spcAft>
              <a:spcPct val="35000"/>
            </a:spcAft>
            <a:buNone/>
          </a:pPr>
          <a:r>
            <a:rPr lang="en-US" sz="1500" kern="1200"/>
            <a:t>Q-value Q(s; a): the expected reward of taking action a at state s following policy .</a:t>
          </a:r>
        </a:p>
      </dsp:txBody>
      <dsp:txXfrm>
        <a:off x="970879" y="4206889"/>
        <a:ext cx="5939507" cy="8405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19083" y="1616748"/>
            <a:ext cx="3214307" cy="2841743"/>
          </a:xfrm>
        </p:spPr>
        <p:txBody>
          <a:bodyPr anchor="b">
            <a:noAutofit/>
          </a:bodyPr>
          <a:lstStyle/>
          <a:p>
            <a:r>
              <a:rPr lang="en-US" sz="3200" dirty="0">
                <a:solidFill>
                  <a:schemeClr val="tx1"/>
                </a:solidFill>
              </a:rPr>
              <a:t>Deep Reinforcement Learning for Automated</a:t>
            </a:r>
            <a:br>
              <a:rPr lang="en-US" sz="3200" dirty="0">
                <a:solidFill>
                  <a:schemeClr val="tx1"/>
                </a:solidFill>
              </a:rPr>
            </a:br>
            <a:r>
              <a:rPr lang="en-US" sz="3200" dirty="0">
                <a:solidFill>
                  <a:schemeClr val="tx1"/>
                </a:solidFill>
              </a:rPr>
              <a:t>Stock Trading: An Ensemble Strategy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Gopi M. </a:t>
            </a:r>
            <a:r>
              <a:rPr lang="en-US" sz="1600" dirty="0" err="1"/>
              <a:t>tatiraju</a:t>
            </a: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0D6AE3-EE92-49B9-8D67-07D15B7AE8A2}"/>
              </a:ext>
            </a:extLst>
          </p:cNvPr>
          <p:cNvSpPr>
            <a:spLocks noGrp="1"/>
          </p:cNvSpPr>
          <p:nvPr>
            <p:ph type="title"/>
          </p:nvPr>
        </p:nvSpPr>
        <p:spPr>
          <a:xfrm>
            <a:off x="643467" y="516835"/>
            <a:ext cx="3448259" cy="1666501"/>
          </a:xfrm>
        </p:spPr>
        <p:txBody>
          <a:bodyPr>
            <a:normAutofit/>
          </a:bodyPr>
          <a:lstStyle/>
          <a:p>
            <a:r>
              <a:rPr lang="en-US" sz="3400" dirty="0">
                <a:solidFill>
                  <a:srgbClr val="FFFFFF"/>
                </a:solidFill>
              </a:rPr>
              <a:t>Performance Comparisons</a:t>
            </a:r>
            <a:br>
              <a:rPr lang="en-US" sz="3400" dirty="0">
                <a:solidFill>
                  <a:srgbClr val="FFFFFF"/>
                </a:solidFill>
              </a:rPr>
            </a:br>
            <a:r>
              <a:rPr lang="en-US" sz="3400" dirty="0">
                <a:solidFill>
                  <a:srgbClr val="FFFFFF"/>
                </a:solidFill>
              </a:rPr>
              <a:t>Agent Selection</a:t>
            </a:r>
          </a:p>
        </p:txBody>
      </p:sp>
      <p:cxnSp>
        <p:nvCxnSpPr>
          <p:cNvPr id="12" name="Straight Connector 1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3EF1BC-1C40-44F0-8BF1-FF232425092B}"/>
              </a:ext>
            </a:extLst>
          </p:cNvPr>
          <p:cNvSpPr>
            <a:spLocks noGrp="1"/>
          </p:cNvSpPr>
          <p:nvPr>
            <p:ph idx="1"/>
          </p:nvPr>
        </p:nvSpPr>
        <p:spPr>
          <a:xfrm>
            <a:off x="643467" y="2546223"/>
            <a:ext cx="3448259" cy="4064121"/>
          </a:xfrm>
        </p:spPr>
        <p:txBody>
          <a:bodyPr>
            <a:normAutofit/>
          </a:bodyPr>
          <a:lstStyle/>
          <a:p>
            <a:pPr>
              <a:lnSpc>
                <a:spcPct val="100000"/>
              </a:lnSpc>
            </a:pPr>
            <a:r>
              <a:rPr lang="en-US" sz="1100" dirty="0">
                <a:solidFill>
                  <a:srgbClr val="FFFFFF"/>
                </a:solidFill>
              </a:rPr>
              <a:t>Five metrics are used to evaluate our results:</a:t>
            </a:r>
          </a:p>
          <a:p>
            <a:pPr>
              <a:lnSpc>
                <a:spcPct val="100000"/>
              </a:lnSpc>
            </a:pPr>
            <a:r>
              <a:rPr lang="en-US" sz="1100" dirty="0">
                <a:solidFill>
                  <a:srgbClr val="FFFFFF"/>
                </a:solidFill>
              </a:rPr>
              <a:t>Cumulative return: is calculated by subtracting the portfolio’s final value from its initial value, and then dividing by the initial value.</a:t>
            </a:r>
          </a:p>
          <a:p>
            <a:pPr>
              <a:lnSpc>
                <a:spcPct val="100000"/>
              </a:lnSpc>
            </a:pPr>
            <a:r>
              <a:rPr lang="en-US" sz="1100" dirty="0">
                <a:solidFill>
                  <a:srgbClr val="FFFFFF"/>
                </a:solidFill>
              </a:rPr>
              <a:t>Annualized return: is the geometric average amount of money earned by the agent each year over the time period.</a:t>
            </a:r>
          </a:p>
          <a:p>
            <a:pPr>
              <a:lnSpc>
                <a:spcPct val="100000"/>
              </a:lnSpc>
            </a:pPr>
            <a:r>
              <a:rPr lang="en-US" sz="1100" dirty="0">
                <a:solidFill>
                  <a:srgbClr val="FFFFFF"/>
                </a:solidFill>
              </a:rPr>
              <a:t>Annualized volatility: is the annualized standard deviation of portfolio return.</a:t>
            </a:r>
          </a:p>
          <a:p>
            <a:pPr>
              <a:lnSpc>
                <a:spcPct val="100000"/>
              </a:lnSpc>
            </a:pPr>
            <a:r>
              <a:rPr lang="en-US" sz="1100" dirty="0">
                <a:solidFill>
                  <a:srgbClr val="FFFFFF"/>
                </a:solidFill>
              </a:rPr>
              <a:t>Sharpe ratio: is calculated by subtracting the annualized risk free rate from the annualized return, and the dividing by the annualized volatility.</a:t>
            </a:r>
          </a:p>
          <a:p>
            <a:pPr>
              <a:lnSpc>
                <a:spcPct val="100000"/>
              </a:lnSpc>
            </a:pPr>
            <a:r>
              <a:rPr lang="en-US" sz="1100" dirty="0">
                <a:solidFill>
                  <a:srgbClr val="FFFFFF"/>
                </a:solidFill>
              </a:rPr>
              <a:t>Max drawdown: is the maximum percentage loss during the trading period.</a:t>
            </a:r>
          </a:p>
        </p:txBody>
      </p:sp>
      <p:pic>
        <p:nvPicPr>
          <p:cNvPr id="5" name="Picture 4">
            <a:extLst>
              <a:ext uri="{FF2B5EF4-FFF2-40B4-BE49-F238E27FC236}">
                <a16:creationId xmlns:a16="http://schemas.microsoft.com/office/drawing/2014/main" id="{D6CA4D24-4605-4CBD-B25C-CD20C36B4540}"/>
              </a:ext>
            </a:extLst>
          </p:cNvPr>
          <p:cNvPicPr>
            <a:picLocks noChangeAspect="1"/>
          </p:cNvPicPr>
          <p:nvPr/>
        </p:nvPicPr>
        <p:blipFill rotWithShape="1">
          <a:blip r:embed="rId2"/>
          <a:srcRect t="100" r="-2" b="-2"/>
          <a:stretch/>
        </p:blipFill>
        <p:spPr>
          <a:xfrm>
            <a:off x="4654296" y="0"/>
            <a:ext cx="7537703" cy="6858000"/>
          </a:xfrm>
          <a:prstGeom prst="rect">
            <a:avLst/>
          </a:prstGeom>
        </p:spPr>
      </p:pic>
    </p:spTree>
    <p:extLst>
      <p:ext uri="{BB962C8B-B14F-4D97-AF65-F5344CB8AC3E}">
        <p14:creationId xmlns:p14="http://schemas.microsoft.com/office/powerpoint/2010/main" val="409370525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2623DD-29F5-4661-9974-53AC6AFD053E}"/>
              </a:ext>
            </a:extLst>
          </p:cNvPr>
          <p:cNvPicPr>
            <a:picLocks noChangeAspect="1"/>
          </p:cNvPicPr>
          <p:nvPr/>
        </p:nvPicPr>
        <p:blipFill>
          <a:blip r:embed="rId2"/>
          <a:stretch>
            <a:fillRect/>
          </a:stretch>
        </p:blipFill>
        <p:spPr>
          <a:xfrm>
            <a:off x="633999" y="1001797"/>
            <a:ext cx="10925102" cy="2840525"/>
          </a:xfrm>
          <a:prstGeom prst="rect">
            <a:avLst/>
          </a:prstGeom>
        </p:spPr>
      </p:pic>
      <p:sp>
        <p:nvSpPr>
          <p:cNvPr id="13" name="Rectangle 1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49364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42C1BC-BDCC-47A2-BAC6-95BBE03DE1D0}"/>
              </a:ext>
            </a:extLst>
          </p:cNvPr>
          <p:cNvSpPr>
            <a:spLocks noGrp="1"/>
          </p:cNvSpPr>
          <p:nvPr>
            <p:ph type="title"/>
          </p:nvPr>
        </p:nvSpPr>
        <p:spPr>
          <a:xfrm>
            <a:off x="633998" y="4905301"/>
            <a:ext cx="4988879" cy="1554485"/>
          </a:xfrm>
        </p:spPr>
        <p:txBody>
          <a:bodyPr anchor="ctr">
            <a:normAutofit/>
          </a:bodyPr>
          <a:lstStyle/>
          <a:p>
            <a:pPr algn="r"/>
            <a:r>
              <a:rPr lang="en-US" sz="2800" dirty="0">
                <a:solidFill>
                  <a:srgbClr val="FFFFFF"/>
                </a:solidFill>
              </a:rPr>
              <a:t>Performance Comparisons</a:t>
            </a:r>
            <a:br>
              <a:rPr lang="en-US" sz="2800" dirty="0">
                <a:solidFill>
                  <a:srgbClr val="FFFFFF"/>
                </a:solidFill>
              </a:rPr>
            </a:br>
            <a:r>
              <a:rPr lang="en-US" sz="2800" dirty="0">
                <a:solidFill>
                  <a:srgbClr val="FFFFFF"/>
                </a:solidFill>
              </a:rPr>
              <a:t>Analysis of Agent Performance</a:t>
            </a:r>
          </a:p>
        </p:txBody>
      </p:sp>
      <p:cxnSp>
        <p:nvCxnSpPr>
          <p:cNvPr id="18" name="Straight Connector 1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FE8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47EDF2B-3E89-43F1-93F1-50EB5CC8D0B5}"/>
              </a:ext>
            </a:extLst>
          </p:cNvPr>
          <p:cNvSpPr>
            <a:spLocks noGrp="1"/>
          </p:cNvSpPr>
          <p:nvPr>
            <p:ph idx="1"/>
          </p:nvPr>
        </p:nvSpPr>
        <p:spPr>
          <a:xfrm>
            <a:off x="6064301" y="4905300"/>
            <a:ext cx="5493699" cy="1554485"/>
          </a:xfrm>
        </p:spPr>
        <p:txBody>
          <a:bodyPr anchor="ctr">
            <a:normAutofit/>
          </a:bodyPr>
          <a:lstStyle/>
          <a:p>
            <a:pPr>
              <a:lnSpc>
                <a:spcPct val="100000"/>
              </a:lnSpc>
            </a:pPr>
            <a:r>
              <a:rPr lang="en-US" sz="1300" dirty="0">
                <a:solidFill>
                  <a:srgbClr val="FFFFFF"/>
                </a:solidFill>
              </a:rPr>
              <a:t>From both Table 2 and Figure 5, we can observe that the A2C agent is more adaptive to risk. It has the lowest annual volatility 10:4% and max drawdown -10:2% among the three agents. So A2C is good at handling a bearish market. PPO agent is good at following trend and acts well in generating more returns, it has the highest annual return 15:0% and cumulative return 83:0% among the three agents. </a:t>
            </a:r>
          </a:p>
        </p:txBody>
      </p:sp>
    </p:spTree>
    <p:extLst>
      <p:ext uri="{BB962C8B-B14F-4D97-AF65-F5344CB8AC3E}">
        <p14:creationId xmlns:p14="http://schemas.microsoft.com/office/powerpoint/2010/main" val="3618027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149C070-87AC-436A-BECF-EEB572688355}"/>
              </a:ext>
            </a:extLst>
          </p:cNvPr>
          <p:cNvPicPr>
            <a:picLocks noChangeAspect="1"/>
          </p:cNvPicPr>
          <p:nvPr/>
        </p:nvPicPr>
        <p:blipFill rotWithShape="1">
          <a:blip r:embed="rId2"/>
          <a:srcRect l="17710" r="8103"/>
          <a:stretch/>
        </p:blipFill>
        <p:spPr>
          <a:xfrm>
            <a:off x="2936235" y="643538"/>
            <a:ext cx="6320630" cy="3557043"/>
          </a:xfrm>
          <a:prstGeom prst="rect">
            <a:avLst/>
          </a:prstGeom>
        </p:spPr>
      </p:pic>
      <p:sp>
        <p:nvSpPr>
          <p:cNvPr id="26" name="Rectangle 25">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60604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88911D-E8F1-4A46-8E7F-6EF1CA8EE9B8}"/>
              </a:ext>
            </a:extLst>
          </p:cNvPr>
          <p:cNvSpPr>
            <a:spLocks noGrp="1"/>
          </p:cNvSpPr>
          <p:nvPr>
            <p:ph type="title"/>
          </p:nvPr>
        </p:nvSpPr>
        <p:spPr>
          <a:xfrm>
            <a:off x="633998" y="4905301"/>
            <a:ext cx="4988879" cy="1554485"/>
          </a:xfrm>
        </p:spPr>
        <p:txBody>
          <a:bodyPr anchor="ctr">
            <a:normAutofit/>
          </a:bodyPr>
          <a:lstStyle/>
          <a:p>
            <a:pPr algn="r"/>
            <a:r>
              <a:rPr lang="en-US" sz="3400" dirty="0">
                <a:solidFill>
                  <a:srgbClr val="FFFFFF"/>
                </a:solidFill>
              </a:rPr>
              <a:t>Analysis of Agent Performance</a:t>
            </a:r>
            <a:br>
              <a:rPr lang="en-US" sz="3400" dirty="0">
                <a:solidFill>
                  <a:srgbClr val="FFFFFF"/>
                </a:solidFill>
              </a:rPr>
            </a:br>
            <a:r>
              <a:rPr lang="en-US" sz="3400" dirty="0">
                <a:solidFill>
                  <a:srgbClr val="FFFFFF"/>
                </a:solidFill>
              </a:rPr>
              <a:t>Continue…</a:t>
            </a:r>
          </a:p>
        </p:txBody>
      </p:sp>
      <p:cxnSp>
        <p:nvCxnSpPr>
          <p:cNvPr id="28" name="Straight Connector 27">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EFE83"/>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E9DFFC-5157-4E70-A7BC-3859C09CCE48}"/>
              </a:ext>
            </a:extLst>
          </p:cNvPr>
          <p:cNvSpPr>
            <a:spLocks noGrp="1"/>
          </p:cNvSpPr>
          <p:nvPr>
            <p:ph idx="1"/>
          </p:nvPr>
        </p:nvSpPr>
        <p:spPr>
          <a:xfrm>
            <a:off x="6064301" y="4905300"/>
            <a:ext cx="5493699" cy="1554485"/>
          </a:xfrm>
        </p:spPr>
        <p:txBody>
          <a:bodyPr anchor="ctr">
            <a:normAutofit/>
          </a:bodyPr>
          <a:lstStyle/>
          <a:p>
            <a:pPr>
              <a:lnSpc>
                <a:spcPct val="100000"/>
              </a:lnSpc>
            </a:pPr>
            <a:r>
              <a:rPr lang="en-US" sz="1600" dirty="0">
                <a:solidFill>
                  <a:srgbClr val="FFFFFF"/>
                </a:solidFill>
              </a:rPr>
              <a:t>So PPO is preferred when facing a bullish market. DDPG performs similar but not as good as PPO, it can be used as a complementary strategy to PPO in a bullish market. All three agents’ performance outperform the two benchmarks, Dow Jones Industrial Average and in-variance portfolio allocation of DJIA, respectively.</a:t>
            </a:r>
          </a:p>
        </p:txBody>
      </p:sp>
    </p:spTree>
    <p:extLst>
      <p:ext uri="{BB962C8B-B14F-4D97-AF65-F5344CB8AC3E}">
        <p14:creationId xmlns:p14="http://schemas.microsoft.com/office/powerpoint/2010/main" val="254762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C8912F4-DB47-4DC6-84AD-E38B333D9582}"/>
              </a:ext>
            </a:extLst>
          </p:cNvPr>
          <p:cNvPicPr>
            <a:picLocks noChangeAspect="1"/>
          </p:cNvPicPr>
          <p:nvPr/>
        </p:nvPicPr>
        <p:blipFill rotWithShape="1">
          <a:blip r:embed="rId2"/>
          <a:srcRect l="4771" r="872" b="3393"/>
          <a:stretch/>
        </p:blipFill>
        <p:spPr>
          <a:xfrm>
            <a:off x="1257034" y="643538"/>
            <a:ext cx="9679032" cy="3557043"/>
          </a:xfrm>
          <a:prstGeom prst="rect">
            <a:avLst/>
          </a:prstGeom>
        </p:spPr>
      </p:pic>
      <p:sp>
        <p:nvSpPr>
          <p:cNvPr id="12" name="Rectangle 11">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5D4A5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6F1F655-5413-4089-8E4C-5839239C71CD}"/>
              </a:ext>
            </a:extLst>
          </p:cNvPr>
          <p:cNvSpPr>
            <a:spLocks noGrp="1"/>
          </p:cNvSpPr>
          <p:nvPr>
            <p:ph type="title"/>
          </p:nvPr>
        </p:nvSpPr>
        <p:spPr>
          <a:xfrm>
            <a:off x="633998" y="4905301"/>
            <a:ext cx="4988879" cy="1554485"/>
          </a:xfrm>
        </p:spPr>
        <p:txBody>
          <a:bodyPr anchor="ctr">
            <a:normAutofit/>
          </a:bodyPr>
          <a:lstStyle/>
          <a:p>
            <a:pPr algn="r"/>
            <a:r>
              <a:rPr lang="en-US" sz="2800" dirty="0">
                <a:solidFill>
                  <a:srgbClr val="FFFFFF"/>
                </a:solidFill>
              </a:rPr>
              <a:t>Performance Comparisons</a:t>
            </a:r>
            <a:br>
              <a:rPr lang="en-US" sz="2800" dirty="0">
                <a:solidFill>
                  <a:srgbClr val="FFFFFF"/>
                </a:solidFill>
              </a:rPr>
            </a:br>
            <a:r>
              <a:rPr lang="en-US" sz="2800" dirty="0">
                <a:solidFill>
                  <a:srgbClr val="FFFFFF"/>
                </a:solidFill>
              </a:rPr>
              <a:t>Performance under Market Crash</a:t>
            </a:r>
          </a:p>
        </p:txBody>
      </p:sp>
      <p:cxnSp>
        <p:nvCxnSpPr>
          <p:cNvPr id="14" name="Straight Connector 13">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E5F35"/>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2B03B0-6EB1-4F7A-A5E5-14674BD1229B}"/>
              </a:ext>
            </a:extLst>
          </p:cNvPr>
          <p:cNvSpPr>
            <a:spLocks noGrp="1"/>
          </p:cNvSpPr>
          <p:nvPr>
            <p:ph idx="1"/>
          </p:nvPr>
        </p:nvSpPr>
        <p:spPr>
          <a:xfrm>
            <a:off x="6064301" y="4648200"/>
            <a:ext cx="5493699" cy="2143125"/>
          </a:xfrm>
        </p:spPr>
        <p:txBody>
          <a:bodyPr anchor="ctr">
            <a:normAutofit lnSpcReduction="10000"/>
          </a:bodyPr>
          <a:lstStyle/>
          <a:p>
            <a:pPr>
              <a:lnSpc>
                <a:spcPct val="100000"/>
              </a:lnSpc>
            </a:pPr>
            <a:r>
              <a:rPr lang="en-US" sz="1400" dirty="0">
                <a:solidFill>
                  <a:srgbClr val="FFFFFF"/>
                </a:solidFill>
              </a:rPr>
              <a:t>We can see that our ensemble strategy and the three agents perform well in the 2020 stock market crash event. </a:t>
            </a:r>
          </a:p>
          <a:p>
            <a:pPr>
              <a:lnSpc>
                <a:spcPct val="100000"/>
              </a:lnSpc>
            </a:pPr>
            <a:r>
              <a:rPr lang="en-US" sz="1400" dirty="0">
                <a:solidFill>
                  <a:srgbClr val="FFFFFF"/>
                </a:solidFill>
              </a:rPr>
              <a:t>When the turbulence index reaches a threshold, it indicates an extreme market situation. Then our agents will sell off all currently held shares and wait for the market to return to normal to resume trading. </a:t>
            </a:r>
          </a:p>
          <a:p>
            <a:pPr>
              <a:lnSpc>
                <a:spcPct val="100000"/>
              </a:lnSpc>
            </a:pPr>
            <a:r>
              <a:rPr lang="en-US" sz="1400" dirty="0">
                <a:solidFill>
                  <a:srgbClr val="FFFFFF"/>
                </a:solidFill>
              </a:rPr>
              <a:t>By incorporating the turbulence index, the agents are able to cut losses and successfully survive the stock market crash in March 2020. We can tune the turbulence index threshold lower for higher risk aversion.</a:t>
            </a:r>
          </a:p>
        </p:txBody>
      </p:sp>
    </p:spTree>
    <p:extLst>
      <p:ext uri="{BB962C8B-B14F-4D97-AF65-F5344CB8AC3E}">
        <p14:creationId xmlns:p14="http://schemas.microsoft.com/office/powerpoint/2010/main" val="342783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3332E-C7B4-413F-9B12-81B66DBDBD1B}"/>
              </a:ext>
            </a:extLst>
          </p:cNvPr>
          <p:cNvSpPr>
            <a:spLocks noGrp="1"/>
          </p:cNvSpPr>
          <p:nvPr>
            <p:ph type="title"/>
          </p:nvPr>
        </p:nvSpPr>
        <p:spPr>
          <a:xfrm>
            <a:off x="949047" y="643466"/>
            <a:ext cx="2771273" cy="5470463"/>
          </a:xfrm>
        </p:spPr>
        <p:txBody>
          <a:bodyPr anchor="ctr">
            <a:normAutofit/>
          </a:bodyPr>
          <a:lstStyle/>
          <a:p>
            <a:r>
              <a:rPr lang="en-US" sz="3100"/>
              <a:t>Performance Comparisons</a:t>
            </a:r>
            <a:br>
              <a:rPr lang="en-US" sz="3100"/>
            </a:br>
            <a:r>
              <a:rPr lang="en-US" sz="3100"/>
              <a:t>Benchmark Comparison	</a:t>
            </a:r>
          </a:p>
        </p:txBody>
      </p:sp>
      <p:cxnSp>
        <p:nvCxnSpPr>
          <p:cNvPr id="30" name="Straight Connector 2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0C3EFD-B442-40CD-B45A-26BC435B064E}"/>
              </a:ext>
            </a:extLst>
          </p:cNvPr>
          <p:cNvSpPr>
            <a:spLocks noGrp="1"/>
          </p:cNvSpPr>
          <p:nvPr>
            <p:ph idx="1"/>
          </p:nvPr>
        </p:nvSpPr>
        <p:spPr>
          <a:xfrm>
            <a:off x="4428565" y="643466"/>
            <a:ext cx="6818427" cy="5470462"/>
          </a:xfrm>
        </p:spPr>
        <p:txBody>
          <a:bodyPr anchor="ctr">
            <a:normAutofit/>
          </a:bodyPr>
          <a:lstStyle/>
          <a:p>
            <a:r>
              <a:rPr lang="en-US"/>
              <a:t>Ensemble strategy significantly outperforms the DJIA and the min-variance portfolio allocation. </a:t>
            </a:r>
          </a:p>
          <a:p>
            <a:r>
              <a:rPr lang="en-US"/>
              <a:t>The ensemble strategy achieves a Sharpe ratio 1:30, which is much higher than the Sharpe ratio of 0:47 for DJIA, and 0:45 for the min-variance portfolio allocation. </a:t>
            </a:r>
          </a:p>
          <a:p>
            <a:r>
              <a:rPr lang="en-US"/>
              <a:t>The annualized return of the ensemble strategy is also much higher.</a:t>
            </a:r>
          </a:p>
          <a:p>
            <a:r>
              <a:rPr lang="en-US"/>
              <a:t>The annual volatility is much lower, indicating that the ensemble strategy beats both the DJIA and min-variance portfolio allocation in balancing risk and return. </a:t>
            </a:r>
          </a:p>
          <a:p>
            <a:r>
              <a:rPr lang="en-US"/>
              <a:t>The ensemble strategy also outperforms A2C with a Sharpe ratio of 1.12, PPO with a Sharpe ratio of 1.10, and DDPG with a Sharpe ratio of 0.87, respectively. </a:t>
            </a:r>
          </a:p>
        </p:txBody>
      </p:sp>
    </p:spTree>
    <p:extLst>
      <p:ext uri="{BB962C8B-B14F-4D97-AF65-F5344CB8AC3E}">
        <p14:creationId xmlns:p14="http://schemas.microsoft.com/office/powerpoint/2010/main" val="135237834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4EFBCB8-9998-41E4-A381-16210A7AE2FB}"/>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a:solidFill>
                  <a:srgbClr val="FFFFFF"/>
                </a:solidFill>
              </a:rPr>
              <a:t>THANK YOU</a:t>
            </a:r>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108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3B8E0C-4221-4E7F-820B-B7C0467C8F0E}"/>
              </a:ext>
            </a:extLst>
          </p:cNvPr>
          <p:cNvSpPr>
            <a:spLocks noGrp="1"/>
          </p:cNvSpPr>
          <p:nvPr>
            <p:ph type="title"/>
          </p:nvPr>
        </p:nvSpPr>
        <p:spPr>
          <a:xfrm>
            <a:off x="492370" y="516836"/>
            <a:ext cx="3084844" cy="1961086"/>
          </a:xfrm>
        </p:spPr>
        <p:txBody>
          <a:bodyPr>
            <a:normAutofit/>
          </a:bodyPr>
          <a:lstStyle/>
          <a:p>
            <a:br>
              <a:rPr lang="en-US" sz="4000">
                <a:solidFill>
                  <a:srgbClr val="FFFFFF"/>
                </a:solidFill>
              </a:rPr>
            </a:br>
            <a:r>
              <a:rPr lang="en-US" sz="4000">
                <a:solidFill>
                  <a:srgbClr val="FFFFFF"/>
                </a:solidFill>
              </a:rPr>
              <a:t>Actor Critic Methods</a:t>
            </a: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25926E-7230-4429-8070-4062FC9BA4BB}"/>
              </a:ext>
            </a:extLst>
          </p:cNvPr>
          <p:cNvSpPr>
            <a:spLocks noGrp="1"/>
          </p:cNvSpPr>
          <p:nvPr>
            <p:ph idx="1"/>
          </p:nvPr>
        </p:nvSpPr>
        <p:spPr>
          <a:xfrm>
            <a:off x="571752" y="2799654"/>
            <a:ext cx="3005462" cy="3189665"/>
          </a:xfrm>
        </p:spPr>
        <p:txBody>
          <a:bodyPr>
            <a:normAutofit/>
          </a:bodyPr>
          <a:lstStyle/>
          <a:p>
            <a:pPr>
              <a:lnSpc>
                <a:spcPct val="100000"/>
              </a:lnSpc>
            </a:pPr>
            <a:r>
              <a:rPr lang="en-US" sz="1300">
                <a:solidFill>
                  <a:srgbClr val="FFFFFF"/>
                </a:solidFill>
              </a:rPr>
              <a:t>The “Critic” estimates the value function. This could be the action-value (the Q value) or state-value (the V value).</a:t>
            </a:r>
          </a:p>
          <a:p>
            <a:pPr>
              <a:lnSpc>
                <a:spcPct val="100000"/>
              </a:lnSpc>
            </a:pPr>
            <a:r>
              <a:rPr lang="en-US" sz="1300">
                <a:solidFill>
                  <a:srgbClr val="FFFFFF"/>
                </a:solidFill>
              </a:rPr>
              <a:t>The “Actor” updates the policy distribution in the direction suggested by the Critic (such as with policy gradients).</a:t>
            </a:r>
          </a:p>
          <a:p>
            <a:pPr>
              <a:lnSpc>
                <a:spcPct val="100000"/>
              </a:lnSpc>
            </a:pPr>
            <a:r>
              <a:rPr lang="en-US" sz="1300">
                <a:solidFill>
                  <a:srgbClr val="FFFFFF"/>
                </a:solidFill>
              </a:rPr>
              <a:t>and both the Critic and Actor functions are parameterized with neural networks. In the derivation above, the Critic neural network parameterizes the Q value — so, it is called Q Actor Critic.</a:t>
            </a:r>
          </a:p>
        </p:txBody>
      </p:sp>
      <p:pic>
        <p:nvPicPr>
          <p:cNvPr id="5" name="Picture 4" descr="Text&#10;&#10;Description automatically generated">
            <a:extLst>
              <a:ext uri="{FF2B5EF4-FFF2-40B4-BE49-F238E27FC236}">
                <a16:creationId xmlns:a16="http://schemas.microsoft.com/office/drawing/2014/main" id="{DA40306F-06B6-4559-8F0D-81EF9ED93D71}"/>
              </a:ext>
            </a:extLst>
          </p:cNvPr>
          <p:cNvPicPr>
            <a:picLocks noChangeAspect="1"/>
          </p:cNvPicPr>
          <p:nvPr/>
        </p:nvPicPr>
        <p:blipFill>
          <a:blip r:embed="rId2"/>
          <a:stretch>
            <a:fillRect/>
          </a:stretch>
        </p:blipFill>
        <p:spPr>
          <a:xfrm>
            <a:off x="4742017" y="1780465"/>
            <a:ext cx="6798082" cy="3297069"/>
          </a:xfrm>
          <a:prstGeom prst="rect">
            <a:avLst/>
          </a:prstGeom>
        </p:spPr>
      </p:pic>
    </p:spTree>
    <p:extLst>
      <p:ext uri="{BB962C8B-B14F-4D97-AF65-F5344CB8AC3E}">
        <p14:creationId xmlns:p14="http://schemas.microsoft.com/office/powerpoint/2010/main" val="3872334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3DC58FB-D114-48CB-A8B1-4896F5FD0422}"/>
              </a:ext>
            </a:extLst>
          </p:cNvPr>
          <p:cNvSpPr>
            <a:spLocks noGrp="1"/>
          </p:cNvSpPr>
          <p:nvPr>
            <p:ph type="title"/>
          </p:nvPr>
        </p:nvSpPr>
        <p:spPr>
          <a:xfrm>
            <a:off x="643467" y="516835"/>
            <a:ext cx="3448259" cy="1666501"/>
          </a:xfrm>
        </p:spPr>
        <p:txBody>
          <a:bodyPr>
            <a:normAutofit/>
          </a:bodyPr>
          <a:lstStyle/>
          <a:p>
            <a:r>
              <a:rPr lang="en-US" sz="4000">
                <a:solidFill>
                  <a:srgbClr val="FFFFFF"/>
                </a:solidFill>
              </a:rPr>
              <a:t>Ensemble Learning	</a:t>
            </a:r>
          </a:p>
        </p:txBody>
      </p:sp>
      <p:cxnSp>
        <p:nvCxnSpPr>
          <p:cNvPr id="25" name="Straight Connector 2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0DFC09-6A99-4025-8A9D-8E33CBE54A92}"/>
              </a:ext>
            </a:extLst>
          </p:cNvPr>
          <p:cNvSpPr>
            <a:spLocks noGrp="1"/>
          </p:cNvSpPr>
          <p:nvPr>
            <p:ph idx="1"/>
          </p:nvPr>
        </p:nvSpPr>
        <p:spPr>
          <a:xfrm>
            <a:off x="643467" y="2546224"/>
            <a:ext cx="3448259" cy="3342747"/>
          </a:xfrm>
        </p:spPr>
        <p:txBody>
          <a:bodyPr>
            <a:normAutofit/>
          </a:bodyPr>
          <a:lstStyle/>
          <a:p>
            <a:pPr>
              <a:lnSpc>
                <a:spcPct val="100000"/>
              </a:lnSpc>
            </a:pPr>
            <a:r>
              <a:rPr lang="en-US" sz="1500" b="0" i="0" dirty="0">
                <a:solidFill>
                  <a:srgbClr val="FFFFFF"/>
                </a:solidFill>
                <a:effectLst/>
              </a:rPr>
              <a:t>In statistics and machine learning, ensemble methods use multiple learning algorithms to obtain better predictive performance than could be obtained from any of the constituent learning algorithms alone</a:t>
            </a:r>
            <a:endParaRPr lang="en-US" sz="1500" dirty="0">
              <a:solidFill>
                <a:srgbClr val="FFFFFF"/>
              </a:solidFill>
            </a:endParaRPr>
          </a:p>
          <a:p>
            <a:pPr>
              <a:lnSpc>
                <a:spcPct val="100000"/>
              </a:lnSpc>
            </a:pPr>
            <a:r>
              <a:rPr lang="en-US" sz="1500" dirty="0">
                <a:solidFill>
                  <a:srgbClr val="FFFFFF"/>
                </a:solidFill>
              </a:rPr>
              <a:t>The ensemble strategy inherits and integrates the best features of the algorithms, thereby robustly adjusting to different kind of situation. </a:t>
            </a:r>
          </a:p>
          <a:p>
            <a:pPr>
              <a:lnSpc>
                <a:spcPct val="100000"/>
              </a:lnSpc>
            </a:pPr>
            <a:endParaRPr lang="en-US" sz="1500" dirty="0">
              <a:solidFill>
                <a:srgbClr val="FFFFFF"/>
              </a:solidFill>
            </a:endParaRPr>
          </a:p>
        </p:txBody>
      </p:sp>
      <p:pic>
        <p:nvPicPr>
          <p:cNvPr id="5" name="Picture 4">
            <a:extLst>
              <a:ext uri="{FF2B5EF4-FFF2-40B4-BE49-F238E27FC236}">
                <a16:creationId xmlns:a16="http://schemas.microsoft.com/office/drawing/2014/main" id="{CADB525C-B054-4B57-BE7C-9DF0DBEDEF7F}"/>
              </a:ext>
            </a:extLst>
          </p:cNvPr>
          <p:cNvPicPr>
            <a:picLocks noChangeAspect="1"/>
          </p:cNvPicPr>
          <p:nvPr/>
        </p:nvPicPr>
        <p:blipFill rotWithShape="1">
          <a:blip r:embed="rId2"/>
          <a:srcRect l="-126" t="2" r="1"/>
          <a:stretch/>
        </p:blipFill>
        <p:spPr>
          <a:xfrm>
            <a:off x="4735178" y="10"/>
            <a:ext cx="7456821" cy="6857990"/>
          </a:xfrm>
          <a:prstGeom prst="rect">
            <a:avLst/>
          </a:prstGeom>
        </p:spPr>
      </p:pic>
    </p:spTree>
    <p:extLst>
      <p:ext uri="{BB962C8B-B14F-4D97-AF65-F5344CB8AC3E}">
        <p14:creationId xmlns:p14="http://schemas.microsoft.com/office/powerpoint/2010/main" val="242696151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0BA50-53BC-4009-8819-91F403CC1C4B}"/>
              </a:ext>
            </a:extLst>
          </p:cNvPr>
          <p:cNvSpPr>
            <a:spLocks noGrp="1"/>
          </p:cNvSpPr>
          <p:nvPr>
            <p:ph type="title"/>
          </p:nvPr>
        </p:nvSpPr>
        <p:spPr>
          <a:xfrm>
            <a:off x="949047" y="643466"/>
            <a:ext cx="2771273" cy="5470463"/>
          </a:xfrm>
        </p:spPr>
        <p:txBody>
          <a:bodyPr anchor="ctr">
            <a:normAutofit/>
          </a:bodyPr>
          <a:lstStyle/>
          <a:p>
            <a:r>
              <a:rPr lang="en-US" sz="3600" dirty="0"/>
              <a:t>Check list	</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25285A-4F2E-4C6E-ACDC-5553BE87A3A2}"/>
              </a:ext>
            </a:extLst>
          </p:cNvPr>
          <p:cNvSpPr>
            <a:spLocks noGrp="1"/>
          </p:cNvSpPr>
          <p:nvPr>
            <p:ph idx="1"/>
          </p:nvPr>
        </p:nvSpPr>
        <p:spPr>
          <a:xfrm>
            <a:off x="4428565" y="643466"/>
            <a:ext cx="6818427" cy="5470462"/>
          </a:xfrm>
        </p:spPr>
        <p:txBody>
          <a:bodyPr anchor="ctr">
            <a:normAutofit/>
          </a:bodyPr>
          <a:lstStyle/>
          <a:p>
            <a:pPr marL="342900" indent="-342900">
              <a:buFont typeface="+mj-lt"/>
              <a:buAutoNum type="arabicPeriod"/>
            </a:pPr>
            <a:r>
              <a:rPr lang="en-US" dirty="0"/>
              <a:t>Model stock trading as a Markov Decision Process (MDP) and formulate trading objective as a maximization of expected return.</a:t>
            </a:r>
          </a:p>
          <a:p>
            <a:pPr marL="342900" indent="-342900">
              <a:buFont typeface="+mj-lt"/>
              <a:buAutoNum type="arabicPeriod"/>
            </a:pPr>
            <a:r>
              <a:rPr lang="en-US" dirty="0"/>
              <a:t>Build an environment and define action space, state space, and reward function.</a:t>
            </a:r>
          </a:p>
          <a:p>
            <a:pPr marL="342900" indent="-342900">
              <a:buFont typeface="+mj-lt"/>
              <a:buAutoNum type="arabicPeriod"/>
            </a:pPr>
            <a:r>
              <a:rPr lang="en-US" dirty="0"/>
              <a:t>Train the three algorithms that take actions in the environment.</a:t>
            </a:r>
          </a:p>
          <a:p>
            <a:pPr marL="342900" indent="-342900">
              <a:buFont typeface="+mj-lt"/>
              <a:buAutoNum type="arabicPeriod"/>
            </a:pPr>
            <a:r>
              <a:rPr lang="en-US" dirty="0"/>
              <a:t>Ensemble the three agents together using the Sharpe ratio that measures the risk-adjusted return.</a:t>
            </a:r>
          </a:p>
          <a:p>
            <a:pPr marL="342900" indent="-342900">
              <a:buFont typeface="+mj-lt"/>
              <a:buAutoNum type="arabicPeriod"/>
            </a:pPr>
            <a:r>
              <a:rPr lang="en-US" dirty="0"/>
              <a:t>Effectiveness of the ensemble strategy is verified by its higher Sharpe ratio than both the min-variance portfolio allocation strategy and the Dow Jones Industrial Average(DJIA).</a:t>
            </a:r>
          </a:p>
        </p:txBody>
      </p:sp>
    </p:spTree>
    <p:extLst>
      <p:ext uri="{BB962C8B-B14F-4D97-AF65-F5344CB8AC3E}">
        <p14:creationId xmlns:p14="http://schemas.microsoft.com/office/powerpoint/2010/main" val="113951072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D10BD9-D620-4A18-88BA-171D73E89ECA}"/>
              </a:ext>
            </a:extLst>
          </p:cNvPr>
          <p:cNvSpPr>
            <a:spLocks noGrp="1"/>
          </p:cNvSpPr>
          <p:nvPr>
            <p:ph type="title"/>
          </p:nvPr>
        </p:nvSpPr>
        <p:spPr>
          <a:xfrm>
            <a:off x="642259" y="634946"/>
            <a:ext cx="3372529" cy="5055904"/>
          </a:xfrm>
        </p:spPr>
        <p:txBody>
          <a:bodyPr anchor="ctr">
            <a:normAutofit/>
          </a:bodyPr>
          <a:lstStyle/>
          <a:p>
            <a:r>
              <a:rPr lang="en-US"/>
              <a:t>MDP Model for stock trading	</a:t>
            </a:r>
          </a:p>
        </p:txBody>
      </p:sp>
      <p:cxnSp>
        <p:nvCxnSpPr>
          <p:cNvPr id="27" name="Straight Connector 26">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Rectangle 28">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41A5181-AEB8-44D8-BA88-66F367137C16}"/>
              </a:ext>
            </a:extLst>
          </p:cNvPr>
          <p:cNvGraphicFramePr>
            <a:graphicFrameLocks noGrp="1"/>
          </p:cNvGraphicFramePr>
          <p:nvPr>
            <p:ph idx="1"/>
            <p:extLst>
              <p:ext uri="{D42A27DB-BD31-4B8C-83A1-F6EECF244321}">
                <p14:modId xmlns:p14="http://schemas.microsoft.com/office/powerpoint/2010/main" val="2837863310"/>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976073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EFDD9-C7F8-4B21-9DBF-9C8814C917B1}"/>
              </a:ext>
            </a:extLst>
          </p:cNvPr>
          <p:cNvSpPr>
            <a:spLocks noGrp="1"/>
          </p:cNvSpPr>
          <p:nvPr>
            <p:ph type="title"/>
          </p:nvPr>
        </p:nvSpPr>
        <p:spPr>
          <a:xfrm>
            <a:off x="949047" y="643466"/>
            <a:ext cx="2771273" cy="5470463"/>
          </a:xfrm>
        </p:spPr>
        <p:txBody>
          <a:bodyPr anchor="ctr">
            <a:normAutofit/>
          </a:bodyPr>
          <a:lstStyle/>
          <a:p>
            <a:r>
              <a:rPr lang="en-US" sz="3100"/>
              <a:t>Environment for Multiple Stocks</a:t>
            </a:r>
          </a:p>
        </p:txBody>
      </p:sp>
      <p:cxnSp>
        <p:nvCxnSpPr>
          <p:cNvPr id="26" name="Straight Connector 25">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17206AC7-8AA1-4402-A59E-9840E364A10C}"/>
              </a:ext>
            </a:extLst>
          </p:cNvPr>
          <p:cNvSpPr>
            <a:spLocks noGrp="1"/>
          </p:cNvSpPr>
          <p:nvPr>
            <p:ph idx="1"/>
          </p:nvPr>
        </p:nvSpPr>
        <p:spPr>
          <a:xfrm>
            <a:off x="4428565" y="643466"/>
            <a:ext cx="6818427" cy="5470462"/>
          </a:xfrm>
        </p:spPr>
        <p:txBody>
          <a:bodyPr anchor="ctr">
            <a:normAutofit/>
          </a:bodyPr>
          <a:lstStyle/>
          <a:p>
            <a:pPr marL="457200" indent="-457200">
              <a:buFont typeface="+mj-lt"/>
              <a:buAutoNum type="arabicPeriod"/>
            </a:pPr>
            <a:r>
              <a:rPr lang="en-US"/>
              <a:t>We use a continuous action space to model the trading of multiple stocks. We assume that our portfolio has 30 stocks in total.</a:t>
            </a:r>
          </a:p>
          <a:p>
            <a:pPr marL="457200" indent="-457200">
              <a:buFont typeface="+mj-lt"/>
              <a:buAutoNum type="arabicPeriod"/>
            </a:pPr>
            <a:r>
              <a:rPr lang="en-US"/>
              <a:t>State Space: We use a 181-dimensional vector consists of seven parts of information to represent the state space of multiple stocks trading environment: [b, p, h, M, R, C, X]</a:t>
            </a:r>
          </a:p>
          <a:p>
            <a:pPr marL="658368" lvl="3" indent="0">
              <a:buSzPts val="1700"/>
              <a:buNone/>
            </a:pPr>
            <a:r>
              <a:rPr lang="en-US" b="0" i="0" u="none" strike="noStrike" kern="1200" baseline="0">
                <a:latin typeface="Franklin Gothic Book" panose="020B0503020102020204" pitchFamily="34" charset="0"/>
              </a:rPr>
              <a:t>b is available balance, p is adjusted close price h is shares owned of each stock, M is MACD, R is RSI, C is CCI, X is ADX.</a:t>
            </a:r>
            <a:endParaRPr lang="en-US"/>
          </a:p>
          <a:p>
            <a:pPr marL="457200" indent="-457200">
              <a:buFont typeface="+mj-lt"/>
              <a:buAutoNum type="arabicPeriod"/>
            </a:pPr>
            <a:r>
              <a:rPr lang="en-US"/>
              <a:t>Action Space: For a single stock, the action space is defined as {-k, … , -1, 0, 1, …, k} where k and -k represents the number of shares we can buy and sell.</a:t>
            </a:r>
          </a:p>
        </p:txBody>
      </p:sp>
    </p:spTree>
    <p:extLst>
      <p:ext uri="{BB962C8B-B14F-4D97-AF65-F5344CB8AC3E}">
        <p14:creationId xmlns:p14="http://schemas.microsoft.com/office/powerpoint/2010/main" val="369048198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3A32AE2-ED02-4A8D-8367-4F1729F8F9AD}"/>
              </a:ext>
            </a:extLst>
          </p:cNvPr>
          <p:cNvSpPr>
            <a:spLocks noGrp="1"/>
          </p:cNvSpPr>
          <p:nvPr>
            <p:ph type="title"/>
          </p:nvPr>
        </p:nvSpPr>
        <p:spPr>
          <a:xfrm>
            <a:off x="492370" y="516836"/>
            <a:ext cx="3084844" cy="1961086"/>
          </a:xfrm>
        </p:spPr>
        <p:txBody>
          <a:bodyPr>
            <a:normAutofit/>
          </a:bodyPr>
          <a:lstStyle/>
          <a:p>
            <a:r>
              <a:rPr lang="en-US" sz="3700">
                <a:solidFill>
                  <a:srgbClr val="FFFFFF"/>
                </a:solidFill>
              </a:rPr>
              <a:t>Memory Management	</a:t>
            </a:r>
          </a:p>
        </p:txBody>
      </p:sp>
      <p:cxnSp>
        <p:nvCxnSpPr>
          <p:cNvPr id="18"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29CDFF-4302-4453-A0E2-11DF0F3CB240}"/>
              </a:ext>
            </a:extLst>
          </p:cNvPr>
          <p:cNvSpPr>
            <a:spLocks noGrp="1"/>
          </p:cNvSpPr>
          <p:nvPr>
            <p:ph idx="1"/>
          </p:nvPr>
        </p:nvSpPr>
        <p:spPr>
          <a:xfrm>
            <a:off x="571752" y="2799654"/>
            <a:ext cx="3005462" cy="3189665"/>
          </a:xfrm>
        </p:spPr>
        <p:txBody>
          <a:bodyPr>
            <a:normAutofit/>
          </a:bodyPr>
          <a:lstStyle/>
          <a:p>
            <a:pPr>
              <a:lnSpc>
                <a:spcPct val="100000"/>
              </a:lnSpc>
            </a:pPr>
            <a:r>
              <a:rPr lang="en-US" sz="1500" dirty="0">
                <a:solidFill>
                  <a:srgbClr val="FFFFFF"/>
                </a:solidFill>
              </a:rPr>
              <a:t>The memory consumption for training could grow exponentially with the number of stocks, data types, features of the state space, number of layers and neurons in the neural networks, and batch size. To tackle the problem of memory requirements, we employ a load-on-demand technique for efficient use of memory.</a:t>
            </a:r>
          </a:p>
        </p:txBody>
      </p:sp>
      <p:pic>
        <p:nvPicPr>
          <p:cNvPr id="5" name="Picture 4">
            <a:extLst>
              <a:ext uri="{FF2B5EF4-FFF2-40B4-BE49-F238E27FC236}">
                <a16:creationId xmlns:a16="http://schemas.microsoft.com/office/drawing/2014/main" id="{189A5D28-3A82-48AD-B5E4-0438DA1ED088}"/>
              </a:ext>
            </a:extLst>
          </p:cNvPr>
          <p:cNvPicPr>
            <a:picLocks noChangeAspect="1"/>
          </p:cNvPicPr>
          <p:nvPr/>
        </p:nvPicPr>
        <p:blipFill>
          <a:blip r:embed="rId2"/>
          <a:stretch>
            <a:fillRect/>
          </a:stretch>
        </p:blipFill>
        <p:spPr>
          <a:xfrm>
            <a:off x="4742017" y="1083662"/>
            <a:ext cx="6798082" cy="4690676"/>
          </a:xfrm>
          <a:prstGeom prst="rect">
            <a:avLst/>
          </a:prstGeom>
        </p:spPr>
      </p:pic>
    </p:spTree>
    <p:extLst>
      <p:ext uri="{BB962C8B-B14F-4D97-AF65-F5344CB8AC3E}">
        <p14:creationId xmlns:p14="http://schemas.microsoft.com/office/powerpoint/2010/main" val="278475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7954D9-EC87-4AB2-AFE0-70F40502AB40}"/>
              </a:ext>
            </a:extLst>
          </p:cNvPr>
          <p:cNvSpPr>
            <a:spLocks noGrp="1"/>
          </p:cNvSpPr>
          <p:nvPr>
            <p:ph type="title"/>
          </p:nvPr>
        </p:nvSpPr>
        <p:spPr>
          <a:xfrm>
            <a:off x="949047" y="643466"/>
            <a:ext cx="2771273" cy="5470463"/>
          </a:xfrm>
        </p:spPr>
        <p:txBody>
          <a:bodyPr anchor="ctr">
            <a:normAutofit/>
          </a:bodyPr>
          <a:lstStyle/>
          <a:p>
            <a:r>
              <a:rPr lang="en-US" sz="3600"/>
              <a:t>Ensemble Model</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EE6BAE-0B5D-4BA9-9425-EC79657EFA6E}"/>
              </a:ext>
            </a:extLst>
          </p:cNvPr>
          <p:cNvSpPr>
            <a:spLocks noGrp="1"/>
          </p:cNvSpPr>
          <p:nvPr>
            <p:ph idx="1"/>
          </p:nvPr>
        </p:nvSpPr>
        <p:spPr>
          <a:xfrm>
            <a:off x="4428565" y="643466"/>
            <a:ext cx="6818427" cy="5470462"/>
          </a:xfrm>
        </p:spPr>
        <p:txBody>
          <a:bodyPr anchor="ctr">
            <a:normAutofit/>
          </a:bodyPr>
          <a:lstStyle/>
          <a:p>
            <a:pPr>
              <a:lnSpc>
                <a:spcPct val="100000"/>
              </a:lnSpc>
            </a:pPr>
            <a:r>
              <a:rPr lang="en-US" sz="1600" dirty="0"/>
              <a:t>We use an ensemble strategy to automatically select the best performing agent among PPO, A2C, and DDPG to trade based on the Sharpe ratio. The ensemble process is described as follows: </a:t>
            </a:r>
          </a:p>
          <a:p>
            <a:pPr marL="342900" indent="-342900">
              <a:lnSpc>
                <a:spcPct val="100000"/>
              </a:lnSpc>
              <a:buFont typeface="+mj-lt"/>
              <a:buAutoNum type="arabicPeriod"/>
            </a:pPr>
            <a:r>
              <a:rPr lang="en-US" sz="1600" dirty="0"/>
              <a:t>We use a growing window of n months to retrain our three agents concurrently. Here we retrain our three agents at every three months. </a:t>
            </a:r>
          </a:p>
          <a:p>
            <a:pPr marL="342900" indent="-342900">
              <a:lnSpc>
                <a:spcPct val="100000"/>
              </a:lnSpc>
              <a:buFont typeface="+mj-lt"/>
              <a:buAutoNum type="arabicPeriod"/>
            </a:pPr>
            <a:r>
              <a:rPr lang="en-US" sz="1600" dirty="0"/>
              <a:t>We validate all three agents by using a 3-month validation rolling window after training window to pick the best performing agent with the highest Sharpe ratio. </a:t>
            </a:r>
          </a:p>
          <a:p>
            <a:pPr marL="342900" indent="-342900">
              <a:lnSpc>
                <a:spcPct val="100000"/>
              </a:lnSpc>
              <a:buFont typeface="+mj-lt"/>
              <a:buAutoNum type="arabicPeriod"/>
            </a:pPr>
            <a:r>
              <a:rPr lang="en-US" sz="1600" dirty="0"/>
              <a:t>After the best agent is picked, we use it to predict and trade for the next quarter.</a:t>
            </a:r>
          </a:p>
          <a:p>
            <a:pPr>
              <a:lnSpc>
                <a:spcPct val="100000"/>
              </a:lnSpc>
            </a:pPr>
            <a:r>
              <a:rPr lang="en-US" sz="1600" dirty="0"/>
              <a:t>The reason behind this choice is that each trading agent is sensitive to different type of trends. One agent performs well in a bullish trend but acts bad in a bearish trend. Another agent is more adjusted to a volatile market. The higher an agent’s Sharpe ratio, the better its returns have been relative to the amount of investment risk it has taken. Therefore, we pick the trading agent that can maximize the returns adjusted to the increasing risk.</a:t>
            </a:r>
          </a:p>
        </p:txBody>
      </p:sp>
    </p:spTree>
    <p:extLst>
      <p:ext uri="{BB962C8B-B14F-4D97-AF65-F5344CB8AC3E}">
        <p14:creationId xmlns:p14="http://schemas.microsoft.com/office/powerpoint/2010/main" val="144421370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3F85CF-3DE0-4579-B937-748C9B413ACB}"/>
              </a:ext>
            </a:extLst>
          </p:cNvPr>
          <p:cNvSpPr>
            <a:spLocks noGrp="1"/>
          </p:cNvSpPr>
          <p:nvPr>
            <p:ph type="title"/>
          </p:nvPr>
        </p:nvSpPr>
        <p:spPr>
          <a:xfrm>
            <a:off x="643467" y="516835"/>
            <a:ext cx="3448259" cy="1666501"/>
          </a:xfrm>
        </p:spPr>
        <p:txBody>
          <a:bodyPr>
            <a:normAutofit/>
          </a:bodyPr>
          <a:lstStyle/>
          <a:p>
            <a:r>
              <a:rPr lang="en-US" sz="4000">
                <a:solidFill>
                  <a:srgbClr val="FFFFFF"/>
                </a:solidFill>
              </a:rPr>
              <a:t>Dataset	</a:t>
            </a:r>
          </a:p>
        </p:txBody>
      </p:sp>
      <p:cxnSp>
        <p:nvCxnSpPr>
          <p:cNvPr id="36" name="Straight Connector 2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071483-2D27-4AC3-A0D1-DA2C7689CE34}"/>
              </a:ext>
            </a:extLst>
          </p:cNvPr>
          <p:cNvSpPr>
            <a:spLocks noGrp="1"/>
          </p:cNvSpPr>
          <p:nvPr>
            <p:ph idx="1"/>
          </p:nvPr>
        </p:nvSpPr>
        <p:spPr>
          <a:xfrm>
            <a:off x="643467" y="2546224"/>
            <a:ext cx="3448259" cy="3871349"/>
          </a:xfrm>
        </p:spPr>
        <p:txBody>
          <a:bodyPr>
            <a:normAutofit fontScale="92500"/>
          </a:bodyPr>
          <a:lstStyle/>
          <a:p>
            <a:pPr>
              <a:lnSpc>
                <a:spcPct val="100000"/>
              </a:lnSpc>
            </a:pPr>
            <a:r>
              <a:rPr lang="en-US" sz="1500" dirty="0">
                <a:solidFill>
                  <a:srgbClr val="FFFFFF"/>
                </a:solidFill>
              </a:rPr>
              <a:t>We selected the Dow Jones 30 constituent stocks as our trading stock pool. </a:t>
            </a:r>
          </a:p>
          <a:p>
            <a:pPr>
              <a:lnSpc>
                <a:spcPct val="100000"/>
              </a:lnSpc>
            </a:pPr>
            <a:r>
              <a:rPr lang="en-US" sz="1500" dirty="0">
                <a:solidFill>
                  <a:srgbClr val="FFFFFF"/>
                </a:solidFill>
              </a:rPr>
              <a:t>The whole dataset is split as shown in Figure. Data from 01/01/2009 to 09/30/2015 is used for training, and the data from 10/01/2015 to 12/31/2015 is used for validation and tuning of parameters. Finally, we test our agent’s performance on trading data, which is the unseen out of- sample data from 01/01/2016 to 05/08/2020. </a:t>
            </a:r>
          </a:p>
          <a:p>
            <a:pPr>
              <a:lnSpc>
                <a:spcPct val="100000"/>
              </a:lnSpc>
            </a:pPr>
            <a:r>
              <a:rPr lang="en-US" sz="1500" dirty="0">
                <a:solidFill>
                  <a:srgbClr val="FFFFFF"/>
                </a:solidFill>
              </a:rPr>
              <a:t>To better exploit the trading data, we continue training our agent while in the trading stage, since this will help the agent to better adapt to the  market dynamics.</a:t>
            </a:r>
          </a:p>
          <a:p>
            <a:pPr>
              <a:lnSpc>
                <a:spcPct val="100000"/>
              </a:lnSpc>
            </a:pPr>
            <a:endParaRPr lang="en-US" sz="1500" dirty="0">
              <a:solidFill>
                <a:srgbClr val="FFFFFF"/>
              </a:solidFill>
            </a:endParaRPr>
          </a:p>
        </p:txBody>
      </p:sp>
      <p:pic>
        <p:nvPicPr>
          <p:cNvPr id="7" name="Picture 6">
            <a:extLst>
              <a:ext uri="{FF2B5EF4-FFF2-40B4-BE49-F238E27FC236}">
                <a16:creationId xmlns:a16="http://schemas.microsoft.com/office/drawing/2014/main" id="{ED596829-8B50-4227-860E-1D2278E38638}"/>
              </a:ext>
            </a:extLst>
          </p:cNvPr>
          <p:cNvPicPr>
            <a:picLocks noChangeAspect="1"/>
          </p:cNvPicPr>
          <p:nvPr/>
        </p:nvPicPr>
        <p:blipFill>
          <a:blip r:embed="rId2"/>
          <a:stretch>
            <a:fillRect/>
          </a:stretch>
        </p:blipFill>
        <p:spPr>
          <a:xfrm>
            <a:off x="6096000" y="2546224"/>
            <a:ext cx="5353050" cy="2095500"/>
          </a:xfrm>
          <a:prstGeom prst="rect">
            <a:avLst/>
          </a:prstGeom>
        </p:spPr>
      </p:pic>
    </p:spTree>
    <p:extLst>
      <p:ext uri="{BB962C8B-B14F-4D97-AF65-F5344CB8AC3E}">
        <p14:creationId xmlns:p14="http://schemas.microsoft.com/office/powerpoint/2010/main" val="37876116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1395</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Bookman Old Style</vt:lpstr>
      <vt:lpstr>Calibri</vt:lpstr>
      <vt:lpstr>Franklin Gothic Book</vt:lpstr>
      <vt:lpstr>1_RetrospectVTI</vt:lpstr>
      <vt:lpstr>Deep Reinforcement Learning for Automated Stock Trading: An Ensemble Strategy</vt:lpstr>
      <vt:lpstr> Actor Critic Methods</vt:lpstr>
      <vt:lpstr>Ensemble Learning </vt:lpstr>
      <vt:lpstr>Check list </vt:lpstr>
      <vt:lpstr>MDP Model for stock trading </vt:lpstr>
      <vt:lpstr>Environment for Multiple Stocks</vt:lpstr>
      <vt:lpstr>Memory Management </vt:lpstr>
      <vt:lpstr>Ensemble Model</vt:lpstr>
      <vt:lpstr>Dataset </vt:lpstr>
      <vt:lpstr>Performance Comparisons Agent Selection</vt:lpstr>
      <vt:lpstr>Performance Comparisons Analysis of Agent Performance</vt:lpstr>
      <vt:lpstr>Analysis of Agent Performance Continue…</vt:lpstr>
      <vt:lpstr>Performance Comparisons Performance under Market Crash</vt:lpstr>
      <vt:lpstr>Performance Comparisons Benchmark Comparison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Reinforcement Learning for Automated Stock Trading: An Ensemble Strategy</dc:title>
  <dc:creator>Gopi Manohar</dc:creator>
  <cp:lastModifiedBy>Gopi Manohar</cp:lastModifiedBy>
  <cp:revision>2</cp:revision>
  <dcterms:created xsi:type="dcterms:W3CDTF">2020-11-25T12:08:54Z</dcterms:created>
  <dcterms:modified xsi:type="dcterms:W3CDTF">2020-11-25T12:59:21Z</dcterms:modified>
</cp:coreProperties>
</file>