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407" r:id="rId2"/>
    <p:sldId id="453" r:id="rId3"/>
    <p:sldId id="450" r:id="rId4"/>
    <p:sldId id="440" r:id="rId5"/>
    <p:sldId id="451" r:id="rId6"/>
    <p:sldId id="452" r:id="rId7"/>
  </p:sldIdLst>
  <p:sldSz cx="8618538" cy="6464300"/>
  <p:notesSz cx="6805613" cy="99393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1A4155"/>
    <a:srgbClr val="6CCEE5"/>
    <a:srgbClr val="4E951D"/>
    <a:srgbClr val="1B4155"/>
    <a:srgbClr val="6A8ED5"/>
    <a:srgbClr val="0378B0"/>
    <a:srgbClr val="194155"/>
    <a:srgbClr val="3072C2"/>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125" d="100"/>
          <a:sy n="125" d="100"/>
        </p:scale>
        <p:origin x="-1476" y="-72"/>
      </p:cViewPr>
      <p:guideLst>
        <p:guide orient="horz" pos="2085"/>
        <p:guide pos="2729"/>
      </p:guideLst>
    </p:cSldViewPr>
  </p:slideViewPr>
  <p:notesTextViewPr>
    <p:cViewPr>
      <p:scale>
        <a:sx n="1" d="1"/>
        <a:sy n="1" d="1"/>
      </p:scale>
      <p:origin x="0" y="0"/>
    </p:cViewPr>
  </p:notesTextViewPr>
  <p:sorterViewPr>
    <p:cViewPr varScale="1">
      <p:scale>
        <a:sx n="100" d="100"/>
        <a:sy n="100" d="100"/>
      </p:scale>
      <p:origin x="0" y="-25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4939" y="0"/>
            <a:ext cx="2949099" cy="498693"/>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2019/10/31</a:t>
            </a:fld>
            <a:endParaRPr lang="zh-CN" altLang="en-US"/>
          </a:p>
        </p:txBody>
      </p:sp>
      <p:sp>
        <p:nvSpPr>
          <p:cNvPr id="4" name="页脚占位符 3"/>
          <p:cNvSpPr>
            <a:spLocks noGrp="1"/>
          </p:cNvSpPr>
          <p:nvPr>
            <p:ph type="ftr" sz="quarter" idx="2"/>
          </p:nvPr>
        </p:nvSpPr>
        <p:spPr>
          <a:xfrm>
            <a:off x="0" y="9440647"/>
            <a:ext cx="2949099" cy="49869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4939" y="9440647"/>
            <a:ext cx="2949099" cy="498692"/>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292723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26ACA597-42A6-46D6-AD84-1DBF8312B858}" type="datetimeFigureOut">
              <a:rPr lang="zh-CN" altLang="en-US" smtClean="0"/>
              <a:t>2019/10/31</a:t>
            </a:fld>
            <a:endParaRPr lang="zh-CN" altLang="en-US"/>
          </a:p>
        </p:txBody>
      </p:sp>
      <p:sp>
        <p:nvSpPr>
          <p:cNvPr id="4" name="幻灯片图像占位符 3"/>
          <p:cNvSpPr>
            <a:spLocks noGrp="1" noRot="1" noChangeAspect="1"/>
          </p:cNvSpPr>
          <p:nvPr>
            <p:ph type="sldImg" idx="2"/>
          </p:nvPr>
        </p:nvSpPr>
        <p:spPr>
          <a:xfrm>
            <a:off x="1166813" y="1243013"/>
            <a:ext cx="4471987" cy="33543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FB21C446-62AD-4D75-AB92-58C631DF85BE}" type="slidenum">
              <a:rPr lang="zh-CN" altLang="en-US" smtClean="0"/>
              <a:t>‹#›</a:t>
            </a:fld>
            <a:endParaRPr lang="zh-CN" altLang="en-US"/>
          </a:p>
        </p:txBody>
      </p:sp>
    </p:spTree>
    <p:extLst>
      <p:ext uri="{BB962C8B-B14F-4D97-AF65-F5344CB8AC3E}">
        <p14:creationId xmlns:p14="http://schemas.microsoft.com/office/powerpoint/2010/main" val="716104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21C446-62AD-4D75-AB92-58C631DF85BE}"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3" name="图片 2" descr="企业标国家品牌计划联合LOGO"/>
          <p:cNvPicPr>
            <a:picLocks noChangeAspect="1"/>
          </p:cNvPicPr>
          <p:nvPr userDrawn="1"/>
        </p:nvPicPr>
        <p:blipFill>
          <a:blip r:embed="rId2"/>
          <a:stretch>
            <a:fillRect/>
          </a:stretch>
        </p:blipFill>
        <p:spPr>
          <a:xfrm>
            <a:off x="5753100" y="5470525"/>
            <a:ext cx="2498090" cy="659765"/>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cxnSp>
        <p:nvCxnSpPr>
          <p:cNvPr id="6" name="直接连接符 5"/>
          <p:cNvCxnSpPr/>
          <p:nvPr userDrawn="1"/>
        </p:nvCxnSpPr>
        <p:spPr>
          <a:xfrm>
            <a:off x="1828803" y="507425"/>
            <a:ext cx="678848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4317" y="507425"/>
            <a:ext cx="47896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Rectangle 2"/>
          <p:cNvSpPr>
            <a:spLocks noChangeArrowheads="1"/>
          </p:cNvSpPr>
          <p:nvPr userDrawn="1"/>
        </p:nvSpPr>
        <p:spPr bwMode="auto">
          <a:xfrm>
            <a:off x="3149955" y="171905"/>
            <a:ext cx="2309097" cy="262613"/>
          </a:xfrm>
          <a:prstGeom prst="rect">
            <a:avLst/>
          </a:prstGeom>
          <a:noFill/>
          <a:ln w="19050">
            <a:solidFill>
              <a:srgbClr val="FF0000"/>
            </a:solidFill>
            <a:miter lim="800000"/>
          </a:ln>
        </p:spPr>
        <p:txBody>
          <a:bodyPr lIns="0" tIns="0" rIns="0" bIns="0" anchor="ctr" anchorCtr="1"/>
          <a:lstStyle/>
          <a:p>
            <a:pPr algn="ctr"/>
            <a:r>
              <a:rPr lang="zh-CN" altLang="en-US" sz="1200" b="1" dirty="0" smtClean="0">
                <a:solidFill>
                  <a:srgbClr val="FF0000"/>
                </a:solidFill>
              </a:rPr>
              <a:t>内幕信息，未经披露，严格保密</a:t>
            </a:r>
            <a:endParaRPr lang="zh-CN" altLang="en-US" sz="1200" b="1" dirty="0">
              <a:solidFill>
                <a:srgbClr val="FF0000"/>
              </a:solidFill>
            </a:endParaRPr>
          </a:p>
        </p:txBody>
      </p:sp>
      <p:pic>
        <p:nvPicPr>
          <p:cNvPr id="4" name="图片 3" descr="企业标国家品牌计划联合LOGO"/>
          <p:cNvPicPr>
            <a:picLocks noChangeAspect="1"/>
          </p:cNvPicPr>
          <p:nvPr userDrawn="1"/>
        </p:nvPicPr>
        <p:blipFill>
          <a:blip r:embed="rId2"/>
          <a:stretch>
            <a:fillRect/>
          </a:stretch>
        </p:blipFill>
        <p:spPr>
          <a:xfrm>
            <a:off x="347980" y="139065"/>
            <a:ext cx="1682750" cy="444500"/>
          </a:xfrm>
          <a:prstGeom prst="rect">
            <a:avLst/>
          </a:prstGeom>
        </p:spPr>
      </p:pic>
      <p:sp>
        <p:nvSpPr>
          <p:cNvPr id="2" name="文本框 1"/>
          <p:cNvSpPr txBox="1"/>
          <p:nvPr userDrawn="1"/>
        </p:nvSpPr>
        <p:spPr>
          <a:xfrm>
            <a:off x="140695" y="6094968"/>
            <a:ext cx="487458" cy="276999"/>
          </a:xfrm>
          <a:prstGeom prst="rect">
            <a:avLst/>
          </a:prstGeom>
          <a:noFill/>
        </p:spPr>
        <p:txBody>
          <a:bodyPr wrap="square" rtlCol="0">
            <a:spAutoFit/>
          </a:bodyPr>
          <a:lstStyle/>
          <a:p>
            <a:fld id="{4DC1F28F-D84B-42C8-98D6-DCAA4E9C2DD8}" type="slidenum">
              <a:rPr lang="zh-CN" altLang="en-US" sz="1200" b="1" smtClean="0">
                <a:latin typeface="微软雅黑" panose="020B0503020204020204" pitchFamily="34" charset="-122"/>
                <a:ea typeface="微软雅黑" panose="020B0503020204020204" pitchFamily="34" charset="-122"/>
              </a:rPr>
              <a:t>‹#›</a:t>
            </a:fld>
            <a:endParaRPr lang="zh-CN" altLang="en-US" sz="1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cxnSp>
        <p:nvCxnSpPr>
          <p:cNvPr id="6" name="直接连接符 5"/>
          <p:cNvCxnSpPr/>
          <p:nvPr userDrawn="1"/>
        </p:nvCxnSpPr>
        <p:spPr>
          <a:xfrm>
            <a:off x="993" y="6287770"/>
            <a:ext cx="662178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8052435" y="6287770"/>
            <a:ext cx="56197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长安行天下 横"/>
          <p:cNvPicPr>
            <a:picLocks noChangeAspect="1" noChangeArrowheads="1"/>
          </p:cNvPicPr>
          <p:nvPr userDrawn="1"/>
        </p:nvPicPr>
        <p:blipFill>
          <a:blip r:embed="rId2"/>
          <a:srcRect/>
          <a:stretch>
            <a:fillRect/>
          </a:stretch>
        </p:blipFill>
        <p:spPr bwMode="auto">
          <a:xfrm>
            <a:off x="6693535" y="5927725"/>
            <a:ext cx="1304290" cy="451485"/>
          </a:xfrm>
          <a:prstGeom prst="rect">
            <a:avLst/>
          </a:prstGeom>
          <a:noFill/>
          <a:ln w="9525">
            <a:noFill/>
            <a:miter lim="800000"/>
            <a:headEnd/>
            <a:tailEnd/>
          </a:ln>
        </p:spPr>
      </p:pic>
      <p:sp>
        <p:nvSpPr>
          <p:cNvPr id="5" name="Rectangle 2"/>
          <p:cNvSpPr>
            <a:spLocks noChangeArrowheads="1"/>
          </p:cNvSpPr>
          <p:nvPr userDrawn="1"/>
        </p:nvSpPr>
        <p:spPr bwMode="auto">
          <a:xfrm>
            <a:off x="3149955" y="171905"/>
            <a:ext cx="2309097" cy="262613"/>
          </a:xfrm>
          <a:prstGeom prst="rect">
            <a:avLst/>
          </a:prstGeom>
          <a:noFill/>
          <a:ln w="19050">
            <a:solidFill>
              <a:srgbClr val="FF0000"/>
            </a:solidFill>
            <a:miter lim="800000"/>
          </a:ln>
        </p:spPr>
        <p:txBody>
          <a:bodyPr lIns="0" tIns="0" rIns="0" bIns="0" anchor="ctr" anchorCtr="1"/>
          <a:lstStyle/>
          <a:p>
            <a:pPr algn="ctr"/>
            <a:r>
              <a:rPr lang="zh-CN" altLang="en-US" sz="1200" b="1" dirty="0" smtClean="0">
                <a:solidFill>
                  <a:srgbClr val="FF0000"/>
                </a:solidFill>
              </a:rPr>
              <a:t>内幕信息，未经披露，严格保密</a:t>
            </a:r>
            <a:endParaRPr lang="zh-CN" altLang="en-US" sz="1200" b="1" dirty="0">
              <a:solidFill>
                <a:srgbClr val="FF0000"/>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46430" rtl="0" eaLnBrk="1" latinLnBrk="0" hangingPunct="1">
        <a:lnSpc>
          <a:spcPct val="90000"/>
        </a:lnSpc>
        <a:spcBef>
          <a:spcPct val="0"/>
        </a:spcBef>
        <a:buNone/>
        <a:defRPr sz="3110" kern="1200">
          <a:solidFill>
            <a:schemeClr val="tx1"/>
          </a:solidFill>
          <a:latin typeface="+mj-lt"/>
          <a:ea typeface="+mj-ea"/>
          <a:cs typeface="+mj-cs"/>
        </a:defRPr>
      </a:lvl1pPr>
    </p:titleStyle>
    <p:bodyStyle>
      <a:lvl1pPr marL="161290" indent="-160655" algn="l" defTabSz="646430" rtl="0" eaLnBrk="1" latinLnBrk="0" hangingPunct="1">
        <a:lnSpc>
          <a:spcPct val="90000"/>
        </a:lnSpc>
        <a:spcBef>
          <a:spcPts val="705"/>
        </a:spcBef>
        <a:buFont typeface="Arial" panose="020B0604020202020204" pitchFamily="34" charset="0"/>
        <a:buChar char="•"/>
        <a:defRPr sz="1980" kern="1200">
          <a:solidFill>
            <a:schemeClr val="tx1"/>
          </a:solidFill>
          <a:latin typeface="+mn-lt"/>
          <a:ea typeface="+mn-ea"/>
          <a:cs typeface="+mn-cs"/>
        </a:defRPr>
      </a:lvl1pPr>
      <a:lvl2pPr marL="484505" indent="-160655" algn="l" defTabSz="646430" rtl="0" eaLnBrk="1" latinLnBrk="0" hangingPunct="1">
        <a:lnSpc>
          <a:spcPct val="90000"/>
        </a:lnSpc>
        <a:spcBef>
          <a:spcPct val="71000"/>
        </a:spcBef>
        <a:buFont typeface="Arial" panose="020B0604020202020204" pitchFamily="34" charset="0"/>
        <a:buChar char="•"/>
        <a:defRPr sz="1695" kern="1200">
          <a:solidFill>
            <a:schemeClr val="tx1"/>
          </a:solidFill>
          <a:latin typeface="+mn-lt"/>
          <a:ea typeface="+mn-ea"/>
          <a:cs typeface="+mn-cs"/>
        </a:defRPr>
      </a:lvl2pPr>
      <a:lvl3pPr marL="807720" indent="-160655" algn="l" defTabSz="646430" rtl="0" eaLnBrk="1" latinLnBrk="0" hangingPunct="1">
        <a:lnSpc>
          <a:spcPct val="90000"/>
        </a:lnSpc>
        <a:spcBef>
          <a:spcPct val="71000"/>
        </a:spcBef>
        <a:buFont typeface="Arial" panose="020B0604020202020204" pitchFamily="34" charset="0"/>
        <a:buChar char="•"/>
        <a:defRPr sz="1415" kern="1200">
          <a:solidFill>
            <a:schemeClr val="tx1"/>
          </a:solidFill>
          <a:latin typeface="+mn-lt"/>
          <a:ea typeface="+mn-ea"/>
          <a:cs typeface="+mn-cs"/>
        </a:defRPr>
      </a:lvl3pPr>
      <a:lvl4pPr marL="1130935"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4pPr>
      <a:lvl5pPr marL="1454150"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5pPr>
      <a:lvl6pPr marL="1777365"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6pPr>
      <a:lvl7pPr marL="2100580"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7pPr>
      <a:lvl8pPr marL="2423795"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8pPr>
      <a:lvl9pPr marL="2747010" indent="-160655" algn="l" defTabSz="646430" rtl="0" eaLnBrk="1" latinLnBrk="0" hangingPunct="1">
        <a:lnSpc>
          <a:spcPct val="90000"/>
        </a:lnSpc>
        <a:spcBef>
          <a:spcPct val="71000"/>
        </a:spcBef>
        <a:buFont typeface="Arial" panose="020B0604020202020204" pitchFamily="34" charset="0"/>
        <a:buChar char="•"/>
        <a:defRPr sz="1270" kern="1200">
          <a:solidFill>
            <a:schemeClr val="tx1"/>
          </a:solidFill>
          <a:latin typeface="+mn-lt"/>
          <a:ea typeface="+mn-ea"/>
          <a:cs typeface="+mn-cs"/>
        </a:defRPr>
      </a:lvl9pPr>
    </p:bodyStyle>
    <p:otherStyle>
      <a:defPPr>
        <a:defRPr lang="zh-CN"/>
      </a:defPPr>
      <a:lvl1pPr marL="0" algn="l" defTabSz="646430" rtl="0" eaLnBrk="1" latinLnBrk="0" hangingPunct="1">
        <a:defRPr sz="1270" kern="1200">
          <a:solidFill>
            <a:schemeClr val="tx1"/>
          </a:solidFill>
          <a:latin typeface="+mn-lt"/>
          <a:ea typeface="+mn-ea"/>
          <a:cs typeface="+mn-cs"/>
        </a:defRPr>
      </a:lvl1pPr>
      <a:lvl2pPr marL="323215" algn="l" defTabSz="646430" rtl="0" eaLnBrk="1" latinLnBrk="0" hangingPunct="1">
        <a:defRPr sz="1270" kern="1200">
          <a:solidFill>
            <a:schemeClr val="tx1"/>
          </a:solidFill>
          <a:latin typeface="+mn-lt"/>
          <a:ea typeface="+mn-ea"/>
          <a:cs typeface="+mn-cs"/>
        </a:defRPr>
      </a:lvl2pPr>
      <a:lvl3pPr marL="646430" algn="l" defTabSz="646430" rtl="0" eaLnBrk="1" latinLnBrk="0" hangingPunct="1">
        <a:defRPr sz="1270" kern="1200">
          <a:solidFill>
            <a:schemeClr val="tx1"/>
          </a:solidFill>
          <a:latin typeface="+mn-lt"/>
          <a:ea typeface="+mn-ea"/>
          <a:cs typeface="+mn-cs"/>
        </a:defRPr>
      </a:lvl3pPr>
      <a:lvl4pPr marL="969645" algn="l" defTabSz="646430" rtl="0" eaLnBrk="1" latinLnBrk="0" hangingPunct="1">
        <a:defRPr sz="1270" kern="1200">
          <a:solidFill>
            <a:schemeClr val="tx1"/>
          </a:solidFill>
          <a:latin typeface="+mn-lt"/>
          <a:ea typeface="+mn-ea"/>
          <a:cs typeface="+mn-cs"/>
        </a:defRPr>
      </a:lvl4pPr>
      <a:lvl5pPr marL="1292860" algn="l" defTabSz="646430" rtl="0" eaLnBrk="1" latinLnBrk="0" hangingPunct="1">
        <a:defRPr sz="1270" kern="1200">
          <a:solidFill>
            <a:schemeClr val="tx1"/>
          </a:solidFill>
          <a:latin typeface="+mn-lt"/>
          <a:ea typeface="+mn-ea"/>
          <a:cs typeface="+mn-cs"/>
        </a:defRPr>
      </a:lvl5pPr>
      <a:lvl6pPr marL="1616075" algn="l" defTabSz="646430" rtl="0" eaLnBrk="1" latinLnBrk="0" hangingPunct="1">
        <a:defRPr sz="1270" kern="1200">
          <a:solidFill>
            <a:schemeClr val="tx1"/>
          </a:solidFill>
          <a:latin typeface="+mn-lt"/>
          <a:ea typeface="+mn-ea"/>
          <a:cs typeface="+mn-cs"/>
        </a:defRPr>
      </a:lvl6pPr>
      <a:lvl7pPr marL="1939290" algn="l" defTabSz="646430" rtl="0" eaLnBrk="1" latinLnBrk="0" hangingPunct="1">
        <a:defRPr sz="1270" kern="1200">
          <a:solidFill>
            <a:schemeClr val="tx1"/>
          </a:solidFill>
          <a:latin typeface="+mn-lt"/>
          <a:ea typeface="+mn-ea"/>
          <a:cs typeface="+mn-cs"/>
        </a:defRPr>
      </a:lvl7pPr>
      <a:lvl8pPr marL="2262505" algn="l" defTabSz="646430" rtl="0" eaLnBrk="1" latinLnBrk="0" hangingPunct="1">
        <a:defRPr sz="1270" kern="1200">
          <a:solidFill>
            <a:schemeClr val="tx1"/>
          </a:solidFill>
          <a:latin typeface="+mn-lt"/>
          <a:ea typeface="+mn-ea"/>
          <a:cs typeface="+mn-cs"/>
        </a:defRPr>
      </a:lvl8pPr>
      <a:lvl9pPr marL="2585720" algn="l" defTabSz="646430" rtl="0" eaLnBrk="1" latinLnBrk="0" hangingPunct="1">
        <a:defRPr sz="12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p:nvPr/>
        </p:nvSpPr>
        <p:spPr>
          <a:xfrm>
            <a:off x="189443" y="1286191"/>
            <a:ext cx="7335992" cy="1569660"/>
          </a:xfrm>
          <a:prstGeom prst="rect">
            <a:avLst/>
          </a:prstGeom>
          <a:noFill/>
        </p:spPr>
        <p:txBody>
          <a:bodyPr wrap="square" rtlCol="0">
            <a:spAutoFit/>
          </a:bodyPr>
          <a:lstStyle/>
          <a:p>
            <a:r>
              <a:rPr lang="en-US" altLang="zh-CN" sz="4800" dirty="0" smtClean="0">
                <a:solidFill>
                  <a:schemeClr val="accent1">
                    <a:lumMod val="50000"/>
                  </a:schemeClr>
                </a:solidFill>
                <a:latin typeface="微软雅黑" panose="020B0503020204020204" pitchFamily="34" charset="-122"/>
                <a:ea typeface="微软雅黑" panose="020B0503020204020204" pitchFamily="34" charset="-122"/>
              </a:rPr>
              <a:t>OBD</a:t>
            </a:r>
            <a:r>
              <a:rPr lang="zh-CN" altLang="en-US" sz="4800" dirty="0" smtClean="0">
                <a:solidFill>
                  <a:schemeClr val="accent1">
                    <a:lumMod val="50000"/>
                  </a:schemeClr>
                </a:solidFill>
                <a:latin typeface="微软雅黑" panose="020B0503020204020204" pitchFamily="34" charset="-122"/>
                <a:ea typeface="微软雅黑" panose="020B0503020204020204" pitchFamily="34" charset="-122"/>
              </a:rPr>
              <a:t>读取</a:t>
            </a:r>
            <a:r>
              <a:rPr lang="en-US" altLang="zh-CN" sz="4800" dirty="0" smtClean="0">
                <a:solidFill>
                  <a:schemeClr val="accent1">
                    <a:lumMod val="50000"/>
                  </a:schemeClr>
                </a:solidFill>
                <a:latin typeface="微软雅黑" panose="020B0503020204020204" pitchFamily="34" charset="-122"/>
                <a:ea typeface="微软雅黑" panose="020B0503020204020204" pitchFamily="34" charset="-122"/>
              </a:rPr>
              <a:t>CALID</a:t>
            </a:r>
            <a:r>
              <a:rPr lang="zh-CN" altLang="en-US" sz="4800" dirty="0" smtClean="0">
                <a:solidFill>
                  <a:schemeClr val="accent1">
                    <a:lumMod val="50000"/>
                  </a:schemeClr>
                </a:solidFill>
                <a:latin typeface="微软雅黑" panose="020B0503020204020204" pitchFamily="34" charset="-122"/>
                <a:ea typeface="微软雅黑" panose="020B0503020204020204" pitchFamily="34" charset="-122"/>
              </a:rPr>
              <a:t>和</a:t>
            </a:r>
            <a:r>
              <a:rPr lang="en-US" altLang="zh-CN" sz="4800" dirty="0" smtClean="0">
                <a:solidFill>
                  <a:schemeClr val="accent1">
                    <a:lumMod val="50000"/>
                  </a:schemeClr>
                </a:solidFill>
                <a:latin typeface="微软雅黑" panose="020B0503020204020204" pitchFamily="34" charset="-122"/>
                <a:ea typeface="微软雅黑" panose="020B0503020204020204" pitchFamily="34" charset="-122"/>
              </a:rPr>
              <a:t>CVN</a:t>
            </a:r>
            <a:r>
              <a:rPr lang="zh-CN" altLang="en-US" sz="4800" dirty="0" smtClean="0">
                <a:solidFill>
                  <a:schemeClr val="accent1">
                    <a:lumMod val="50000"/>
                  </a:schemeClr>
                </a:solidFill>
                <a:latin typeface="微软雅黑" panose="020B0503020204020204" pitchFamily="34" charset="-122"/>
                <a:ea typeface="微软雅黑" panose="020B0503020204020204" pitchFamily="34" charset="-122"/>
              </a:rPr>
              <a:t>功能实现以及管控</a:t>
            </a:r>
            <a:r>
              <a:rPr lang="zh-CN" altLang="en-US" sz="4800" dirty="0">
                <a:solidFill>
                  <a:schemeClr val="accent1">
                    <a:lumMod val="50000"/>
                  </a:schemeClr>
                </a:solidFill>
                <a:latin typeface="微软雅黑" panose="020B0503020204020204" pitchFamily="34" charset="-122"/>
                <a:ea typeface="微软雅黑" panose="020B0503020204020204" pitchFamily="34" charset="-122"/>
              </a:rPr>
              <a:t>方案</a:t>
            </a:r>
          </a:p>
        </p:txBody>
      </p:sp>
      <p:pic>
        <p:nvPicPr>
          <p:cNvPr id="1027"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41" y="5381353"/>
            <a:ext cx="2292267" cy="879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81789" y="5405416"/>
            <a:ext cx="737937" cy="246221"/>
          </a:xfrm>
          <a:prstGeom prst="rect">
            <a:avLst/>
          </a:prstGeom>
          <a:noFill/>
        </p:spPr>
        <p:txBody>
          <a:bodyPr wrap="square" rtlCol="0">
            <a:spAutoFit/>
          </a:bodyPr>
          <a:lstStyle/>
          <a:p>
            <a:pPr algn="ctr"/>
            <a:r>
              <a:rPr lang="en-US" altLang="zh-CN" sz="1000" b="1" dirty="0" smtClean="0">
                <a:latin typeface="微软雅黑" panose="020B0503020204020204" pitchFamily="34" charset="-122"/>
                <a:ea typeface="微软雅黑" panose="020B0503020204020204" pitchFamily="34" charset="-122"/>
              </a:rPr>
              <a:t>XXXX</a:t>
            </a:r>
            <a:r>
              <a:rPr lang="zh-CN" altLang="en-US" sz="1000" b="1" dirty="0" smtClean="0">
                <a:latin typeface="微软雅黑" panose="020B0503020204020204" pitchFamily="34" charset="-122"/>
                <a:ea typeface="微软雅黑" panose="020B0503020204020204" pitchFamily="34" charset="-122"/>
              </a:rPr>
              <a:t>部</a:t>
            </a:r>
            <a:endParaRPr lang="zh-CN" altLang="en-US" sz="10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81789" y="5706478"/>
            <a:ext cx="737937" cy="253916"/>
          </a:xfrm>
          <a:prstGeom prst="rect">
            <a:avLst/>
          </a:prstGeom>
          <a:noFill/>
        </p:spPr>
        <p:txBody>
          <a:bodyPr wrap="square" rtlCol="0">
            <a:spAutoFit/>
          </a:bodyPr>
          <a:lstStyle/>
          <a:p>
            <a:pPr algn="ctr"/>
            <a:r>
              <a:rPr lang="zh-CN" altLang="en-US" sz="1000" b="1" dirty="0" smtClean="0">
                <a:latin typeface="微软雅黑" panose="020B0503020204020204" pitchFamily="34" charset="-122"/>
                <a:ea typeface="微软雅黑" panose="020B0503020204020204" pitchFamily="34" charset="-122"/>
              </a:rPr>
              <a:t>核心商密</a:t>
            </a:r>
            <a:endParaRPr lang="zh-CN" altLang="en-US" sz="10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817474" y="5706478"/>
            <a:ext cx="737937" cy="253916"/>
          </a:xfrm>
          <a:prstGeom prst="rect">
            <a:avLst/>
          </a:prstGeom>
          <a:noFill/>
        </p:spPr>
        <p:txBody>
          <a:bodyPr wrap="square" rtlCol="0">
            <a:spAutoFit/>
          </a:bodyPr>
          <a:lstStyle/>
          <a:p>
            <a:pPr algn="ctr"/>
            <a:r>
              <a:rPr lang="en-US" altLang="zh-CN" sz="1000" b="1" dirty="0" smtClean="0">
                <a:latin typeface="微软雅黑" panose="020B0503020204020204" pitchFamily="34" charset="-122"/>
                <a:ea typeface="微软雅黑" panose="020B0503020204020204" pitchFamily="34" charset="-122"/>
              </a:rPr>
              <a:t>10</a:t>
            </a:r>
            <a:r>
              <a:rPr lang="zh-CN" altLang="en-US" sz="1000" b="1" dirty="0" smtClean="0">
                <a:latin typeface="微软雅黑" panose="020B0503020204020204" pitchFamily="34" charset="-122"/>
                <a:ea typeface="微软雅黑" panose="020B0503020204020204" pitchFamily="34" charset="-122"/>
              </a:rPr>
              <a:t>年</a:t>
            </a:r>
            <a:endParaRPr lang="zh-CN" altLang="en-US" sz="10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975263" y="5983580"/>
            <a:ext cx="1326779" cy="253916"/>
          </a:xfrm>
          <a:prstGeom prst="rect">
            <a:avLst/>
          </a:prstGeom>
          <a:noFill/>
        </p:spPr>
        <p:txBody>
          <a:bodyPr wrap="square" rtlCol="0">
            <a:spAutoFit/>
          </a:bodyPr>
          <a:lstStyle/>
          <a:p>
            <a:pPr algn="ctr"/>
            <a:r>
              <a:rPr lang="en-US" altLang="zh-CN" sz="1000" b="1" dirty="0" smtClean="0">
                <a:latin typeface="微软雅黑" panose="020B0503020204020204" pitchFamily="34" charset="-122"/>
                <a:ea typeface="微软雅黑" panose="020B0503020204020204" pitchFamily="34" charset="-122"/>
              </a:rPr>
              <a:t>2016</a:t>
            </a:r>
            <a:r>
              <a:rPr lang="zh-CN" altLang="en-US" sz="1000" b="1" dirty="0" smtClean="0">
                <a:latin typeface="微软雅黑" panose="020B0503020204020204" pitchFamily="34" charset="-122"/>
                <a:ea typeface="微软雅黑" panose="020B0503020204020204" pitchFamily="34" charset="-122"/>
              </a:rPr>
              <a:t>年</a:t>
            </a:r>
            <a:r>
              <a:rPr lang="en-US" altLang="zh-CN" sz="1000" b="1" dirty="0" smtClean="0">
                <a:latin typeface="微软雅黑" panose="020B0503020204020204" pitchFamily="34" charset="-122"/>
                <a:ea typeface="微软雅黑" panose="020B0503020204020204" pitchFamily="34" charset="-122"/>
              </a:rPr>
              <a:t>XX</a:t>
            </a:r>
            <a:r>
              <a:rPr lang="zh-CN" altLang="en-US" sz="1000" b="1" dirty="0">
                <a:latin typeface="微软雅黑" panose="020B0503020204020204" pitchFamily="34" charset="-122"/>
                <a:ea typeface="微软雅黑" panose="020B0503020204020204" pitchFamily="34" charset="-122"/>
              </a:rPr>
              <a:t>月</a:t>
            </a:r>
            <a:r>
              <a:rPr lang="en-US" altLang="zh-CN" sz="1000" b="1" dirty="0" smtClean="0">
                <a:latin typeface="微软雅黑" panose="020B0503020204020204" pitchFamily="34" charset="-122"/>
                <a:ea typeface="微软雅黑" panose="020B0503020204020204" pitchFamily="34" charset="-122"/>
              </a:rPr>
              <a:t>XX</a:t>
            </a:r>
            <a:r>
              <a:rPr lang="zh-CN" altLang="en-US" sz="1000" b="1" dirty="0" smtClean="0">
                <a:latin typeface="微软雅黑" panose="020B0503020204020204" pitchFamily="34" charset="-122"/>
                <a:ea typeface="微软雅黑" panose="020B0503020204020204" pitchFamily="34" charset="-122"/>
              </a:rPr>
              <a:t>日</a:t>
            </a:r>
            <a:endParaRPr lang="zh-CN" altLang="en-US" sz="10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400204" y="195104"/>
            <a:ext cx="1689316" cy="461665"/>
          </a:xfrm>
          <a:prstGeom prst="rect">
            <a:avLst/>
          </a:prstGeom>
          <a:noFill/>
          <a:ln w="28575">
            <a:solidFill>
              <a:srgbClr val="FF0000"/>
            </a:solidFill>
          </a:ln>
        </p:spPr>
        <p:txBody>
          <a:bodyPr wrap="square" rtlCol="0">
            <a:spAutoFit/>
          </a:bodyPr>
          <a:lstStyle/>
          <a:p>
            <a:pPr algn="ctr"/>
            <a:r>
              <a:rPr lang="en-US" altLang="zh-CN" sz="1200" b="1" dirty="0">
                <a:solidFill>
                  <a:srgbClr val="FF0000"/>
                </a:solidFill>
                <a:latin typeface="黑体" panose="02010609060101010101" pitchFamily="2" charset="-122"/>
              </a:rPr>
              <a:t>★</a:t>
            </a:r>
            <a:r>
              <a:rPr lang="zh-CN" altLang="en-US" sz="1200" b="1" dirty="0" smtClean="0">
                <a:solidFill>
                  <a:srgbClr val="FF0000"/>
                </a:solidFill>
              </a:rPr>
              <a:t>内幕信息</a:t>
            </a:r>
            <a:r>
              <a:rPr lang="en-US" altLang="zh-CN" sz="1200" b="1" dirty="0">
                <a:solidFill>
                  <a:srgbClr val="FF0000"/>
                </a:solidFill>
                <a:latin typeface="黑体" panose="02010609060101010101" pitchFamily="2" charset="-122"/>
              </a:rPr>
              <a:t>★</a:t>
            </a:r>
            <a:endParaRPr lang="zh-CN" altLang="en-US" sz="1200" b="1" dirty="0">
              <a:solidFill>
                <a:srgbClr val="FF0000"/>
              </a:solidFill>
            </a:endParaRPr>
          </a:p>
          <a:p>
            <a:pPr algn="ctr"/>
            <a:r>
              <a:rPr lang="zh-CN" altLang="en-US" sz="1200" b="1" dirty="0" smtClean="0">
                <a:solidFill>
                  <a:srgbClr val="FF0000"/>
                </a:solidFill>
              </a:rPr>
              <a:t>未经</a:t>
            </a:r>
            <a:r>
              <a:rPr lang="zh-CN" altLang="en-US" sz="1200" b="1" dirty="0">
                <a:solidFill>
                  <a:srgbClr val="FF0000"/>
                </a:solidFill>
              </a:rPr>
              <a:t>披露</a:t>
            </a:r>
            <a:r>
              <a:rPr lang="zh-CN" altLang="en-US" sz="1200" b="1" dirty="0" smtClean="0">
                <a:solidFill>
                  <a:srgbClr val="FF0000"/>
                </a:solidFill>
              </a:rPr>
              <a:t>，严格保密</a:t>
            </a:r>
            <a:endParaRPr lang="zh-CN" altLang="en-US" sz="1200" b="1" dirty="0">
              <a:solidFill>
                <a:srgbClr val="FF0000"/>
              </a:solidFill>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
          <p:cNvSpPr txBox="1"/>
          <p:nvPr/>
        </p:nvSpPr>
        <p:spPr>
          <a:xfrm>
            <a:off x="520659" y="1513156"/>
            <a:ext cx="7041284" cy="3054682"/>
          </a:xfrm>
          <a:prstGeom prst="rect">
            <a:avLst/>
          </a:prstGeom>
          <a:noFill/>
          <a:ln w="28575">
            <a:noFill/>
          </a:ln>
        </p:spPr>
        <p:txBody>
          <a:bodyPr wrap="square" rtlCol="0">
            <a:spAutoFit/>
          </a:bodyPr>
          <a:lstStyle/>
          <a:p>
            <a:pPr marL="285750" indent="-285750">
              <a:lnSpc>
                <a:spcPts val="2300"/>
              </a:lnSpc>
              <a:spcBef>
                <a:spcPts val="600"/>
              </a:spcBef>
              <a:buClr>
                <a:srgbClr val="3072C2"/>
              </a:buClr>
              <a:buSzPct val="120000"/>
              <a:buFont typeface="Wingdings" pitchFamily="2" charset="2"/>
              <a:buChar char="l"/>
            </a:pP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背景</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0850">
              <a:lnSpc>
                <a:spcPts val="2300"/>
              </a:lnSpc>
              <a:spcBef>
                <a:spcPts val="600"/>
              </a:spcBef>
              <a:buClr>
                <a:srgbClr val="FFC000"/>
              </a:buClr>
              <a:buSzPct val="120000"/>
            </a:pP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在项目开发阶段，</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TCU/ECU</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软件会有多次的版本更新，但同时会出现更新不同步而导致软件不匹配的风险。为了避免该风险，人员需随时确认</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TCU/ECU</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软件状态，但人员的资源限制和车辆调度等问题，会导致无法及时获取信息。</a:t>
            </a:r>
            <a:endParaRPr lang="en-US" altLang="zh-CN" sz="1400" dirty="0">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ts val="2300"/>
              </a:lnSpc>
              <a:spcBef>
                <a:spcPts val="600"/>
              </a:spcBef>
              <a:buClr>
                <a:srgbClr val="3072C2"/>
              </a:buClr>
              <a:buSzPct val="120000"/>
              <a:buFont typeface="Wingdings" pitchFamily="2" charset="2"/>
              <a:buChar char="l"/>
            </a:pP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目的：</a:t>
            </a:r>
            <a:endPar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0850">
              <a:lnSpc>
                <a:spcPts val="2300"/>
              </a:lnSpc>
              <a:spcBef>
                <a:spcPts val="600"/>
              </a:spcBef>
              <a:buClr>
                <a:srgbClr val="FFC000"/>
              </a:buClr>
              <a:buSzPct val="120000"/>
            </a:pP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为了</a:t>
            </a: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高效及时</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的监控</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TCU</a:t>
            </a: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sym typeface="微软雅黑" panose="020B0503020204020204" pitchFamily="34" charset="-122"/>
              </a:rPr>
              <a:t>ECU</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软件状态、保证</a:t>
            </a:r>
            <a:r>
              <a:rPr lang="en-US" altLang="zh-CN" sz="1400" dirty="0">
                <a:latin typeface="微软雅黑" panose="020B0503020204020204" pitchFamily="34" charset="-122"/>
                <a:ea typeface="微软雅黑" panose="020B0503020204020204" pitchFamily="34" charset="-122"/>
                <a:sym typeface="微软雅黑" panose="020B0503020204020204" pitchFamily="34" charset="-122"/>
              </a:rPr>
              <a:t>TCU</a:t>
            </a: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sym typeface="微软雅黑" panose="020B0503020204020204" pitchFamily="34" charset="-122"/>
              </a:rPr>
              <a:t>ECU</a:t>
            </a: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软件</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合理匹配</a:t>
            </a: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以及确认</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TCU/ECU</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与车辆状态的对应关系等，现需求在装有</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OBD</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设备的车辆可以自行读取</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CALID</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CVN</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信息，并实时上传系统</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0850">
              <a:lnSpc>
                <a:spcPts val="2300"/>
              </a:lnSpc>
              <a:spcBef>
                <a:spcPts val="600"/>
              </a:spcBef>
              <a:buClr>
                <a:srgbClr val="FFC000"/>
              </a:buClr>
              <a:buSzPct val="120000"/>
            </a:pPr>
            <a:endParaRPr lang="en-US" altLang="zh-CN"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0860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3"/>
          <p:cNvSpPr>
            <a:spLocks noChangeArrowheads="1"/>
          </p:cNvSpPr>
          <p:nvPr/>
        </p:nvSpPr>
        <p:spPr bwMode="auto">
          <a:xfrm>
            <a:off x="235491" y="733837"/>
            <a:ext cx="5991138" cy="553988"/>
          </a:xfrm>
          <a:prstGeom prst="rect">
            <a:avLst/>
          </a:prstGeom>
          <a:noFill/>
          <a:ln w="9525">
            <a:noFill/>
            <a:miter lim="800000"/>
          </a:ln>
        </p:spPr>
        <p:txBody>
          <a:bodyPr wrap="square" lIns="91430" tIns="45715" rIns="91430" bIns="45715">
            <a:spAutoFit/>
          </a:bodyPr>
          <a:lstStyle/>
          <a:p>
            <a:pPr eaLnBrk="0" hangingPunct="0">
              <a:lnSpc>
                <a:spcPct val="125000"/>
              </a:lnSpc>
            </a:pPr>
            <a:r>
              <a:rPr lang="zh-CN" altLang="en-US" sz="2400" b="1" dirty="0" smtClean="0">
                <a:solidFill>
                  <a:srgbClr val="17375E"/>
                </a:solidFill>
                <a:latin typeface="微软雅黑" panose="020B0503020204020204" pitchFamily="34" charset="-122"/>
                <a:ea typeface="微软雅黑" panose="020B0503020204020204" pitchFamily="34" charset="-122"/>
                <a:sym typeface="微软雅黑" panose="020B0503020204020204" pitchFamily="34" charset="-122"/>
              </a:rPr>
              <a:t>一、</a:t>
            </a:r>
            <a:r>
              <a:rPr lang="en-US" altLang="zh-CN" sz="2400" b="1" dirty="0" smtClean="0">
                <a:solidFill>
                  <a:srgbClr val="17375E"/>
                </a:solidFill>
                <a:latin typeface="微软雅黑" panose="020B0503020204020204" pitchFamily="34" charset="-122"/>
                <a:ea typeface="微软雅黑" panose="020B0503020204020204" pitchFamily="34" charset="-122"/>
                <a:sym typeface="微软雅黑" panose="020B0503020204020204" pitchFamily="34" charset="-122"/>
              </a:rPr>
              <a:t>OBD</a:t>
            </a:r>
            <a:r>
              <a:rPr lang="zh-CN" altLang="en-US" sz="2400" b="1" dirty="0" smtClean="0">
                <a:solidFill>
                  <a:srgbClr val="17375E"/>
                </a:solidFill>
                <a:latin typeface="微软雅黑" panose="020B0503020204020204" pitchFamily="34" charset="-122"/>
                <a:ea typeface="微软雅黑" panose="020B0503020204020204" pitchFamily="34" charset="-122"/>
                <a:sym typeface="微软雅黑" panose="020B0503020204020204" pitchFamily="34" charset="-122"/>
              </a:rPr>
              <a:t>读取</a:t>
            </a:r>
            <a:r>
              <a:rPr lang="en-US" altLang="zh-CN" sz="2400" b="1" dirty="0" smtClean="0">
                <a:solidFill>
                  <a:srgbClr val="17375E"/>
                </a:solidFill>
                <a:latin typeface="微软雅黑" panose="020B0503020204020204" pitchFamily="34" charset="-122"/>
                <a:ea typeface="微软雅黑" panose="020B0503020204020204" pitchFamily="34" charset="-122"/>
                <a:sym typeface="微软雅黑" panose="020B0503020204020204" pitchFamily="34" charset="-122"/>
              </a:rPr>
              <a:t>CALID</a:t>
            </a:r>
            <a:r>
              <a:rPr lang="zh-CN" altLang="en-US" sz="2400" b="1" dirty="0" smtClean="0">
                <a:solidFill>
                  <a:srgbClr val="17375E"/>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2400" b="1" dirty="0" smtClean="0">
                <a:solidFill>
                  <a:srgbClr val="17375E"/>
                </a:solidFill>
                <a:latin typeface="微软雅黑" panose="020B0503020204020204" pitchFamily="34" charset="-122"/>
                <a:ea typeface="微软雅黑" panose="020B0503020204020204" pitchFamily="34" charset="-122"/>
                <a:sym typeface="微软雅黑" panose="020B0503020204020204" pitchFamily="34" charset="-122"/>
              </a:rPr>
              <a:t>CVN</a:t>
            </a:r>
            <a:r>
              <a:rPr lang="zh-CN" altLang="en-US" sz="2400" b="1" dirty="0" smtClean="0">
                <a:solidFill>
                  <a:srgbClr val="17375E"/>
                </a:solidFill>
                <a:latin typeface="微软雅黑" panose="020B0503020204020204" pitchFamily="34" charset="-122"/>
                <a:ea typeface="微软雅黑" panose="020B0503020204020204" pitchFamily="34" charset="-122"/>
                <a:sym typeface="微软雅黑" panose="020B0503020204020204" pitchFamily="34" charset="-122"/>
              </a:rPr>
              <a:t>功能需求</a:t>
            </a:r>
            <a:endParaRPr lang="zh-CN" altLang="en-US" sz="2400" b="1" dirty="0">
              <a:solidFill>
                <a:srgbClr val="17375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nvSpPr>
        <p:spPr>
          <a:xfrm>
            <a:off x="520659" y="1513156"/>
            <a:ext cx="7041284" cy="2682786"/>
          </a:xfrm>
          <a:prstGeom prst="rect">
            <a:avLst/>
          </a:prstGeom>
          <a:noFill/>
          <a:ln w="28575">
            <a:noFill/>
          </a:ln>
        </p:spPr>
        <p:txBody>
          <a:bodyPr wrap="square" rtlCol="0">
            <a:spAutoFit/>
          </a:bodyPr>
          <a:lstStyle/>
          <a:p>
            <a:pPr marL="285750" indent="-285750">
              <a:lnSpc>
                <a:spcPts val="2300"/>
              </a:lnSpc>
              <a:spcBef>
                <a:spcPts val="600"/>
              </a:spcBef>
              <a:buSzPct val="120000"/>
              <a:buFont typeface="Wingdings" pitchFamily="2" charset="2"/>
              <a:buChar char="u"/>
            </a:pP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需求方案：</a:t>
            </a:r>
            <a:endPar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0850">
              <a:lnSpc>
                <a:spcPts val="2300"/>
              </a:lnSpc>
              <a:spcBef>
                <a:spcPts val="600"/>
              </a:spcBef>
              <a:buClr>
                <a:srgbClr val="FFC000"/>
              </a:buClr>
              <a:buSzPct val="120000"/>
            </a:pP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OBD</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供应商基于长安</a:t>
            </a:r>
            <a:r>
              <a:rPr lang="en-US" altLang="zh-CN" sz="1400" dirty="0" err="1" smtClean="0">
                <a:latin typeface="微软雅黑" panose="020B0503020204020204" pitchFamily="34" charset="-122"/>
                <a:ea typeface="微软雅黑" panose="020B0503020204020204" pitchFamily="34" charset="-122"/>
                <a:sym typeface="微软雅黑" panose="020B0503020204020204" pitchFamily="34" charset="-122"/>
              </a:rPr>
              <a:t>UDsonCAN</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总线诊断规范，并依据</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OBD</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诊断规范</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09</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服务，在车辆（装有</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OBD</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设备）每次点火时，</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OBD</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设备发送</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09 04</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09 06</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请求，</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TCU/ECU</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反馈</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CALID</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CVN</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信息，并将信息实时上传。</a:t>
            </a:r>
            <a:endPar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0850">
              <a:lnSpc>
                <a:spcPts val="2300"/>
              </a:lnSpc>
              <a:spcBef>
                <a:spcPts val="600"/>
              </a:spcBef>
              <a:buClr>
                <a:srgbClr val="FFC000"/>
              </a:buClr>
              <a:buSzPct val="120000"/>
            </a:pP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通过</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09</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服务读取的</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CALID</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是以</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16</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进制（</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hex</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）体现，需进行</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ASCII</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码转换后保并上传（</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00</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这两种特殊字节（数据填充）在数据末尾处时要剔除不做转换和上传）；</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CVN</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无需转换，直接上传。</a:t>
            </a:r>
            <a:endPar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0850">
              <a:lnSpc>
                <a:spcPts val="2300"/>
              </a:lnSpc>
              <a:spcBef>
                <a:spcPts val="600"/>
              </a:spcBef>
              <a:buClr>
                <a:srgbClr val="FFC000"/>
              </a:buClr>
              <a:buSzPct val="120000"/>
            </a:pPr>
            <a:endParaRPr lang="en-US" altLang="zh-CN"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表格 29"/>
          <p:cNvGraphicFramePr>
            <a:graphicFrameLocks noGrp="1"/>
          </p:cNvGraphicFramePr>
          <p:nvPr>
            <p:extLst>
              <p:ext uri="{D42A27DB-BD31-4B8C-83A1-F6EECF244321}">
                <p14:modId xmlns:p14="http://schemas.microsoft.com/office/powerpoint/2010/main" val="3463533963"/>
              </p:ext>
            </p:extLst>
          </p:nvPr>
        </p:nvGraphicFramePr>
        <p:xfrm>
          <a:off x="1059050" y="718465"/>
          <a:ext cx="6132778" cy="4946904"/>
        </p:xfrm>
        <a:graphic>
          <a:graphicData uri="http://schemas.openxmlformats.org/drawingml/2006/table">
            <a:tbl>
              <a:tblPr firstRow="1" bandRow="1">
                <a:tableStyleId>{5C22544A-7EE6-4342-B048-85BDC9FD1C3A}</a:tableStyleId>
              </a:tblPr>
              <a:tblGrid>
                <a:gridCol w="3066389"/>
                <a:gridCol w="3066389"/>
              </a:tblGrid>
              <a:tr h="158572">
                <a:tc gridSpan="2">
                  <a:txBody>
                    <a:bodyPr/>
                    <a:lstStyle/>
                    <a:p>
                      <a:pPr marL="0" marR="0" indent="0" algn="ctr" defTabSz="646430" rtl="0" eaLnBrk="1" fontAlgn="auto" latinLnBrk="0" hangingPunct="1">
                        <a:lnSpc>
                          <a:spcPct val="100000"/>
                        </a:lnSpc>
                        <a:spcBef>
                          <a:spcPts val="0"/>
                        </a:spcBef>
                        <a:spcAft>
                          <a:spcPts val="0"/>
                        </a:spcAft>
                        <a:buClrTx/>
                        <a:buSzTx/>
                        <a:buFontTx/>
                        <a:buNone/>
                        <a:tabLst/>
                        <a:defRPr/>
                      </a:pPr>
                      <a:r>
                        <a:rPr lang="zh-CN" altLang="en-US" b="1" dirty="0" smtClean="0">
                          <a:solidFill>
                            <a:srgbClr val="262626"/>
                          </a:solidFill>
                        </a:rPr>
                        <a:t>读取</a:t>
                      </a:r>
                      <a:r>
                        <a:rPr lang="en-US" altLang="zh-CN" b="1" dirty="0" smtClean="0">
                          <a:solidFill>
                            <a:srgbClr val="262626"/>
                          </a:solidFill>
                        </a:rPr>
                        <a:t>TCU</a:t>
                      </a:r>
                      <a:r>
                        <a:rPr lang="zh-CN" altLang="en-US" b="1" dirty="0" smtClean="0">
                          <a:solidFill>
                            <a:srgbClr val="262626"/>
                          </a:solidFill>
                        </a:rPr>
                        <a:t>控制器</a:t>
                      </a:r>
                      <a:r>
                        <a:rPr lang="en-US" altLang="zh-CN" b="1" dirty="0" smtClean="0">
                          <a:solidFill>
                            <a:srgbClr val="262626"/>
                          </a:solidFill>
                        </a:rPr>
                        <a:t>CALID</a:t>
                      </a:r>
                      <a:r>
                        <a:rPr lang="zh-CN" altLang="en-US" b="1" dirty="0" smtClean="0">
                          <a:solidFill>
                            <a:srgbClr val="262626"/>
                          </a:solidFill>
                        </a:rPr>
                        <a:t>和</a:t>
                      </a:r>
                      <a:r>
                        <a:rPr lang="en-US" altLang="zh-CN" b="1" dirty="0" smtClean="0">
                          <a:solidFill>
                            <a:srgbClr val="262626"/>
                          </a:solidFill>
                        </a:rPr>
                        <a:t>CVN</a:t>
                      </a:r>
                      <a:endParaRPr lang="zh-CN" altLang="en-US" b="1" dirty="0" smtClean="0">
                        <a:solidFill>
                          <a:srgbClr val="262626"/>
                        </a:solidFill>
                      </a:endParaRPr>
                    </a:p>
                  </a:txBody>
                  <a:tcPr/>
                </a:tc>
                <a:tc hMerge="1">
                  <a:txBody>
                    <a:bodyPr/>
                    <a:lstStyle/>
                    <a:p>
                      <a:endParaRPr lang="zh-CN" altLang="en-US"/>
                    </a:p>
                  </a:txBody>
                  <a:tcPr/>
                </a:tc>
              </a:tr>
              <a:tr h="158572">
                <a:tc>
                  <a:txBody>
                    <a:bodyPr/>
                    <a:lstStyle/>
                    <a:p>
                      <a:pPr algn="ctr"/>
                      <a:r>
                        <a:rPr lang="zh-CN" altLang="en-US" dirty="0" smtClean="0"/>
                        <a:t>读</a:t>
                      </a:r>
                      <a:r>
                        <a:rPr lang="en-US" altLang="zh-CN" dirty="0" smtClean="0"/>
                        <a:t>CALID</a:t>
                      </a:r>
                      <a:r>
                        <a:rPr lang="zh-CN" altLang="en-US" dirty="0" smtClean="0"/>
                        <a:t>信息</a:t>
                      </a:r>
                      <a:endParaRPr lang="zh-CN" altLang="en-US" dirty="0"/>
                    </a:p>
                  </a:txBody>
                  <a:tcPr/>
                </a:tc>
                <a:tc>
                  <a:txBody>
                    <a:bodyPr/>
                    <a:lstStyle/>
                    <a:p>
                      <a:pPr algn="ctr"/>
                      <a:r>
                        <a:rPr lang="zh-CN" altLang="en-US" dirty="0" smtClean="0"/>
                        <a:t>读</a:t>
                      </a:r>
                      <a:r>
                        <a:rPr lang="en-US" altLang="zh-CN" dirty="0" smtClean="0"/>
                        <a:t>CVN</a:t>
                      </a:r>
                      <a:r>
                        <a:rPr lang="zh-CN" altLang="en-US" dirty="0" smtClean="0"/>
                        <a:t>信息</a:t>
                      </a:r>
                      <a:endParaRPr lang="zh-CN" altLang="en-US" dirty="0"/>
                    </a:p>
                  </a:txBody>
                  <a:tcPr/>
                </a:tc>
              </a:tr>
              <a:tr h="158572">
                <a:tc>
                  <a:txBody>
                    <a:bodyPr/>
                    <a:lstStyle/>
                    <a:p>
                      <a:pPr marL="0" marR="0" indent="0" algn="ctr" defTabSz="646430" rtl="0" eaLnBrk="1" fontAlgn="auto" latinLnBrk="0" hangingPunct="1">
                        <a:lnSpc>
                          <a:spcPct val="100000"/>
                        </a:lnSpc>
                        <a:spcBef>
                          <a:spcPts val="0"/>
                        </a:spcBef>
                        <a:spcAft>
                          <a:spcPts val="0"/>
                        </a:spcAft>
                        <a:buClrTx/>
                        <a:buSzTx/>
                        <a:buFontTx/>
                        <a:buNone/>
                        <a:tabLst/>
                        <a:defRPr/>
                      </a:pPr>
                      <a:r>
                        <a:rPr lang="zh-CN" altLang="zh-CN" sz="1270" kern="1200" dirty="0" smtClean="0">
                          <a:solidFill>
                            <a:schemeClr val="dk1"/>
                          </a:solidFill>
                          <a:effectLst/>
                          <a:latin typeface="+mn-lt"/>
                          <a:ea typeface="+mn-ea"/>
                          <a:cs typeface="+mn-cs"/>
                        </a:rPr>
                        <a:t>发送：</a:t>
                      </a:r>
                      <a:r>
                        <a:rPr lang="en-US" altLang="zh-CN" sz="1270" kern="1200" dirty="0" smtClean="0">
                          <a:solidFill>
                            <a:schemeClr val="dk1"/>
                          </a:solidFill>
                          <a:effectLst/>
                          <a:latin typeface="+mn-lt"/>
                          <a:ea typeface="+mn-ea"/>
                          <a:cs typeface="+mn-cs"/>
                        </a:rPr>
                        <a:t>0x7DF 02 09 04 00 00 00 00 00</a:t>
                      </a:r>
                      <a:endParaRPr lang="zh-CN" altLang="en-US" dirty="0" smtClean="0"/>
                    </a:p>
                  </a:txBody>
                  <a:tcPr/>
                </a:tc>
                <a:tc>
                  <a:txBody>
                    <a:bodyPr/>
                    <a:lstStyle/>
                    <a:p>
                      <a:pPr algn="ctr"/>
                      <a:r>
                        <a:rPr lang="zh-CN" altLang="zh-CN" sz="1270" kern="1200" dirty="0" smtClean="0">
                          <a:solidFill>
                            <a:schemeClr val="dk1"/>
                          </a:solidFill>
                          <a:effectLst/>
                          <a:latin typeface="+mn-lt"/>
                          <a:ea typeface="+mn-ea"/>
                          <a:cs typeface="+mn-cs"/>
                        </a:rPr>
                        <a:t>发送：</a:t>
                      </a:r>
                      <a:r>
                        <a:rPr lang="en-US" altLang="zh-CN" sz="1270" kern="1200" dirty="0" smtClean="0">
                          <a:solidFill>
                            <a:schemeClr val="dk1"/>
                          </a:solidFill>
                          <a:effectLst/>
                          <a:latin typeface="+mn-lt"/>
                          <a:ea typeface="+mn-ea"/>
                          <a:cs typeface="+mn-cs"/>
                        </a:rPr>
                        <a:t>0x7DF 02 09 06 00 00 00 00 00</a:t>
                      </a:r>
                      <a:endParaRPr lang="zh-CN" altLang="en-US" dirty="0"/>
                    </a:p>
                  </a:txBody>
                  <a:tcPr/>
                </a:tc>
              </a:tr>
              <a:tr h="158572">
                <a:tc>
                  <a:txBody>
                    <a:bodyPr/>
                    <a:lstStyle/>
                    <a:p>
                      <a:pPr marL="0" marR="0" indent="0" algn="ctr" defTabSz="646430" rtl="0" eaLnBrk="1" fontAlgn="auto" latinLnBrk="0" hangingPunct="1">
                        <a:lnSpc>
                          <a:spcPct val="100000"/>
                        </a:lnSpc>
                        <a:spcBef>
                          <a:spcPts val="0"/>
                        </a:spcBef>
                        <a:spcAft>
                          <a:spcPts val="0"/>
                        </a:spcAft>
                        <a:buClrTx/>
                        <a:buSzTx/>
                        <a:buFontTx/>
                        <a:buNone/>
                        <a:tabLst/>
                        <a:defRPr/>
                      </a:pPr>
                      <a:r>
                        <a:rPr lang="zh-CN" altLang="zh-CN" sz="1270" kern="1200" dirty="0" smtClean="0">
                          <a:solidFill>
                            <a:schemeClr val="dk1"/>
                          </a:solidFill>
                          <a:effectLst/>
                          <a:latin typeface="+mn-lt"/>
                          <a:ea typeface="+mn-ea"/>
                          <a:cs typeface="+mn-cs"/>
                        </a:rPr>
                        <a:t>接受：</a:t>
                      </a:r>
                      <a:r>
                        <a:rPr lang="en-US" altLang="zh-CN" sz="1270" kern="1200" dirty="0" smtClean="0">
                          <a:solidFill>
                            <a:schemeClr val="dk1"/>
                          </a:solidFill>
                          <a:effectLst/>
                          <a:latin typeface="+mn-lt"/>
                          <a:ea typeface="+mn-ea"/>
                          <a:cs typeface="+mn-cs"/>
                        </a:rPr>
                        <a:t>0x7E9 10 13 49 04 01 xx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endParaRPr lang="zh-CN" altLang="en-US" dirty="0" smtClean="0"/>
                    </a:p>
                  </a:txBody>
                  <a:tcPr/>
                </a:tc>
                <a:tc>
                  <a:txBody>
                    <a:bodyPr/>
                    <a:lstStyle/>
                    <a:p>
                      <a:pPr algn="ctr">
                        <a:spcAft>
                          <a:spcPts val="0"/>
                        </a:spcAft>
                      </a:pPr>
                      <a:r>
                        <a:rPr lang="zh-CN" sz="1270" kern="1200" dirty="0">
                          <a:solidFill>
                            <a:schemeClr val="dk1"/>
                          </a:solidFill>
                          <a:effectLst/>
                          <a:latin typeface="+mn-lt"/>
                          <a:ea typeface="+mn-ea"/>
                          <a:cs typeface="+mn-cs"/>
                        </a:rPr>
                        <a:t>接受：</a:t>
                      </a:r>
                      <a:r>
                        <a:rPr lang="en-US" sz="1270" kern="1200" dirty="0">
                          <a:solidFill>
                            <a:schemeClr val="dk1"/>
                          </a:solidFill>
                          <a:effectLst/>
                          <a:latin typeface="+mn-lt"/>
                          <a:ea typeface="+mn-ea"/>
                          <a:cs typeface="+mn-cs"/>
                        </a:rPr>
                        <a:t>0x7E9 07 49 06 01 </a:t>
                      </a:r>
                      <a:r>
                        <a:rPr lang="en-US" sz="1270" kern="1200" dirty="0" err="1">
                          <a:solidFill>
                            <a:schemeClr val="dk1"/>
                          </a:solidFill>
                          <a:effectLst/>
                          <a:latin typeface="+mn-lt"/>
                          <a:ea typeface="+mn-ea"/>
                          <a:cs typeface="+mn-cs"/>
                        </a:rPr>
                        <a:t>yy</a:t>
                      </a:r>
                      <a:r>
                        <a:rPr lang="en-US" sz="1270" kern="1200" dirty="0">
                          <a:solidFill>
                            <a:schemeClr val="dk1"/>
                          </a:solidFill>
                          <a:effectLst/>
                          <a:latin typeface="+mn-lt"/>
                          <a:ea typeface="+mn-ea"/>
                          <a:cs typeface="+mn-cs"/>
                        </a:rPr>
                        <a:t> </a:t>
                      </a:r>
                      <a:r>
                        <a:rPr lang="en-US" sz="1270" kern="1200" dirty="0" err="1">
                          <a:solidFill>
                            <a:schemeClr val="dk1"/>
                          </a:solidFill>
                          <a:effectLst/>
                          <a:latin typeface="+mn-lt"/>
                          <a:ea typeface="+mn-ea"/>
                          <a:cs typeface="+mn-cs"/>
                        </a:rPr>
                        <a:t>yy</a:t>
                      </a:r>
                      <a:r>
                        <a:rPr lang="en-US" sz="1270" kern="1200" dirty="0">
                          <a:solidFill>
                            <a:schemeClr val="dk1"/>
                          </a:solidFill>
                          <a:effectLst/>
                          <a:latin typeface="+mn-lt"/>
                          <a:ea typeface="+mn-ea"/>
                          <a:cs typeface="+mn-cs"/>
                        </a:rPr>
                        <a:t> </a:t>
                      </a:r>
                      <a:r>
                        <a:rPr lang="en-US" sz="1270" kern="1200" dirty="0" err="1">
                          <a:solidFill>
                            <a:schemeClr val="dk1"/>
                          </a:solidFill>
                          <a:effectLst/>
                          <a:latin typeface="+mn-lt"/>
                          <a:ea typeface="+mn-ea"/>
                          <a:cs typeface="+mn-cs"/>
                        </a:rPr>
                        <a:t>yy</a:t>
                      </a:r>
                      <a:r>
                        <a:rPr lang="en-US" sz="1270" kern="1200" dirty="0">
                          <a:solidFill>
                            <a:schemeClr val="dk1"/>
                          </a:solidFill>
                          <a:effectLst/>
                          <a:latin typeface="+mn-lt"/>
                          <a:ea typeface="+mn-ea"/>
                          <a:cs typeface="+mn-cs"/>
                        </a:rPr>
                        <a:t> </a:t>
                      </a:r>
                      <a:r>
                        <a:rPr lang="en-US" sz="1270" kern="1200" dirty="0" err="1">
                          <a:solidFill>
                            <a:schemeClr val="dk1"/>
                          </a:solidFill>
                          <a:effectLst/>
                          <a:latin typeface="+mn-lt"/>
                          <a:ea typeface="+mn-ea"/>
                          <a:cs typeface="+mn-cs"/>
                        </a:rPr>
                        <a:t>yy</a:t>
                      </a:r>
                      <a:endParaRPr lang="zh-CN" sz="1270" kern="1200" dirty="0">
                        <a:solidFill>
                          <a:schemeClr val="dk1"/>
                        </a:solidFill>
                        <a:effectLst/>
                        <a:latin typeface="+mn-lt"/>
                        <a:ea typeface="+mn-ea"/>
                        <a:cs typeface="+mn-cs"/>
                      </a:endParaRPr>
                    </a:p>
                  </a:txBody>
                  <a:tcPr marL="68580" marR="68580" marT="0" marB="0" anchor="b"/>
                </a:tc>
              </a:tr>
              <a:tr h="158572">
                <a:tc>
                  <a:txBody>
                    <a:bodyPr/>
                    <a:lstStyle/>
                    <a:p>
                      <a:pPr algn="ctr"/>
                      <a:r>
                        <a:rPr lang="zh-CN" altLang="zh-CN" sz="1270" kern="1200" dirty="0" smtClean="0">
                          <a:solidFill>
                            <a:schemeClr val="dk1"/>
                          </a:solidFill>
                          <a:effectLst/>
                          <a:latin typeface="+mn-lt"/>
                          <a:ea typeface="+mn-ea"/>
                          <a:cs typeface="+mn-cs"/>
                        </a:rPr>
                        <a:t>发送：</a:t>
                      </a:r>
                      <a:r>
                        <a:rPr lang="en-US" altLang="zh-CN" sz="1270" kern="1200" dirty="0" smtClean="0">
                          <a:solidFill>
                            <a:schemeClr val="dk1"/>
                          </a:solidFill>
                          <a:effectLst/>
                          <a:latin typeface="+mn-lt"/>
                          <a:ea typeface="+mn-ea"/>
                          <a:cs typeface="+mn-cs"/>
                        </a:rPr>
                        <a:t>0x7E1 30 00 00 00 00 00 00 00</a:t>
                      </a:r>
                      <a:endParaRPr lang="zh-CN" altLang="en-US" dirty="0"/>
                    </a:p>
                  </a:txBody>
                  <a:tcPr/>
                </a:tc>
                <a:tc>
                  <a:txBody>
                    <a:bodyPr/>
                    <a:lstStyle/>
                    <a:p>
                      <a:pPr algn="ctr"/>
                      <a:r>
                        <a:rPr lang="zh-CN" altLang="zh-CN" sz="1270" kern="1200" dirty="0" smtClean="0">
                          <a:solidFill>
                            <a:srgbClr val="FF0000"/>
                          </a:solidFill>
                          <a:effectLst/>
                          <a:latin typeface="+mn-lt"/>
                          <a:ea typeface="+mn-ea"/>
                          <a:cs typeface="+mn-cs"/>
                        </a:rPr>
                        <a:t>其中</a:t>
                      </a:r>
                      <a:r>
                        <a:rPr lang="en-US" altLang="zh-CN" sz="1270" kern="1200" dirty="0" err="1" smtClean="0">
                          <a:solidFill>
                            <a:srgbClr val="FF0000"/>
                          </a:solidFill>
                          <a:effectLst/>
                          <a:latin typeface="+mn-lt"/>
                          <a:ea typeface="+mn-ea"/>
                          <a:cs typeface="+mn-cs"/>
                        </a:rPr>
                        <a:t>yy</a:t>
                      </a:r>
                      <a:r>
                        <a:rPr lang="zh-CN" altLang="zh-CN" sz="1270" kern="1200" dirty="0" smtClean="0">
                          <a:solidFill>
                            <a:srgbClr val="FF0000"/>
                          </a:solidFill>
                          <a:effectLst/>
                          <a:latin typeface="+mn-lt"/>
                          <a:ea typeface="+mn-ea"/>
                          <a:cs typeface="+mn-cs"/>
                        </a:rPr>
                        <a:t>（</a:t>
                      </a:r>
                      <a:r>
                        <a:rPr lang="en-US" altLang="zh-CN" sz="1270" kern="1200" dirty="0" smtClean="0">
                          <a:solidFill>
                            <a:srgbClr val="FF0000"/>
                          </a:solidFill>
                          <a:effectLst/>
                          <a:latin typeface="+mn-lt"/>
                          <a:ea typeface="+mn-ea"/>
                          <a:cs typeface="+mn-cs"/>
                        </a:rPr>
                        <a:t>hex</a:t>
                      </a:r>
                      <a:r>
                        <a:rPr lang="zh-CN" altLang="zh-CN" sz="1270" kern="1200" dirty="0" smtClean="0">
                          <a:solidFill>
                            <a:srgbClr val="FF0000"/>
                          </a:solidFill>
                          <a:effectLst/>
                          <a:latin typeface="+mn-lt"/>
                          <a:ea typeface="+mn-ea"/>
                          <a:cs typeface="+mn-cs"/>
                        </a:rPr>
                        <a:t>）代表</a:t>
                      </a:r>
                      <a:r>
                        <a:rPr lang="en-US" altLang="zh-CN" sz="1270" kern="1200" dirty="0" smtClean="0">
                          <a:solidFill>
                            <a:srgbClr val="FF0000"/>
                          </a:solidFill>
                          <a:effectLst/>
                          <a:latin typeface="+mn-lt"/>
                          <a:ea typeface="+mn-ea"/>
                          <a:cs typeface="+mn-cs"/>
                        </a:rPr>
                        <a:t>CVN</a:t>
                      </a:r>
                      <a:r>
                        <a:rPr lang="zh-CN" altLang="zh-CN" sz="1270" kern="1200" dirty="0" smtClean="0">
                          <a:solidFill>
                            <a:srgbClr val="FF0000"/>
                          </a:solidFill>
                          <a:effectLst/>
                          <a:latin typeface="+mn-lt"/>
                          <a:ea typeface="+mn-ea"/>
                          <a:cs typeface="+mn-cs"/>
                        </a:rPr>
                        <a:t>，共</a:t>
                      </a:r>
                      <a:r>
                        <a:rPr lang="en-US" altLang="zh-CN" sz="1270" kern="1200" dirty="0" smtClean="0">
                          <a:solidFill>
                            <a:srgbClr val="FF0000"/>
                          </a:solidFill>
                          <a:effectLst/>
                          <a:latin typeface="+mn-lt"/>
                          <a:ea typeface="+mn-ea"/>
                          <a:cs typeface="+mn-cs"/>
                        </a:rPr>
                        <a:t>4</a:t>
                      </a:r>
                      <a:r>
                        <a:rPr lang="zh-CN" altLang="zh-CN" sz="1270" kern="1200" dirty="0" smtClean="0">
                          <a:solidFill>
                            <a:srgbClr val="FF0000"/>
                          </a:solidFill>
                          <a:effectLst/>
                          <a:latin typeface="+mn-lt"/>
                          <a:ea typeface="+mn-ea"/>
                          <a:cs typeface="+mn-cs"/>
                        </a:rPr>
                        <a:t>字节</a:t>
                      </a:r>
                      <a:endParaRPr lang="zh-CN" altLang="en-US" dirty="0">
                        <a:solidFill>
                          <a:srgbClr val="FF0000"/>
                        </a:solidFill>
                      </a:endParaRPr>
                    </a:p>
                  </a:txBody>
                  <a:tcPr/>
                </a:tc>
              </a:tr>
              <a:tr h="158572">
                <a:tc>
                  <a:txBody>
                    <a:bodyPr/>
                    <a:lstStyle/>
                    <a:p>
                      <a:pPr algn="ctr"/>
                      <a:r>
                        <a:rPr lang="en-US" altLang="zh-CN" sz="1270" kern="1200" dirty="0" smtClean="0">
                          <a:solidFill>
                            <a:schemeClr val="dk1"/>
                          </a:solidFill>
                          <a:effectLst/>
                          <a:latin typeface="+mn-lt"/>
                          <a:ea typeface="+mn-ea"/>
                          <a:cs typeface="+mn-cs"/>
                        </a:rPr>
                        <a:t>   </a:t>
                      </a:r>
                      <a:r>
                        <a:rPr lang="zh-CN" altLang="zh-CN" sz="1270" kern="1200" dirty="0" smtClean="0">
                          <a:solidFill>
                            <a:schemeClr val="dk1"/>
                          </a:solidFill>
                          <a:effectLst/>
                          <a:latin typeface="+mn-lt"/>
                          <a:ea typeface="+mn-ea"/>
                          <a:cs typeface="+mn-cs"/>
                        </a:rPr>
                        <a:t>接受：</a:t>
                      </a:r>
                      <a:r>
                        <a:rPr lang="en-US" altLang="zh-CN" sz="1270" kern="1200" dirty="0" smtClean="0">
                          <a:solidFill>
                            <a:schemeClr val="dk1"/>
                          </a:solidFill>
                          <a:effectLst/>
                          <a:latin typeface="+mn-lt"/>
                          <a:ea typeface="+mn-ea"/>
                          <a:cs typeface="+mn-cs"/>
                        </a:rPr>
                        <a:t>0x7E9 21 xx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endParaRPr lang="zh-CN" altLang="en-US" dirty="0"/>
                    </a:p>
                  </a:txBody>
                  <a:tcPr/>
                </a:tc>
                <a:tc>
                  <a:txBody>
                    <a:bodyPr/>
                    <a:lstStyle/>
                    <a:p>
                      <a:pPr algn="ctr"/>
                      <a:endParaRPr lang="zh-CN" altLang="en-US" dirty="0"/>
                    </a:p>
                  </a:txBody>
                  <a:tcPr/>
                </a:tc>
              </a:tr>
              <a:tr h="158572">
                <a:tc>
                  <a:txBody>
                    <a:bodyPr/>
                    <a:lstStyle/>
                    <a:p>
                      <a:pPr algn="ctr"/>
                      <a:r>
                        <a:rPr lang="en-US" altLang="zh-CN" sz="1270" kern="1200" dirty="0" smtClean="0">
                          <a:solidFill>
                            <a:schemeClr val="dk1"/>
                          </a:solidFill>
                          <a:effectLst/>
                          <a:latin typeface="+mn-lt"/>
                          <a:ea typeface="+mn-ea"/>
                          <a:cs typeface="+mn-cs"/>
                        </a:rPr>
                        <a:t>   </a:t>
                      </a:r>
                      <a:r>
                        <a:rPr lang="zh-CN" altLang="zh-CN" sz="1270" kern="1200" dirty="0" smtClean="0">
                          <a:solidFill>
                            <a:schemeClr val="dk1"/>
                          </a:solidFill>
                          <a:effectLst/>
                          <a:latin typeface="+mn-lt"/>
                          <a:ea typeface="+mn-ea"/>
                          <a:cs typeface="+mn-cs"/>
                        </a:rPr>
                        <a:t>接受：</a:t>
                      </a:r>
                      <a:r>
                        <a:rPr lang="en-US" altLang="zh-CN" sz="1270" kern="1200" dirty="0" smtClean="0">
                          <a:solidFill>
                            <a:schemeClr val="dk1"/>
                          </a:solidFill>
                          <a:effectLst/>
                          <a:latin typeface="+mn-lt"/>
                          <a:ea typeface="+mn-ea"/>
                          <a:cs typeface="+mn-cs"/>
                        </a:rPr>
                        <a:t>0x7E9 22 xx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00</a:t>
                      </a:r>
                      <a:endParaRPr lang="zh-CN" altLang="en-US" dirty="0"/>
                    </a:p>
                  </a:txBody>
                  <a:tcPr/>
                </a:tc>
                <a:tc>
                  <a:txBody>
                    <a:bodyPr/>
                    <a:lstStyle/>
                    <a:p>
                      <a:pPr algn="ctr"/>
                      <a:endParaRPr lang="zh-CN" altLang="en-US" dirty="0"/>
                    </a:p>
                  </a:txBody>
                  <a:tcPr/>
                </a:tc>
              </a:tr>
              <a:tr h="266266">
                <a:tc>
                  <a:txBody>
                    <a:bodyPr/>
                    <a:lstStyle/>
                    <a:p>
                      <a:pPr algn="ctr"/>
                      <a:r>
                        <a:rPr lang="zh-CN" altLang="en-US" dirty="0" smtClean="0">
                          <a:solidFill>
                            <a:srgbClr val="FF0000"/>
                          </a:solidFill>
                        </a:rPr>
                        <a:t>其中</a:t>
                      </a:r>
                      <a:r>
                        <a:rPr lang="en-US" altLang="zh-CN" dirty="0" smtClean="0">
                          <a:solidFill>
                            <a:srgbClr val="FF0000"/>
                          </a:solidFill>
                        </a:rPr>
                        <a:t>xx</a:t>
                      </a:r>
                      <a:r>
                        <a:rPr lang="zh-CN" altLang="en-US" dirty="0" smtClean="0">
                          <a:solidFill>
                            <a:srgbClr val="FF0000"/>
                          </a:solidFill>
                        </a:rPr>
                        <a:t>（</a:t>
                      </a:r>
                      <a:r>
                        <a:rPr lang="en-US" altLang="zh-CN" dirty="0" smtClean="0">
                          <a:solidFill>
                            <a:srgbClr val="FF0000"/>
                          </a:solidFill>
                        </a:rPr>
                        <a:t>hex</a:t>
                      </a:r>
                      <a:r>
                        <a:rPr lang="zh-CN" altLang="en-US" dirty="0" smtClean="0">
                          <a:solidFill>
                            <a:srgbClr val="FF0000"/>
                          </a:solidFill>
                        </a:rPr>
                        <a:t>）对应的</a:t>
                      </a:r>
                      <a:r>
                        <a:rPr lang="en-US" altLang="zh-CN" dirty="0" smtClean="0">
                          <a:solidFill>
                            <a:srgbClr val="FF0000"/>
                          </a:solidFill>
                        </a:rPr>
                        <a:t>ASCII </a:t>
                      </a:r>
                      <a:r>
                        <a:rPr lang="zh-CN" altLang="en-US" dirty="0" smtClean="0">
                          <a:solidFill>
                            <a:srgbClr val="FF0000"/>
                          </a:solidFill>
                        </a:rPr>
                        <a:t>码字符代表</a:t>
                      </a:r>
                      <a:r>
                        <a:rPr lang="en-US" altLang="zh-CN" dirty="0" smtClean="0">
                          <a:solidFill>
                            <a:srgbClr val="FF0000"/>
                          </a:solidFill>
                        </a:rPr>
                        <a:t>CALID</a:t>
                      </a:r>
                      <a:r>
                        <a:rPr lang="zh-CN" altLang="en-US" dirty="0" smtClean="0">
                          <a:solidFill>
                            <a:srgbClr val="FF0000"/>
                          </a:solidFill>
                        </a:rPr>
                        <a:t>，共</a:t>
                      </a:r>
                      <a:r>
                        <a:rPr lang="en-US" altLang="zh-CN" dirty="0" smtClean="0">
                          <a:solidFill>
                            <a:srgbClr val="FF0000"/>
                          </a:solidFill>
                        </a:rPr>
                        <a:t>16</a:t>
                      </a:r>
                      <a:r>
                        <a:rPr lang="zh-CN" altLang="en-US" dirty="0" smtClean="0">
                          <a:solidFill>
                            <a:srgbClr val="FF0000"/>
                          </a:solidFill>
                        </a:rPr>
                        <a:t>字节</a:t>
                      </a:r>
                      <a:endParaRPr lang="zh-CN" altLang="en-US" dirty="0">
                        <a:solidFill>
                          <a:srgbClr val="FF0000"/>
                        </a:solidFill>
                      </a:endParaRPr>
                    </a:p>
                  </a:txBody>
                  <a:tcPr/>
                </a:tc>
                <a:tc>
                  <a:txBody>
                    <a:bodyPr/>
                    <a:lstStyle/>
                    <a:p>
                      <a:pPr algn="ctr"/>
                      <a:endParaRPr lang="zh-CN" altLang="en-US" dirty="0"/>
                    </a:p>
                  </a:txBody>
                  <a:tcPr/>
                </a:tc>
              </a:tr>
              <a:tr h="158572">
                <a:tc gridSpan="2">
                  <a:txBody>
                    <a:bodyPr/>
                    <a:lstStyle/>
                    <a:p>
                      <a:pPr algn="ctr"/>
                      <a:r>
                        <a:rPr lang="zh-CN" altLang="en-US" b="1" dirty="0" smtClean="0">
                          <a:solidFill>
                            <a:srgbClr val="262626"/>
                          </a:solidFill>
                        </a:rPr>
                        <a:t>读取</a:t>
                      </a:r>
                      <a:r>
                        <a:rPr lang="en-US" altLang="zh-CN" b="1" dirty="0" smtClean="0">
                          <a:solidFill>
                            <a:srgbClr val="262626"/>
                          </a:solidFill>
                        </a:rPr>
                        <a:t>ECU</a:t>
                      </a:r>
                      <a:r>
                        <a:rPr lang="zh-CN" altLang="en-US" b="1" dirty="0" smtClean="0">
                          <a:solidFill>
                            <a:srgbClr val="262626"/>
                          </a:solidFill>
                        </a:rPr>
                        <a:t>控制器</a:t>
                      </a:r>
                      <a:r>
                        <a:rPr lang="en-US" altLang="zh-CN" b="1" dirty="0" smtClean="0">
                          <a:solidFill>
                            <a:srgbClr val="262626"/>
                          </a:solidFill>
                        </a:rPr>
                        <a:t>CALID</a:t>
                      </a:r>
                      <a:r>
                        <a:rPr lang="zh-CN" altLang="en-US" b="1" dirty="0" smtClean="0">
                          <a:solidFill>
                            <a:srgbClr val="262626"/>
                          </a:solidFill>
                        </a:rPr>
                        <a:t>和</a:t>
                      </a:r>
                      <a:r>
                        <a:rPr lang="en-US" altLang="zh-CN" b="1" dirty="0" smtClean="0">
                          <a:solidFill>
                            <a:srgbClr val="262626"/>
                          </a:solidFill>
                        </a:rPr>
                        <a:t>CVN</a:t>
                      </a:r>
                    </a:p>
                  </a:txBody>
                  <a:tcPr/>
                </a:tc>
                <a:tc hMerge="1">
                  <a:txBody>
                    <a:bodyPr/>
                    <a:lstStyle/>
                    <a:p>
                      <a:endParaRPr lang="zh-CN" altLang="en-US"/>
                    </a:p>
                  </a:txBody>
                  <a:tcPr/>
                </a:tc>
              </a:tr>
              <a:tr h="158572">
                <a:tc>
                  <a:txBody>
                    <a:bodyPr/>
                    <a:lstStyle/>
                    <a:p>
                      <a:pPr marL="0" marR="0" indent="0" algn="ctr" defTabSz="646430" rtl="0" eaLnBrk="1" fontAlgn="auto" latinLnBrk="0" hangingPunct="1">
                        <a:lnSpc>
                          <a:spcPct val="100000"/>
                        </a:lnSpc>
                        <a:spcBef>
                          <a:spcPts val="0"/>
                        </a:spcBef>
                        <a:spcAft>
                          <a:spcPts val="0"/>
                        </a:spcAft>
                        <a:buClrTx/>
                        <a:buSzTx/>
                        <a:buFontTx/>
                        <a:buNone/>
                        <a:tabLst/>
                        <a:defRPr/>
                      </a:pPr>
                      <a:r>
                        <a:rPr lang="zh-CN" altLang="en-US" dirty="0" smtClean="0"/>
                        <a:t>读</a:t>
                      </a:r>
                      <a:r>
                        <a:rPr lang="en-US" altLang="zh-CN" dirty="0" smtClean="0"/>
                        <a:t>CALID</a:t>
                      </a:r>
                      <a:r>
                        <a:rPr lang="zh-CN" altLang="en-US" dirty="0" smtClean="0"/>
                        <a:t>信息</a:t>
                      </a:r>
                    </a:p>
                  </a:txBody>
                  <a:tcPr/>
                </a:tc>
                <a:tc>
                  <a:txBody>
                    <a:bodyPr/>
                    <a:lstStyle/>
                    <a:p>
                      <a:pPr algn="ctr"/>
                      <a:r>
                        <a:rPr lang="zh-CN" altLang="en-US" dirty="0" smtClean="0"/>
                        <a:t>读</a:t>
                      </a:r>
                      <a:r>
                        <a:rPr lang="en-US" altLang="zh-CN" dirty="0" smtClean="0"/>
                        <a:t>CVN</a:t>
                      </a:r>
                      <a:r>
                        <a:rPr lang="zh-CN" altLang="en-US" dirty="0" smtClean="0"/>
                        <a:t>信息</a:t>
                      </a:r>
                      <a:endParaRPr lang="zh-CN" altLang="en-US" dirty="0"/>
                    </a:p>
                  </a:txBody>
                  <a:tcPr/>
                </a:tc>
              </a:tr>
              <a:tr h="158572">
                <a:tc>
                  <a:txBody>
                    <a:bodyPr/>
                    <a:lstStyle/>
                    <a:p>
                      <a:pPr marL="0" marR="0" indent="0" algn="ctr" defTabSz="646430" rtl="0" eaLnBrk="1" fontAlgn="auto" latinLnBrk="0" hangingPunct="1">
                        <a:lnSpc>
                          <a:spcPct val="100000"/>
                        </a:lnSpc>
                        <a:spcBef>
                          <a:spcPts val="0"/>
                        </a:spcBef>
                        <a:spcAft>
                          <a:spcPts val="0"/>
                        </a:spcAft>
                        <a:buClrTx/>
                        <a:buSzTx/>
                        <a:buFontTx/>
                        <a:buNone/>
                        <a:tabLst/>
                        <a:defRPr/>
                      </a:pPr>
                      <a:r>
                        <a:rPr lang="zh-CN" altLang="zh-CN" sz="1270" kern="1200" dirty="0" smtClean="0">
                          <a:solidFill>
                            <a:schemeClr val="dk1"/>
                          </a:solidFill>
                          <a:effectLst/>
                          <a:latin typeface="+mn-lt"/>
                          <a:ea typeface="+mn-ea"/>
                          <a:cs typeface="+mn-cs"/>
                        </a:rPr>
                        <a:t>发送：</a:t>
                      </a:r>
                      <a:r>
                        <a:rPr lang="en-US" altLang="zh-CN" sz="1270" kern="1200" dirty="0" smtClean="0">
                          <a:solidFill>
                            <a:schemeClr val="dk1"/>
                          </a:solidFill>
                          <a:effectLst/>
                          <a:latin typeface="+mn-lt"/>
                          <a:ea typeface="+mn-ea"/>
                          <a:cs typeface="+mn-cs"/>
                        </a:rPr>
                        <a:t>0x7DF 02 09 04 00 00 00 00 00</a:t>
                      </a:r>
                      <a:endParaRPr lang="zh-CN" altLang="en-US" dirty="0" smtClean="0"/>
                    </a:p>
                  </a:txBody>
                  <a:tcPr/>
                </a:tc>
                <a:tc>
                  <a:txBody>
                    <a:bodyPr/>
                    <a:lstStyle/>
                    <a:p>
                      <a:pPr algn="ctr"/>
                      <a:r>
                        <a:rPr lang="zh-CN" altLang="zh-CN" sz="1270" kern="1200" dirty="0" smtClean="0">
                          <a:solidFill>
                            <a:schemeClr val="dk1"/>
                          </a:solidFill>
                          <a:effectLst/>
                          <a:latin typeface="+mn-lt"/>
                          <a:ea typeface="+mn-ea"/>
                          <a:cs typeface="+mn-cs"/>
                        </a:rPr>
                        <a:t>发送：</a:t>
                      </a:r>
                      <a:r>
                        <a:rPr lang="en-US" altLang="zh-CN" sz="1270" kern="1200" dirty="0" smtClean="0">
                          <a:solidFill>
                            <a:schemeClr val="dk1"/>
                          </a:solidFill>
                          <a:effectLst/>
                          <a:latin typeface="+mn-lt"/>
                          <a:ea typeface="+mn-ea"/>
                          <a:cs typeface="+mn-cs"/>
                        </a:rPr>
                        <a:t>0x7DF 02 09 06 00 00 00 00 00</a:t>
                      </a:r>
                      <a:endParaRPr lang="zh-CN" altLang="en-US" dirty="0"/>
                    </a:p>
                  </a:txBody>
                  <a:tcPr/>
                </a:tc>
              </a:tr>
              <a:tr h="158572">
                <a:tc>
                  <a:txBody>
                    <a:bodyPr/>
                    <a:lstStyle/>
                    <a:p>
                      <a:pPr marL="0" marR="0" indent="0" algn="ctr" defTabSz="646430" rtl="0" eaLnBrk="1" fontAlgn="auto" latinLnBrk="0" hangingPunct="1">
                        <a:lnSpc>
                          <a:spcPct val="100000"/>
                        </a:lnSpc>
                        <a:spcBef>
                          <a:spcPts val="0"/>
                        </a:spcBef>
                        <a:spcAft>
                          <a:spcPts val="0"/>
                        </a:spcAft>
                        <a:buClrTx/>
                        <a:buSzTx/>
                        <a:buFontTx/>
                        <a:buNone/>
                        <a:tabLst/>
                        <a:defRPr/>
                      </a:pPr>
                      <a:r>
                        <a:rPr lang="zh-CN" altLang="zh-CN" sz="1270" kern="1200" dirty="0" smtClean="0">
                          <a:solidFill>
                            <a:schemeClr val="dk1"/>
                          </a:solidFill>
                          <a:effectLst/>
                          <a:latin typeface="+mn-lt"/>
                          <a:ea typeface="+mn-ea"/>
                          <a:cs typeface="+mn-cs"/>
                        </a:rPr>
                        <a:t>接受：</a:t>
                      </a:r>
                      <a:r>
                        <a:rPr lang="en-US" altLang="zh-CN" sz="1270" kern="1200" dirty="0" smtClean="0">
                          <a:solidFill>
                            <a:schemeClr val="dk1"/>
                          </a:solidFill>
                          <a:effectLst/>
                          <a:latin typeface="+mn-lt"/>
                          <a:ea typeface="+mn-ea"/>
                          <a:cs typeface="+mn-cs"/>
                        </a:rPr>
                        <a:t>0x7E8 10 13 49 04 01 xx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endParaRPr lang="zh-CN" altLang="en-US" dirty="0" smtClean="0"/>
                    </a:p>
                  </a:txBody>
                  <a:tcPr/>
                </a:tc>
                <a:tc>
                  <a:txBody>
                    <a:bodyPr/>
                    <a:lstStyle/>
                    <a:p>
                      <a:pPr algn="ctr">
                        <a:spcAft>
                          <a:spcPts val="0"/>
                        </a:spcAft>
                      </a:pPr>
                      <a:r>
                        <a:rPr lang="zh-CN" sz="1270" kern="1200" dirty="0">
                          <a:solidFill>
                            <a:schemeClr val="dk1"/>
                          </a:solidFill>
                          <a:effectLst/>
                          <a:latin typeface="+mn-lt"/>
                          <a:ea typeface="+mn-ea"/>
                          <a:cs typeface="+mn-cs"/>
                        </a:rPr>
                        <a:t>接受：</a:t>
                      </a:r>
                      <a:r>
                        <a:rPr lang="en-US" sz="1270" kern="1200" dirty="0" smtClean="0">
                          <a:solidFill>
                            <a:schemeClr val="dk1"/>
                          </a:solidFill>
                          <a:effectLst/>
                          <a:latin typeface="+mn-lt"/>
                          <a:ea typeface="+mn-ea"/>
                          <a:cs typeface="+mn-cs"/>
                        </a:rPr>
                        <a:t>0x7E8 </a:t>
                      </a:r>
                      <a:r>
                        <a:rPr lang="en-US" sz="1270" kern="1200" dirty="0">
                          <a:solidFill>
                            <a:schemeClr val="dk1"/>
                          </a:solidFill>
                          <a:effectLst/>
                          <a:latin typeface="+mn-lt"/>
                          <a:ea typeface="+mn-ea"/>
                          <a:cs typeface="+mn-cs"/>
                        </a:rPr>
                        <a:t>07 49 06 01 </a:t>
                      </a:r>
                      <a:r>
                        <a:rPr lang="en-US" sz="1270" kern="1200" dirty="0" err="1">
                          <a:solidFill>
                            <a:schemeClr val="dk1"/>
                          </a:solidFill>
                          <a:effectLst/>
                          <a:latin typeface="+mn-lt"/>
                          <a:ea typeface="+mn-ea"/>
                          <a:cs typeface="+mn-cs"/>
                        </a:rPr>
                        <a:t>yy</a:t>
                      </a:r>
                      <a:r>
                        <a:rPr lang="en-US" sz="1270" kern="1200" dirty="0">
                          <a:solidFill>
                            <a:schemeClr val="dk1"/>
                          </a:solidFill>
                          <a:effectLst/>
                          <a:latin typeface="+mn-lt"/>
                          <a:ea typeface="+mn-ea"/>
                          <a:cs typeface="+mn-cs"/>
                        </a:rPr>
                        <a:t> </a:t>
                      </a:r>
                      <a:r>
                        <a:rPr lang="en-US" sz="1270" kern="1200" dirty="0" err="1">
                          <a:solidFill>
                            <a:schemeClr val="dk1"/>
                          </a:solidFill>
                          <a:effectLst/>
                          <a:latin typeface="+mn-lt"/>
                          <a:ea typeface="+mn-ea"/>
                          <a:cs typeface="+mn-cs"/>
                        </a:rPr>
                        <a:t>yy</a:t>
                      </a:r>
                      <a:r>
                        <a:rPr lang="en-US" sz="1270" kern="1200" dirty="0">
                          <a:solidFill>
                            <a:schemeClr val="dk1"/>
                          </a:solidFill>
                          <a:effectLst/>
                          <a:latin typeface="+mn-lt"/>
                          <a:ea typeface="+mn-ea"/>
                          <a:cs typeface="+mn-cs"/>
                        </a:rPr>
                        <a:t> </a:t>
                      </a:r>
                      <a:r>
                        <a:rPr lang="en-US" sz="1270" kern="1200" dirty="0" err="1">
                          <a:solidFill>
                            <a:schemeClr val="dk1"/>
                          </a:solidFill>
                          <a:effectLst/>
                          <a:latin typeface="+mn-lt"/>
                          <a:ea typeface="+mn-ea"/>
                          <a:cs typeface="+mn-cs"/>
                        </a:rPr>
                        <a:t>yy</a:t>
                      </a:r>
                      <a:r>
                        <a:rPr lang="en-US" sz="1270" kern="1200" dirty="0">
                          <a:solidFill>
                            <a:schemeClr val="dk1"/>
                          </a:solidFill>
                          <a:effectLst/>
                          <a:latin typeface="+mn-lt"/>
                          <a:ea typeface="+mn-ea"/>
                          <a:cs typeface="+mn-cs"/>
                        </a:rPr>
                        <a:t> </a:t>
                      </a:r>
                      <a:r>
                        <a:rPr lang="en-US" sz="1270" kern="1200" dirty="0" err="1">
                          <a:solidFill>
                            <a:schemeClr val="dk1"/>
                          </a:solidFill>
                          <a:effectLst/>
                          <a:latin typeface="+mn-lt"/>
                          <a:ea typeface="+mn-ea"/>
                          <a:cs typeface="+mn-cs"/>
                        </a:rPr>
                        <a:t>yy</a:t>
                      </a:r>
                      <a:endParaRPr lang="zh-CN" sz="1270" kern="1200" dirty="0">
                        <a:solidFill>
                          <a:schemeClr val="dk1"/>
                        </a:solidFill>
                        <a:effectLst/>
                        <a:latin typeface="+mn-lt"/>
                        <a:ea typeface="+mn-ea"/>
                        <a:cs typeface="+mn-cs"/>
                      </a:endParaRPr>
                    </a:p>
                  </a:txBody>
                  <a:tcPr marL="68580" marR="68580" marT="0" marB="0" anchor="b"/>
                </a:tc>
              </a:tr>
              <a:tr h="158572">
                <a:tc>
                  <a:txBody>
                    <a:bodyPr/>
                    <a:lstStyle/>
                    <a:p>
                      <a:pPr algn="ctr"/>
                      <a:r>
                        <a:rPr lang="zh-CN" altLang="zh-CN" sz="1270" kern="1200" dirty="0" smtClean="0">
                          <a:solidFill>
                            <a:schemeClr val="dk1"/>
                          </a:solidFill>
                          <a:effectLst/>
                          <a:latin typeface="+mn-lt"/>
                          <a:ea typeface="+mn-ea"/>
                          <a:cs typeface="+mn-cs"/>
                        </a:rPr>
                        <a:t>发送：</a:t>
                      </a:r>
                      <a:r>
                        <a:rPr lang="en-US" altLang="zh-CN" sz="1270" kern="1200" dirty="0" smtClean="0">
                          <a:solidFill>
                            <a:schemeClr val="dk1"/>
                          </a:solidFill>
                          <a:effectLst/>
                          <a:latin typeface="+mn-lt"/>
                          <a:ea typeface="+mn-ea"/>
                          <a:cs typeface="+mn-cs"/>
                        </a:rPr>
                        <a:t>0x7E0 30 00 00 00 00 00 00 00</a:t>
                      </a:r>
                      <a:endParaRPr lang="zh-CN" altLang="en-US" dirty="0"/>
                    </a:p>
                  </a:txBody>
                  <a:tcPr/>
                </a:tc>
                <a:tc>
                  <a:txBody>
                    <a:bodyPr/>
                    <a:lstStyle/>
                    <a:p>
                      <a:pPr algn="ctr"/>
                      <a:r>
                        <a:rPr lang="zh-CN" altLang="zh-CN" sz="1270" kern="1200" dirty="0" smtClean="0">
                          <a:solidFill>
                            <a:srgbClr val="FF0000"/>
                          </a:solidFill>
                          <a:effectLst/>
                          <a:latin typeface="+mn-lt"/>
                          <a:ea typeface="+mn-ea"/>
                          <a:cs typeface="+mn-cs"/>
                        </a:rPr>
                        <a:t>其中</a:t>
                      </a:r>
                      <a:r>
                        <a:rPr lang="en-US" altLang="zh-CN" sz="1270" kern="1200" dirty="0" err="1" smtClean="0">
                          <a:solidFill>
                            <a:srgbClr val="FF0000"/>
                          </a:solidFill>
                          <a:effectLst/>
                          <a:latin typeface="+mn-lt"/>
                          <a:ea typeface="+mn-ea"/>
                          <a:cs typeface="+mn-cs"/>
                        </a:rPr>
                        <a:t>yy</a:t>
                      </a:r>
                      <a:r>
                        <a:rPr lang="zh-CN" altLang="zh-CN" sz="1270" kern="1200" dirty="0" smtClean="0">
                          <a:solidFill>
                            <a:srgbClr val="FF0000"/>
                          </a:solidFill>
                          <a:effectLst/>
                          <a:latin typeface="+mn-lt"/>
                          <a:ea typeface="+mn-ea"/>
                          <a:cs typeface="+mn-cs"/>
                        </a:rPr>
                        <a:t>（</a:t>
                      </a:r>
                      <a:r>
                        <a:rPr lang="en-US" altLang="zh-CN" sz="1270" kern="1200" dirty="0" smtClean="0">
                          <a:solidFill>
                            <a:srgbClr val="FF0000"/>
                          </a:solidFill>
                          <a:effectLst/>
                          <a:latin typeface="+mn-lt"/>
                          <a:ea typeface="+mn-ea"/>
                          <a:cs typeface="+mn-cs"/>
                        </a:rPr>
                        <a:t>hex</a:t>
                      </a:r>
                      <a:r>
                        <a:rPr lang="zh-CN" altLang="zh-CN" sz="1270" kern="1200" dirty="0" smtClean="0">
                          <a:solidFill>
                            <a:srgbClr val="FF0000"/>
                          </a:solidFill>
                          <a:effectLst/>
                          <a:latin typeface="+mn-lt"/>
                          <a:ea typeface="+mn-ea"/>
                          <a:cs typeface="+mn-cs"/>
                        </a:rPr>
                        <a:t>）代表</a:t>
                      </a:r>
                      <a:r>
                        <a:rPr lang="en-US" altLang="zh-CN" sz="1270" kern="1200" dirty="0" smtClean="0">
                          <a:solidFill>
                            <a:srgbClr val="FF0000"/>
                          </a:solidFill>
                          <a:effectLst/>
                          <a:latin typeface="+mn-lt"/>
                          <a:ea typeface="+mn-ea"/>
                          <a:cs typeface="+mn-cs"/>
                        </a:rPr>
                        <a:t>CVN</a:t>
                      </a:r>
                      <a:r>
                        <a:rPr lang="zh-CN" altLang="zh-CN" sz="1270" kern="1200" dirty="0" smtClean="0">
                          <a:solidFill>
                            <a:srgbClr val="FF0000"/>
                          </a:solidFill>
                          <a:effectLst/>
                          <a:latin typeface="+mn-lt"/>
                          <a:ea typeface="+mn-ea"/>
                          <a:cs typeface="+mn-cs"/>
                        </a:rPr>
                        <a:t>，共</a:t>
                      </a:r>
                      <a:r>
                        <a:rPr lang="en-US" altLang="zh-CN" sz="1270" kern="1200" dirty="0" smtClean="0">
                          <a:solidFill>
                            <a:srgbClr val="FF0000"/>
                          </a:solidFill>
                          <a:effectLst/>
                          <a:latin typeface="+mn-lt"/>
                          <a:ea typeface="+mn-ea"/>
                          <a:cs typeface="+mn-cs"/>
                        </a:rPr>
                        <a:t>4</a:t>
                      </a:r>
                      <a:r>
                        <a:rPr lang="zh-CN" altLang="zh-CN" sz="1270" kern="1200" dirty="0" smtClean="0">
                          <a:solidFill>
                            <a:srgbClr val="FF0000"/>
                          </a:solidFill>
                          <a:effectLst/>
                          <a:latin typeface="+mn-lt"/>
                          <a:ea typeface="+mn-ea"/>
                          <a:cs typeface="+mn-cs"/>
                        </a:rPr>
                        <a:t>字节</a:t>
                      </a:r>
                      <a:endParaRPr lang="zh-CN" altLang="en-US" dirty="0">
                        <a:solidFill>
                          <a:srgbClr val="FF0000"/>
                        </a:solidFill>
                      </a:endParaRPr>
                    </a:p>
                  </a:txBody>
                  <a:tcPr/>
                </a:tc>
              </a:tr>
              <a:tr h="158572">
                <a:tc>
                  <a:txBody>
                    <a:bodyPr/>
                    <a:lstStyle/>
                    <a:p>
                      <a:pPr algn="ctr"/>
                      <a:r>
                        <a:rPr lang="en-US" altLang="zh-CN" sz="1270" kern="1200" dirty="0" smtClean="0">
                          <a:solidFill>
                            <a:schemeClr val="dk1"/>
                          </a:solidFill>
                          <a:effectLst/>
                          <a:latin typeface="+mn-lt"/>
                          <a:ea typeface="+mn-ea"/>
                          <a:cs typeface="+mn-cs"/>
                        </a:rPr>
                        <a:t>   </a:t>
                      </a:r>
                      <a:r>
                        <a:rPr lang="zh-CN" altLang="zh-CN" sz="1270" kern="1200" dirty="0" smtClean="0">
                          <a:solidFill>
                            <a:schemeClr val="dk1"/>
                          </a:solidFill>
                          <a:effectLst/>
                          <a:latin typeface="+mn-lt"/>
                          <a:ea typeface="+mn-ea"/>
                          <a:cs typeface="+mn-cs"/>
                        </a:rPr>
                        <a:t>接受：</a:t>
                      </a:r>
                      <a:r>
                        <a:rPr lang="en-US" altLang="zh-CN" sz="1270" kern="1200" dirty="0" smtClean="0">
                          <a:solidFill>
                            <a:schemeClr val="dk1"/>
                          </a:solidFill>
                          <a:effectLst/>
                          <a:latin typeface="+mn-lt"/>
                          <a:ea typeface="+mn-ea"/>
                          <a:cs typeface="+mn-cs"/>
                        </a:rPr>
                        <a:t>0x7E8 21 xx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endParaRPr lang="zh-CN" altLang="en-US" dirty="0"/>
                    </a:p>
                  </a:txBody>
                  <a:tcPr/>
                </a:tc>
                <a:tc>
                  <a:txBody>
                    <a:bodyPr/>
                    <a:lstStyle/>
                    <a:p>
                      <a:pPr algn="ctr"/>
                      <a:endParaRPr lang="zh-CN" altLang="en-US" dirty="0">
                        <a:solidFill>
                          <a:srgbClr val="FF0000"/>
                        </a:solidFill>
                      </a:endParaRPr>
                    </a:p>
                  </a:txBody>
                  <a:tcPr/>
                </a:tc>
              </a:tr>
              <a:tr h="158572">
                <a:tc>
                  <a:txBody>
                    <a:bodyPr/>
                    <a:lstStyle/>
                    <a:p>
                      <a:pPr algn="ctr"/>
                      <a:r>
                        <a:rPr lang="en-US" altLang="zh-CN" sz="1270" kern="1200" dirty="0" smtClean="0">
                          <a:solidFill>
                            <a:schemeClr val="dk1"/>
                          </a:solidFill>
                          <a:effectLst/>
                          <a:latin typeface="+mn-lt"/>
                          <a:ea typeface="+mn-ea"/>
                          <a:cs typeface="+mn-cs"/>
                        </a:rPr>
                        <a:t>   </a:t>
                      </a:r>
                      <a:r>
                        <a:rPr lang="zh-CN" altLang="zh-CN" sz="1270" kern="1200" dirty="0" smtClean="0">
                          <a:solidFill>
                            <a:schemeClr val="dk1"/>
                          </a:solidFill>
                          <a:effectLst/>
                          <a:latin typeface="+mn-lt"/>
                          <a:ea typeface="+mn-ea"/>
                          <a:cs typeface="+mn-cs"/>
                        </a:rPr>
                        <a:t>接受：</a:t>
                      </a:r>
                      <a:r>
                        <a:rPr lang="en-US" altLang="zh-CN" sz="1270" kern="1200" dirty="0" smtClean="0">
                          <a:solidFill>
                            <a:schemeClr val="dk1"/>
                          </a:solidFill>
                          <a:effectLst/>
                          <a:latin typeface="+mn-lt"/>
                          <a:ea typeface="+mn-ea"/>
                          <a:cs typeface="+mn-cs"/>
                        </a:rPr>
                        <a:t>0x7E8 22 xx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a:t>
                      </a:r>
                      <a:r>
                        <a:rPr lang="en-US" altLang="zh-CN" sz="1270" kern="1200" dirty="0" err="1" smtClean="0">
                          <a:solidFill>
                            <a:schemeClr val="dk1"/>
                          </a:solidFill>
                          <a:effectLst/>
                          <a:latin typeface="+mn-lt"/>
                          <a:ea typeface="+mn-ea"/>
                          <a:cs typeface="+mn-cs"/>
                        </a:rPr>
                        <a:t>xx</a:t>
                      </a:r>
                      <a:r>
                        <a:rPr lang="en-US" altLang="zh-CN" sz="1270" kern="1200" dirty="0" smtClean="0">
                          <a:solidFill>
                            <a:schemeClr val="dk1"/>
                          </a:solidFill>
                          <a:effectLst/>
                          <a:latin typeface="+mn-lt"/>
                          <a:ea typeface="+mn-ea"/>
                          <a:cs typeface="+mn-cs"/>
                        </a:rPr>
                        <a:t> 00</a:t>
                      </a:r>
                      <a:endParaRPr lang="zh-CN" altLang="en-US" dirty="0"/>
                    </a:p>
                  </a:txBody>
                  <a:tcPr/>
                </a:tc>
                <a:tc>
                  <a:txBody>
                    <a:bodyPr/>
                    <a:lstStyle/>
                    <a:p>
                      <a:pPr algn="ctr"/>
                      <a:endParaRPr lang="zh-CN" altLang="en-US" dirty="0"/>
                    </a:p>
                  </a:txBody>
                  <a:tcPr/>
                </a:tc>
              </a:tr>
              <a:tr h="158572">
                <a:tc>
                  <a:txBody>
                    <a:bodyPr/>
                    <a:lstStyle/>
                    <a:p>
                      <a:pPr algn="ctr"/>
                      <a:r>
                        <a:rPr lang="zh-CN" altLang="en-US" dirty="0" smtClean="0">
                          <a:solidFill>
                            <a:srgbClr val="FF0000"/>
                          </a:solidFill>
                        </a:rPr>
                        <a:t>其中</a:t>
                      </a:r>
                      <a:r>
                        <a:rPr lang="en-US" altLang="zh-CN" dirty="0" smtClean="0">
                          <a:solidFill>
                            <a:srgbClr val="FF0000"/>
                          </a:solidFill>
                        </a:rPr>
                        <a:t>xx</a:t>
                      </a:r>
                      <a:r>
                        <a:rPr lang="zh-CN" altLang="en-US" dirty="0" smtClean="0">
                          <a:solidFill>
                            <a:srgbClr val="FF0000"/>
                          </a:solidFill>
                        </a:rPr>
                        <a:t>（</a:t>
                      </a:r>
                      <a:r>
                        <a:rPr lang="en-US" altLang="zh-CN" dirty="0" smtClean="0">
                          <a:solidFill>
                            <a:srgbClr val="FF0000"/>
                          </a:solidFill>
                        </a:rPr>
                        <a:t>hex</a:t>
                      </a:r>
                      <a:r>
                        <a:rPr lang="zh-CN" altLang="en-US" dirty="0" smtClean="0">
                          <a:solidFill>
                            <a:srgbClr val="FF0000"/>
                          </a:solidFill>
                        </a:rPr>
                        <a:t>）对应的</a:t>
                      </a:r>
                      <a:r>
                        <a:rPr lang="en-US" altLang="zh-CN" dirty="0" smtClean="0">
                          <a:solidFill>
                            <a:srgbClr val="FF0000"/>
                          </a:solidFill>
                        </a:rPr>
                        <a:t>ASCII </a:t>
                      </a:r>
                      <a:r>
                        <a:rPr lang="zh-CN" altLang="en-US" dirty="0" smtClean="0">
                          <a:solidFill>
                            <a:srgbClr val="FF0000"/>
                          </a:solidFill>
                        </a:rPr>
                        <a:t>码字符代表</a:t>
                      </a:r>
                      <a:r>
                        <a:rPr lang="en-US" altLang="zh-CN" dirty="0" smtClean="0">
                          <a:solidFill>
                            <a:srgbClr val="FF0000"/>
                          </a:solidFill>
                        </a:rPr>
                        <a:t>CALID</a:t>
                      </a:r>
                      <a:r>
                        <a:rPr lang="zh-CN" altLang="en-US" dirty="0" smtClean="0">
                          <a:solidFill>
                            <a:srgbClr val="FF0000"/>
                          </a:solidFill>
                        </a:rPr>
                        <a:t>，共</a:t>
                      </a:r>
                      <a:r>
                        <a:rPr lang="en-US" altLang="zh-CN" dirty="0" smtClean="0">
                          <a:solidFill>
                            <a:srgbClr val="FF0000"/>
                          </a:solidFill>
                        </a:rPr>
                        <a:t>16</a:t>
                      </a:r>
                      <a:r>
                        <a:rPr lang="zh-CN" altLang="en-US" dirty="0" smtClean="0">
                          <a:solidFill>
                            <a:srgbClr val="FF0000"/>
                          </a:solidFill>
                        </a:rPr>
                        <a:t>字节</a:t>
                      </a:r>
                      <a:endParaRPr lang="zh-CN" altLang="en-US" dirty="0">
                        <a:solidFill>
                          <a:srgbClr val="FF0000"/>
                        </a:solidFill>
                      </a:endParaRPr>
                    </a:p>
                  </a:txBody>
                  <a:tcPr/>
                </a:tc>
                <a:tc>
                  <a:txBody>
                    <a:bodyPr/>
                    <a:lstStyle/>
                    <a:p>
                      <a:pPr algn="ct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3"/>
          <p:cNvSpPr>
            <a:spLocks noChangeArrowheads="1"/>
          </p:cNvSpPr>
          <p:nvPr/>
        </p:nvSpPr>
        <p:spPr bwMode="auto">
          <a:xfrm>
            <a:off x="235491" y="733837"/>
            <a:ext cx="5991138" cy="511797"/>
          </a:xfrm>
          <a:prstGeom prst="rect">
            <a:avLst/>
          </a:prstGeom>
          <a:noFill/>
          <a:ln w="9525">
            <a:noFill/>
            <a:miter lim="800000"/>
          </a:ln>
        </p:spPr>
        <p:txBody>
          <a:bodyPr wrap="square" lIns="91430" tIns="45715" rIns="91430" bIns="45715">
            <a:spAutoFit/>
          </a:bodyPr>
          <a:lstStyle/>
          <a:p>
            <a:pPr eaLnBrk="0" hangingPunct="0">
              <a:lnSpc>
                <a:spcPct val="125000"/>
              </a:lnSpc>
            </a:pPr>
            <a:r>
              <a:rPr lang="zh-CN" altLang="en-US" sz="2400" b="1" dirty="0" smtClean="0">
                <a:solidFill>
                  <a:srgbClr val="17375E"/>
                </a:solidFill>
                <a:latin typeface="微软雅黑" panose="020B0503020204020204" pitchFamily="34" charset="-122"/>
                <a:ea typeface="微软雅黑" panose="020B0503020204020204" pitchFamily="34" charset="-122"/>
                <a:sym typeface="微软雅黑" panose="020B0503020204020204" pitchFamily="34" charset="-122"/>
              </a:rPr>
              <a:t>二、</a:t>
            </a:r>
            <a:r>
              <a:rPr lang="en-US" altLang="zh-CN" sz="2400" b="1" dirty="0" smtClean="0">
                <a:solidFill>
                  <a:srgbClr val="17375E"/>
                </a:solidFill>
                <a:latin typeface="微软雅黑" panose="020B0503020204020204" pitchFamily="34" charset="-122"/>
                <a:ea typeface="微软雅黑" panose="020B0503020204020204" pitchFamily="34" charset="-122"/>
                <a:sym typeface="微软雅黑" panose="020B0503020204020204" pitchFamily="34" charset="-122"/>
              </a:rPr>
              <a:t>CALID</a:t>
            </a:r>
            <a:r>
              <a:rPr lang="zh-CN" altLang="en-US" sz="2400" b="1" dirty="0" smtClean="0">
                <a:solidFill>
                  <a:srgbClr val="17375E"/>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2400" b="1" dirty="0" smtClean="0">
                <a:solidFill>
                  <a:srgbClr val="17375E"/>
                </a:solidFill>
                <a:latin typeface="微软雅黑" panose="020B0503020204020204" pitchFamily="34" charset="-122"/>
                <a:ea typeface="微软雅黑" panose="020B0503020204020204" pitchFamily="34" charset="-122"/>
                <a:sym typeface="微软雅黑" panose="020B0503020204020204" pitchFamily="34" charset="-122"/>
              </a:rPr>
              <a:t>CVN</a:t>
            </a:r>
            <a:r>
              <a:rPr lang="zh-CN" altLang="en-US" sz="2400" b="1" dirty="0" smtClean="0">
                <a:solidFill>
                  <a:srgbClr val="17375E"/>
                </a:solidFill>
                <a:latin typeface="微软雅黑" panose="020B0503020204020204" pitchFamily="34" charset="-122"/>
                <a:ea typeface="微软雅黑" panose="020B0503020204020204" pitchFamily="34" charset="-122"/>
                <a:sym typeface="微软雅黑" panose="020B0503020204020204" pitchFamily="34" charset="-122"/>
              </a:rPr>
              <a:t>信息管控需求</a:t>
            </a:r>
            <a:endParaRPr lang="zh-CN" altLang="en-US" sz="2400" b="1" dirty="0">
              <a:solidFill>
                <a:srgbClr val="17375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nvSpPr>
        <p:spPr>
          <a:xfrm>
            <a:off x="520659" y="1513156"/>
            <a:ext cx="7041284" cy="3503523"/>
          </a:xfrm>
          <a:prstGeom prst="rect">
            <a:avLst/>
          </a:prstGeom>
          <a:noFill/>
          <a:ln w="28575">
            <a:noFill/>
          </a:ln>
        </p:spPr>
        <p:txBody>
          <a:bodyPr wrap="square" rtlCol="0">
            <a:spAutoFit/>
          </a:bodyPr>
          <a:lstStyle/>
          <a:p>
            <a:pPr marL="285750" indent="-285750">
              <a:lnSpc>
                <a:spcPts val="2300"/>
              </a:lnSpc>
              <a:spcBef>
                <a:spcPts val="600"/>
              </a:spcBef>
              <a:buSzPct val="120000"/>
              <a:buFont typeface="Wingdings" pitchFamily="2" charset="2"/>
              <a:buChar char="u"/>
            </a:pP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需求方案：</a:t>
            </a:r>
            <a:endParaRPr lang="en-US" altLang="zh-CN" sz="1400" dirty="0">
              <a:latin typeface="微软雅黑" panose="020B0503020204020204" pitchFamily="34" charset="-122"/>
              <a:ea typeface="微软雅黑" panose="020B0503020204020204" pitchFamily="34" charset="-122"/>
              <a:sym typeface="微软雅黑" panose="020B0503020204020204" pitchFamily="34" charset="-122"/>
            </a:endParaRPr>
          </a:p>
          <a:p>
            <a:pPr indent="450850">
              <a:lnSpc>
                <a:spcPts val="2300"/>
              </a:lnSpc>
              <a:spcBef>
                <a:spcPts val="600"/>
              </a:spcBef>
              <a:buClr>
                <a:srgbClr val="FFC000"/>
              </a:buClr>
              <a:buSzPct val="120000"/>
            </a:pP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由</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OBD</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读取到</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CALID</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CVN</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信息后，上传路径与</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GPS</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OBD</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信息一致</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样车管理系统</a:t>
            </a:r>
            <a:r>
              <a:rPr lang="en-US" altLang="zh-CN" sz="1400"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TBD</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），实现</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CALID</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CVN</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与车辆</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VIN</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信息、</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控制器</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类别（</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TCU</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ECU</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PCU</a:t>
            </a:r>
            <a:r>
              <a:rPr lang="zh-CN" altLang="en-US" sz="1400" dirty="0" smtClea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预留</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读取信息日期的对应关系。</a:t>
            </a:r>
            <a:endPar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ts val="2300"/>
              </a:lnSpc>
              <a:spcBef>
                <a:spcPts val="600"/>
              </a:spcBef>
              <a:buSzPct val="120000"/>
              <a:buFont typeface="Wingdings" pitchFamily="2" charset="2"/>
              <a:buChar char="u"/>
            </a:pP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查询方式：</a:t>
            </a:r>
            <a:endPar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ts val="2300"/>
              </a:lnSpc>
              <a:spcBef>
                <a:spcPts val="600"/>
              </a:spcBef>
              <a:buClr>
                <a:srgbClr val="3072C2"/>
              </a:buClr>
              <a:buSzPct val="120000"/>
              <a:buFont typeface="Wingdings" pitchFamily="2" charset="2"/>
              <a:buChar char="Ø"/>
            </a:pP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通过手机客户端扫描车辆</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VIN</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，或手动输入车辆</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VIN</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进行查询；</a:t>
            </a:r>
            <a:endPar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ts val="2300"/>
              </a:lnSpc>
              <a:spcBef>
                <a:spcPts val="600"/>
              </a:spcBef>
              <a:buClr>
                <a:srgbClr val="3072C2"/>
              </a:buClr>
              <a:buSzPct val="120000"/>
              <a:buFont typeface="Wingdings" pitchFamily="2" charset="2"/>
              <a:buChar char="Ø"/>
            </a:pP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通过电脑端输入车辆</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VIN</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进行查询。</a:t>
            </a:r>
            <a:endPar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ts val="2300"/>
              </a:lnSpc>
              <a:spcBef>
                <a:spcPts val="600"/>
              </a:spcBef>
              <a:buSzPct val="120000"/>
              <a:buFont typeface="Wingdings" pitchFamily="2" charset="2"/>
              <a:buChar char="u"/>
            </a:pP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优势：</a:t>
            </a:r>
            <a:endPar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endParaRPr>
          </a:p>
          <a:p>
            <a:pPr>
              <a:lnSpc>
                <a:spcPts val="2300"/>
              </a:lnSpc>
              <a:spcBef>
                <a:spcPts val="600"/>
              </a:spcBef>
              <a:buSzPct val="120000"/>
            </a:pPr>
            <a:r>
              <a:rPr lang="en-US" altLang="zh-CN" sz="1400"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可以保证人员及时发现项目中试验车、工装车以及路试车等开发阶段车辆上出现的软件版本不正确或不匹配现象，实时监控</a:t>
            </a:r>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TCU/ECU</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软件状态。</a:t>
            </a:r>
            <a:endParaRPr lang="en-US" altLang="zh-CN"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45080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1" y="1618614"/>
            <a:ext cx="6798732"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38200" y="1017032"/>
            <a:ext cx="3192779" cy="369332"/>
          </a:xfrm>
          <a:prstGeom prst="rect">
            <a:avLst/>
          </a:prstGeom>
          <a:noFill/>
        </p:spPr>
        <p:txBody>
          <a:bodyPr wrap="square" rtlCol="0">
            <a:spAutoFit/>
          </a:bodyPr>
          <a:lstStyle/>
          <a:p>
            <a:r>
              <a:rPr lang="zh-CN" altLang="en-US" b="1" dirty="0">
                <a:latin typeface="微软雅黑" pitchFamily="34" charset="-122"/>
                <a:ea typeface="微软雅黑" pitchFamily="34" charset="-122"/>
              </a:rPr>
              <a:t>当前</a:t>
            </a:r>
            <a:r>
              <a:rPr lang="zh-CN" altLang="en-US" b="1" dirty="0" smtClean="0">
                <a:latin typeface="微软雅黑" pitchFamily="34" charset="-122"/>
                <a:ea typeface="微软雅黑" pitchFamily="34" charset="-122"/>
              </a:rPr>
              <a:t>样车管理系统车辆信息</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8668253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679</TotalTime>
  <Words>644</Words>
  <Application>Microsoft Office PowerPoint</Application>
  <PresentationFormat>自定义</PresentationFormat>
  <Paragraphs>49</Paragraphs>
  <Slides>6</Slides>
  <Notes>1</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自定义设计方案</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Mickey Jiang</dc:creator>
  <cp:lastModifiedBy>cqca</cp:lastModifiedBy>
  <cp:revision>305</cp:revision>
  <cp:lastPrinted>2018-02-09T05:55:00Z</cp:lastPrinted>
  <dcterms:created xsi:type="dcterms:W3CDTF">2015-05-15T03:51:00Z</dcterms:created>
  <dcterms:modified xsi:type="dcterms:W3CDTF">2019-10-31T01:58:24Z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y fmtid="{D5CDD505-2E9C-101B-9397-08002B2CF9AE}" pid="3" name="KSORubyTemplateID">
    <vt:lpwstr>2</vt:lpwstr>
  </property>
</Properties>
</file>