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1" r:id="rId1"/>
  </p:sldMasterIdLst>
  <p:sldIdLst>
    <p:sldId id="256" r:id="rId2"/>
    <p:sldId id="269" r:id="rId3"/>
    <p:sldId id="257" r:id="rId4"/>
    <p:sldId id="258" r:id="rId5"/>
    <p:sldId id="259" r:id="rId6"/>
    <p:sldId id="268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70" r:id="rId15"/>
    <p:sldId id="267" r:id="rId16"/>
  </p:sldIdLst>
  <p:sldSz cx="9144000" cy="6858000" type="screen4x3"/>
  <p:notesSz cx="6858000" cy="9144000"/>
  <p:defaultTextStyle>
    <a:defPPr>
      <a:defRPr lang="zh-TW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2" d="100"/>
          <a:sy n="112" d="100"/>
        </p:scale>
        <p:origin x="-6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子標題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 按一下以編輯母片子標題樣式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16/11/17</a:t>
            </a:fld>
            <a:endParaRPr 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直線接點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橢圓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橢圓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064BA-B63C-4D4A-9444-3B1DA427A092}" type="datetimeFigureOut">
              <a:rPr kumimoji="1" lang="zh-TW" altLang="en-US" smtClean="0"/>
              <a:t>16/11/17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DAF77-207F-244D-BF5C-AC9B9260B77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直線接點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橢圓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橢圓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9D0DAF77-207F-244D-BF5C-AC9B9260B774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064BA-B63C-4D4A-9444-3B1DA427A092}" type="datetimeFigureOut">
              <a:rPr kumimoji="1" lang="zh-TW" altLang="en-US" smtClean="0"/>
              <a:t>16/11/17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064BA-B63C-4D4A-9444-3B1DA427A092}" type="datetimeFigureOut">
              <a:rPr kumimoji="1" lang="zh-TW" altLang="en-US" smtClean="0"/>
              <a:t>16/11/17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9D0DAF77-207F-244D-BF5C-AC9B9260B774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頭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16/11/17</a:t>
            </a:fld>
            <a:endParaRPr lang="en-US"/>
          </a:p>
        </p:txBody>
      </p:sp>
      <p:sp>
        <p:nvSpPr>
          <p:cNvPr id="8" name="直線接點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橢圓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橢圓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90E064BA-B63C-4D4A-9444-3B1DA427A092}" type="datetimeFigureOut">
              <a:rPr kumimoji="1" lang="zh-TW" altLang="en-US" smtClean="0"/>
              <a:t>16/11/17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DAF77-207F-244D-BF5C-AC9B9260B774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8" name="直線接點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內容版面配置區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2" name="內容版面配置區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較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線接點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矩形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矩形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064BA-B63C-4D4A-9444-3B1DA427A092}" type="datetimeFigureOut">
              <a:rPr kumimoji="1" lang="zh-TW" altLang="en-US" smtClean="0"/>
              <a:t>16/11/17</a:t>
            </a:fld>
            <a:endParaRPr kumimoji="1"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kumimoji="1" lang="zh-TW" altLang="en-US"/>
          </a:p>
        </p:txBody>
      </p:sp>
      <p:sp>
        <p:nvSpPr>
          <p:cNvPr id="15" name="直線接點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內容版面配置區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26" name="內容版面配置區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25" name="橢圓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橢圓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9D0DAF77-207F-244D-BF5C-AC9B9260B774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23" name="標題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064BA-B63C-4D4A-9444-3B1DA427A092}" type="datetimeFigureOut">
              <a:rPr kumimoji="1" lang="zh-TW" altLang="en-US" smtClean="0"/>
              <a:t>16/11/17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9D0DAF77-207F-244D-BF5C-AC9B9260B77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064BA-B63C-4D4A-9444-3B1DA427A092}" type="datetimeFigureOut">
              <a:rPr kumimoji="1" lang="zh-TW" altLang="en-US" smtClean="0"/>
              <a:t>16/11/17</a:t>
            </a:fld>
            <a:endParaRPr kumimoji="1"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D0DAF77-207F-244D-BF5C-AC9B9260B77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矩形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矩形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內容版面配置區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0" name="橢圓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橢圓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9D0DAF77-207F-244D-BF5C-AC9B9260B774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21" name="矩形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064BA-B63C-4D4A-9444-3B1DA427A092}" type="datetimeFigureOut">
              <a:rPr kumimoji="1" lang="zh-TW" altLang="en-US" smtClean="0"/>
              <a:t>16/11/17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kumimoji="1"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直線接點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矩形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矩形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橢圓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橢圓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9D0DAF77-207F-244D-BF5C-AC9B9260B774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將圖片拖曳至版面配置區或按一下圖示以新增</a:t>
            </a:r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90E064BA-B63C-4D4A-9444-3B1DA427A092}" type="datetimeFigureOut">
              <a:rPr kumimoji="1" lang="zh-TW" altLang="en-US" smtClean="0"/>
              <a:t>16/11/17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kumimoji="1"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90E064BA-B63C-4D4A-9444-3B1DA427A092}" type="datetimeFigureOut">
              <a:rPr kumimoji="1" lang="zh-TW" altLang="en-US" smtClean="0"/>
              <a:t>16/11/17</a:t>
            </a:fld>
            <a:endParaRPr kumimoji="1"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橢圓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橢圓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9D0DAF77-207F-244D-BF5C-AC9B9260B774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子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zh-TW" altLang="en-US" dirty="0" smtClean="0"/>
              <a:t>授課老師：毛敬豪</a:t>
            </a:r>
            <a:endParaRPr kumimoji="1" lang="en-US" altLang="zh-TW" dirty="0" smtClean="0"/>
          </a:p>
          <a:p>
            <a:r>
              <a:rPr kumimoji="1" lang="zh-TW" altLang="en-US" dirty="0" smtClean="0"/>
              <a:t>學生：謝奇元</a:t>
            </a:r>
            <a:endParaRPr kumimoji="1" lang="en-US" altLang="zh-TW" dirty="0" smtClean="0"/>
          </a:p>
          <a:p>
            <a:r>
              <a:rPr kumimoji="1" lang="zh-TW" altLang="en-US" dirty="0" smtClean="0"/>
              <a:t>班級：資工系碩一</a:t>
            </a:r>
            <a:endParaRPr kumimoji="1" lang="en-US" altLang="zh-TW" dirty="0" smtClean="0"/>
          </a:p>
          <a:p>
            <a:r>
              <a:rPr kumimoji="1" lang="zh-TW" altLang="en-US" dirty="0" smtClean="0"/>
              <a:t>學號：</a:t>
            </a:r>
            <a:r>
              <a:rPr kumimoji="1" lang="en-US" altLang="zh-TW" dirty="0" smtClean="0"/>
              <a:t>m10515036</a:t>
            </a:r>
            <a:endParaRPr kumimoji="1"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zh-TW" altLang="en-US" dirty="0" smtClean="0"/>
              <a:t>社群媒體分析實務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07952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第二題</a:t>
            </a:r>
            <a:r>
              <a:rPr kumimoji="1" lang="en-US" altLang="zh-TW" dirty="0" smtClean="0"/>
              <a:t>(d)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/>
              <a:t>每個月參</a:t>
            </a:r>
            <a:r>
              <a:rPr lang="en-US" altLang="zh-TW" dirty="0"/>
              <a:t>Tweets</a:t>
            </a:r>
            <a:r>
              <a:rPr lang="zh-TW" altLang="en-US" dirty="0"/>
              <a:t>數量長條圖</a:t>
            </a:r>
          </a:p>
          <a:p>
            <a:endParaRPr kumimoji="1" lang="zh-TW" altLang="en-US" dirty="0"/>
          </a:p>
        </p:txBody>
      </p:sp>
      <p:pic>
        <p:nvPicPr>
          <p:cNvPr id="5" name="圖片 4" descr="螢幕快照 2016-11-15 下午7.18.4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261" y="2139048"/>
            <a:ext cx="4631281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67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第二題</a:t>
            </a:r>
            <a:r>
              <a:rPr kumimoji="1" lang="en-US" altLang="zh-TW" dirty="0" smtClean="0"/>
              <a:t>(e)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nl-NL" dirty="0"/>
              <a:t>其中有</a:t>
            </a:r>
            <a:r>
              <a:rPr lang="nl-NL" altLang="zh-TW" dirty="0"/>
              <a:t>URL</a:t>
            </a:r>
            <a:r>
              <a:rPr lang="zh-TW" altLang="nl-NL" dirty="0"/>
              <a:t>與無</a:t>
            </a:r>
            <a:r>
              <a:rPr lang="nl-NL" altLang="zh-TW" dirty="0"/>
              <a:t>URL</a:t>
            </a:r>
            <a:r>
              <a:rPr lang="zh-TW" altLang="nl-NL" dirty="0"/>
              <a:t>的</a:t>
            </a:r>
            <a:r>
              <a:rPr lang="nl-NL" altLang="zh-TW" dirty="0" err="1"/>
              <a:t>Tweets</a:t>
            </a:r>
            <a:r>
              <a:rPr lang="zh-TW" altLang="nl-NL" dirty="0"/>
              <a:t>的比例圓餅圖</a:t>
            </a:r>
            <a:endParaRPr lang="zh-TW" altLang="en-US" dirty="0"/>
          </a:p>
          <a:p>
            <a:endParaRPr kumimoji="1" lang="zh-TW" altLang="en-US" dirty="0"/>
          </a:p>
        </p:txBody>
      </p:sp>
      <p:pic>
        <p:nvPicPr>
          <p:cNvPr id="5" name="圖片 4" descr="螢幕快照 2016-11-15 下午7.18.0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324" y="2139048"/>
            <a:ext cx="4085400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67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第二題</a:t>
            </a:r>
            <a:r>
              <a:rPr kumimoji="1" lang="en-US" altLang="zh-TW" dirty="0" smtClean="0"/>
              <a:t>(f)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/>
              <a:t>請依照每個月繪製各</a:t>
            </a:r>
            <a:r>
              <a:rPr lang="en-US" altLang="zh-TW" dirty="0"/>
              <a:t>Twitter</a:t>
            </a:r>
            <a:r>
              <a:rPr lang="zh-TW" altLang="en-US" dirty="0"/>
              <a:t>所提到</a:t>
            </a:r>
            <a:r>
              <a:rPr lang="en-US" altLang="zh-TW" dirty="0"/>
              <a:t>CVE</a:t>
            </a:r>
            <a:r>
              <a:rPr lang="zh-TW" altLang="en-US" dirty="0"/>
              <a:t>的箱型圖</a:t>
            </a:r>
            <a:r>
              <a:rPr lang="en-US" altLang="zh-TW" dirty="0"/>
              <a:t>(</a:t>
            </a:r>
            <a:r>
              <a:rPr lang="zh-TW" altLang="en-US" dirty="0"/>
              <a:t>每月最多發表帳號的次數、</a:t>
            </a:r>
            <a:r>
              <a:rPr lang="zh-TW" altLang="en-US" dirty="0" smtClean="0"/>
              <a:t>每月平均發</a:t>
            </a:r>
            <a:r>
              <a:rPr lang="zh-TW" altLang="en-US" dirty="0"/>
              <a:t>表的次數、每月至少發表的次數、第一分位數、第三分位數</a:t>
            </a:r>
            <a:r>
              <a:rPr lang="en-US" altLang="zh-TW" dirty="0"/>
              <a:t>)</a:t>
            </a:r>
            <a:endParaRPr lang="zh-TW" altLang="en-US" dirty="0"/>
          </a:p>
          <a:p>
            <a:endParaRPr kumimoji="1" lang="zh-TW" altLang="en-US" dirty="0"/>
          </a:p>
        </p:txBody>
      </p:sp>
      <p:pic>
        <p:nvPicPr>
          <p:cNvPr id="5" name="圖片 4" descr="螢幕快照 2016-11-15 下午7.18.2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8993" y="2862000"/>
            <a:ext cx="4128099" cy="39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67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第二題</a:t>
            </a:r>
            <a:r>
              <a:rPr kumimoji="1" lang="en-US" altLang="zh-TW" dirty="0" smtClean="0"/>
              <a:t>(g)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/>
              <a:t>能否分析資安弱點分析指標帳號？如何分析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r>
              <a:rPr lang="en-US" altLang="zh-TW" dirty="0" smtClean="0"/>
              <a:t>ID: 43130563 </a:t>
            </a:r>
            <a:r>
              <a:rPr lang="zh-TW" altLang="en-US" dirty="0" smtClean="0"/>
              <a:t>、</a:t>
            </a:r>
            <a:r>
              <a:rPr lang="en-US" altLang="zh-TW" dirty="0" smtClean="0"/>
              <a:t> </a:t>
            </a:r>
            <a:r>
              <a:rPr lang="is-IS" altLang="zh-TW" dirty="0" smtClean="0"/>
              <a:t>405658492</a:t>
            </a:r>
            <a:r>
              <a:rPr lang="en-US" altLang="zh-TW" dirty="0"/>
              <a:t> </a:t>
            </a:r>
            <a:r>
              <a:rPr lang="zh-TW" altLang="en-US" dirty="0" smtClean="0"/>
              <a:t>、</a:t>
            </a:r>
            <a:r>
              <a:rPr lang="en-US" altLang="zh-TW" dirty="0" smtClean="0"/>
              <a:t> </a:t>
            </a:r>
            <a:r>
              <a:rPr lang="cs-CZ" altLang="zh-TW" dirty="0" smtClean="0"/>
              <a:t>588352148389269505</a:t>
            </a:r>
            <a:r>
              <a:rPr lang="zh-TW" altLang="en-US" dirty="0" smtClean="0"/>
              <a:t>、</a:t>
            </a:r>
            <a:r>
              <a:rPr lang="en-US" altLang="zh-TW" dirty="0" smtClean="0"/>
              <a:t> </a:t>
            </a:r>
            <a:r>
              <a:rPr lang="cs-CZ" altLang="zh-TW" dirty="0" smtClean="0"/>
              <a:t>603329449388429312</a:t>
            </a:r>
            <a:r>
              <a:rPr lang="en-US" altLang="zh-TW" dirty="0" smtClean="0"/>
              <a:t> </a:t>
            </a:r>
            <a:r>
              <a:rPr lang="zh-TW" altLang="en-US" dirty="0" smtClean="0"/>
              <a:t>、</a:t>
            </a:r>
            <a:r>
              <a:rPr lang="en-US" altLang="zh-TW" dirty="0" smtClean="0"/>
              <a:t> </a:t>
            </a:r>
            <a:r>
              <a:rPr lang="cs-CZ" altLang="zh-TW" dirty="0" smtClean="0"/>
              <a:t>608741689721671681</a:t>
            </a:r>
            <a:r>
              <a:rPr lang="en-US" altLang="zh-TW" dirty="0" smtClean="0"/>
              <a:t> </a:t>
            </a:r>
            <a:r>
              <a:rPr lang="zh-TW" altLang="en-US" dirty="0" smtClean="0"/>
              <a:t>、</a:t>
            </a:r>
            <a:r>
              <a:rPr lang="en-US" altLang="zh-TW" dirty="0" smtClean="0"/>
              <a:t> </a:t>
            </a:r>
            <a:r>
              <a:rPr lang="fi-FI" altLang="zh-TW" dirty="0" smtClean="0"/>
              <a:t>617877508403384320</a:t>
            </a:r>
            <a:r>
              <a:rPr lang="en-US" altLang="zh-TW" dirty="0" smtClean="0"/>
              <a:t> </a:t>
            </a:r>
            <a:r>
              <a:rPr lang="zh-TW" altLang="en-US" dirty="0" smtClean="0"/>
              <a:t>、</a:t>
            </a:r>
            <a:r>
              <a:rPr lang="en-US" altLang="zh-TW" dirty="0" smtClean="0"/>
              <a:t> </a:t>
            </a:r>
            <a:r>
              <a:rPr lang="cs-CZ" altLang="zh-TW" dirty="0" smtClean="0">
                <a:solidFill>
                  <a:srgbClr val="FF0000"/>
                </a:solidFill>
              </a:rPr>
              <a:t>118059149</a:t>
            </a:r>
            <a:endParaRPr kumimoji="1" lang="en-US" altLang="zh-TW" dirty="0" smtClean="0">
              <a:solidFill>
                <a:srgbClr val="FF0000"/>
              </a:solidFill>
            </a:endParaRPr>
          </a:p>
          <a:p>
            <a:endParaRPr kumimoji="1" lang="en-US" altLang="zh-TW" dirty="0"/>
          </a:p>
          <a:p>
            <a:r>
              <a:rPr kumimoji="1" lang="zh-TW" altLang="en-US" dirty="0" smtClean="0"/>
              <a:t>他們個別為當月</a:t>
            </a:r>
            <a:r>
              <a:rPr kumimoji="1" lang="en-US" altLang="zh-TW" dirty="0" smtClean="0"/>
              <a:t>tweets</a:t>
            </a:r>
            <a:r>
              <a:rPr kumimoji="1" lang="zh-TW" altLang="en-US" dirty="0" smtClean="0"/>
              <a:t>最高的帳號，尤其</a:t>
            </a:r>
            <a:r>
              <a:rPr lang="cs-CZ" altLang="zh-TW" dirty="0" smtClean="0">
                <a:solidFill>
                  <a:srgbClr val="FF0000"/>
                </a:solidFill>
              </a:rPr>
              <a:t>118059149</a:t>
            </a:r>
            <a:r>
              <a:rPr lang="zh-TW" altLang="en-US" dirty="0" smtClean="0"/>
              <a:t>拿下了連三月最高</a:t>
            </a:r>
            <a:r>
              <a:rPr kumimoji="1" lang="zh-TW" altLang="en-US" dirty="0" smtClean="0"/>
              <a:t>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8267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3047288"/>
          </a:xfrm>
        </p:spPr>
        <p:txBody>
          <a:bodyPr>
            <a:normAutofit/>
          </a:bodyPr>
          <a:lstStyle/>
          <a:p>
            <a:r>
              <a:rPr lang="zh-TW" altLang="en-US" dirty="0"/>
              <a:t>請選擇</a:t>
            </a:r>
            <a:r>
              <a:rPr lang="en-US" altLang="zh-TW" dirty="0"/>
              <a:t>20</a:t>
            </a:r>
            <a:r>
              <a:rPr lang="zh-TW" altLang="en-US" dirty="0"/>
              <a:t>個以上感興趣的</a:t>
            </a:r>
            <a:r>
              <a:rPr lang="en-US" altLang="zh-TW" dirty="0"/>
              <a:t>Twitter</a:t>
            </a:r>
            <a:r>
              <a:rPr lang="zh-TW" altLang="en-US" dirty="0"/>
              <a:t>帳號，定義三類分析帳號標籤，並分析</a:t>
            </a:r>
            <a:r>
              <a:rPr lang="en-US" altLang="zh-TW" dirty="0"/>
              <a:t>Twitter</a:t>
            </a:r>
            <a:r>
              <a:rPr lang="zh-TW" altLang="en-US" dirty="0"/>
              <a:t>所討論的</a:t>
            </a:r>
            <a:r>
              <a:rPr lang="en-US" altLang="zh-TW" dirty="0"/>
              <a:t>Tweet</a:t>
            </a:r>
            <a:r>
              <a:rPr lang="zh-TW" altLang="en-US" dirty="0"/>
              <a:t>內容，萃取關鍵字為屬性，透過決策術演算法取得分類規則，請呈現決策術並以</a:t>
            </a:r>
            <a:r>
              <a:rPr lang="en-US" altLang="zh-TW" dirty="0" err="1"/>
              <a:t>Heatmap</a:t>
            </a:r>
            <a:r>
              <a:rPr lang="zh-TW" altLang="en-US" dirty="0"/>
              <a:t>對於決策樹的參數進行分析。</a:t>
            </a:r>
          </a:p>
          <a:p>
            <a:endParaRPr kumimoji="1" lang="en-US" altLang="zh-TW" dirty="0" smtClean="0"/>
          </a:p>
          <a:p>
            <a:r>
              <a:rPr kumimoji="1" lang="zh-TW" altLang="en-US" dirty="0" smtClean="0"/>
              <a:t>三類標籤：研究員、作業員、學生</a:t>
            </a:r>
            <a:endParaRPr kumimoji="1"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第</a:t>
            </a:r>
            <a:r>
              <a:rPr kumimoji="1" lang="zh-TW" altLang="en-US" dirty="0" smtClean="0"/>
              <a:t>三</a:t>
            </a:r>
            <a:r>
              <a:rPr kumimoji="1" lang="zh-TW" altLang="en-US" dirty="0" smtClean="0"/>
              <a:t>題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41169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第三題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pic>
        <p:nvPicPr>
          <p:cNvPr id="9" name="圖片 8" descr="螢幕快照 2016-11-17 上午9.31.5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471" y="2169757"/>
            <a:ext cx="4749800" cy="353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67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建構個人資料分析平台。</a:t>
            </a:r>
            <a:r>
              <a:rPr lang="en-US" altLang="zh-TW" dirty="0" smtClean="0"/>
              <a:t>(</a:t>
            </a:r>
            <a:r>
              <a:rPr lang="zh-TW" altLang="en-US" dirty="0" smtClean="0"/>
              <a:t>以三頁以內投影片說明以</a:t>
            </a:r>
            <a:r>
              <a:rPr lang="en-US" altLang="zh-TW" dirty="0" smtClean="0"/>
              <a:t>container</a:t>
            </a:r>
            <a:r>
              <a:rPr lang="zh-TW" altLang="en-US" dirty="0" smtClean="0"/>
              <a:t>技術建構分析平台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第一題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33662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第一題</a:t>
            </a:r>
            <a:r>
              <a:rPr kumimoji="1" lang="en-US" altLang="zh-TW" dirty="0" smtClean="0"/>
              <a:t>(a)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zh-TW" altLang="en-US" dirty="0" smtClean="0"/>
              <a:t>作業系統：</a:t>
            </a:r>
            <a:r>
              <a:rPr kumimoji="1" lang="en-US" altLang="zh-TW" dirty="0" smtClean="0"/>
              <a:t>Mac OS </a:t>
            </a:r>
            <a:r>
              <a:rPr kumimoji="1" lang="nb-NO" altLang="zh-TW" dirty="0" smtClean="0"/>
              <a:t>10.11.6</a:t>
            </a:r>
          </a:p>
          <a:p>
            <a:r>
              <a:rPr kumimoji="1" lang="en-US" altLang="zh-TW" dirty="0" smtClean="0"/>
              <a:t>CPU</a:t>
            </a:r>
            <a:r>
              <a:rPr kumimoji="1" lang="zh-TW" altLang="en-US" dirty="0" smtClean="0"/>
              <a:t>：</a:t>
            </a:r>
            <a:r>
              <a:rPr lang="en-US" altLang="zh-TW" dirty="0"/>
              <a:t>1.3 GHz Intel Core i5</a:t>
            </a:r>
            <a:endParaRPr kumimoji="1" lang="nb-NO" altLang="zh-TW" dirty="0" smtClean="0"/>
          </a:p>
          <a:p>
            <a:r>
              <a:rPr kumimoji="1" lang="zh-TW" altLang="en-US" dirty="0" smtClean="0"/>
              <a:t>記憶體：</a:t>
            </a:r>
            <a:r>
              <a:rPr lang="fi-FI" altLang="zh-TW" dirty="0"/>
              <a:t>4 GB 1600 MHz DDR3</a:t>
            </a:r>
            <a:endParaRPr kumimoji="1" lang="en-US" altLang="zh-TW" dirty="0" smtClean="0"/>
          </a:p>
          <a:p>
            <a:r>
              <a:rPr kumimoji="1" lang="en-US" altLang="zh-TW" dirty="0" smtClean="0"/>
              <a:t>SSD</a:t>
            </a:r>
            <a:r>
              <a:rPr kumimoji="1" lang="zh-TW" altLang="en-US" dirty="0" smtClean="0"/>
              <a:t>：</a:t>
            </a:r>
            <a:r>
              <a:rPr kumimoji="1" lang="en-US" altLang="zh-TW" dirty="0" smtClean="0"/>
              <a:t>128G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6470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第一題</a:t>
            </a:r>
            <a:r>
              <a:rPr kumimoji="1" lang="en-US" altLang="zh-TW" dirty="0" smtClean="0"/>
              <a:t>(b)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err="1"/>
              <a:t>Elasticsearch</a:t>
            </a:r>
            <a:r>
              <a:rPr lang="zh-TW" altLang="en-US" dirty="0"/>
              <a:t>：解壓縮、到</a:t>
            </a:r>
            <a:r>
              <a:rPr lang="en-US" altLang="zh-TW" dirty="0"/>
              <a:t>/bin</a:t>
            </a:r>
            <a:r>
              <a:rPr lang="zh-TW" altLang="en-US" dirty="0" smtClean="0"/>
              <a:t>底下執行</a:t>
            </a:r>
            <a:r>
              <a:rPr lang="en-US" altLang="zh-TW" dirty="0" err="1" smtClean="0"/>
              <a:t>elasticsearch</a:t>
            </a:r>
            <a:endParaRPr lang="en-US" altLang="zh-TW" dirty="0" smtClean="0"/>
          </a:p>
          <a:p>
            <a:r>
              <a:rPr lang="en-US" altLang="zh-TW" dirty="0" smtClean="0"/>
              <a:t>Anaconda</a:t>
            </a:r>
            <a:r>
              <a:rPr lang="zh-TW" altLang="en-US" dirty="0" smtClean="0"/>
              <a:t>：建立在</a:t>
            </a:r>
            <a:r>
              <a:rPr lang="en-US" altLang="zh-TW" dirty="0" err="1" smtClean="0"/>
              <a:t>Docker</a:t>
            </a:r>
            <a:r>
              <a:rPr lang="zh-TW" altLang="en-US" dirty="0" smtClean="0"/>
              <a:t>裡。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使用</a:t>
            </a:r>
            <a:r>
              <a:rPr lang="en-US" altLang="zh-TW" dirty="0" err="1" smtClean="0"/>
              <a:t>iPython</a:t>
            </a:r>
            <a:r>
              <a:rPr lang="en-US" altLang="zh-TW" dirty="0" smtClean="0"/>
              <a:t> Notebook</a:t>
            </a:r>
            <a:endParaRPr lang="zh-TW" altLang="en-US" dirty="0"/>
          </a:p>
          <a:p>
            <a:endParaRPr lang="zh-TW" altLang="en-US" dirty="0"/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13485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第一題</a:t>
            </a:r>
            <a:r>
              <a:rPr kumimoji="1" lang="en-US" altLang="zh-TW" dirty="0" smtClean="0"/>
              <a:t>(c)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zh-TW" altLang="en-US" dirty="0" smtClean="0"/>
              <a:t>遇到兩個問題</a:t>
            </a:r>
            <a:endParaRPr kumimoji="1" lang="en-US" altLang="zh-TW" dirty="0" smtClean="0"/>
          </a:p>
          <a:p>
            <a:r>
              <a:rPr kumimoji="1" lang="zh-TW" altLang="en-US" dirty="0" smtClean="0"/>
              <a:t>一、安裝系統環境</a:t>
            </a:r>
            <a:endParaRPr kumimoji="1" lang="en-US" altLang="zh-TW" dirty="0" smtClean="0"/>
          </a:p>
          <a:p>
            <a:pPr lvl="1"/>
            <a:r>
              <a:rPr kumimoji="1" lang="zh-TW" altLang="en-US" dirty="0" smtClean="0"/>
              <a:t>資料來源、資料儲存、分析平台、數據呈現</a:t>
            </a:r>
            <a:endParaRPr kumimoji="1" lang="en-US" altLang="zh-TW" dirty="0" smtClean="0"/>
          </a:p>
          <a:p>
            <a:r>
              <a:rPr kumimoji="1" lang="zh-TW" altLang="en-US" dirty="0" smtClean="0"/>
              <a:t>二、學習目標</a:t>
            </a:r>
            <a:endParaRPr kumimoji="1" lang="en-US" altLang="zh-TW" dirty="0" smtClean="0"/>
          </a:p>
          <a:p>
            <a:pPr lvl="1"/>
            <a:r>
              <a:rPr kumimoji="1" lang="zh-TW" altLang="en-US" dirty="0" smtClean="0"/>
              <a:t>架設系統、了解分析流程、分析數據及嘗試新想法</a:t>
            </a:r>
            <a:endParaRPr kumimoji="1" lang="en-US" altLang="zh-TW" dirty="0" smtClean="0"/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13485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3047288"/>
          </a:xfrm>
        </p:spPr>
        <p:txBody>
          <a:bodyPr>
            <a:normAutofit/>
          </a:bodyPr>
          <a:lstStyle/>
          <a:p>
            <a:r>
              <a:rPr lang="zh-CHT" altLang="en-US" dirty="0" smtClean="0"/>
              <a:t>請下載已抓好的</a:t>
            </a:r>
            <a:r>
              <a:rPr lang="en-US" altLang="zh-CHT" dirty="0" smtClean="0"/>
              <a:t>Twitter ES</a:t>
            </a:r>
            <a:r>
              <a:rPr lang="zh-CHT" altLang="en-US" dirty="0" smtClean="0"/>
              <a:t>檔案</a:t>
            </a:r>
            <a:r>
              <a:rPr lang="en-US" altLang="zh-CHT" dirty="0" smtClean="0"/>
              <a:t>(http://</a:t>
            </a:r>
            <a:r>
              <a:rPr lang="en-US" altLang="zh-CHT" dirty="0" err="1" smtClean="0"/>
              <a:t>goo.gl</a:t>
            </a:r>
            <a:r>
              <a:rPr lang="en-US" altLang="zh-CHT" dirty="0" smtClean="0"/>
              <a:t>/</a:t>
            </a:r>
            <a:r>
              <a:rPr lang="en-US" altLang="zh-CHT" dirty="0" err="1" smtClean="0"/>
              <a:t>apXktTcontent_copy</a:t>
            </a:r>
            <a:r>
              <a:rPr lang="en-US" altLang="zh-CHT" dirty="0" smtClean="0"/>
              <a:t>)</a:t>
            </a:r>
            <a:r>
              <a:rPr lang="zh-CHT" altLang="en-US" dirty="0" smtClean="0"/>
              <a:t>，選定十組以內關特定主題之關鍵字</a:t>
            </a:r>
            <a:r>
              <a:rPr lang="en-US" altLang="zh-CHT" dirty="0" smtClean="0"/>
              <a:t>(</a:t>
            </a:r>
            <a:r>
              <a:rPr lang="zh-CHT" altLang="en-US" dirty="0" smtClean="0"/>
              <a:t>如：</a:t>
            </a:r>
            <a:r>
              <a:rPr lang="en-US" altLang="zh-CHT" dirty="0" smtClean="0"/>
              <a:t>CVE</a:t>
            </a:r>
            <a:r>
              <a:rPr lang="zh-CHT" altLang="en-US" dirty="0" smtClean="0"/>
              <a:t>、</a:t>
            </a:r>
            <a:r>
              <a:rPr lang="en-US" altLang="zh-CHT" dirty="0" smtClean="0"/>
              <a:t>Vulnerability</a:t>
            </a:r>
            <a:r>
              <a:rPr lang="zh-CHT" altLang="en-US" dirty="0" smtClean="0"/>
              <a:t>、</a:t>
            </a:r>
            <a:r>
              <a:rPr lang="en-US" altLang="zh-CHT" dirty="0" smtClean="0"/>
              <a:t>Exploit</a:t>
            </a:r>
            <a:r>
              <a:rPr lang="zh-CHT" altLang="en-US" dirty="0" smtClean="0"/>
              <a:t>等</a:t>
            </a:r>
            <a:r>
              <a:rPr lang="en-US" altLang="zh-CHT" dirty="0" smtClean="0"/>
              <a:t>)</a:t>
            </a:r>
            <a:r>
              <a:rPr lang="zh-CHT" altLang="en-US" dirty="0" smtClean="0"/>
              <a:t>，對於關鍵字組進行蒐集，並選定蒐集時間範圍</a:t>
            </a:r>
            <a:endParaRPr lang="en-US" altLang="zh-CHT" dirty="0" smtClean="0"/>
          </a:p>
          <a:p>
            <a:endParaRPr lang="en-US" altLang="zh-CHT" dirty="0" smtClean="0"/>
          </a:p>
          <a:p>
            <a:r>
              <a:rPr lang="zh-TW" altLang="en-US" dirty="0" smtClean="0"/>
              <a:t>關鍵字：</a:t>
            </a:r>
            <a:r>
              <a:rPr lang="en-US" altLang="zh-TW" dirty="0" smtClean="0"/>
              <a:t>CEV</a:t>
            </a:r>
            <a:r>
              <a:rPr lang="zh-TW" altLang="en-US" dirty="0" smtClean="0"/>
              <a:t>、</a:t>
            </a:r>
            <a:r>
              <a:rPr lang="en-US" altLang="zh-TW" dirty="0" smtClean="0"/>
              <a:t>Exploit</a:t>
            </a:r>
          </a:p>
          <a:p>
            <a:r>
              <a:rPr lang="zh-TW" altLang="en-US" dirty="0" smtClean="0"/>
              <a:t>時間範圍：</a:t>
            </a:r>
            <a:r>
              <a:rPr lang="en-US" altLang="zh-TW" dirty="0" smtClean="0"/>
              <a:t>2014/9~2015/9</a:t>
            </a:r>
          </a:p>
          <a:p>
            <a:endParaRPr lang="zh-TW" altLang="en-US" dirty="0" smtClean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第二題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71986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第二題</a:t>
            </a:r>
            <a:r>
              <a:rPr kumimoji="1" lang="en-US" altLang="zh-TW" dirty="0" smtClean="0"/>
              <a:t>(a)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/>
              <a:t>共計有多少</a:t>
            </a:r>
            <a:r>
              <a:rPr lang="en-US" altLang="zh-TW" dirty="0"/>
              <a:t>Twitter</a:t>
            </a:r>
            <a:r>
              <a:rPr lang="zh-TW" altLang="en-US" dirty="0"/>
              <a:t>參與這類關鍵字議題討論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pPr algn="ctr"/>
            <a:endParaRPr lang="en-US" altLang="zh-TW" sz="6400" dirty="0" smtClean="0"/>
          </a:p>
          <a:p>
            <a:pPr marL="0" indent="0" algn="ctr">
              <a:buNone/>
            </a:pPr>
            <a:r>
              <a:rPr lang="en-US" altLang="zh-TW" sz="10000" dirty="0" smtClean="0">
                <a:solidFill>
                  <a:srgbClr val="3366FF"/>
                </a:solidFill>
              </a:rPr>
              <a:t>279</a:t>
            </a:r>
            <a:endParaRPr lang="zh-TW" altLang="en-US" sz="10000" dirty="0">
              <a:solidFill>
                <a:srgbClr val="33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3485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第二題</a:t>
            </a:r>
            <a:r>
              <a:rPr kumimoji="1" lang="en-US" altLang="zh-TW" dirty="0" smtClean="0"/>
              <a:t>(b)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nl-NL" dirty="0"/>
              <a:t>共計有多少</a:t>
            </a:r>
            <a:r>
              <a:rPr lang="nl-NL" altLang="zh-TW" dirty="0" err="1"/>
              <a:t>Tweets</a:t>
            </a:r>
            <a:r>
              <a:rPr lang="nl-NL" altLang="zh-TW" dirty="0" smtClean="0"/>
              <a:t>?</a:t>
            </a:r>
          </a:p>
          <a:p>
            <a:pPr marL="0" indent="0" algn="ctr">
              <a:buNone/>
            </a:pPr>
            <a:endParaRPr lang="en-US" altLang="zh-TW" sz="8000" dirty="0" smtClean="0"/>
          </a:p>
          <a:p>
            <a:pPr marL="0" indent="0" algn="ctr">
              <a:buNone/>
            </a:pPr>
            <a:r>
              <a:rPr lang="en-US" altLang="zh-TW" sz="8000" dirty="0" smtClean="0">
                <a:solidFill>
                  <a:srgbClr val="3366FF"/>
                </a:solidFill>
              </a:rPr>
              <a:t>3416</a:t>
            </a:r>
            <a:endParaRPr lang="zh-TW" altLang="en-US" sz="8000" dirty="0">
              <a:solidFill>
                <a:srgbClr val="3366FF"/>
              </a:solidFill>
            </a:endParaRPr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8267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第二題</a:t>
            </a:r>
            <a:r>
              <a:rPr kumimoji="1" lang="en-US" altLang="zh-TW" dirty="0" smtClean="0"/>
              <a:t>(c)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/>
              <a:t>每個月參與的</a:t>
            </a:r>
            <a:r>
              <a:rPr lang="en-US" altLang="zh-TW" dirty="0"/>
              <a:t>Twitter</a:t>
            </a:r>
            <a:r>
              <a:rPr lang="zh-TW" altLang="en-US" dirty="0"/>
              <a:t>數量長條圖</a:t>
            </a:r>
          </a:p>
          <a:p>
            <a:endParaRPr kumimoji="1" lang="zh-TW" altLang="en-US" dirty="0"/>
          </a:p>
        </p:txBody>
      </p:sp>
      <p:pic>
        <p:nvPicPr>
          <p:cNvPr id="5" name="圖片 4" descr="螢幕快照 2016-11-15 下午7.05.5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727" y="2229832"/>
            <a:ext cx="4723422" cy="396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67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市鎮">
  <a:themeElements>
    <a:clrScheme name="市鎮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市鎮">
      <a:majorFont>
        <a:latin typeface="Georgia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华文新魏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市鎮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市鎮.thmx</Template>
  <TotalTime>114</TotalTime>
  <Words>353</Words>
  <Application>Microsoft Macintosh PowerPoint</Application>
  <PresentationFormat>如螢幕大小 (4:3)</PresentationFormat>
  <Paragraphs>53</Paragraphs>
  <Slides>15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16" baseType="lpstr">
      <vt:lpstr>市鎮</vt:lpstr>
      <vt:lpstr>社群媒體分析實務</vt:lpstr>
      <vt:lpstr>第一題</vt:lpstr>
      <vt:lpstr>第一題(a)</vt:lpstr>
      <vt:lpstr>第一題(b)</vt:lpstr>
      <vt:lpstr>第一題(c)</vt:lpstr>
      <vt:lpstr>第二題</vt:lpstr>
      <vt:lpstr>第二題(a)</vt:lpstr>
      <vt:lpstr>第二題(b)</vt:lpstr>
      <vt:lpstr>第二題(c)</vt:lpstr>
      <vt:lpstr>第二題(d)</vt:lpstr>
      <vt:lpstr>第二題(e)</vt:lpstr>
      <vt:lpstr>第二題(f)</vt:lpstr>
      <vt:lpstr>第二題(g)</vt:lpstr>
      <vt:lpstr>第三題</vt:lpstr>
      <vt:lpstr>第三題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社群媒體分析實務</dc:title>
  <dc:creator>apple</dc:creator>
  <cp:lastModifiedBy>apple</cp:lastModifiedBy>
  <cp:revision>70</cp:revision>
  <dcterms:created xsi:type="dcterms:W3CDTF">2016-11-15T10:45:51Z</dcterms:created>
  <dcterms:modified xsi:type="dcterms:W3CDTF">2016-11-17T01:34:49Z</dcterms:modified>
</cp:coreProperties>
</file>