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64" r:id="rId6"/>
    <p:sldId id="262" r:id="rId7"/>
    <p:sldId id="266" r:id="rId8"/>
    <p:sldId id="267" r:id="rId9"/>
    <p:sldId id="260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5" r:id="rId21"/>
    <p:sldId id="263" r:id="rId22"/>
    <p:sldId id="268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B4D9"/>
    <a:srgbClr val="1086A2"/>
    <a:srgbClr val="CB5627"/>
    <a:srgbClr val="8ABE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0ED6A-D3C4-4970-98D2-596C4E2AAA71}" type="datetimeFigureOut">
              <a:rPr lang="de-DE" smtClean="0"/>
              <a:t>31.05.2015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17DB5-DEBF-4277-B343-10AB8A458E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90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17DB5-DEBF-4277-B343-10AB8A458EA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81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0ACF-9A03-4D16-B6A2-F8BC03F89095}" type="datetimeFigureOut">
              <a:rPr lang="de-DE" smtClean="0"/>
              <a:t>31.05.2015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89CD-180B-4C30-A668-390372E6DE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22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0ACF-9A03-4D16-B6A2-F8BC03F89095}" type="datetimeFigureOut">
              <a:rPr lang="de-DE" smtClean="0"/>
              <a:t>31.05.2015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89CD-180B-4C30-A668-390372E6DE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92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0ACF-9A03-4D16-B6A2-F8BC03F89095}" type="datetimeFigureOut">
              <a:rPr lang="de-DE" smtClean="0"/>
              <a:t>31.05.2015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89CD-180B-4C30-A668-390372E6DE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41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0ACF-9A03-4D16-B6A2-F8BC03F89095}" type="datetimeFigureOut">
              <a:rPr lang="de-DE" smtClean="0"/>
              <a:t>31.05.2015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89CD-180B-4C30-A668-390372E6DE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03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0ACF-9A03-4D16-B6A2-F8BC03F89095}" type="datetimeFigureOut">
              <a:rPr lang="de-DE" smtClean="0"/>
              <a:t>31.05.2015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89CD-180B-4C30-A668-390372E6DE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84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0ACF-9A03-4D16-B6A2-F8BC03F89095}" type="datetimeFigureOut">
              <a:rPr lang="de-DE" smtClean="0"/>
              <a:t>31.05.2015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89CD-180B-4C30-A668-390372E6DE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21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0ACF-9A03-4D16-B6A2-F8BC03F89095}" type="datetimeFigureOut">
              <a:rPr lang="de-DE" smtClean="0"/>
              <a:t>31.05.2015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89CD-180B-4C30-A668-390372E6DE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9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0ACF-9A03-4D16-B6A2-F8BC03F89095}" type="datetimeFigureOut">
              <a:rPr lang="de-DE" smtClean="0"/>
              <a:t>31.05.2015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89CD-180B-4C30-A668-390372E6DE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58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0ACF-9A03-4D16-B6A2-F8BC03F89095}" type="datetimeFigureOut">
              <a:rPr lang="de-DE" smtClean="0"/>
              <a:t>31.05.2015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89CD-180B-4C30-A668-390372E6DE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78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0ACF-9A03-4D16-B6A2-F8BC03F89095}" type="datetimeFigureOut">
              <a:rPr lang="de-DE" smtClean="0"/>
              <a:t>31.05.2015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89CD-180B-4C30-A668-390372E6DE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41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0ACF-9A03-4D16-B6A2-F8BC03F89095}" type="datetimeFigureOut">
              <a:rPr lang="de-DE" smtClean="0"/>
              <a:t>31.05.2015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89CD-180B-4C30-A668-390372E6DE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87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F0ACF-9A03-4D16-B6A2-F8BC03F89095}" type="datetimeFigureOut">
              <a:rPr lang="de-DE" smtClean="0"/>
              <a:t>31.05.2015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89CD-180B-4C30-A668-390372E6DE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25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08520" y="4941168"/>
            <a:ext cx="9361040" cy="20162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157192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de-DE" sz="16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Philipp Heisig</a:t>
            </a:r>
          </a:p>
          <a:p>
            <a:pPr algn="l"/>
            <a:r>
              <a:rPr lang="de-DE" sz="16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Robert Starke</a:t>
            </a:r>
          </a:p>
          <a:p>
            <a:pPr algn="l"/>
            <a:r>
              <a:rPr lang="de-DE" sz="16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Kai Pfrötschner (ausgeschieden)</a:t>
            </a:r>
          </a:p>
          <a:p>
            <a:pPr algn="l"/>
            <a:endParaRPr lang="de-DE" sz="16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algn="l"/>
            <a:r>
              <a:rPr lang="de-DE" sz="16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Übung Multimediakommunikation Sommersemester 2015</a:t>
            </a:r>
            <a:endParaRPr lang="de-DE" sz="16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836" y="1988840"/>
            <a:ext cx="8366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XMPP Web-Programmierung</a:t>
            </a:r>
            <a:endParaRPr lang="de-DE" sz="48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3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D:\system data\pictures\icons\Pngs\Sets\Circle Icons\full-color\png\128px\ey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94404"/>
            <a:ext cx="916004" cy="9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15B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Strophe.js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80" y="1340768"/>
            <a:ext cx="394210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Schwer lesbar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Payload in XML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Funktionalitäten in Plugins gekapselt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570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ystem data\pictures\icons\Pngs\Sets\Circle Icons\full-color\png\128px\r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83810"/>
            <a:ext cx="916004" cy="9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D:\system data\pictures\icons\Pngs\Sets\Circle Icons\full-color\png\128px\eye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94404"/>
            <a:ext cx="916004" cy="9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15B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Strophe.js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80" y="1340768"/>
            <a:ext cx="394210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Schwer lesbar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Payload in XML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Funktionalitäten in Plugins gekapselt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80" y="3356992"/>
            <a:ext cx="641630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Generischer Aufbau führt zu spezifischem Code</a:t>
            </a:r>
            <a:br>
              <a:rPr lang="de-DE" dirty="0" smtClean="0"/>
            </a:br>
            <a:r>
              <a:rPr lang="de-DE" dirty="0" smtClean="0"/>
              <a:t>Abhängigkeiten durch </a:t>
            </a:r>
            <a:r>
              <a:rPr lang="de-DE" dirty="0" smtClean="0"/>
              <a:t>Verkettung der Handler und Callbacks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Plugins schaffen zusätzliche Abhängigkeiten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3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ystem data\pictures\icons\Pngs\Sets\Circle Icons\full-color\png\128px\recycl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83810"/>
            <a:ext cx="916004" cy="9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:\system data\pictures\icons\Pngs\Sets\Circle Icons\full-color\png\128px\docum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373216"/>
            <a:ext cx="916004" cy="9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D:\system data\pictures\icons\Pngs\Sets\Circle Icons\full-color\png\128px\eye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94404"/>
            <a:ext cx="916004" cy="9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15B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Strophe.js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80" y="1340768"/>
            <a:ext cx="394210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Schwer lesbar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Payload in XML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Funktionalitäten in Plugins gekapselt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80" y="3356992"/>
            <a:ext cx="641630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Generischer Aufbau führt zu spezifischem Code</a:t>
            </a:r>
            <a:br>
              <a:rPr lang="de-DE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Abhängigkeiten durch Verkettung der Handler und Callbacks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Plugins schaffen zusätzliche Abhängigkeiten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1680" y="5330532"/>
            <a:ext cx="6731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Frameworkeigene Dokumentation dürtig</a:t>
            </a:r>
            <a:br>
              <a:rPr lang="de-DE" dirty="0" smtClean="0"/>
            </a:br>
            <a:r>
              <a:rPr lang="de-DE" dirty="0" smtClean="0"/>
              <a:t>Viele Beispiele und Hilfestellungen in Foren und Google Groups</a:t>
            </a:r>
          </a:p>
        </p:txBody>
      </p:sp>
    </p:spTree>
    <p:extLst>
      <p:ext uri="{BB962C8B-B14F-4D97-AF65-F5344CB8AC3E}">
        <p14:creationId xmlns:p14="http://schemas.microsoft.com/office/powerpoint/2010/main" val="33019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system data\pictures\icons\Pngs\Sets\Circle Icons\full-color\png\128px\de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94404"/>
            <a:ext cx="916004" cy="9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15B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Stanza.io</a:t>
            </a:r>
            <a:endParaRPr lang="de-DE" sz="2400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51720" y="1412776"/>
            <a:ext cx="3256645" cy="1920409"/>
            <a:chOff x="1815530" y="1556791"/>
            <a:chExt cx="3568724" cy="1920409"/>
          </a:xfrm>
        </p:grpSpPr>
        <p:sp>
          <p:nvSpPr>
            <p:cNvPr id="6" name="Rectangle 5"/>
            <p:cNvSpPr/>
            <p:nvPr/>
          </p:nvSpPr>
          <p:spPr>
            <a:xfrm>
              <a:off x="1815530" y="1556791"/>
              <a:ext cx="3568724" cy="192040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855862" y="1629636"/>
              <a:ext cx="352839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ea typeface="Open Sans" pitchFamily="34" charset="0"/>
                  <a:cs typeface="Consolas" pitchFamily="49" charset="0"/>
                </a:rPr>
                <a:t>XMPP.</a:t>
              </a:r>
              <a:r>
                <a:rPr lang="de-DE" sz="1600" dirty="0" smtClean="0">
                  <a:solidFill>
                    <a:srgbClr val="15B4D9"/>
                  </a:solidFill>
                  <a:latin typeface="Consolas" pitchFamily="49" charset="0"/>
                  <a:ea typeface="Open Sans" pitchFamily="34" charset="0"/>
                  <a:cs typeface="Consolas" pitchFamily="49" charset="0"/>
                </a:rPr>
                <a:t>createClient</a:t>
              </a:r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ea typeface="Open Sans" pitchFamily="34" charset="0"/>
                  <a:cs typeface="Consolas" pitchFamily="49" charset="0"/>
                </a:rPr>
                <a:t>({</a:t>
              </a:r>
            </a:p>
            <a:p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ea typeface="Open Sans" pitchFamily="34" charset="0"/>
                  <a:cs typeface="Consolas" pitchFamily="49" charset="0"/>
                </a:rPr>
                <a:t>    jid: jid,</a:t>
              </a:r>
            </a:p>
            <a:p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ea typeface="Open Sans" pitchFamily="34" charset="0"/>
                  <a:cs typeface="Consolas" pitchFamily="49" charset="0"/>
                </a:rPr>
                <a:t>    password: password,</a:t>
              </a:r>
            </a:p>
            <a:p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ea typeface="Open Sans" pitchFamily="34" charset="0"/>
                  <a:cs typeface="Consolas" pitchFamily="49" charset="0"/>
                </a:rPr>
                <a:t>    wsURL: ‚websocket-url' </a:t>
              </a:r>
            </a:p>
            <a:p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ea typeface="Open Sans" pitchFamily="34" charset="0"/>
                  <a:cs typeface="Consolas" pitchFamily="49" charset="0"/>
                </a:rPr>
                <a:t>});</a:t>
              </a:r>
            </a:p>
            <a:p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ea typeface="Open Sans" pitchFamily="34" charset="0"/>
                  <a:cs typeface="Consolas" pitchFamily="49" charset="0"/>
                </a:rPr>
                <a:t>initListeners();</a:t>
              </a:r>
            </a:p>
            <a:p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ea typeface="Open Sans" pitchFamily="34" charset="0"/>
                  <a:cs typeface="Consolas" pitchFamily="49" charset="0"/>
                </a:rPr>
                <a:t>client.</a:t>
              </a:r>
              <a:r>
                <a:rPr lang="de-DE" sz="1600" dirty="0" smtClean="0">
                  <a:solidFill>
                    <a:srgbClr val="15B4D9"/>
                  </a:solidFill>
                  <a:latin typeface="Consolas" pitchFamily="49" charset="0"/>
                  <a:ea typeface="Open Sans" pitchFamily="34" charset="0"/>
                  <a:cs typeface="Consolas" pitchFamily="49" charset="0"/>
                </a:rPr>
                <a:t>connect</a:t>
              </a:r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ea typeface="Open Sans" pitchFamily="34" charset="0"/>
                  <a:cs typeface="Consolas" pitchFamily="49" charset="0"/>
                </a:rPr>
                <a:t>();</a:t>
              </a:r>
              <a:endParaRPr lang="de-DE" sz="1600" dirty="0">
                <a:solidFill>
                  <a:schemeClr val="bg1"/>
                </a:solidFill>
                <a:latin typeface="Consolas" pitchFamily="49" charset="0"/>
                <a:ea typeface="Open Sans" pitchFamily="34" charset="0"/>
                <a:cs typeface="Consolas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51720" y="3629030"/>
            <a:ext cx="5976664" cy="1739518"/>
            <a:chOff x="755576" y="3129642"/>
            <a:chExt cx="5976664" cy="1739518"/>
          </a:xfrm>
        </p:grpSpPr>
        <p:sp>
          <p:nvSpPr>
            <p:cNvPr id="11" name="Rectangle 10"/>
            <p:cNvSpPr/>
            <p:nvPr/>
          </p:nvSpPr>
          <p:spPr>
            <a:xfrm>
              <a:off x="755576" y="3129642"/>
              <a:ext cx="5976664" cy="17395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27584" y="3201650"/>
              <a:ext cx="590465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client.</a:t>
              </a:r>
              <a:r>
                <a:rPr lang="de-DE" sz="1600" dirty="0" smtClean="0">
                  <a:solidFill>
                    <a:srgbClr val="15B4D9"/>
                  </a:solidFill>
                  <a:latin typeface="Consolas" pitchFamily="49" charset="0"/>
                  <a:cs typeface="Consolas" pitchFamily="49" charset="0"/>
                </a:rPr>
                <a:t>on</a:t>
              </a:r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 'session:started', </a:t>
              </a:r>
              <a:r>
                <a:rPr lang="de-DE" sz="1600" b="1" dirty="0" smtClean="0">
                  <a:solidFill>
                    <a:schemeClr val="accent6"/>
                  </a:solidFill>
                  <a:latin typeface="Consolas" pitchFamily="49" charset="0"/>
                  <a:cs typeface="Consolas" pitchFamily="49" charset="0"/>
                </a:rPr>
                <a:t>function</a:t>
              </a:r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() {</a:t>
              </a:r>
            </a:p>
            <a:p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client.</a:t>
              </a:r>
              <a:r>
                <a:rPr lang="de-DE" sz="1600" dirty="0" smtClean="0">
                  <a:solidFill>
                    <a:srgbClr val="15B4D9"/>
                  </a:solidFill>
                  <a:latin typeface="Consolas" pitchFamily="49" charset="0"/>
                  <a:cs typeface="Consolas" pitchFamily="49" charset="0"/>
                </a:rPr>
                <a:t>getRoster</a:t>
              </a:r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 </a:t>
              </a:r>
              <a:r>
                <a:rPr lang="de-DE" sz="1600" b="1" dirty="0" smtClean="0">
                  <a:solidFill>
                    <a:schemeClr val="accent6"/>
                  </a:solidFill>
                  <a:latin typeface="Consolas" pitchFamily="49" charset="0"/>
                  <a:cs typeface="Consolas" pitchFamily="49" charset="0"/>
                </a:rPr>
                <a:t>function</a:t>
              </a:r>
              <a:r>
                <a:rPr lang="de-DE" sz="1600" dirty="0" smtClean="0">
                  <a:solidFill>
                    <a:schemeClr val="accent6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 err, response ) {</a:t>
              </a:r>
            </a:p>
            <a:p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   client.</a:t>
              </a:r>
              <a:r>
                <a:rPr lang="de-DE" sz="1600" dirty="0" smtClean="0">
                  <a:solidFill>
                    <a:srgbClr val="15B4D9"/>
                  </a:solidFill>
                  <a:latin typeface="Consolas" pitchFamily="49" charset="0"/>
                  <a:cs typeface="Consolas" pitchFamily="49" charset="0"/>
                </a:rPr>
                <a:t>sendPresence</a:t>
              </a:r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();</a:t>
              </a:r>
            </a:p>
            <a:p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   var roster = response.roster;</a:t>
              </a:r>
            </a:p>
            <a:p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});</a:t>
              </a:r>
            </a:p>
            <a:p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});</a:t>
              </a:r>
              <a:endParaRPr lang="de-DE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432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D:\system data\pictures\icons\Pngs\Sets\Circle Icons\full-color\png\128px\ey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94404"/>
            <a:ext cx="916004" cy="9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15B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Stanza.io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80" y="1340768"/>
            <a:ext cx="622978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Gut lesbar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Payload in JSON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Funktionalitäten vorimplementiert und verwendungsbereit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0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ystem data\pictures\icons\Pngs\Sets\Circle Icons\full-color\png\128px\r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83810"/>
            <a:ext cx="916004" cy="9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D:\system data\pictures\icons\Pngs\Sets\Circle Icons\full-color\png\128px\eye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94404"/>
            <a:ext cx="916004" cy="9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15B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Stanza.io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80" y="1340768"/>
            <a:ext cx="376417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Gut lesbar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Payload in JSON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Funktionalitäten vorimplementiert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80" y="3356992"/>
            <a:ext cx="581409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Implizite Vorgaben und klare Trennung der Funktionen</a:t>
            </a:r>
            <a:br>
              <a:rPr lang="de-DE" dirty="0" smtClean="0"/>
            </a:br>
            <a:r>
              <a:rPr lang="de-DE" dirty="0" smtClean="0"/>
              <a:t>Spezifisches Event Handling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Node, Browserify und Grunt Workflow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269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ystem data\pictures\icons\Pngs\Sets\Circle Icons\full-color\png\128px\recycl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83810"/>
            <a:ext cx="916004" cy="9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:\system data\pictures\icons\Pngs\Sets\Circle Icons\full-color\png\128px\docum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373216"/>
            <a:ext cx="916004" cy="9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D:\system data\pictures\icons\Pngs\Sets\Circle Icons\full-color\png\128px\eye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94404"/>
            <a:ext cx="916004" cy="9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15B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Stanza.io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80" y="1340768"/>
            <a:ext cx="622978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Gut lesbar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Payload in JSON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Funktionalitäten vorimplementiert und verwendungsbereit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80" y="3356992"/>
            <a:ext cx="5814092" cy="129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Implizite Vorgaben und klare Trennung der Funktionen</a:t>
            </a:r>
            <a:br>
              <a:rPr lang="de-DE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Spezifisches Event Handling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Node, Browserify und Grunt Workflow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1680" y="5330532"/>
            <a:ext cx="6276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Frameworkeigene Dokumentation zählt Funktionen nur auf</a:t>
            </a:r>
            <a:br>
              <a:rPr lang="de-DE" dirty="0" smtClean="0"/>
            </a:br>
            <a:r>
              <a:rPr lang="de-DE" dirty="0" smtClean="0"/>
              <a:t>Wenig gutes Material für den Einstieg</a:t>
            </a:r>
          </a:p>
        </p:txBody>
      </p:sp>
    </p:spTree>
    <p:extLst>
      <p:ext uri="{BB962C8B-B14F-4D97-AF65-F5344CB8AC3E}">
        <p14:creationId xmlns:p14="http://schemas.microsoft.com/office/powerpoint/2010/main" val="179539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D:\system data\pictures\icons\Pngs\Sets\Circle Icons\full-color\png\128px\ey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94404"/>
            <a:ext cx="916004" cy="9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15B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xmpp-ftw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80" y="1340768"/>
            <a:ext cx="689682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Gut lesbar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Payload in JSON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Konsistenz durch gleichbleibende Erweiterung von Socket-Events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12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ystem data\pictures\icons\Pngs\Sets\Circle Icons\full-color\png\128px\r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83810"/>
            <a:ext cx="916004" cy="9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D:\system data\pictures\icons\Pngs\Sets\Circle Icons\full-color\png\128px\eye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94404"/>
            <a:ext cx="916004" cy="9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15B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xmpp-ftw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80" y="1340768"/>
            <a:ext cx="6896824" cy="129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Gut lesbar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Payload in JSON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Konsistenz durch gleichbleibende Erweiterung von Socket-Events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80" y="3356992"/>
            <a:ext cx="564846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Erweitert Websocket-Verbindung </a:t>
            </a:r>
            <a:r>
              <a:rPr lang="de-DE" dirty="0" smtClean="0"/>
              <a:t>durch XMPP-Events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Völlig unabhängig vom Websocket-Framework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Node, Browserify und Grunt Workflow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2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ystem data\pictures\icons\Pngs\Sets\Circle Icons\full-color\png\128px\recycl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83810"/>
            <a:ext cx="916004" cy="9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:\system data\pictures\icons\Pngs\Sets\Circle Icons\full-color\png\128px\docum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373216"/>
            <a:ext cx="916004" cy="9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D:\system data\pictures\icons\Pngs\Sets\Circle Icons\full-color\png\128px\eye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94404"/>
            <a:ext cx="916004" cy="9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15B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xmpp-ftw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80" y="1340768"/>
            <a:ext cx="6896824" cy="129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Gut lesbar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Payload in JSON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Konsistenz durch gleichbleibende Erweiterung von Socket-Events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80" y="3356992"/>
            <a:ext cx="5814092" cy="129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Erweitert Websocket-Verbindung durch XMPP-Events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Völlig unabhängig vom Websocket-Framework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Node, Browserify und Grunt Workflow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1680" y="5330532"/>
            <a:ext cx="534851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Frameworkeigene Dokumentation unübersichtlich</a:t>
            </a:r>
            <a:br>
              <a:rPr lang="de-DE" dirty="0" smtClean="0"/>
            </a:br>
            <a:r>
              <a:rPr lang="de-DE" dirty="0" smtClean="0"/>
              <a:t>Kein Material für den Einstieg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Web-Demo ist ein Witz</a:t>
            </a:r>
          </a:p>
        </p:txBody>
      </p:sp>
    </p:spTree>
    <p:extLst>
      <p:ext uri="{BB962C8B-B14F-4D97-AF65-F5344CB8AC3E}">
        <p14:creationId xmlns:p14="http://schemas.microsoft.com/office/powerpoint/2010/main" val="876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7149" y="548680"/>
            <a:ext cx="2297055" cy="2376264"/>
            <a:chOff x="971600" y="1340768"/>
            <a:chExt cx="2088232" cy="1944216"/>
          </a:xfrm>
        </p:grpSpPr>
        <p:sp>
          <p:nvSpPr>
            <p:cNvPr id="8" name="Rectangle 7"/>
            <p:cNvSpPr/>
            <p:nvPr/>
          </p:nvSpPr>
          <p:spPr>
            <a:xfrm>
              <a:off x="971600" y="1340768"/>
              <a:ext cx="2088232" cy="194421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 smtClean="0">
                <a:solidFill>
                  <a:schemeClr val="bg1"/>
                </a:solidFill>
              </a:endParaRPr>
            </a:p>
            <a:p>
              <a:pPr algn="ctr"/>
              <a:endParaRPr lang="de-DE" sz="24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</a:rPr>
                <a:t>Aufgaben-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</a:rPr>
                <a:t>stellung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71600" y="1340768"/>
              <a:ext cx="2088232" cy="589156"/>
            </a:xfrm>
            <a:prstGeom prst="rect">
              <a:avLst/>
            </a:prstGeom>
            <a:solidFill>
              <a:srgbClr val="15B4D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>
                  <a:solidFill>
                    <a:schemeClr val="bg1"/>
                  </a:solidFill>
                  <a:latin typeface="Open Sans Semibold" pitchFamily="34" charset="0"/>
                  <a:ea typeface="Open Sans Semibold" pitchFamily="34" charset="0"/>
                  <a:cs typeface="Open Sans Semibold" pitchFamily="34" charset="0"/>
                </a:rPr>
                <a:t>1</a:t>
              </a:r>
              <a:endParaRPr lang="de-DE" sz="3200" dirty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23473" y="548680"/>
            <a:ext cx="2297055" cy="2376264"/>
            <a:chOff x="3851920" y="1340768"/>
            <a:chExt cx="2088232" cy="1944216"/>
          </a:xfrm>
        </p:grpSpPr>
        <p:sp>
          <p:nvSpPr>
            <p:cNvPr id="12" name="Rectangle 11"/>
            <p:cNvSpPr/>
            <p:nvPr/>
          </p:nvSpPr>
          <p:spPr>
            <a:xfrm>
              <a:off x="3851920" y="1340768"/>
              <a:ext cx="2088232" cy="194421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 smtClean="0">
                <a:solidFill>
                  <a:schemeClr val="bg1"/>
                </a:solidFill>
              </a:endParaRPr>
            </a:p>
            <a:p>
              <a:pPr algn="ctr"/>
              <a:endParaRPr lang="de-DE" sz="2400" dirty="0">
                <a:solidFill>
                  <a:schemeClr val="bg1"/>
                </a:solidFill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</a:rPr>
                <a:t>Organisation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51920" y="1340768"/>
              <a:ext cx="2088232" cy="589156"/>
            </a:xfrm>
            <a:prstGeom prst="rect">
              <a:avLst/>
            </a:prstGeom>
            <a:solidFill>
              <a:srgbClr val="15B4D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>
                  <a:solidFill>
                    <a:schemeClr val="bg1"/>
                  </a:solidFill>
                  <a:latin typeface="Open Sans Semibold" pitchFamily="34" charset="0"/>
                  <a:ea typeface="Open Sans Semibold" pitchFamily="34" charset="0"/>
                  <a:cs typeface="Open Sans Semibold" pitchFamily="34" charset="0"/>
                </a:rPr>
                <a:t>2</a:t>
              </a:r>
              <a:endParaRPr lang="de-DE" sz="3200" dirty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39797" y="548680"/>
            <a:ext cx="2297055" cy="2376264"/>
            <a:chOff x="6804248" y="1340768"/>
            <a:chExt cx="2088232" cy="1944216"/>
          </a:xfrm>
        </p:grpSpPr>
        <p:sp>
          <p:nvSpPr>
            <p:cNvPr id="14" name="Rectangle 13"/>
            <p:cNvSpPr/>
            <p:nvPr/>
          </p:nvSpPr>
          <p:spPr>
            <a:xfrm>
              <a:off x="6804248" y="1340768"/>
              <a:ext cx="2088232" cy="194421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 smtClean="0">
                <a:solidFill>
                  <a:schemeClr val="bg1"/>
                </a:solidFill>
              </a:endParaRPr>
            </a:p>
            <a:p>
              <a:pPr algn="ctr"/>
              <a:endParaRPr lang="de-DE" sz="2400" dirty="0">
                <a:solidFill>
                  <a:schemeClr val="bg1"/>
                </a:solidFill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</a:rPr>
                <a:t>Demo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</a:rPr>
                <a:t>Video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04248" y="1340768"/>
              <a:ext cx="2088232" cy="589156"/>
            </a:xfrm>
            <a:prstGeom prst="rect">
              <a:avLst/>
            </a:prstGeom>
            <a:solidFill>
              <a:srgbClr val="15B4D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>
                  <a:solidFill>
                    <a:schemeClr val="bg1"/>
                  </a:solidFill>
                  <a:latin typeface="Open Sans Semibold" pitchFamily="34" charset="0"/>
                  <a:ea typeface="Open Sans Semibold" pitchFamily="34" charset="0"/>
                  <a:cs typeface="Open Sans Semibold" pitchFamily="34" charset="0"/>
                </a:rPr>
                <a:t>3</a:t>
              </a:r>
              <a:endParaRPr lang="de-DE" sz="3200" dirty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7149" y="3501008"/>
            <a:ext cx="2297055" cy="2376264"/>
            <a:chOff x="971600" y="1340768"/>
            <a:chExt cx="2088232" cy="1944216"/>
          </a:xfrm>
        </p:grpSpPr>
        <p:sp>
          <p:nvSpPr>
            <p:cNvPr id="31" name="Rectangle 30"/>
            <p:cNvSpPr/>
            <p:nvPr/>
          </p:nvSpPr>
          <p:spPr>
            <a:xfrm>
              <a:off x="971600" y="1340768"/>
              <a:ext cx="2088232" cy="194421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 smtClean="0">
                <a:solidFill>
                  <a:schemeClr val="bg1"/>
                </a:solidFill>
              </a:endParaRPr>
            </a:p>
            <a:p>
              <a:pPr algn="ctr"/>
              <a:endParaRPr lang="de-DE" sz="2400" dirty="0">
                <a:solidFill>
                  <a:schemeClr val="bg1"/>
                </a:solidFill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</a:rPr>
                <a:t>Vergleich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71600" y="1340768"/>
              <a:ext cx="2088232" cy="589156"/>
            </a:xfrm>
            <a:prstGeom prst="rect">
              <a:avLst/>
            </a:prstGeom>
            <a:solidFill>
              <a:srgbClr val="15B4D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  <a:latin typeface="Open Sans Semibold" pitchFamily="34" charset="0"/>
                  <a:ea typeface="Open Sans Semibold" pitchFamily="34" charset="0"/>
                  <a:cs typeface="Open Sans Semibold" pitchFamily="34" charset="0"/>
                </a:rPr>
                <a:t>4</a:t>
              </a:r>
              <a:endParaRPr lang="de-DE" sz="3200" dirty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423473" y="3501008"/>
            <a:ext cx="2297055" cy="2376264"/>
            <a:chOff x="3851920" y="1340768"/>
            <a:chExt cx="2088232" cy="1944216"/>
          </a:xfrm>
        </p:grpSpPr>
        <p:sp>
          <p:nvSpPr>
            <p:cNvPr id="34" name="Rectangle 33"/>
            <p:cNvSpPr/>
            <p:nvPr/>
          </p:nvSpPr>
          <p:spPr>
            <a:xfrm>
              <a:off x="3851920" y="1340768"/>
              <a:ext cx="2088232" cy="194421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bg1"/>
                </a:solidFill>
              </a:endParaRPr>
            </a:p>
            <a:p>
              <a:pPr algn="ctr"/>
              <a:endParaRPr lang="de-DE" sz="24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</a:rPr>
                <a:t>Auswertung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51920" y="1340768"/>
              <a:ext cx="2088232" cy="589156"/>
            </a:xfrm>
            <a:prstGeom prst="rect">
              <a:avLst/>
            </a:prstGeom>
            <a:solidFill>
              <a:srgbClr val="15B4D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>
                  <a:solidFill>
                    <a:schemeClr val="bg1"/>
                  </a:solidFill>
                  <a:latin typeface="Open Sans Semibold" pitchFamily="34" charset="0"/>
                  <a:ea typeface="Open Sans Semibold" pitchFamily="34" charset="0"/>
                  <a:cs typeface="Open Sans Semibold" pitchFamily="34" charset="0"/>
                </a:rPr>
                <a:t>5</a:t>
              </a:r>
              <a:endParaRPr lang="de-DE" sz="3200" dirty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39797" y="3501008"/>
            <a:ext cx="2297055" cy="2376264"/>
            <a:chOff x="6804248" y="1340768"/>
            <a:chExt cx="2088232" cy="1944216"/>
          </a:xfrm>
        </p:grpSpPr>
        <p:sp>
          <p:nvSpPr>
            <p:cNvPr id="37" name="Rectangle 36"/>
            <p:cNvSpPr/>
            <p:nvPr/>
          </p:nvSpPr>
          <p:spPr>
            <a:xfrm>
              <a:off x="6804248" y="1340768"/>
              <a:ext cx="2088232" cy="194421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>
                <a:solidFill>
                  <a:schemeClr val="bg1"/>
                </a:solidFill>
              </a:endParaRPr>
            </a:p>
            <a:p>
              <a:pPr algn="ctr"/>
              <a:endParaRPr lang="de-DE" sz="24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</a:rPr>
                <a:t>Fragen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04248" y="1340768"/>
              <a:ext cx="2088232" cy="589156"/>
            </a:xfrm>
            <a:prstGeom prst="rect">
              <a:avLst/>
            </a:prstGeom>
            <a:solidFill>
              <a:srgbClr val="15B4D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>
                  <a:solidFill>
                    <a:schemeClr val="bg1"/>
                  </a:solidFill>
                  <a:latin typeface="Open Sans Semibold" pitchFamily="34" charset="0"/>
                  <a:ea typeface="Open Sans Semibold" pitchFamily="34" charset="0"/>
                  <a:cs typeface="Open Sans Semibold" pitchFamily="34" charset="0"/>
                </a:rPr>
                <a:t>6</a:t>
              </a:r>
              <a:endParaRPr lang="de-DE" sz="3200" dirty="0">
                <a:solidFill>
                  <a:schemeClr val="bg1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79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39752" cy="6858000"/>
          </a:xfrm>
          <a:prstGeom prst="rect">
            <a:avLst/>
          </a:prstGeom>
          <a:solidFill>
            <a:srgbClr val="15B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5</a:t>
            </a:r>
            <a:endParaRPr lang="de-DE" sz="4800" dirty="0"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3030051"/>
            <a:ext cx="3483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</a:rPr>
              <a:t>Auswertung</a:t>
            </a:r>
            <a:endParaRPr lang="de-D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1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275856" y="1256694"/>
            <a:ext cx="2592288" cy="50526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Straight Connector 37"/>
          <p:cNvCxnSpPr/>
          <p:nvPr/>
        </p:nvCxnSpPr>
        <p:spPr>
          <a:xfrm>
            <a:off x="3275856" y="2852936"/>
            <a:ext cx="248840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75856" y="4725144"/>
            <a:ext cx="248840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275856" y="1252564"/>
            <a:ext cx="103881" cy="5056756"/>
          </a:xfrm>
          <a:prstGeom prst="rect">
            <a:avLst/>
          </a:prstGeom>
          <a:gradFill flip="none" rotWithShape="1">
            <a:gsLst>
              <a:gs pos="0">
                <a:srgbClr val="8ABE7C"/>
              </a:gs>
              <a:gs pos="100000">
                <a:srgbClr val="CB562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tangle 40"/>
          <p:cNvSpPr/>
          <p:nvPr/>
        </p:nvSpPr>
        <p:spPr>
          <a:xfrm>
            <a:off x="6156176" y="1256694"/>
            <a:ext cx="2592288" cy="50526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Straight Connector 41"/>
          <p:cNvCxnSpPr/>
          <p:nvPr/>
        </p:nvCxnSpPr>
        <p:spPr>
          <a:xfrm>
            <a:off x="6156176" y="2852936"/>
            <a:ext cx="248840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156176" y="4725144"/>
            <a:ext cx="248840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156176" y="1252564"/>
            <a:ext cx="103881" cy="5056756"/>
          </a:xfrm>
          <a:prstGeom prst="rect">
            <a:avLst/>
          </a:prstGeom>
          <a:gradFill flip="none" rotWithShape="1">
            <a:gsLst>
              <a:gs pos="0">
                <a:srgbClr val="8ABE7C"/>
              </a:gs>
              <a:gs pos="100000">
                <a:srgbClr val="CB562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/>
          <p:cNvSpPr/>
          <p:nvPr/>
        </p:nvSpPr>
        <p:spPr>
          <a:xfrm>
            <a:off x="395536" y="404664"/>
            <a:ext cx="2592288" cy="852031"/>
          </a:xfrm>
          <a:prstGeom prst="rect">
            <a:avLst/>
          </a:prstGeom>
          <a:solidFill>
            <a:srgbClr val="15B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strophe.js</a:t>
            </a:r>
            <a:endParaRPr lang="de-DE" sz="28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5536" y="1256694"/>
            <a:ext cx="2592288" cy="50526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Straight Connector 29"/>
          <p:cNvCxnSpPr/>
          <p:nvPr/>
        </p:nvCxnSpPr>
        <p:spPr>
          <a:xfrm>
            <a:off x="395536" y="2852936"/>
            <a:ext cx="248840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56176" y="404664"/>
            <a:ext cx="2592288" cy="852031"/>
          </a:xfrm>
          <a:prstGeom prst="rect">
            <a:avLst/>
          </a:prstGeom>
          <a:solidFill>
            <a:srgbClr val="15B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rPr>
              <a:t>xmpp-ftw</a:t>
            </a:r>
            <a:endParaRPr lang="de-DE" sz="2800" dirty="0">
              <a:solidFill>
                <a:schemeClr val="bg1"/>
              </a:solidFill>
              <a:latin typeface="+mj-lt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5856" y="404664"/>
            <a:ext cx="2592288" cy="852031"/>
          </a:xfrm>
          <a:prstGeom prst="rect">
            <a:avLst/>
          </a:prstGeom>
          <a:solidFill>
            <a:srgbClr val="15B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stanza.io</a:t>
            </a:r>
            <a:endParaRPr lang="de-DE" sz="2400" dirty="0"/>
          </a:p>
        </p:txBody>
      </p:sp>
      <p:pic>
        <p:nvPicPr>
          <p:cNvPr id="20" name="Picture 3" descr="D:\system data\pictures\icons\Pngs\Sets\Circle Icons\full-color\png\128px\de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840" y="2012993"/>
            <a:ext cx="688207" cy="68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system data\pictures\icons\Pngs\Sets\Circle Icons\full-color\png\128px\docum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248" y="5013176"/>
            <a:ext cx="688207" cy="68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>
            <a:off x="395536" y="4725144"/>
            <a:ext cx="248840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5536" y="1252564"/>
            <a:ext cx="103881" cy="5056756"/>
          </a:xfrm>
          <a:prstGeom prst="rect">
            <a:avLst/>
          </a:prstGeom>
          <a:gradFill flip="none" rotWithShape="1">
            <a:gsLst>
              <a:gs pos="0">
                <a:srgbClr val="8ABE7C"/>
              </a:gs>
              <a:gs pos="100000">
                <a:srgbClr val="CB562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Picture 2" descr="D:\system data\pictures\icons\Pngs\Sets\Circle Icons\full-color\png\128px\recyc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583" y="2990617"/>
            <a:ext cx="688207" cy="68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system data\pictures\icons\Pngs\Sets\Circle Icons\full-color\png\128px\docum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839" y="3780942"/>
            <a:ext cx="688207" cy="68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system data\pictures\icons\Pngs\Sets\Circle Icons\full-color\png\128px\ey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716" y="1685922"/>
            <a:ext cx="688207" cy="68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D:\system data\pictures\icons\Pngs\Sets\Circle Icons\full-color\png\128px\recyc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041" y="1940806"/>
            <a:ext cx="688207" cy="68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D:\system data\pictures\icons\Pngs\Sets\Circle Icons\full-color\png\128px\ey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395" y="2508832"/>
            <a:ext cx="688207" cy="68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system data\pictures\icons\Pngs\Sets\Circle Icons\full-color\png\128px\de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065932"/>
            <a:ext cx="688207" cy="68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D:\system data\pictures\icons\Pngs\Sets\Circle Icons\full-color\png\128px\ey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90" y="3820913"/>
            <a:ext cx="688207" cy="68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system data\pictures\icons\Pngs\Sets\Circle Icons\full-color\png\128px\recyc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32" y="4557465"/>
            <a:ext cx="688207" cy="68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system data\pictures\icons\Pngs\Sets\Circle Icons\full-color\png\128px\docum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831" y="2508832"/>
            <a:ext cx="688207" cy="68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78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39752" cy="6858000"/>
          </a:xfrm>
          <a:prstGeom prst="rect">
            <a:avLst/>
          </a:prstGeom>
          <a:solidFill>
            <a:srgbClr val="15B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6</a:t>
            </a:r>
            <a:endParaRPr lang="de-DE" sz="4800" dirty="0"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3030051"/>
            <a:ext cx="20703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</a:rPr>
              <a:t>Fragen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67544" y="5157192"/>
            <a:ext cx="820891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16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Philipp Heisig</a:t>
            </a:r>
          </a:p>
          <a:p>
            <a:pPr marL="0" indent="0" algn="r">
              <a:buNone/>
            </a:pPr>
            <a:r>
              <a:rPr lang="de-DE" sz="16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Robert Starke</a:t>
            </a:r>
          </a:p>
          <a:p>
            <a:pPr marL="0" indent="0" algn="r">
              <a:buNone/>
            </a:pPr>
            <a:r>
              <a:rPr lang="de-DE" sz="16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Kai Pfrötschner (ausgeschieden)</a:t>
            </a:r>
          </a:p>
          <a:p>
            <a:pPr marL="0" indent="0" algn="r">
              <a:buNone/>
            </a:pPr>
            <a:endParaRPr lang="de-DE" sz="1600" dirty="0" smtClean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marL="0" indent="0" algn="r">
              <a:buNone/>
            </a:pPr>
            <a:r>
              <a:rPr lang="de-DE" sz="1600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Übung Multimediakommunikation Sommersemester 2015</a:t>
            </a:r>
            <a:endParaRPr lang="de-DE" sz="1600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48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39752" cy="6858000"/>
          </a:xfrm>
          <a:prstGeom prst="rect">
            <a:avLst/>
          </a:prstGeom>
          <a:solidFill>
            <a:srgbClr val="15B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1</a:t>
            </a:r>
            <a:endParaRPr lang="de-DE" sz="4800" dirty="0"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3030051"/>
            <a:ext cx="4979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</a:rPr>
              <a:t>Aufgabenstellung</a:t>
            </a:r>
            <a:endParaRPr lang="de-D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9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108520" y="4365104"/>
            <a:ext cx="9361040" cy="25922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Box 1"/>
          <p:cNvSpPr txBox="1"/>
          <p:nvPr/>
        </p:nvSpPr>
        <p:spPr>
          <a:xfrm>
            <a:off x="5301860" y="620688"/>
            <a:ext cx="2222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strophe.js</a:t>
            </a:r>
            <a:endParaRPr lang="de-DE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301860" y="1481445"/>
            <a:ext cx="2013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stanza.io</a:t>
            </a:r>
            <a:endParaRPr lang="de-DE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301860" y="2347139"/>
            <a:ext cx="2143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xmpp-ftw</a:t>
            </a:r>
            <a:endParaRPr lang="de-DE" sz="3600" dirty="0"/>
          </a:p>
        </p:txBody>
      </p:sp>
      <p:pic>
        <p:nvPicPr>
          <p:cNvPr id="7" name="Picture 2" descr="D:\system data\pictures\icons\Pngs\Sets\Circle Icons\full-color\png\128px\r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43" y="4728220"/>
            <a:ext cx="921293" cy="92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system data\pictures\icons\Pngs\Sets\Circle Icons\full-color\png\128px\de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46" y="4728220"/>
            <a:ext cx="921293" cy="92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:\system data\pictures\icons\Pngs\Sets\Circle Icons\full-color\png\128px\docum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02" y="4725144"/>
            <a:ext cx="921293" cy="92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D:\system data\pictures\icons\Pngs\Sets\Circle Icons\full-color\png\128px\ey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595" y="4728220"/>
            <a:ext cx="921293" cy="92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15526" y="1481446"/>
            <a:ext cx="2232248" cy="6522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chemeClr val="bg1"/>
                </a:solidFill>
              </a:rPr>
              <a:t>     Chat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5123" name="Picture 3" descr="D:\system data\pictures\icons\Pngs\Sets\Circle Icons\full-color\png\128px\cha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678" y="1343965"/>
            <a:ext cx="921293" cy="92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4349052" y="1098409"/>
            <a:ext cx="952808" cy="50405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1"/>
          </p:cNvCxnSpPr>
          <p:nvPr/>
        </p:nvCxnSpPr>
        <p:spPr>
          <a:xfrm flipH="1">
            <a:off x="4349052" y="1804611"/>
            <a:ext cx="952808" cy="246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349052" y="2034513"/>
            <a:ext cx="952808" cy="50405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98349" y="3049302"/>
            <a:ext cx="1866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Prosody</a:t>
            </a:r>
            <a:endParaRPr lang="de-DE" sz="36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980900" y="2204864"/>
            <a:ext cx="0" cy="916447"/>
          </a:xfrm>
          <a:prstGeom prst="straightConnector1">
            <a:avLst/>
          </a:prstGeom>
          <a:ln w="57150">
            <a:solidFill>
              <a:srgbClr val="15B4D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163673" y="2204864"/>
            <a:ext cx="0" cy="916447"/>
          </a:xfrm>
          <a:prstGeom prst="straightConnector1">
            <a:avLst/>
          </a:prstGeom>
          <a:ln w="57150">
            <a:solidFill>
              <a:srgbClr val="15B4D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5730" y="5877272"/>
            <a:ext cx="1685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Benutzbarkeit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der API</a:t>
            </a:r>
            <a:endParaRPr lang="de-DE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82905" y="5877272"/>
            <a:ext cx="1040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Code-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Qualität</a:t>
            </a:r>
            <a:endParaRPr lang="de-DE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34007" y="5877272"/>
            <a:ext cx="152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Wiederver-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wendbarkeit</a:t>
            </a:r>
            <a:endParaRPr lang="de-DE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78336" y="5877272"/>
            <a:ext cx="187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Dokumentation</a:t>
            </a:r>
            <a:endParaRPr lang="de-DE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3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39752" cy="6858000"/>
          </a:xfrm>
          <a:prstGeom prst="rect">
            <a:avLst/>
          </a:prstGeom>
          <a:solidFill>
            <a:srgbClr val="15B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3030051"/>
            <a:ext cx="3721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</a:rPr>
              <a:t>Organisation</a:t>
            </a:r>
            <a:endParaRPr lang="de-D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07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828746" y="1735748"/>
            <a:ext cx="5472608" cy="6887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Zeitaufwendige Einarbeitung</a:t>
            </a:r>
            <a:endParaRPr lang="de-DE" sz="2400" dirty="0"/>
          </a:p>
        </p:txBody>
      </p:sp>
      <p:sp>
        <p:nvSpPr>
          <p:cNvPr id="12" name="Rectangle 11"/>
          <p:cNvSpPr/>
          <p:nvPr/>
        </p:nvSpPr>
        <p:spPr>
          <a:xfrm>
            <a:off x="1828746" y="2919241"/>
            <a:ext cx="5472608" cy="6887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Austritt von Kai </a:t>
            </a:r>
            <a:r>
              <a:rPr lang="de-DE" sz="2000" dirty="0" smtClean="0"/>
              <a:t>(XMPP-FTW)</a:t>
            </a:r>
            <a:endParaRPr lang="de-DE" sz="2000" dirty="0"/>
          </a:p>
        </p:txBody>
      </p:sp>
      <p:sp>
        <p:nvSpPr>
          <p:cNvPr id="2" name="Rectangle 1"/>
          <p:cNvSpPr/>
          <p:nvPr/>
        </p:nvSpPr>
        <p:spPr>
          <a:xfrm>
            <a:off x="1828746" y="583620"/>
            <a:ext cx="5472608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Kaltstart mit Prosody</a:t>
            </a:r>
            <a:endParaRPr lang="de-DE" sz="2400" dirty="0"/>
          </a:p>
        </p:txBody>
      </p:sp>
      <p:pic>
        <p:nvPicPr>
          <p:cNvPr id="6147" name="Picture 3" descr="D:\system data\pictures\icons\Pngs\Sets\Circle Icons\full-color\png\128px\deni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59" y="2847233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system data\pictures\icons\Pngs\Sets\Circle Icons\full-color\png\128px\bookshel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59" y="1663740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D:\system data\pictures\icons\Pngs\Sets\Circle Icons\full-color\png\128px\helicop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46550">
            <a:off x="1346259" y="491291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-108520" y="4365104"/>
            <a:ext cx="9361040" cy="25922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Vergleiche aller </a:t>
            </a:r>
            <a:r>
              <a:rPr lang="de-DE" sz="2400" dirty="0" smtClean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3</a:t>
            </a:r>
            <a:r>
              <a:rPr lang="de-DE" sz="2400" dirty="0" smtClean="0"/>
              <a:t> Frameworks</a:t>
            </a:r>
            <a:br>
              <a:rPr lang="de-DE" sz="2400" dirty="0" smtClean="0"/>
            </a:br>
            <a:endParaRPr lang="de-DE" sz="2400" dirty="0" smtClean="0"/>
          </a:p>
          <a:p>
            <a:pPr algn="ctr"/>
            <a:r>
              <a:rPr lang="de-DE" sz="2400" dirty="0" smtClean="0"/>
              <a:t>Implementierung von </a:t>
            </a:r>
            <a:r>
              <a:rPr lang="de-DE" sz="2400" dirty="0" smtClean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2</a:t>
            </a:r>
            <a:r>
              <a:rPr lang="de-DE" sz="2400" dirty="0" smtClean="0"/>
              <a:t> Frameworks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7615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39752" cy="6858000"/>
          </a:xfrm>
          <a:prstGeom prst="rect">
            <a:avLst/>
          </a:prstGeom>
          <a:solidFill>
            <a:srgbClr val="15B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3</a:t>
            </a:r>
            <a:endParaRPr lang="de-DE" sz="4800" dirty="0"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3030051"/>
            <a:ext cx="3583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</a:rPr>
              <a:t>Demo Video</a:t>
            </a:r>
            <a:endParaRPr lang="de-D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05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39752" cy="6858000"/>
          </a:xfrm>
          <a:prstGeom prst="rect">
            <a:avLst/>
          </a:prstGeom>
          <a:solidFill>
            <a:srgbClr val="15B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4</a:t>
            </a:r>
            <a:endParaRPr lang="de-DE" sz="4800" dirty="0"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3030051"/>
            <a:ext cx="2694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</a:rPr>
              <a:t>Vergleich</a:t>
            </a:r>
            <a:endParaRPr lang="de-D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9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system data\pictures\icons\Pngs\Sets\Circle Icons\full-color\png\128px\de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94404"/>
            <a:ext cx="916004" cy="9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15B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Strophe.js</a:t>
            </a:r>
            <a:endParaRPr lang="de-DE" sz="2400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87538" y="1340768"/>
            <a:ext cx="6356870" cy="1296144"/>
            <a:chOff x="1815530" y="1556792"/>
            <a:chExt cx="6356870" cy="1296144"/>
          </a:xfrm>
        </p:grpSpPr>
        <p:sp>
          <p:nvSpPr>
            <p:cNvPr id="6" name="Rectangle 5"/>
            <p:cNvSpPr/>
            <p:nvPr/>
          </p:nvSpPr>
          <p:spPr>
            <a:xfrm>
              <a:off x="1815530" y="1556792"/>
              <a:ext cx="6356870" cy="129614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835696" y="1661319"/>
              <a:ext cx="633670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b="1" dirty="0" smtClean="0">
                  <a:solidFill>
                    <a:schemeClr val="accent6"/>
                  </a:solidFill>
                  <a:latin typeface="Consolas" pitchFamily="49" charset="0"/>
                  <a:ea typeface="Open Sans" pitchFamily="34" charset="0"/>
                  <a:cs typeface="Consolas" pitchFamily="49" charset="0"/>
                </a:rPr>
                <a:t>function</a:t>
              </a:r>
              <a:r>
                <a:rPr lang="de-DE" sz="1600" dirty="0" smtClean="0">
                  <a:solidFill>
                    <a:schemeClr val="accent6">
                      <a:lumMod val="75000"/>
                    </a:schemeClr>
                  </a:solidFill>
                  <a:latin typeface="Consolas" pitchFamily="49" charset="0"/>
                  <a:ea typeface="Open Sans" pitchFamily="34" charset="0"/>
                  <a:cs typeface="Consolas" pitchFamily="49" charset="0"/>
                </a:rPr>
                <a:t> </a:t>
              </a:r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ea typeface="Open Sans" pitchFamily="34" charset="0"/>
                  <a:cs typeface="Consolas" pitchFamily="49" charset="0"/>
                </a:rPr>
                <a:t>( jid, password ) {</a:t>
              </a:r>
            </a:p>
            <a:p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ea typeface="Open Sans" pitchFamily="34" charset="0"/>
                  <a:cs typeface="Consolas" pitchFamily="49" charset="0"/>
                </a:rPr>
                <a:t>    client = </a:t>
              </a:r>
              <a:r>
                <a:rPr lang="de-DE" sz="1600" dirty="0" smtClean="0">
                  <a:solidFill>
                    <a:schemeClr val="accent6"/>
                  </a:solidFill>
                  <a:latin typeface="Consolas" pitchFamily="49" charset="0"/>
                  <a:ea typeface="Open Sans" pitchFamily="34" charset="0"/>
                  <a:cs typeface="Consolas" pitchFamily="49" charset="0"/>
                </a:rPr>
                <a:t>new </a:t>
              </a:r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ea typeface="Open Sans" pitchFamily="34" charset="0"/>
                  <a:cs typeface="Consolas" pitchFamily="49" charset="0"/>
                </a:rPr>
                <a:t>Strophe.Connection( 'websocket-url' );</a:t>
              </a:r>
            </a:p>
            <a:p>
              <a:r>
                <a:rPr lang="de-DE" sz="1600" dirty="0" smtClean="0">
                  <a:latin typeface="Consolas" pitchFamily="49" charset="0"/>
                  <a:ea typeface="Open Sans" pitchFamily="34" charset="0"/>
                  <a:cs typeface="Consolas" pitchFamily="49" charset="0"/>
                </a:rPr>
                <a:t>    </a:t>
              </a:r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ea typeface="Open Sans" pitchFamily="34" charset="0"/>
                  <a:cs typeface="Consolas" pitchFamily="49" charset="0"/>
                </a:rPr>
                <a:t>client.</a:t>
              </a:r>
              <a:r>
                <a:rPr lang="de-DE" sz="1600" dirty="0" smtClean="0">
                  <a:solidFill>
                    <a:srgbClr val="15B4D9"/>
                  </a:solidFill>
                  <a:latin typeface="Consolas" pitchFamily="49" charset="0"/>
                  <a:ea typeface="Open Sans" pitchFamily="34" charset="0"/>
                  <a:cs typeface="Consolas" pitchFamily="49" charset="0"/>
                </a:rPr>
                <a:t>connect</a:t>
              </a:r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ea typeface="Open Sans" pitchFamily="34" charset="0"/>
                  <a:cs typeface="Consolas" pitchFamily="49" charset="0"/>
                </a:rPr>
                <a:t>( jid, password, callback );</a:t>
              </a:r>
            </a:p>
            <a:p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ea typeface="Open Sans" pitchFamily="34" charset="0"/>
                  <a:cs typeface="Consolas" pitchFamily="49" charset="0"/>
                </a:rPr>
                <a:t>},</a:t>
              </a:r>
              <a:endParaRPr lang="de-DE" sz="1600" dirty="0">
                <a:solidFill>
                  <a:schemeClr val="bg1"/>
                </a:solidFill>
                <a:latin typeface="Consolas" pitchFamily="49" charset="0"/>
                <a:ea typeface="Open Sans" pitchFamily="34" charset="0"/>
                <a:cs typeface="Consolas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27584" y="2913618"/>
            <a:ext cx="7416824" cy="3168352"/>
            <a:chOff x="755576" y="3129642"/>
            <a:chExt cx="7416824" cy="3168352"/>
          </a:xfrm>
        </p:grpSpPr>
        <p:sp>
          <p:nvSpPr>
            <p:cNvPr id="11" name="Rectangle 10"/>
            <p:cNvSpPr/>
            <p:nvPr/>
          </p:nvSpPr>
          <p:spPr>
            <a:xfrm>
              <a:off x="755576" y="3129642"/>
              <a:ext cx="7416824" cy="31683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27584" y="3201650"/>
              <a:ext cx="7324650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callback: </a:t>
              </a:r>
              <a:r>
                <a:rPr lang="de-DE" sz="1600" b="1" dirty="0" smtClean="0">
                  <a:solidFill>
                    <a:schemeClr val="accent6"/>
                  </a:solidFill>
                  <a:latin typeface="Consolas" pitchFamily="49" charset="0"/>
                  <a:cs typeface="Consolas" pitchFamily="49" charset="0"/>
                </a:rPr>
                <a:t>function</a:t>
              </a:r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( status ) {</a:t>
              </a:r>
            </a:p>
            <a:p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if ( status === Strophe.Status.CONNECTED ) {</a:t>
              </a:r>
            </a:p>
            <a:p>
              <a:r>
                <a:rPr lang="de-DE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  client.roster.</a:t>
              </a:r>
              <a:r>
                <a:rPr lang="de-DE" sz="1600" dirty="0" smtClean="0">
                  <a:solidFill>
                    <a:srgbClr val="15B4D9"/>
                  </a:solidFill>
                  <a:latin typeface="Consolas" pitchFamily="49" charset="0"/>
                  <a:cs typeface="Consolas" pitchFamily="49" charset="0"/>
                </a:rPr>
                <a:t>requestRoster</a:t>
              </a:r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 rosterCallback );</a:t>
              </a:r>
            </a:p>
            <a:p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   client.</a:t>
              </a:r>
              <a:r>
                <a:rPr lang="de-DE" sz="1600" dirty="0" smtClean="0">
                  <a:solidFill>
                    <a:srgbClr val="15B4D9"/>
                  </a:solidFill>
                  <a:latin typeface="Consolas" pitchFamily="49" charset="0"/>
                  <a:cs typeface="Consolas" pitchFamily="49" charset="0"/>
                </a:rPr>
                <a:t>addHandler</a:t>
              </a:r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 onMessageHandler, null, 'message‚ );</a:t>
              </a:r>
            </a:p>
            <a:p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   client.</a:t>
              </a:r>
              <a:r>
                <a:rPr lang="de-DE" sz="1600" dirty="0" smtClean="0">
                  <a:solidFill>
                    <a:srgbClr val="15B4D9"/>
                  </a:solidFill>
                  <a:latin typeface="Consolas" pitchFamily="49" charset="0"/>
                  <a:cs typeface="Consolas" pitchFamily="49" charset="0"/>
                </a:rPr>
                <a:t>addHandler</a:t>
              </a:r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</a:t>
              </a:r>
            </a:p>
            <a:p>
              <a:r>
                <a:rPr lang="de-DE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      onChatStateHandler, </a:t>
              </a:r>
            </a:p>
            <a:p>
              <a:r>
                <a:rPr lang="de-DE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      Strophe.NS.CHATSTATES, </a:t>
              </a:r>
            </a:p>
            <a:p>
              <a:r>
                <a:rPr lang="de-DE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      'message‚</a:t>
              </a:r>
            </a:p>
            <a:p>
              <a:r>
                <a:rPr lang="de-DE" sz="16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  );</a:t>
              </a:r>
            </a:p>
            <a:p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   client.</a:t>
              </a:r>
              <a:r>
                <a:rPr lang="de-DE" sz="1600" dirty="0" smtClean="0">
                  <a:solidFill>
                    <a:srgbClr val="15B4D9"/>
                  </a:solidFill>
                  <a:latin typeface="Consolas" pitchFamily="49" charset="0"/>
                  <a:cs typeface="Consolas" pitchFamily="49" charset="0"/>
                </a:rPr>
                <a:t>send</a:t>
              </a:r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 $pres() );</a:t>
              </a:r>
            </a:p>
            <a:p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}</a:t>
              </a:r>
            </a:p>
            <a:p>
              <a:r>
                <a:rPr lang="de-DE" sz="16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endParaRPr lang="de-DE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4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en Sans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On-screen Show (4:3)</PresentationFormat>
  <Paragraphs>155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XMPP Web-Programmierung</dc:title>
  <dc:creator>Robert Starke</dc:creator>
  <cp:lastModifiedBy>Robert Starke</cp:lastModifiedBy>
  <cp:revision>34</cp:revision>
  <dcterms:created xsi:type="dcterms:W3CDTF">2015-05-31T08:52:47Z</dcterms:created>
  <dcterms:modified xsi:type="dcterms:W3CDTF">2015-05-31T13:49:11Z</dcterms:modified>
</cp:coreProperties>
</file>