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Old Standard TT"/>
      <p:regular r:id="rId16"/>
      <p:bold r:id="rId17"/>
      <p: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3D1F2AA-DFF9-485C-82DF-15D6AEE44EA2}">
  <a:tblStyle styleId="{63D1F2AA-DFF9-485C-82DF-15D6AEE44E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OldStandardTT-bold.fntdata"/><Relationship Id="rId16" Type="http://schemas.openxmlformats.org/officeDocument/2006/relationships/font" Target="fonts/OldStandardTT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OldStandardT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28e14477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28e14477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28e14477f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28e14477f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28e14477f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28e14477f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28e14477f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28e14477f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28e14477f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28e14477f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28e14477f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28e14477f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28e14477f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28e14477f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28e14477f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28e14477f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Starkniederschlag in Berlin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Beobachtung und Vorhersage am Beispiel des 12. Juli 2018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Mögliche Aspekte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de"/>
              <a:t>Gebietsniederschlag für beliebige Raumeinheiten </a:t>
            </a:r>
            <a:br>
              <a:rPr lang="de"/>
            </a:br>
            <a:r>
              <a:rPr lang="de"/>
              <a:t>(z.B. urbane Einzugsgebiete)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de"/>
              <a:t>Kurze Dauerstufen (5-60 Minuten)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de"/>
              <a:t>Nutzung von Regenschreibern und Radardaten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de"/>
              <a:t>Einheitliche Darstellung unterschiedlicher Produkte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de"/>
              <a:t>Identifizierung fehlerbehafteter Regenschreiber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de"/>
              <a:t>Kürzestfrist-Niederschlagsvorhersage (“Nowcasting”): t + 60 Minuten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de"/>
              <a:t>Kontinuierliche Verifikation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de"/>
              <a:t>…?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Niederschlagsschätzung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Sensoren und Datenprodukte </a:t>
            </a:r>
            <a:br>
              <a:rPr b="1" lang="de"/>
            </a:br>
            <a:r>
              <a:rPr b="1" lang="de"/>
              <a:t>in Berlin und Umgebung z.B.</a:t>
            </a:r>
            <a:endParaRPr b="1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❏"/>
            </a:pPr>
            <a:r>
              <a:rPr lang="de" sz="1600"/>
              <a:t>DX Radar Proetzel</a:t>
            </a:r>
            <a:br>
              <a:rPr lang="de" sz="1600"/>
            </a:br>
            <a:r>
              <a:rPr lang="de" sz="1600"/>
              <a:t>(“rohe” Reflektivität, polar)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de" sz="1600"/>
              <a:t>RY: RADOLAN-Komposit</a:t>
            </a:r>
            <a:br>
              <a:rPr lang="de" sz="1600"/>
            </a:br>
            <a:r>
              <a:rPr lang="de" sz="1600"/>
              <a:t>𝛥t = 5 Minuten, 1 x 1 km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de" sz="1600"/>
              <a:t>RW: RADOLAN-Komposit</a:t>
            </a:r>
            <a:br>
              <a:rPr lang="de" sz="1600"/>
            </a:br>
            <a:r>
              <a:rPr lang="de" sz="1600"/>
              <a:t>𝛥t = 60 Minuten, 1 x 1 km,</a:t>
            </a:r>
            <a:br>
              <a:rPr lang="de" sz="1600"/>
            </a:br>
            <a:r>
              <a:rPr lang="de" sz="1600"/>
              <a:t>angeeicht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de" sz="1600"/>
              <a:t>Regenschreiber Berlin (5 min)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de" sz="1600"/>
              <a:t>Ombrometer DWD (1h)</a:t>
            </a:r>
            <a:endParaRPr sz="1600"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8491" y="1171600"/>
            <a:ext cx="5165510" cy="386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Niederschlagsschätzung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71600"/>
            <a:ext cx="8520600" cy="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de"/>
              <a:t>Mögliche Auswahl an Schätzverfahren und Produkten</a:t>
            </a:r>
            <a:endParaRPr/>
          </a:p>
        </p:txBody>
      </p:sp>
      <p:graphicFrame>
        <p:nvGraphicFramePr>
          <p:cNvPr id="80" name="Google Shape;80;p16"/>
          <p:cNvGraphicFramePr/>
          <p:nvPr/>
        </p:nvGraphicFramePr>
        <p:xfrm>
          <a:off x="311700" y="170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{63D1F2AA-DFF9-485C-82DF-15D6AEE44EA2}</a:tableStyleId>
              </a:tblPr>
              <a:tblGrid>
                <a:gridCol w="1149875"/>
                <a:gridCol w="2281125"/>
                <a:gridCol w="1998250"/>
                <a:gridCol w="22339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Kürzel</a:t>
                      </a:r>
                      <a:endParaRPr b="1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Grundlage</a:t>
                      </a:r>
                      <a:endParaRPr b="1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Dauerstufe</a:t>
                      </a:r>
                      <a:endParaRPr b="1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Raumauflösung</a:t>
                      </a:r>
                      <a:endParaRPr b="1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DX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DX-Produkt, Proetzel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5 Minuten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1° x 1 km (ca. 1km</a:t>
                      </a:r>
                      <a:r>
                        <a:rPr baseline="30000" lang="de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2</a:t>
                      </a:r>
                      <a:r>
                        <a:rPr lang="de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)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DXac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DX-Produkt, Proetzel,</a:t>
                      </a:r>
                      <a:endParaRPr>
                        <a:solidFill>
                          <a:schemeClr val="dk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dämpfungskorrigiert</a:t>
                      </a:r>
                      <a:endParaRPr>
                        <a:solidFill>
                          <a:schemeClr val="dk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5 Minuten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1° x 1 km (ca. 1km</a:t>
                      </a:r>
                      <a:r>
                        <a:rPr baseline="30000" lang="de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2</a:t>
                      </a:r>
                      <a:r>
                        <a:rPr lang="de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)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RY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RY-Produkt, RADOLAN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5 Minuten</a:t>
                      </a:r>
                      <a:endParaRPr>
                        <a:solidFill>
                          <a:schemeClr val="dk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RW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RW-Produkt, RADOLAN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60 Minuten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1 km x 1 km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G1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Regenschreiber (Berlin)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5 Minuten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beliebig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AdjAdd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1 km x 1 km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</a:t>
            </a:r>
            <a:r>
              <a:rPr lang="de"/>
              <a:t>owcasting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de"/>
              <a:t>Mögliche Auswahl an</a:t>
            </a:r>
            <a:br>
              <a:rPr b="1" lang="de"/>
            </a:br>
            <a:r>
              <a:rPr b="1" lang="de"/>
              <a:t>Verfahren und Produkten</a:t>
            </a:r>
            <a:r>
              <a:rPr lang="de"/>
              <a:t> 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725" y="1989725"/>
            <a:ext cx="3048875" cy="2955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 rotWithShape="1">
          <a:blip r:embed="rId4">
            <a:alphaModFix/>
          </a:blip>
          <a:srcRect b="0" l="0" r="0" t="6147"/>
          <a:stretch/>
        </p:blipFill>
        <p:spPr>
          <a:xfrm>
            <a:off x="4666250" y="445025"/>
            <a:ext cx="4254251" cy="40421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683400" y="4195025"/>
            <a:ext cx="29112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Optical Flow: Detektion und Extrapolation von Bewegungsmustern 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Der 12. Juli 2018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Tagessumme</a:t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❏"/>
            </a:pPr>
            <a:r>
              <a:rPr lang="de" sz="1600"/>
              <a:t>DX unterschätzt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de" sz="1600"/>
              <a:t>Dämpfungskorrektur wirkt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de" sz="1600"/>
              <a:t>Aneichung wirkt ebenfalls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de" sz="1600"/>
              <a:t>Regenschreiber zeigen</a:t>
            </a:r>
            <a:br>
              <a:rPr lang="de" sz="1600"/>
            </a:br>
            <a:r>
              <a:rPr lang="de" sz="1600"/>
              <a:t>anderes räumliches Muster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de" sz="1600"/>
              <a:t>Identifizierung weiterer</a:t>
            </a:r>
            <a:br>
              <a:rPr lang="de" sz="1600"/>
            </a:br>
            <a:r>
              <a:rPr lang="de" sz="1600"/>
              <a:t>fehlerhafter Regenschreiber</a:t>
            </a:r>
            <a:endParaRPr sz="1600"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059" y="0"/>
            <a:ext cx="5549942" cy="5042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Open software, open data 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de"/>
              <a:t>https://wradlib.org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de"/>
              <a:t>https://opendata.dwd.de/</a:t>
            </a:r>
            <a:r>
              <a:rPr lang="de"/>
              <a:t> 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Mögliche Projektgegenstände 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de"/>
              <a:t>Fallstudien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de"/>
              <a:t>Echtzeitbereitstellung von Niederschlagsschätzungen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de"/>
              <a:t>Echtzeitbereitstellung von Niederschlagsvorhersagen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de"/>
              <a:t>Bereitstellung von Softwareprodukten zur Datenverarbeitung</a:t>
            </a:r>
            <a:r>
              <a:rPr lang="de"/>
              <a:t> 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