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6"/>
  </p:notesMasterIdLst>
  <p:handoutMasterIdLst>
    <p:handoutMasterId r:id="rId57"/>
  </p:handoutMasterIdLst>
  <p:sldIdLst>
    <p:sldId id="387" r:id="rId2"/>
    <p:sldId id="258" r:id="rId3"/>
    <p:sldId id="378" r:id="rId4"/>
    <p:sldId id="379" r:id="rId5"/>
    <p:sldId id="380" r:id="rId6"/>
    <p:sldId id="383" r:id="rId7"/>
    <p:sldId id="384" r:id="rId8"/>
    <p:sldId id="381" r:id="rId9"/>
    <p:sldId id="385" r:id="rId10"/>
    <p:sldId id="358" r:id="rId11"/>
    <p:sldId id="359" r:id="rId12"/>
    <p:sldId id="360" r:id="rId13"/>
    <p:sldId id="270" r:id="rId14"/>
    <p:sldId id="271" r:id="rId15"/>
    <p:sldId id="272" r:id="rId16"/>
    <p:sldId id="273" r:id="rId17"/>
    <p:sldId id="283" r:id="rId18"/>
    <p:sldId id="281" r:id="rId19"/>
    <p:sldId id="282" r:id="rId20"/>
    <p:sldId id="284" r:id="rId21"/>
    <p:sldId id="285" r:id="rId22"/>
    <p:sldId id="286" r:id="rId23"/>
    <p:sldId id="287" r:id="rId24"/>
    <p:sldId id="292" r:id="rId25"/>
    <p:sldId id="293" r:id="rId26"/>
    <p:sldId id="361" r:id="rId27"/>
    <p:sldId id="386" r:id="rId28"/>
    <p:sldId id="362" r:id="rId29"/>
    <p:sldId id="375" r:id="rId30"/>
    <p:sldId id="364" r:id="rId31"/>
    <p:sldId id="365" r:id="rId32"/>
    <p:sldId id="376" r:id="rId33"/>
    <p:sldId id="366" r:id="rId34"/>
    <p:sldId id="367" r:id="rId35"/>
    <p:sldId id="377" r:id="rId36"/>
    <p:sldId id="368" r:id="rId37"/>
    <p:sldId id="369" r:id="rId38"/>
    <p:sldId id="370" r:id="rId39"/>
    <p:sldId id="371" r:id="rId40"/>
    <p:sldId id="372" r:id="rId41"/>
    <p:sldId id="373" r:id="rId42"/>
    <p:sldId id="374" r:id="rId43"/>
    <p:sldId id="347" r:id="rId44"/>
    <p:sldId id="348" r:id="rId45"/>
    <p:sldId id="356" r:id="rId46"/>
    <p:sldId id="355" r:id="rId47"/>
    <p:sldId id="357" r:id="rId48"/>
    <p:sldId id="349" r:id="rId49"/>
    <p:sldId id="352" r:id="rId50"/>
    <p:sldId id="353" r:id="rId51"/>
    <p:sldId id="354" r:id="rId52"/>
    <p:sldId id="350" r:id="rId53"/>
    <p:sldId id="351" r:id="rId54"/>
    <p:sldId id="344" r:id="rId55"/>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BCE"/>
    <a:srgbClr val="57903F"/>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8" autoAdjust="0"/>
    <p:restoredTop sz="94660"/>
  </p:normalViewPr>
  <p:slideViewPr>
    <p:cSldViewPr snapToGrid="0">
      <p:cViewPr varScale="1">
        <p:scale>
          <a:sx n="68" d="100"/>
          <a:sy n="68" d="100"/>
        </p:scale>
        <p:origin x="67" y="360"/>
      </p:cViewPr>
      <p:guideLst/>
    </p:cSldViewPr>
  </p:slideViewPr>
  <p:notesTextViewPr>
    <p:cViewPr>
      <p:scale>
        <a:sx n="1" d="1"/>
        <a:sy n="1" d="1"/>
      </p:scale>
      <p:origin x="0" y="0"/>
    </p:cViewPr>
  </p:notesTextViewPr>
  <p:sorterViewPr>
    <p:cViewPr>
      <p:scale>
        <a:sx n="100" d="100"/>
        <a:sy n="100" d="100"/>
      </p:scale>
      <p:origin x="0" y="-14525"/>
    </p:cViewPr>
  </p:sorterViewPr>
  <p:notesViewPr>
    <p:cSldViewPr snapToGrid="0">
      <p:cViewPr varScale="1">
        <p:scale>
          <a:sx n="123" d="100"/>
          <a:sy n="123" d="100"/>
        </p:scale>
        <p:origin x="497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2021/4/26</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2021/4/26</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2021/4/26</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2021/4/26</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2021/4/26</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2021/4/26</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2021/4/26</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2021/4/26</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2021/4/26</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2021/4/26</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2021/4/26</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2021/4/26</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2021/4/26</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2021/4/26</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2A764732-47C2-4570-A623-CC91587A2615}"/>
              </a:ext>
            </a:extLst>
          </p:cNvPr>
          <p:cNvSpPr>
            <a:spLocks noGrp="1"/>
          </p:cNvSpPr>
          <p:nvPr>
            <p:ph type="title"/>
          </p:nvPr>
        </p:nvSpPr>
        <p:spPr>
          <a:xfrm>
            <a:off x="1066800" y="2647003"/>
            <a:ext cx="10058400" cy="1371600"/>
          </a:xfrm>
        </p:spPr>
        <p:txBody>
          <a:bodyPr/>
          <a:lstStyle/>
          <a:p>
            <a:pPr algn="r"/>
            <a:r>
              <a:rPr lang="en-US" dirty="0">
                <a:solidFill>
                  <a:schemeClr val="tx1"/>
                </a:solidFill>
              </a:rPr>
              <a:t>ITP4522 Group Project</a:t>
            </a:r>
          </a:p>
        </p:txBody>
      </p:sp>
      <p:sp>
        <p:nvSpPr>
          <p:cNvPr id="4" name="日期版面配置區 3">
            <a:extLst>
              <a:ext uri="{FF2B5EF4-FFF2-40B4-BE49-F238E27FC236}">
                <a16:creationId xmlns:a16="http://schemas.microsoft.com/office/drawing/2014/main" id="{509D259D-A9DF-4EC7-AA50-5A2B357FD633}"/>
              </a:ext>
            </a:extLst>
          </p:cNvPr>
          <p:cNvSpPr>
            <a:spLocks noGrp="1"/>
          </p:cNvSpPr>
          <p:nvPr>
            <p:ph type="dt" sz="half" idx="10"/>
          </p:nvPr>
        </p:nvSpPr>
        <p:spPr/>
        <p:txBody>
          <a:bodyPr/>
          <a:lstStyle/>
          <a:p>
            <a:fld id="{CE847876-3A2B-49FA-B396-40048599C954}" type="datetime1">
              <a:rPr lang="zh-TW" altLang="en-US" smtClean="0"/>
              <a:pPr/>
              <a:t>2021/4/26</a:t>
            </a:fld>
            <a:endParaRPr lang="en-US"/>
          </a:p>
        </p:txBody>
      </p:sp>
      <p:sp>
        <p:nvSpPr>
          <p:cNvPr id="11" name="文字方塊 10">
            <a:extLst>
              <a:ext uri="{FF2B5EF4-FFF2-40B4-BE49-F238E27FC236}">
                <a16:creationId xmlns:a16="http://schemas.microsoft.com/office/drawing/2014/main" id="{938A4F06-2014-4FC5-B11F-80187C8E4114}"/>
              </a:ext>
            </a:extLst>
          </p:cNvPr>
          <p:cNvSpPr txBox="1"/>
          <p:nvPr/>
        </p:nvSpPr>
        <p:spPr>
          <a:xfrm>
            <a:off x="5689407" y="3709567"/>
            <a:ext cx="4570231" cy="1015663"/>
          </a:xfrm>
          <a:prstGeom prst="rect">
            <a:avLst/>
          </a:prstGeom>
          <a:noFill/>
        </p:spPr>
        <p:txBody>
          <a:bodyPr wrap="square" rtlCol="0">
            <a:spAutoFit/>
          </a:bodyPr>
          <a:lstStyle/>
          <a:p>
            <a:r>
              <a:rPr lang="en-US" sz="2000" dirty="0"/>
              <a:t>SE1D</a:t>
            </a:r>
          </a:p>
          <a:p>
            <a:r>
              <a:rPr lang="en-US" sz="2000" dirty="0"/>
              <a:t>Tang Chun Hei(200022972)</a:t>
            </a:r>
          </a:p>
          <a:p>
            <a:r>
              <a:rPr lang="en-US" sz="2000" dirty="0"/>
              <a:t>Tsang Fu Yuen(</a:t>
            </a:r>
            <a:r>
              <a:rPr lang="en-US" sz="2000" b="0" i="0" dirty="0">
                <a:effectLst/>
              </a:rPr>
              <a:t>200246734)</a:t>
            </a:r>
            <a:endParaRPr lang="en-US" sz="2000" dirty="0"/>
          </a:p>
        </p:txBody>
      </p:sp>
    </p:spTree>
    <p:extLst>
      <p:ext uri="{BB962C8B-B14F-4D97-AF65-F5344CB8AC3E}">
        <p14:creationId xmlns:p14="http://schemas.microsoft.com/office/powerpoint/2010/main" val="291657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C7651D-E1C8-49B1-8E42-4173C8A78910}"/>
              </a:ext>
            </a:extLst>
          </p:cNvPr>
          <p:cNvSpPr>
            <a:spLocks noGrp="1"/>
          </p:cNvSpPr>
          <p:nvPr>
            <p:ph type="title"/>
          </p:nvPr>
        </p:nvSpPr>
        <p:spPr/>
        <p:txBody>
          <a:bodyPr/>
          <a:lstStyle/>
          <a:p>
            <a:pPr algn="ctr"/>
            <a:r>
              <a:rPr lang="en-US" altLang="zh-HK" b="1" dirty="0"/>
              <a:t>Current Problem and Solution</a:t>
            </a:r>
            <a:endParaRPr lang="zh-HK" altLang="en-US" b="1" dirty="0"/>
          </a:p>
        </p:txBody>
      </p:sp>
      <p:graphicFrame>
        <p:nvGraphicFramePr>
          <p:cNvPr id="5" name="內容版面配置區 4">
            <a:extLst>
              <a:ext uri="{FF2B5EF4-FFF2-40B4-BE49-F238E27FC236}">
                <a16:creationId xmlns:a16="http://schemas.microsoft.com/office/drawing/2014/main" id="{ACF4913F-C5E3-4610-BDA5-9F71E193D4DA}"/>
              </a:ext>
            </a:extLst>
          </p:cNvPr>
          <p:cNvGraphicFramePr>
            <a:graphicFrameLocks noGrp="1"/>
          </p:cNvGraphicFramePr>
          <p:nvPr>
            <p:ph idx="1"/>
            <p:extLst>
              <p:ext uri="{D42A27DB-BD31-4B8C-83A1-F6EECF244321}">
                <p14:modId xmlns:p14="http://schemas.microsoft.com/office/powerpoint/2010/main" val="4209711583"/>
              </p:ext>
            </p:extLst>
          </p:nvPr>
        </p:nvGraphicFramePr>
        <p:xfrm>
          <a:off x="1066800" y="2014194"/>
          <a:ext cx="10058400" cy="3680897"/>
        </p:xfrm>
        <a:graphic>
          <a:graphicData uri="http://schemas.openxmlformats.org/drawingml/2006/table">
            <a:tbl>
              <a:tblPr firstRow="1" firstCol="1" bandRow="1">
                <a:tableStyleId>{5C22544A-7EE6-4342-B048-85BDC9FD1C3A}</a:tableStyleId>
              </a:tblPr>
              <a:tblGrid>
                <a:gridCol w="4133023">
                  <a:extLst>
                    <a:ext uri="{9D8B030D-6E8A-4147-A177-3AD203B41FA5}">
                      <a16:colId xmlns:a16="http://schemas.microsoft.com/office/drawing/2014/main" val="98848701"/>
                    </a:ext>
                  </a:extLst>
                </a:gridCol>
                <a:gridCol w="5925377">
                  <a:extLst>
                    <a:ext uri="{9D8B030D-6E8A-4147-A177-3AD203B41FA5}">
                      <a16:colId xmlns:a16="http://schemas.microsoft.com/office/drawing/2014/main" val="789603946"/>
                    </a:ext>
                  </a:extLst>
                </a:gridCol>
              </a:tblGrid>
              <a:tr h="324606">
                <a:tc>
                  <a:txBody>
                    <a:bodyPr/>
                    <a:lstStyle/>
                    <a:p>
                      <a:pPr algn="just">
                        <a:lnSpc>
                          <a:spcPct val="150000"/>
                        </a:lnSpc>
                      </a:pPr>
                      <a:r>
                        <a:rPr lang="en-US" sz="2000" kern="100" dirty="0">
                          <a:effectLst/>
                          <a:latin typeface="+mn-lt"/>
                        </a:rPr>
                        <a:t>Current Problem</a:t>
                      </a:r>
                      <a:endParaRPr lang="zh-TW" sz="2000" kern="100" dirty="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just">
                        <a:lnSpc>
                          <a:spcPct val="150000"/>
                        </a:lnSpc>
                      </a:pPr>
                      <a:r>
                        <a:rPr lang="en-US" sz="2000" kern="100" dirty="0">
                          <a:effectLst/>
                          <a:latin typeface="+mn-lt"/>
                        </a:rPr>
                        <a:t>Solution</a:t>
                      </a:r>
                      <a:endParaRPr lang="zh-TW" sz="2000" kern="100" dirty="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47678577"/>
                  </a:ext>
                </a:extLst>
              </a:tr>
              <a:tr h="1865438">
                <a:tc>
                  <a:txBody>
                    <a:bodyPr/>
                    <a:lstStyle/>
                    <a:p>
                      <a:pPr marL="0" lvl="0" indent="0">
                        <a:lnSpc>
                          <a:spcPct val="150000"/>
                        </a:lnSpc>
                        <a:buFont typeface="+mj-lt"/>
                        <a:buNone/>
                      </a:pPr>
                      <a:r>
                        <a:rPr lang="en-US" sz="1600" kern="100" dirty="0">
                          <a:effectLst/>
                          <a:latin typeface="+mn-lt"/>
                        </a:rPr>
                        <a:t>It is time consuming for Express Centre Clerk  to check customer’s document and then input the information .</a:t>
                      </a:r>
                      <a:endParaRPr lang="zh-TW" sz="1600" kern="100" dirty="0">
                        <a:effectLst/>
                        <a:latin typeface="+mn-lt"/>
                      </a:endParaRPr>
                    </a:p>
                    <a:p>
                      <a:pPr algn="just">
                        <a:lnSpc>
                          <a:spcPct val="150000"/>
                        </a:lnSpc>
                      </a:pPr>
                      <a:r>
                        <a:rPr lang="en-US" sz="1600" kern="100" dirty="0">
                          <a:effectLst/>
                          <a:latin typeface="+mn-lt"/>
                        </a:rPr>
                        <a:t> </a:t>
                      </a:r>
                      <a:endParaRPr lang="zh-TW" sz="1600" kern="100" dirty="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just">
                        <a:lnSpc>
                          <a:spcPct val="150000"/>
                        </a:lnSpc>
                      </a:pPr>
                      <a:r>
                        <a:rPr lang="en-US" sz="1600" kern="100" dirty="0">
                          <a:effectLst/>
                          <a:latin typeface="+mn-lt"/>
                        </a:rPr>
                        <a:t>An online form can let customer to fill in the bill information when they apply for the delivery service.</a:t>
                      </a:r>
                      <a:endParaRPr lang="zh-TW" sz="1600" kern="100" dirty="0">
                        <a:effectLst/>
                        <a:latin typeface="+mn-lt"/>
                      </a:endParaRPr>
                    </a:p>
                    <a:p>
                      <a:pPr algn="just">
                        <a:lnSpc>
                          <a:spcPct val="150000"/>
                        </a:lnSpc>
                      </a:pPr>
                      <a:r>
                        <a:rPr lang="en-US" sz="1600" kern="100" dirty="0">
                          <a:effectLst/>
                          <a:latin typeface="+mn-lt"/>
                        </a:rPr>
                        <a:t>This can reduce the time consuming for checking whether the documents has filled the requirement information.</a:t>
                      </a:r>
                      <a:endParaRPr lang="zh-TW" sz="1600" kern="100" dirty="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34653461"/>
                  </a:ext>
                </a:extLst>
              </a:tr>
              <a:tr h="1417187">
                <a:tc>
                  <a:txBody>
                    <a:bodyPr/>
                    <a:lstStyle/>
                    <a:p>
                      <a:pPr marL="0" lvl="0" indent="0" algn="just">
                        <a:lnSpc>
                          <a:spcPct val="150000"/>
                        </a:lnSpc>
                        <a:buFont typeface="+mj-lt"/>
                        <a:buNone/>
                      </a:pPr>
                      <a:r>
                        <a:rPr lang="en-US" sz="1600" kern="100" dirty="0">
                          <a:effectLst/>
                          <a:latin typeface="+mn-lt"/>
                        </a:rPr>
                        <a:t>Customer must have an account before booking the pickup service </a:t>
                      </a:r>
                      <a:endParaRPr lang="zh-TW" sz="1600" kern="100" dirty="0">
                        <a:effectLst/>
                        <a:latin typeface="+mn-lt"/>
                      </a:endParaRPr>
                    </a:p>
                    <a:p>
                      <a:pPr algn="just">
                        <a:lnSpc>
                          <a:spcPct val="150000"/>
                        </a:lnSpc>
                      </a:pPr>
                      <a:r>
                        <a:rPr lang="en-US" sz="1600" kern="100" dirty="0">
                          <a:effectLst/>
                          <a:latin typeface="+mn-lt"/>
                        </a:rPr>
                        <a:t> </a:t>
                      </a:r>
                      <a:endParaRPr lang="zh-TW" sz="1600" kern="100" dirty="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just">
                        <a:lnSpc>
                          <a:spcPct val="150000"/>
                        </a:lnSpc>
                      </a:pPr>
                      <a:r>
                        <a:rPr lang="en-US" sz="1600" kern="100" dirty="0">
                          <a:effectLst/>
                          <a:latin typeface="+mn-lt"/>
                        </a:rPr>
                        <a:t>Provide a online system for customer to register account. Without account it is hard to manage the order</a:t>
                      </a:r>
                      <a:endParaRPr lang="zh-TW" sz="1600" kern="100" dirty="0">
                        <a:effectLst/>
                        <a:latin typeface="+mn-lt"/>
                        <a:ea typeface="新細明體" panose="02020500000000000000" pitchFamily="18" charset="-120"/>
                        <a:cs typeface="Times New Roman" panose="02020603050405020304" pitchFamily="18" charset="0"/>
                      </a:endParaRPr>
                    </a:p>
                  </a:txBody>
                  <a:tcPr marL="68580" marR="68580" marT="0" marB="0">
                    <a:solidFill>
                      <a:srgbClr val="D1DBCE"/>
                    </a:solidFill>
                  </a:tcPr>
                </a:tc>
                <a:extLst>
                  <a:ext uri="{0D108BD9-81ED-4DB2-BD59-A6C34878D82A}">
                    <a16:rowId xmlns:a16="http://schemas.microsoft.com/office/drawing/2014/main" val="503216813"/>
                  </a:ext>
                </a:extLst>
              </a:tr>
            </a:tbl>
          </a:graphicData>
        </a:graphic>
      </p:graphicFrame>
      <p:sp>
        <p:nvSpPr>
          <p:cNvPr id="4" name="日期版面配置區 3">
            <a:extLst>
              <a:ext uri="{FF2B5EF4-FFF2-40B4-BE49-F238E27FC236}">
                <a16:creationId xmlns:a16="http://schemas.microsoft.com/office/drawing/2014/main" id="{7E4F8564-1DDD-4056-BC0E-8D89F9EF0D78}"/>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
        <p:nvSpPr>
          <p:cNvPr id="8" name="Rectangle 1">
            <a:extLst>
              <a:ext uri="{FF2B5EF4-FFF2-40B4-BE49-F238E27FC236}">
                <a16:creationId xmlns:a16="http://schemas.microsoft.com/office/drawing/2014/main" id="{5A757353-DA23-41C8-A3CD-59547734C8D3}"/>
              </a:ext>
            </a:extLst>
          </p:cNvPr>
          <p:cNvSpPr>
            <a:spLocks noChangeArrowheads="1"/>
          </p:cNvSpPr>
          <p:nvPr/>
        </p:nvSpPr>
        <p:spPr bwMode="auto">
          <a:xfrm>
            <a:off x="-2816303" y="-18200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TW" sz="12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br>
            <a:endParaRPr kumimoji="0" lang="en-US"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TW" sz="12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br>
            <a:endParaRPr kumimoji="0" lang="en-US"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730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CFE017-8972-4BD6-B3F4-A6C9E977C5C1}"/>
              </a:ext>
            </a:extLst>
          </p:cNvPr>
          <p:cNvSpPr>
            <a:spLocks noGrp="1"/>
          </p:cNvSpPr>
          <p:nvPr>
            <p:ph type="title"/>
          </p:nvPr>
        </p:nvSpPr>
        <p:spPr/>
        <p:txBody>
          <a:bodyPr/>
          <a:lstStyle/>
          <a:p>
            <a:endParaRPr lang="zh-HK" altLang="en-US" dirty="0"/>
          </a:p>
        </p:txBody>
      </p:sp>
      <p:sp>
        <p:nvSpPr>
          <p:cNvPr id="3" name="內容版面配置區 2">
            <a:extLst>
              <a:ext uri="{FF2B5EF4-FFF2-40B4-BE49-F238E27FC236}">
                <a16:creationId xmlns:a16="http://schemas.microsoft.com/office/drawing/2014/main" id="{F4ABB695-CFA8-4DC4-8B08-89467B7800F5}"/>
              </a:ext>
            </a:extLst>
          </p:cNvPr>
          <p:cNvSpPr>
            <a:spLocks noGrp="1"/>
          </p:cNvSpPr>
          <p:nvPr>
            <p:ph idx="1"/>
          </p:nvPr>
        </p:nvSpPr>
        <p:spPr/>
        <p:txBody>
          <a:bodyPr/>
          <a:lstStyle/>
          <a:p>
            <a:endParaRPr lang="zh-HK" altLang="en-US" dirty="0"/>
          </a:p>
        </p:txBody>
      </p:sp>
      <p:sp>
        <p:nvSpPr>
          <p:cNvPr id="4" name="日期版面配置區 3">
            <a:extLst>
              <a:ext uri="{FF2B5EF4-FFF2-40B4-BE49-F238E27FC236}">
                <a16:creationId xmlns:a16="http://schemas.microsoft.com/office/drawing/2014/main" id="{0799BEE5-D47E-4A71-9D25-12F7B627DB0E}"/>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graphicFrame>
        <p:nvGraphicFramePr>
          <p:cNvPr id="5" name="表格 4">
            <a:extLst>
              <a:ext uri="{FF2B5EF4-FFF2-40B4-BE49-F238E27FC236}">
                <a16:creationId xmlns:a16="http://schemas.microsoft.com/office/drawing/2014/main" id="{8518F47E-575C-4423-AC77-02CAB9249873}"/>
              </a:ext>
            </a:extLst>
          </p:cNvPr>
          <p:cNvGraphicFramePr>
            <a:graphicFrameLocks noGrp="1"/>
          </p:cNvGraphicFramePr>
          <p:nvPr>
            <p:extLst>
              <p:ext uri="{D42A27DB-BD31-4B8C-83A1-F6EECF244321}">
                <p14:modId xmlns:p14="http://schemas.microsoft.com/office/powerpoint/2010/main" val="4138292310"/>
              </p:ext>
            </p:extLst>
          </p:nvPr>
        </p:nvGraphicFramePr>
        <p:xfrm>
          <a:off x="1149083" y="826010"/>
          <a:ext cx="9893833" cy="5096113"/>
        </p:xfrm>
        <a:graphic>
          <a:graphicData uri="http://schemas.openxmlformats.org/drawingml/2006/table">
            <a:tbl>
              <a:tblPr firstRow="1" firstCol="1" bandRow="1">
                <a:tableStyleId>{5C22544A-7EE6-4342-B048-85BDC9FD1C3A}</a:tableStyleId>
              </a:tblPr>
              <a:tblGrid>
                <a:gridCol w="4065403">
                  <a:extLst>
                    <a:ext uri="{9D8B030D-6E8A-4147-A177-3AD203B41FA5}">
                      <a16:colId xmlns:a16="http://schemas.microsoft.com/office/drawing/2014/main" val="1024684110"/>
                    </a:ext>
                  </a:extLst>
                </a:gridCol>
                <a:gridCol w="5828430">
                  <a:extLst>
                    <a:ext uri="{9D8B030D-6E8A-4147-A177-3AD203B41FA5}">
                      <a16:colId xmlns:a16="http://schemas.microsoft.com/office/drawing/2014/main" val="2268119598"/>
                    </a:ext>
                  </a:extLst>
                </a:gridCol>
              </a:tblGrid>
              <a:tr h="2647492">
                <a:tc>
                  <a:txBody>
                    <a:bodyPr/>
                    <a:lstStyle/>
                    <a:p>
                      <a:pPr marL="0" lvl="0" indent="0" algn="l">
                        <a:lnSpc>
                          <a:spcPct val="150000"/>
                        </a:lnSpc>
                        <a:buFont typeface="+mj-lt"/>
                        <a:buNone/>
                      </a:pPr>
                      <a:r>
                        <a:rPr lang="en-US" sz="1600" kern="100" dirty="0">
                          <a:effectLst/>
                          <a:latin typeface="+mn-lt"/>
                        </a:rPr>
                        <a:t>It is very high workload and time consuming for operation center staff to prepare for the shipment report and Pre-Alerting reminder to overseas Operation Centre colleagues.  </a:t>
                      </a:r>
                      <a:endParaRPr lang="zh-TW" sz="1600" kern="100" dirty="0">
                        <a:effectLst/>
                        <a:latin typeface="+mn-lt"/>
                      </a:endParaRPr>
                    </a:p>
                    <a:p>
                      <a:pPr algn="l">
                        <a:lnSpc>
                          <a:spcPct val="150000"/>
                        </a:lnSpc>
                      </a:pPr>
                      <a:r>
                        <a:rPr lang="en-US" sz="1600" kern="100" dirty="0">
                          <a:effectLst/>
                          <a:latin typeface="+mn-lt"/>
                        </a:rPr>
                        <a:t> </a:t>
                      </a:r>
                      <a:endParaRPr lang="zh-TW" sz="1600" kern="100" dirty="0">
                        <a:effectLst/>
                        <a:latin typeface="+mn-lt"/>
                        <a:ea typeface="新細明體" panose="02020500000000000000" pitchFamily="18" charset="-120"/>
                        <a:cs typeface="Times New Roman" panose="02020603050405020304" pitchFamily="18" charset="0"/>
                      </a:endParaRPr>
                    </a:p>
                  </a:txBody>
                  <a:tcPr marL="82324" marR="82324" marT="0" marB="0"/>
                </a:tc>
                <a:tc>
                  <a:txBody>
                    <a:bodyPr/>
                    <a:lstStyle/>
                    <a:p>
                      <a:pPr algn="l">
                        <a:lnSpc>
                          <a:spcPct val="150000"/>
                        </a:lnSpc>
                      </a:pPr>
                      <a:r>
                        <a:rPr lang="en-US" sz="1600" b="0" kern="100" dirty="0">
                          <a:solidFill>
                            <a:schemeClr val="tx1"/>
                          </a:solidFill>
                          <a:effectLst/>
                          <a:latin typeface="+mn-lt"/>
                        </a:rPr>
                        <a:t>System can help operation staffs to manage the shipment report and also can pre-alerting reminder to the oversea operation center colleagues automatically</a:t>
                      </a:r>
                      <a:r>
                        <a:rPr lang="en-US" sz="1600" kern="100" dirty="0">
                          <a:effectLst/>
                          <a:latin typeface="+mn-lt"/>
                        </a:rPr>
                        <a:t>.</a:t>
                      </a:r>
                      <a:endParaRPr lang="zh-TW" sz="1600" kern="100" dirty="0">
                        <a:effectLst/>
                        <a:latin typeface="+mn-lt"/>
                        <a:ea typeface="新細明體" panose="02020500000000000000" pitchFamily="18" charset="-120"/>
                        <a:cs typeface="Times New Roman" panose="02020603050405020304" pitchFamily="18" charset="0"/>
                      </a:endParaRPr>
                    </a:p>
                  </a:txBody>
                  <a:tcPr marL="82324" marR="82324" marT="0" marB="0">
                    <a:solidFill>
                      <a:srgbClr val="D1DBCE"/>
                    </a:solidFill>
                  </a:tcPr>
                </a:tc>
                <a:extLst>
                  <a:ext uri="{0D108BD9-81ED-4DB2-BD59-A6C34878D82A}">
                    <a16:rowId xmlns:a16="http://schemas.microsoft.com/office/drawing/2014/main" val="1727348831"/>
                  </a:ext>
                </a:extLst>
              </a:tr>
              <a:tr h="2448621">
                <a:tc>
                  <a:txBody>
                    <a:bodyPr/>
                    <a:lstStyle/>
                    <a:p>
                      <a:pPr marL="0" lvl="0" indent="0" algn="l">
                        <a:lnSpc>
                          <a:spcPct val="150000"/>
                        </a:lnSpc>
                        <a:buFont typeface="+mj-lt"/>
                        <a:buNone/>
                      </a:pPr>
                      <a:r>
                        <a:rPr lang="en-US" sz="1600" kern="100" dirty="0">
                          <a:effectLst/>
                          <a:latin typeface="+mn-lt"/>
                        </a:rPr>
                        <a:t>Account Department takes a long time to follow with the customer documents, including the receipts , payment and invoice </a:t>
                      </a:r>
                      <a:endParaRPr lang="zh-TW" sz="1600" kern="100" dirty="0">
                        <a:effectLst/>
                        <a:latin typeface="+mn-lt"/>
                      </a:endParaRPr>
                    </a:p>
                    <a:p>
                      <a:pPr algn="l">
                        <a:lnSpc>
                          <a:spcPct val="150000"/>
                        </a:lnSpc>
                      </a:pPr>
                      <a:r>
                        <a:rPr lang="en-US" sz="1600" kern="100" dirty="0">
                          <a:effectLst/>
                          <a:latin typeface="+mn-lt"/>
                        </a:rPr>
                        <a:t> </a:t>
                      </a:r>
                      <a:endParaRPr lang="zh-TW" sz="1600" kern="100" dirty="0">
                        <a:effectLst/>
                        <a:latin typeface="+mn-lt"/>
                        <a:ea typeface="新細明體" panose="02020500000000000000" pitchFamily="18" charset="-120"/>
                        <a:cs typeface="Times New Roman" panose="02020603050405020304" pitchFamily="18" charset="0"/>
                      </a:endParaRPr>
                    </a:p>
                  </a:txBody>
                  <a:tcPr marL="82324" marR="82324" marT="0" marB="0"/>
                </a:tc>
                <a:tc>
                  <a:txBody>
                    <a:bodyPr/>
                    <a:lstStyle/>
                    <a:p>
                      <a:pPr algn="l">
                        <a:lnSpc>
                          <a:spcPct val="150000"/>
                        </a:lnSpc>
                      </a:pPr>
                      <a:r>
                        <a:rPr lang="en-US" sz="1600" kern="100" dirty="0">
                          <a:effectLst/>
                          <a:latin typeface="+mn-lt"/>
                        </a:rPr>
                        <a:t>Account department can track the payment status by the orderID. They can sort the payment by paid or haven’t pay</a:t>
                      </a:r>
                      <a:endParaRPr lang="zh-TW" sz="1600" kern="100" dirty="0">
                        <a:effectLst/>
                        <a:latin typeface="+mn-lt"/>
                        <a:ea typeface="新細明體" panose="02020500000000000000" pitchFamily="18" charset="-120"/>
                        <a:cs typeface="Times New Roman" panose="02020603050405020304" pitchFamily="18" charset="0"/>
                      </a:endParaRPr>
                    </a:p>
                  </a:txBody>
                  <a:tcPr marL="82324" marR="82324" marT="0" marB="0"/>
                </a:tc>
                <a:extLst>
                  <a:ext uri="{0D108BD9-81ED-4DB2-BD59-A6C34878D82A}">
                    <a16:rowId xmlns:a16="http://schemas.microsoft.com/office/drawing/2014/main" val="2496669310"/>
                  </a:ext>
                </a:extLst>
              </a:tr>
            </a:tbl>
          </a:graphicData>
        </a:graphic>
      </p:graphicFrame>
    </p:spTree>
    <p:extLst>
      <p:ext uri="{BB962C8B-B14F-4D97-AF65-F5344CB8AC3E}">
        <p14:creationId xmlns:p14="http://schemas.microsoft.com/office/powerpoint/2010/main" val="312941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20395-DE6A-4FF2-B727-BC6E69C091A3}"/>
              </a:ext>
            </a:extLst>
          </p:cNvPr>
          <p:cNvSpPr>
            <a:spLocks noGrp="1"/>
          </p:cNvSpPr>
          <p:nvPr>
            <p:ph type="title"/>
          </p:nvPr>
        </p:nvSpPr>
        <p:spPr/>
        <p:txBody>
          <a:bodyPr/>
          <a:lstStyle/>
          <a:p>
            <a:endParaRPr lang="zh-HK" altLang="en-US" dirty="0"/>
          </a:p>
        </p:txBody>
      </p:sp>
      <p:graphicFrame>
        <p:nvGraphicFramePr>
          <p:cNvPr id="5" name="內容版面配置區 4">
            <a:extLst>
              <a:ext uri="{FF2B5EF4-FFF2-40B4-BE49-F238E27FC236}">
                <a16:creationId xmlns:a16="http://schemas.microsoft.com/office/drawing/2014/main" id="{7AEF8178-2DBC-49BB-B927-B82BD4E2DC28}"/>
              </a:ext>
            </a:extLst>
          </p:cNvPr>
          <p:cNvGraphicFramePr>
            <a:graphicFrameLocks noGrp="1"/>
          </p:cNvGraphicFramePr>
          <p:nvPr>
            <p:ph idx="1"/>
            <p:extLst>
              <p:ext uri="{D42A27DB-BD31-4B8C-83A1-F6EECF244321}">
                <p14:modId xmlns:p14="http://schemas.microsoft.com/office/powerpoint/2010/main" val="2400281603"/>
              </p:ext>
            </p:extLst>
          </p:nvPr>
        </p:nvGraphicFramePr>
        <p:xfrm>
          <a:off x="1134456" y="642594"/>
          <a:ext cx="9923088" cy="5345049"/>
        </p:xfrm>
        <a:graphic>
          <a:graphicData uri="http://schemas.openxmlformats.org/drawingml/2006/table">
            <a:tbl>
              <a:tblPr firstRow="1" firstCol="1" bandRow="1">
                <a:tableStyleId>{5C22544A-7EE6-4342-B048-85BDC9FD1C3A}</a:tableStyleId>
              </a:tblPr>
              <a:tblGrid>
                <a:gridCol w="4085419">
                  <a:extLst>
                    <a:ext uri="{9D8B030D-6E8A-4147-A177-3AD203B41FA5}">
                      <a16:colId xmlns:a16="http://schemas.microsoft.com/office/drawing/2014/main" val="4121796044"/>
                    </a:ext>
                  </a:extLst>
                </a:gridCol>
                <a:gridCol w="5837669">
                  <a:extLst>
                    <a:ext uri="{9D8B030D-6E8A-4147-A177-3AD203B41FA5}">
                      <a16:colId xmlns:a16="http://schemas.microsoft.com/office/drawing/2014/main" val="2958190891"/>
                    </a:ext>
                  </a:extLst>
                </a:gridCol>
              </a:tblGrid>
              <a:tr h="1772940">
                <a:tc>
                  <a:txBody>
                    <a:bodyPr/>
                    <a:lstStyle/>
                    <a:p>
                      <a:pPr marL="0" lvl="0" indent="0" algn="l">
                        <a:lnSpc>
                          <a:spcPct val="150000"/>
                        </a:lnSpc>
                        <a:buFont typeface="+mj-lt"/>
                        <a:buNone/>
                      </a:pPr>
                      <a:r>
                        <a:rPr lang="en-US" sz="1600" kern="100" dirty="0">
                          <a:effectLst/>
                          <a:latin typeface="+mn-lt"/>
                        </a:rPr>
                        <a:t>The Customer Service staff thinks they don’t  have sufficient information to answer customer queries that is relate to the shipment</a:t>
                      </a:r>
                      <a:endParaRPr lang="zh-TW" sz="1600" kern="100" dirty="0">
                        <a:effectLst/>
                        <a:latin typeface="+mn-lt"/>
                      </a:endParaRPr>
                    </a:p>
                    <a:p>
                      <a:pPr algn="l">
                        <a:lnSpc>
                          <a:spcPct val="150000"/>
                        </a:lnSpc>
                      </a:pPr>
                      <a:r>
                        <a:rPr lang="en-US" sz="1600" kern="100" dirty="0">
                          <a:effectLst/>
                          <a:latin typeface="+mn-lt"/>
                        </a:rPr>
                        <a:t> </a:t>
                      </a:r>
                      <a:endParaRPr lang="zh-TW" sz="1600" kern="100" dirty="0">
                        <a:effectLst/>
                        <a:latin typeface="+mn-lt"/>
                        <a:ea typeface="新細明體" panose="02020500000000000000" pitchFamily="18" charset="-120"/>
                        <a:cs typeface="Times New Roman" panose="02020603050405020304" pitchFamily="18" charset="0"/>
                      </a:endParaRPr>
                    </a:p>
                  </a:txBody>
                  <a:tcPr marL="74235" marR="74235" marT="0" marB="0"/>
                </a:tc>
                <a:tc>
                  <a:txBody>
                    <a:bodyPr/>
                    <a:lstStyle/>
                    <a:p>
                      <a:pPr algn="l">
                        <a:lnSpc>
                          <a:spcPct val="150000"/>
                        </a:lnSpc>
                      </a:pPr>
                      <a:r>
                        <a:rPr lang="en-US" sz="1600" b="0" kern="100" dirty="0">
                          <a:solidFill>
                            <a:schemeClr val="tx1"/>
                          </a:solidFill>
                          <a:effectLst/>
                          <a:latin typeface="+mn-lt"/>
                        </a:rPr>
                        <a:t>CS staff can get the shipment record from the server and then display to the customer </a:t>
                      </a:r>
                      <a:endParaRPr lang="zh-TW" sz="1600" b="0" kern="100" dirty="0">
                        <a:solidFill>
                          <a:schemeClr val="tx1"/>
                        </a:solidFill>
                        <a:effectLst/>
                        <a:latin typeface="+mn-lt"/>
                        <a:ea typeface="新細明體" panose="02020500000000000000" pitchFamily="18" charset="-120"/>
                        <a:cs typeface="Times New Roman" panose="02020603050405020304" pitchFamily="18" charset="0"/>
                      </a:endParaRPr>
                    </a:p>
                  </a:txBody>
                  <a:tcPr marL="74235" marR="74235" marT="0" marB="0">
                    <a:solidFill>
                      <a:srgbClr val="D1DBCE"/>
                    </a:solidFill>
                  </a:tcPr>
                </a:tc>
                <a:extLst>
                  <a:ext uri="{0D108BD9-81ED-4DB2-BD59-A6C34878D82A}">
                    <a16:rowId xmlns:a16="http://schemas.microsoft.com/office/drawing/2014/main" val="748732302"/>
                  </a:ext>
                </a:extLst>
              </a:tr>
              <a:tr h="2135410">
                <a:tc>
                  <a:txBody>
                    <a:bodyPr/>
                    <a:lstStyle/>
                    <a:p>
                      <a:pPr marL="0" lvl="0" indent="0" algn="l">
                        <a:lnSpc>
                          <a:spcPct val="150000"/>
                        </a:lnSpc>
                        <a:buFont typeface="+mj-lt"/>
                        <a:buNone/>
                      </a:pPr>
                      <a:r>
                        <a:rPr lang="en-US" sz="1600" kern="100" dirty="0">
                          <a:effectLst/>
                          <a:latin typeface="+mn-lt"/>
                        </a:rPr>
                        <a:t>The computer systems in different offices and centers are independent systems and they are not integrated with each other. Data is transfer by email.</a:t>
                      </a:r>
                      <a:endParaRPr lang="zh-TW" sz="1600" kern="100" dirty="0">
                        <a:effectLst/>
                        <a:latin typeface="+mn-lt"/>
                      </a:endParaRPr>
                    </a:p>
                    <a:p>
                      <a:pPr algn="l">
                        <a:lnSpc>
                          <a:spcPct val="150000"/>
                        </a:lnSpc>
                      </a:pPr>
                      <a:r>
                        <a:rPr lang="en-US" sz="1600" kern="100" dirty="0">
                          <a:effectLst/>
                          <a:latin typeface="+mn-lt"/>
                        </a:rPr>
                        <a:t> </a:t>
                      </a:r>
                      <a:endParaRPr lang="zh-TW" sz="1600" kern="100" dirty="0">
                        <a:effectLst/>
                        <a:latin typeface="+mn-lt"/>
                        <a:ea typeface="新細明體" panose="02020500000000000000" pitchFamily="18" charset="-120"/>
                        <a:cs typeface="Times New Roman" panose="02020603050405020304" pitchFamily="18" charset="0"/>
                      </a:endParaRPr>
                    </a:p>
                  </a:txBody>
                  <a:tcPr marL="74235" marR="74235" marT="0" marB="0"/>
                </a:tc>
                <a:tc>
                  <a:txBody>
                    <a:bodyPr/>
                    <a:lstStyle/>
                    <a:p>
                      <a:pPr algn="l">
                        <a:lnSpc>
                          <a:spcPct val="150000"/>
                        </a:lnSpc>
                      </a:pPr>
                      <a:r>
                        <a:rPr lang="en-US" sz="1600" kern="100" dirty="0">
                          <a:effectLst/>
                          <a:latin typeface="+mn-lt"/>
                        </a:rPr>
                        <a:t>A new server should be purchased for the installation of the database server and application server. To increase system security, all the staff should have their accounts to manage and log their records and tasks.</a:t>
                      </a:r>
                    </a:p>
                  </a:txBody>
                  <a:tcPr marL="74235" marR="74235" marT="0" marB="0"/>
                </a:tc>
                <a:extLst>
                  <a:ext uri="{0D108BD9-81ED-4DB2-BD59-A6C34878D82A}">
                    <a16:rowId xmlns:a16="http://schemas.microsoft.com/office/drawing/2014/main" val="3915041741"/>
                  </a:ext>
                </a:extLst>
              </a:tr>
              <a:tr h="141241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00" dirty="0">
                          <a:effectLst/>
                          <a:latin typeface="+mn-lt"/>
                        </a:rPr>
                        <a:t>The Managing Director prefers to have more reports for analysis and management control</a:t>
                      </a:r>
                      <a:endParaRPr lang="zh-TW" altLang="en-US" sz="1600" kern="100" dirty="0">
                        <a:effectLst/>
                        <a:latin typeface="+mn-lt"/>
                        <a:ea typeface="+mn-ea"/>
                        <a:cs typeface="Times New Roman" panose="02020603050405020304" pitchFamily="18" charset="0"/>
                      </a:endParaRPr>
                    </a:p>
                    <a:p>
                      <a:pPr algn="l">
                        <a:lnSpc>
                          <a:spcPct val="150000"/>
                        </a:lnSpc>
                      </a:pPr>
                      <a:endParaRPr lang="zh-TW" sz="1600" kern="100" dirty="0">
                        <a:effectLst/>
                        <a:latin typeface="+mn-lt"/>
                        <a:ea typeface="新細明體" panose="02020500000000000000" pitchFamily="18" charset="-120"/>
                        <a:cs typeface="Times New Roman" panose="02020603050405020304" pitchFamily="18" charset="0"/>
                      </a:endParaRPr>
                    </a:p>
                  </a:txBody>
                  <a:tcPr marL="74235" marR="74235"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00" dirty="0">
                          <a:effectLst/>
                          <a:latin typeface="+mn-lt"/>
                        </a:rPr>
                        <a:t>Managing Director can ask AI to parse the reports from the database server</a:t>
                      </a:r>
                      <a:endParaRPr lang="zh-TW" altLang="en-US" sz="1600" kern="100" dirty="0">
                        <a:effectLst/>
                        <a:latin typeface="+mn-lt"/>
                        <a:ea typeface="+mn-ea"/>
                        <a:cs typeface="Times New Roman" panose="02020603050405020304" pitchFamily="18" charset="0"/>
                      </a:endParaRPr>
                    </a:p>
                    <a:p>
                      <a:pPr algn="l">
                        <a:lnSpc>
                          <a:spcPct val="150000"/>
                        </a:lnSpc>
                      </a:pPr>
                      <a:endParaRPr lang="en-US" sz="1600" kern="100" dirty="0">
                        <a:effectLst/>
                        <a:latin typeface="+mn-lt"/>
                      </a:endParaRPr>
                    </a:p>
                  </a:txBody>
                  <a:tcPr marL="74235" marR="74235" marT="0" marB="0"/>
                </a:tc>
                <a:extLst>
                  <a:ext uri="{0D108BD9-81ED-4DB2-BD59-A6C34878D82A}">
                    <a16:rowId xmlns:a16="http://schemas.microsoft.com/office/drawing/2014/main" val="2971906578"/>
                  </a:ext>
                </a:extLst>
              </a:tr>
            </a:tbl>
          </a:graphicData>
        </a:graphic>
      </p:graphicFrame>
      <p:sp>
        <p:nvSpPr>
          <p:cNvPr id="4" name="日期版面配置區 3">
            <a:extLst>
              <a:ext uri="{FF2B5EF4-FFF2-40B4-BE49-F238E27FC236}">
                <a16:creationId xmlns:a16="http://schemas.microsoft.com/office/drawing/2014/main" id="{951A81D3-C46B-48E9-8412-1DD3077B340A}"/>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47917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D2F563-BB04-4CFD-8759-BCB9B3BD0E46}"/>
              </a:ext>
            </a:extLst>
          </p:cNvPr>
          <p:cNvSpPr>
            <a:spLocks noGrp="1"/>
          </p:cNvSpPr>
          <p:nvPr>
            <p:ph type="title"/>
          </p:nvPr>
        </p:nvSpPr>
        <p:spPr/>
        <p:txBody>
          <a:bodyPr>
            <a:normAutofit/>
          </a:bodyPr>
          <a:lstStyle/>
          <a:p>
            <a:pPr algn="ctr"/>
            <a:r>
              <a:rPr lang="en-US" b="1" dirty="0">
                <a:effectLst/>
              </a:rPr>
              <a:t>Functional Requirement</a:t>
            </a:r>
            <a:endParaRPr lang="en-US" dirty="0"/>
          </a:p>
        </p:txBody>
      </p:sp>
      <p:sp>
        <p:nvSpPr>
          <p:cNvPr id="3" name="內容版面配置區 2">
            <a:extLst>
              <a:ext uri="{FF2B5EF4-FFF2-40B4-BE49-F238E27FC236}">
                <a16:creationId xmlns:a16="http://schemas.microsoft.com/office/drawing/2014/main" id="{5CF88516-BA05-4CAE-AC5F-EEF9721A1F94}"/>
              </a:ext>
            </a:extLst>
          </p:cNvPr>
          <p:cNvSpPr>
            <a:spLocks noGrp="1"/>
          </p:cNvSpPr>
          <p:nvPr>
            <p:ph idx="1"/>
          </p:nvPr>
        </p:nvSpPr>
        <p:spPr/>
        <p:txBody>
          <a:bodyPr>
            <a:normAutofit/>
          </a:bodyPr>
          <a:lstStyle/>
          <a:p>
            <a:r>
              <a:rPr lang="en-US" sz="2400" dirty="0">
                <a:solidFill>
                  <a:srgbClr val="000000"/>
                </a:solidFill>
                <a:effectLst/>
                <a:latin typeface="+mn-lt"/>
              </a:rPr>
              <a:t>New Server</a:t>
            </a:r>
          </a:p>
          <a:p>
            <a:r>
              <a:rPr lang="en-US" sz="2400" dirty="0">
                <a:solidFill>
                  <a:srgbClr val="000000"/>
                </a:solidFill>
                <a:effectLst/>
                <a:latin typeface="+mn-lt"/>
              </a:rPr>
              <a:t>Artificial Intelligence</a:t>
            </a:r>
            <a:endParaRPr lang="en-US" sz="2400" dirty="0">
              <a:solidFill>
                <a:srgbClr val="000000"/>
              </a:solidFill>
              <a:latin typeface="+mn-lt"/>
            </a:endParaRPr>
          </a:p>
          <a:p>
            <a:r>
              <a:rPr lang="en-US" sz="2400" dirty="0">
                <a:solidFill>
                  <a:srgbClr val="000000"/>
                </a:solidFill>
                <a:effectLst/>
                <a:latin typeface="+mn-lt"/>
              </a:rPr>
              <a:t>Create Website </a:t>
            </a:r>
          </a:p>
          <a:p>
            <a:r>
              <a:rPr lang="en-US" sz="2400" dirty="0">
                <a:solidFill>
                  <a:srgbClr val="000000"/>
                </a:solidFill>
                <a:effectLst/>
                <a:latin typeface="+mn-lt"/>
              </a:rPr>
              <a:t>Payment Method</a:t>
            </a:r>
          </a:p>
          <a:p>
            <a:r>
              <a:rPr lang="en-US" sz="2400" dirty="0">
                <a:solidFill>
                  <a:srgbClr val="000000"/>
                </a:solidFill>
                <a:effectLst/>
                <a:latin typeface="+mn-lt"/>
              </a:rPr>
              <a:t>Pre-alerting system</a:t>
            </a:r>
          </a:p>
          <a:p>
            <a:r>
              <a:rPr lang="en-US" sz="2400" dirty="0">
                <a:solidFill>
                  <a:srgbClr val="000000"/>
                </a:solidFill>
                <a:effectLst/>
                <a:latin typeface="+mn-lt"/>
              </a:rPr>
              <a:t>Track the Shipment</a:t>
            </a:r>
            <a:endParaRPr lang="en-US" sz="2400" dirty="0">
              <a:solidFill>
                <a:srgbClr val="000000"/>
              </a:solidFill>
              <a:latin typeface="+mn-lt"/>
            </a:endParaRPr>
          </a:p>
          <a:p>
            <a:r>
              <a:rPr lang="en-US" sz="2400" dirty="0">
                <a:solidFill>
                  <a:srgbClr val="000000"/>
                </a:solidFill>
                <a:effectLst/>
                <a:latin typeface="+mn-lt"/>
              </a:rPr>
              <a:t>Monthly Shipment Record</a:t>
            </a:r>
            <a:endParaRPr lang="en-US" sz="1800" dirty="0">
              <a:latin typeface="+mn-lt"/>
            </a:endParaRPr>
          </a:p>
        </p:txBody>
      </p:sp>
      <p:sp>
        <p:nvSpPr>
          <p:cNvPr id="4" name="日期版面配置區 3">
            <a:extLst>
              <a:ext uri="{FF2B5EF4-FFF2-40B4-BE49-F238E27FC236}">
                <a16:creationId xmlns:a16="http://schemas.microsoft.com/office/drawing/2014/main" id="{53813841-9B6D-42F7-B8BB-3A43D0D0BD25}"/>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55117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184B5-06BC-4D07-8A04-5C2B600F2C4D}"/>
              </a:ext>
            </a:extLst>
          </p:cNvPr>
          <p:cNvSpPr>
            <a:spLocks noGrp="1"/>
          </p:cNvSpPr>
          <p:nvPr>
            <p:ph type="title"/>
          </p:nvPr>
        </p:nvSpPr>
        <p:spPr/>
        <p:txBody>
          <a:bodyPr>
            <a:normAutofit/>
          </a:bodyPr>
          <a:lstStyle/>
          <a:p>
            <a:pPr algn="ctr"/>
            <a:r>
              <a:rPr lang="en-US" b="1" dirty="0">
                <a:effectLst/>
              </a:rPr>
              <a:t>New Server</a:t>
            </a:r>
            <a:endParaRPr lang="en-US" dirty="0"/>
          </a:p>
        </p:txBody>
      </p:sp>
      <p:sp>
        <p:nvSpPr>
          <p:cNvPr id="3" name="內容版面配置區 2">
            <a:extLst>
              <a:ext uri="{FF2B5EF4-FFF2-40B4-BE49-F238E27FC236}">
                <a16:creationId xmlns:a16="http://schemas.microsoft.com/office/drawing/2014/main" id="{24C58E09-80EE-4374-AEB7-308F11E11909}"/>
              </a:ext>
            </a:extLst>
          </p:cNvPr>
          <p:cNvSpPr>
            <a:spLocks noGrp="1"/>
          </p:cNvSpPr>
          <p:nvPr>
            <p:ph idx="1"/>
          </p:nvPr>
        </p:nvSpPr>
        <p:spPr>
          <a:xfrm>
            <a:off x="1066800" y="2103120"/>
            <a:ext cx="10058400" cy="4112286"/>
          </a:xfrm>
        </p:spPr>
        <p:txBody>
          <a:bodyPr>
            <a:noAutofit/>
          </a:bodyPr>
          <a:lstStyle/>
          <a:p>
            <a:pPr>
              <a:lnSpc>
                <a:spcPct val="150000"/>
              </a:lnSpc>
              <a:spcBef>
                <a:spcPts val="0"/>
              </a:spcBef>
            </a:pPr>
            <a:r>
              <a:rPr lang="en-US" sz="2400" dirty="0">
                <a:solidFill>
                  <a:srgbClr val="000000"/>
                </a:solidFill>
                <a:effectLst/>
                <a:latin typeface="+mn-lt"/>
                <a:cs typeface="Times New Roman" panose="02020603050405020304" pitchFamily="18" charset="0"/>
              </a:rPr>
              <a:t>Connect the data together</a:t>
            </a:r>
          </a:p>
          <a:p>
            <a:pPr>
              <a:lnSpc>
                <a:spcPct val="150000"/>
              </a:lnSpc>
              <a:spcBef>
                <a:spcPts val="0"/>
              </a:spcBef>
            </a:pPr>
            <a:r>
              <a:rPr lang="en-US" sz="2400" dirty="0">
                <a:solidFill>
                  <a:srgbClr val="000000"/>
                </a:solidFill>
                <a:effectLst/>
                <a:latin typeface="+mn-lt"/>
                <a:cs typeface="Times New Roman" panose="02020603050405020304" pitchFamily="18" charset="0"/>
              </a:rPr>
              <a:t>Application server can record the application of the user </a:t>
            </a:r>
          </a:p>
          <a:p>
            <a:pPr>
              <a:lnSpc>
                <a:spcPct val="150000"/>
              </a:lnSpc>
              <a:spcBef>
                <a:spcPts val="0"/>
              </a:spcBef>
            </a:pPr>
            <a:r>
              <a:rPr lang="en-US" sz="2400" dirty="0">
                <a:solidFill>
                  <a:srgbClr val="000000"/>
                </a:solidFill>
                <a:effectLst/>
                <a:latin typeface="+mn-lt"/>
                <a:cs typeface="Times New Roman" panose="02020603050405020304" pitchFamily="18" charset="0"/>
              </a:rPr>
              <a:t>Database server that can receive the application data from the application server</a:t>
            </a:r>
          </a:p>
          <a:p>
            <a:pPr>
              <a:lnSpc>
                <a:spcPct val="150000"/>
              </a:lnSpc>
              <a:spcBef>
                <a:spcPts val="0"/>
              </a:spcBef>
            </a:pPr>
            <a:r>
              <a:rPr lang="en-US" sz="2400" dirty="0">
                <a:solidFill>
                  <a:srgbClr val="000000"/>
                </a:solidFill>
                <a:effectLst/>
                <a:latin typeface="+mn-lt"/>
                <a:cs typeface="Times New Roman" panose="02020603050405020304" pitchFamily="18" charset="0"/>
              </a:rPr>
              <a:t>Staff can login to the database server to request the data</a:t>
            </a:r>
          </a:p>
          <a:p>
            <a:pPr>
              <a:lnSpc>
                <a:spcPct val="150000"/>
              </a:lnSpc>
              <a:spcBef>
                <a:spcPts val="0"/>
              </a:spcBef>
            </a:pPr>
            <a:r>
              <a:rPr lang="en-US" sz="2400" dirty="0">
                <a:solidFill>
                  <a:srgbClr val="000000"/>
                </a:solidFill>
                <a:effectLst/>
                <a:latin typeface="+mn-lt"/>
                <a:cs typeface="Times New Roman" panose="02020603050405020304" pitchFamily="18" charset="0"/>
              </a:rPr>
              <a:t>Back-up server to store the data to prevent server down situation.</a:t>
            </a:r>
            <a:endParaRPr lang="en-US" sz="2400" dirty="0">
              <a:latin typeface="+mn-lt"/>
            </a:endParaRPr>
          </a:p>
        </p:txBody>
      </p:sp>
      <p:sp>
        <p:nvSpPr>
          <p:cNvPr id="4" name="日期版面配置區 3">
            <a:extLst>
              <a:ext uri="{FF2B5EF4-FFF2-40B4-BE49-F238E27FC236}">
                <a16:creationId xmlns:a16="http://schemas.microsoft.com/office/drawing/2014/main" id="{44DE3C4F-21B8-4D83-8A62-CF14CF76A3F5}"/>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585654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F2E5B-8301-4E8E-9CCB-DCF00A2AA7AF}"/>
              </a:ext>
            </a:extLst>
          </p:cNvPr>
          <p:cNvSpPr>
            <a:spLocks noGrp="1"/>
          </p:cNvSpPr>
          <p:nvPr>
            <p:ph type="title"/>
          </p:nvPr>
        </p:nvSpPr>
        <p:spPr/>
        <p:txBody>
          <a:bodyPr>
            <a:normAutofit/>
          </a:bodyPr>
          <a:lstStyle/>
          <a:p>
            <a:pPr algn="ctr"/>
            <a:r>
              <a:rPr lang="en-US" b="1" dirty="0">
                <a:effectLst/>
              </a:rPr>
              <a:t>Artificial Intelligence</a:t>
            </a:r>
            <a:endParaRPr lang="en-US" dirty="0"/>
          </a:p>
        </p:txBody>
      </p:sp>
      <p:sp>
        <p:nvSpPr>
          <p:cNvPr id="3" name="內容版面配置區 2">
            <a:extLst>
              <a:ext uri="{FF2B5EF4-FFF2-40B4-BE49-F238E27FC236}">
                <a16:creationId xmlns:a16="http://schemas.microsoft.com/office/drawing/2014/main" id="{85765C25-617C-4969-ABCE-49C2F8C5B3CF}"/>
              </a:ext>
            </a:extLst>
          </p:cNvPr>
          <p:cNvSpPr>
            <a:spLocks noGrp="1"/>
          </p:cNvSpPr>
          <p:nvPr>
            <p:ph idx="1"/>
          </p:nvPr>
        </p:nvSpPr>
        <p:spPr>
          <a:xfrm>
            <a:off x="1066800" y="1885244"/>
            <a:ext cx="10058400" cy="4515556"/>
          </a:xfrm>
        </p:spPr>
        <p:txBody>
          <a:bodyPr>
            <a:normAutofit/>
          </a:bodyPr>
          <a:lstStyle/>
          <a:p>
            <a:pPr>
              <a:lnSpc>
                <a:spcPct val="150000"/>
              </a:lnSpc>
              <a:spcBef>
                <a:spcPts val="0"/>
              </a:spcBef>
            </a:pPr>
            <a:r>
              <a:rPr lang="en-US" sz="2000" dirty="0">
                <a:solidFill>
                  <a:srgbClr val="000000"/>
                </a:solidFill>
                <a:effectLst/>
                <a:latin typeface="+mn-lt"/>
                <a:ea typeface="Times New Roman" panose="02020603050405020304" pitchFamily="18" charset="0"/>
                <a:cs typeface="Times New Roman" panose="02020603050405020304" pitchFamily="18" charset="0"/>
              </a:rPr>
              <a:t>Help managers to analyze the transaction and manage</a:t>
            </a:r>
          </a:p>
          <a:p>
            <a:pPr>
              <a:lnSpc>
                <a:spcPct val="150000"/>
              </a:lnSpc>
              <a:spcBef>
                <a:spcPts val="0"/>
              </a:spcBef>
            </a:pPr>
            <a:r>
              <a:rPr lang="en-US" sz="2000" dirty="0">
                <a:solidFill>
                  <a:srgbClr val="000000"/>
                </a:solidFill>
                <a:effectLst/>
                <a:latin typeface="+mn-lt"/>
                <a:ea typeface="Times New Roman" panose="02020603050405020304" pitchFamily="18" charset="0"/>
                <a:cs typeface="Times New Roman" panose="02020603050405020304" pitchFamily="18" charset="0"/>
              </a:rPr>
              <a:t>Analyze the transaction of different area or country</a:t>
            </a:r>
          </a:p>
          <a:p>
            <a:pPr>
              <a:lnSpc>
                <a:spcPct val="150000"/>
              </a:lnSpc>
              <a:spcBef>
                <a:spcPts val="0"/>
              </a:spcBef>
            </a:pPr>
            <a:r>
              <a:rPr lang="en-US" sz="2000" dirty="0">
                <a:solidFill>
                  <a:srgbClr val="000000"/>
                </a:solidFill>
                <a:effectLst/>
                <a:latin typeface="+mn-lt"/>
                <a:ea typeface="Times New Roman" panose="02020603050405020304" pitchFamily="18" charset="0"/>
                <a:cs typeface="Times New Roman" panose="02020603050405020304" pitchFamily="18" charset="0"/>
              </a:rPr>
              <a:t>Managing director account  can get the data from the AI</a:t>
            </a:r>
          </a:p>
          <a:p>
            <a:pPr>
              <a:lnSpc>
                <a:spcPct val="150000"/>
              </a:lnSpc>
              <a:spcBef>
                <a:spcPts val="0"/>
              </a:spcBef>
            </a:pPr>
            <a:r>
              <a:rPr lang="en-US" sz="2000" dirty="0">
                <a:solidFill>
                  <a:srgbClr val="000000"/>
                </a:solidFill>
                <a:effectLst/>
                <a:latin typeface="+mn-lt"/>
                <a:ea typeface="Times New Roman" panose="02020603050405020304" pitchFamily="18" charset="0"/>
                <a:cs typeface="Times New Roman" panose="02020603050405020304" pitchFamily="18" charset="0"/>
              </a:rPr>
              <a:t>Calculate different statistic of the transaction </a:t>
            </a:r>
            <a:endParaRPr lang="en-US" sz="2000" dirty="0">
              <a:effectLst/>
              <a:latin typeface="+mn-lt"/>
              <a:ea typeface="PMingLiU" panose="02020500000000000000" pitchFamily="18" charset="-120"/>
              <a:cs typeface="Times New Roman" panose="02020603050405020304" pitchFamily="18" charset="0"/>
            </a:endParaRPr>
          </a:p>
          <a:p>
            <a:pPr>
              <a:lnSpc>
                <a:spcPct val="150000"/>
              </a:lnSpc>
              <a:spcBef>
                <a:spcPts val="0"/>
              </a:spcBef>
            </a:pPr>
            <a:r>
              <a:rPr lang="en-US" sz="2000" dirty="0">
                <a:solidFill>
                  <a:srgbClr val="000000"/>
                </a:solidFill>
                <a:effectLst/>
                <a:latin typeface="+mn-lt"/>
                <a:ea typeface="Times New Roman" panose="02020603050405020304" pitchFamily="18" charset="0"/>
                <a:cs typeface="Times New Roman" panose="02020603050405020304" pitchFamily="18" charset="0"/>
              </a:rPr>
              <a:t>Express information will automatically receive to the Accounting clerks account</a:t>
            </a:r>
          </a:p>
          <a:p>
            <a:pPr>
              <a:lnSpc>
                <a:spcPct val="150000"/>
              </a:lnSpc>
              <a:spcBef>
                <a:spcPts val="0"/>
              </a:spcBef>
            </a:pPr>
            <a:r>
              <a:rPr lang="en-US" sz="2000" dirty="0">
                <a:solidFill>
                  <a:srgbClr val="000000"/>
                </a:solidFill>
                <a:effectLst/>
                <a:latin typeface="+mn-lt"/>
                <a:ea typeface="Times New Roman" panose="02020603050405020304" pitchFamily="18" charset="0"/>
                <a:cs typeface="Times New Roman" panose="02020603050405020304" pitchFamily="18" charset="0"/>
              </a:rPr>
              <a:t>Accounting clerks can stop the received function and send back the data to the database</a:t>
            </a:r>
            <a:endParaRPr lang="en-US" sz="2000" dirty="0">
              <a:effectLst/>
              <a:latin typeface="+mn-lt"/>
              <a:ea typeface="PMingLiU" panose="02020500000000000000" pitchFamily="18" charset="-120"/>
              <a:cs typeface="Times New Roman" panose="02020603050405020304" pitchFamily="18" charset="0"/>
            </a:endParaRPr>
          </a:p>
        </p:txBody>
      </p:sp>
      <p:sp>
        <p:nvSpPr>
          <p:cNvPr id="4" name="日期版面配置區 3">
            <a:extLst>
              <a:ext uri="{FF2B5EF4-FFF2-40B4-BE49-F238E27FC236}">
                <a16:creationId xmlns:a16="http://schemas.microsoft.com/office/drawing/2014/main" id="{C6723AC8-3CD3-4444-9A2C-B2AE54CEA032}"/>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00094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F9C49A-3F0E-4E65-8971-14D6248F5240}"/>
              </a:ext>
            </a:extLst>
          </p:cNvPr>
          <p:cNvSpPr>
            <a:spLocks noGrp="1"/>
          </p:cNvSpPr>
          <p:nvPr>
            <p:ph type="title"/>
          </p:nvPr>
        </p:nvSpPr>
        <p:spPr/>
        <p:txBody>
          <a:bodyPr>
            <a:noAutofit/>
          </a:bodyPr>
          <a:lstStyle/>
          <a:p>
            <a:pPr algn="ctr"/>
            <a:r>
              <a:rPr lang="en-US" b="1" dirty="0">
                <a:effectLst/>
              </a:rPr>
              <a:t>Register on Website</a:t>
            </a:r>
            <a:endParaRPr lang="en-US" dirty="0"/>
          </a:p>
        </p:txBody>
      </p:sp>
      <p:sp>
        <p:nvSpPr>
          <p:cNvPr id="3" name="內容版面配置區 2">
            <a:extLst>
              <a:ext uri="{FF2B5EF4-FFF2-40B4-BE49-F238E27FC236}">
                <a16:creationId xmlns:a16="http://schemas.microsoft.com/office/drawing/2014/main" id="{EC68590A-1E0B-4469-BA5F-6CEF422C1128}"/>
              </a:ext>
            </a:extLst>
          </p:cNvPr>
          <p:cNvSpPr>
            <a:spLocks noGrp="1"/>
          </p:cNvSpPr>
          <p:nvPr>
            <p:ph idx="1"/>
          </p:nvPr>
        </p:nvSpPr>
        <p:spPr/>
        <p:txBody>
          <a:bodyPr>
            <a:normAutofit/>
          </a:bodyPr>
          <a:lstStyle/>
          <a:p>
            <a:pPr>
              <a:lnSpc>
                <a:spcPct val="150000"/>
              </a:lnSpc>
              <a:spcBef>
                <a:spcPts val="0"/>
              </a:spcBef>
            </a:pPr>
            <a:r>
              <a:rPr lang="en-US" sz="2400" dirty="0">
                <a:solidFill>
                  <a:srgbClr val="000000"/>
                </a:solidFill>
                <a:effectLst/>
                <a:cs typeface="Times New Roman" panose="02020603050405020304" pitchFamily="18" charset="0"/>
              </a:rPr>
              <a:t>Basic Account</a:t>
            </a:r>
          </a:p>
          <a:p>
            <a:pPr>
              <a:lnSpc>
                <a:spcPct val="150000"/>
              </a:lnSpc>
              <a:spcBef>
                <a:spcPts val="0"/>
              </a:spcBef>
            </a:pPr>
            <a:r>
              <a:rPr lang="en-US" sz="2400" dirty="0">
                <a:solidFill>
                  <a:srgbClr val="000000"/>
                </a:solidFill>
                <a:effectLst/>
                <a:cs typeface="Times New Roman" panose="02020603050405020304" pitchFamily="18" charset="0"/>
              </a:rPr>
              <a:t>Company Account</a:t>
            </a:r>
            <a:endParaRPr lang="en-US" sz="2400" dirty="0">
              <a:effectLst/>
              <a:cs typeface="Times New Roman" panose="02020603050405020304" pitchFamily="18" charset="0"/>
            </a:endParaRPr>
          </a:p>
        </p:txBody>
      </p:sp>
      <p:sp>
        <p:nvSpPr>
          <p:cNvPr id="4" name="日期版面配置區 3">
            <a:extLst>
              <a:ext uri="{FF2B5EF4-FFF2-40B4-BE49-F238E27FC236}">
                <a16:creationId xmlns:a16="http://schemas.microsoft.com/office/drawing/2014/main" id="{AE37CD83-3FBD-4504-A870-E6644FA6D262}"/>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92725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9845ED-EAD9-4B47-9877-135BC635BB1A}"/>
              </a:ext>
            </a:extLst>
          </p:cNvPr>
          <p:cNvSpPr>
            <a:spLocks noGrp="1"/>
          </p:cNvSpPr>
          <p:nvPr>
            <p:ph type="title"/>
          </p:nvPr>
        </p:nvSpPr>
        <p:spPr/>
        <p:txBody>
          <a:bodyPr>
            <a:normAutofit/>
          </a:bodyPr>
          <a:lstStyle/>
          <a:p>
            <a:pPr algn="ctr"/>
            <a:r>
              <a:rPr lang="en-US" b="1" dirty="0">
                <a:effectLst/>
              </a:rPr>
              <a:t>Payment Method</a:t>
            </a:r>
            <a:endParaRPr lang="en-US" dirty="0"/>
          </a:p>
        </p:txBody>
      </p:sp>
      <p:sp>
        <p:nvSpPr>
          <p:cNvPr id="3" name="內容版面配置區 2">
            <a:extLst>
              <a:ext uri="{FF2B5EF4-FFF2-40B4-BE49-F238E27FC236}">
                <a16:creationId xmlns:a16="http://schemas.microsoft.com/office/drawing/2014/main" id="{7B082389-E468-41F0-BEE9-540E6E23C41E}"/>
              </a:ext>
            </a:extLst>
          </p:cNvPr>
          <p:cNvSpPr>
            <a:spLocks noGrp="1"/>
          </p:cNvSpPr>
          <p:nvPr>
            <p:ph idx="1"/>
          </p:nvPr>
        </p:nvSpPr>
        <p:spPr/>
        <p:txBody>
          <a:bodyPr>
            <a:normAutofit/>
          </a:bodyPr>
          <a:lstStyle/>
          <a:p>
            <a:r>
              <a:rPr lang="en-US" sz="2400" dirty="0">
                <a:solidFill>
                  <a:srgbClr val="000000"/>
                </a:solidFill>
                <a:effectLst/>
                <a:latin typeface="+mn-lt"/>
              </a:rPr>
              <a:t>Credit Card </a:t>
            </a:r>
          </a:p>
          <a:p>
            <a:r>
              <a:rPr lang="en-US" sz="2400" dirty="0">
                <a:solidFill>
                  <a:srgbClr val="000000"/>
                </a:solidFill>
                <a:effectLst/>
                <a:latin typeface="+mn-lt"/>
                <a:cs typeface="Times New Roman" panose="02020603050405020304" pitchFamily="18" charset="0"/>
              </a:rPr>
              <a:t>Account Balance</a:t>
            </a:r>
            <a:endParaRPr lang="en-US" sz="2400" dirty="0">
              <a:effectLst/>
              <a:latin typeface="+mn-lt"/>
              <a:cs typeface="Times New Roman" panose="02020603050405020304" pitchFamily="18" charset="0"/>
            </a:endParaRPr>
          </a:p>
          <a:p>
            <a:r>
              <a:rPr lang="en-US" sz="2400" dirty="0">
                <a:solidFill>
                  <a:srgbClr val="000000"/>
                </a:solidFill>
                <a:effectLst/>
                <a:latin typeface="+mn-lt"/>
                <a:cs typeface="Times New Roman" panose="02020603050405020304" pitchFamily="18" charset="0"/>
              </a:rPr>
              <a:t>Cash</a:t>
            </a:r>
            <a:endParaRPr lang="en-US" sz="2400" dirty="0">
              <a:effectLst/>
              <a:latin typeface="+mn-lt"/>
              <a:cs typeface="Times New Roman" panose="02020603050405020304" pitchFamily="18" charset="0"/>
            </a:endParaRPr>
          </a:p>
          <a:p>
            <a:r>
              <a:rPr lang="en-US" sz="2400" dirty="0">
                <a:solidFill>
                  <a:srgbClr val="000000"/>
                </a:solidFill>
                <a:effectLst/>
                <a:latin typeface="+mn-lt"/>
              </a:rPr>
              <a:t>Cheque</a:t>
            </a:r>
            <a:endParaRPr lang="en-US" sz="2400" dirty="0">
              <a:latin typeface="+mn-lt"/>
            </a:endParaRPr>
          </a:p>
        </p:txBody>
      </p:sp>
      <p:sp>
        <p:nvSpPr>
          <p:cNvPr id="4" name="日期版面配置區 3">
            <a:extLst>
              <a:ext uri="{FF2B5EF4-FFF2-40B4-BE49-F238E27FC236}">
                <a16:creationId xmlns:a16="http://schemas.microsoft.com/office/drawing/2014/main" id="{BDBE1DD5-7DD5-4241-8AC7-346019B4D08B}"/>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563265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6E015-B50C-40F0-BCF8-BAB667DA926B}"/>
              </a:ext>
            </a:extLst>
          </p:cNvPr>
          <p:cNvSpPr>
            <a:spLocks noGrp="1"/>
          </p:cNvSpPr>
          <p:nvPr>
            <p:ph type="title"/>
          </p:nvPr>
        </p:nvSpPr>
        <p:spPr/>
        <p:txBody>
          <a:bodyPr>
            <a:normAutofit/>
          </a:bodyPr>
          <a:lstStyle/>
          <a:p>
            <a:pPr algn="ctr"/>
            <a:r>
              <a:rPr lang="en-US" b="1" dirty="0">
                <a:effectLst/>
              </a:rPr>
              <a:t>Pre-Alerting System</a:t>
            </a:r>
            <a:endParaRPr lang="en-US" dirty="0"/>
          </a:p>
        </p:txBody>
      </p:sp>
      <p:sp>
        <p:nvSpPr>
          <p:cNvPr id="3" name="內容版面配置區 2">
            <a:extLst>
              <a:ext uri="{FF2B5EF4-FFF2-40B4-BE49-F238E27FC236}">
                <a16:creationId xmlns:a16="http://schemas.microsoft.com/office/drawing/2014/main" id="{A128D072-96E4-405B-8886-EDD328D8329E}"/>
              </a:ext>
            </a:extLst>
          </p:cNvPr>
          <p:cNvSpPr>
            <a:spLocks noGrp="1"/>
          </p:cNvSpPr>
          <p:nvPr>
            <p:ph idx="1"/>
          </p:nvPr>
        </p:nvSpPr>
        <p:spPr/>
        <p:txBody>
          <a:bodyPr>
            <a:normAutofit/>
          </a:bodyPr>
          <a:lstStyle/>
          <a:p>
            <a:r>
              <a:rPr lang="en-US" sz="2400" dirty="0">
                <a:solidFill>
                  <a:srgbClr val="000000"/>
                </a:solidFill>
                <a:effectLst/>
              </a:rPr>
              <a:t>Remind both sender and receiver about the pick-up date and the delivery date</a:t>
            </a:r>
          </a:p>
          <a:p>
            <a:r>
              <a:rPr lang="en-US" sz="2400" dirty="0">
                <a:solidFill>
                  <a:srgbClr val="000000"/>
                </a:solidFill>
                <a:effectLst/>
              </a:rPr>
              <a:t>A day before the pick-up or delivery date</a:t>
            </a:r>
          </a:p>
          <a:p>
            <a:r>
              <a:rPr lang="en-US" sz="2400" dirty="0">
                <a:solidFill>
                  <a:srgbClr val="000000"/>
                </a:solidFill>
                <a:effectLst/>
              </a:rPr>
              <a:t>The system will send the delivery message to the registered account</a:t>
            </a:r>
            <a:endParaRPr lang="en-US" sz="2400" dirty="0"/>
          </a:p>
        </p:txBody>
      </p:sp>
      <p:sp>
        <p:nvSpPr>
          <p:cNvPr id="4" name="日期版面配置區 3">
            <a:extLst>
              <a:ext uri="{FF2B5EF4-FFF2-40B4-BE49-F238E27FC236}">
                <a16:creationId xmlns:a16="http://schemas.microsoft.com/office/drawing/2014/main" id="{9B3FBA9A-A848-4B8B-AB05-B72F503AD318}"/>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38745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43BC59-B0AD-4BEF-BFBA-719EAE5C82DF}"/>
              </a:ext>
            </a:extLst>
          </p:cNvPr>
          <p:cNvSpPr>
            <a:spLocks noGrp="1"/>
          </p:cNvSpPr>
          <p:nvPr>
            <p:ph type="title"/>
          </p:nvPr>
        </p:nvSpPr>
        <p:spPr/>
        <p:txBody>
          <a:bodyPr>
            <a:normAutofit/>
          </a:bodyPr>
          <a:lstStyle/>
          <a:p>
            <a:pPr algn="ctr"/>
            <a:r>
              <a:rPr lang="en-US" b="1" dirty="0">
                <a:effectLst/>
              </a:rPr>
              <a:t>Track the Shipment</a:t>
            </a:r>
            <a:endParaRPr lang="en-US" dirty="0"/>
          </a:p>
        </p:txBody>
      </p:sp>
      <p:sp>
        <p:nvSpPr>
          <p:cNvPr id="3" name="內容版面配置區 2">
            <a:extLst>
              <a:ext uri="{FF2B5EF4-FFF2-40B4-BE49-F238E27FC236}">
                <a16:creationId xmlns:a16="http://schemas.microsoft.com/office/drawing/2014/main" id="{D8380B47-47C4-4A4F-B890-18AD6EFC2645}"/>
              </a:ext>
            </a:extLst>
          </p:cNvPr>
          <p:cNvSpPr>
            <a:spLocks noGrp="1"/>
          </p:cNvSpPr>
          <p:nvPr>
            <p:ph idx="1"/>
          </p:nvPr>
        </p:nvSpPr>
        <p:spPr/>
        <p:txBody>
          <a:bodyPr>
            <a:normAutofit/>
          </a:bodyPr>
          <a:lstStyle/>
          <a:p>
            <a:r>
              <a:rPr lang="en-US" sz="2400" dirty="0">
                <a:solidFill>
                  <a:srgbClr val="000000"/>
                </a:solidFill>
                <a:effectLst/>
              </a:rPr>
              <a:t>Track their shipment by login into their account on the website</a:t>
            </a:r>
          </a:p>
          <a:p>
            <a:r>
              <a:rPr lang="en-US" sz="2400" dirty="0">
                <a:solidFill>
                  <a:srgbClr val="000000"/>
                </a:solidFill>
              </a:rPr>
              <a:t>I</a:t>
            </a:r>
            <a:r>
              <a:rPr lang="en-US" sz="2400" dirty="0">
                <a:solidFill>
                  <a:srgbClr val="000000"/>
                </a:solidFill>
                <a:effectLst/>
              </a:rPr>
              <a:t>nput OrderID of the order</a:t>
            </a:r>
          </a:p>
          <a:p>
            <a:r>
              <a:rPr lang="en-US" sz="2400" dirty="0">
                <a:solidFill>
                  <a:srgbClr val="000000"/>
                </a:solidFill>
                <a:effectLst/>
              </a:rPr>
              <a:t>Database server will return the details of the order</a:t>
            </a:r>
          </a:p>
        </p:txBody>
      </p:sp>
      <p:sp>
        <p:nvSpPr>
          <p:cNvPr id="4" name="日期版面配置區 3">
            <a:extLst>
              <a:ext uri="{FF2B5EF4-FFF2-40B4-BE49-F238E27FC236}">
                <a16:creationId xmlns:a16="http://schemas.microsoft.com/office/drawing/2014/main" id="{12FFCCF6-2484-4189-8483-FB0E14C1BDB6}"/>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9088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431EFC-C2BA-4FB4-B847-7C2A5301A571}"/>
              </a:ext>
            </a:extLst>
          </p:cNvPr>
          <p:cNvSpPr>
            <a:spLocks noGrp="1"/>
          </p:cNvSpPr>
          <p:nvPr>
            <p:ph type="title"/>
          </p:nvPr>
        </p:nvSpPr>
        <p:spPr/>
        <p:txBody>
          <a:bodyPr>
            <a:normAutofit/>
          </a:bodyPr>
          <a:lstStyle/>
          <a:p>
            <a:pPr algn="ctr"/>
            <a:r>
              <a:rPr lang="en-US" b="1" dirty="0">
                <a:effectLst/>
              </a:rPr>
              <a:t>Introduction</a:t>
            </a:r>
            <a:endParaRPr lang="en-US" sz="3200" dirty="0"/>
          </a:p>
        </p:txBody>
      </p:sp>
      <p:sp>
        <p:nvSpPr>
          <p:cNvPr id="3" name="內容版面配置區 2">
            <a:extLst>
              <a:ext uri="{FF2B5EF4-FFF2-40B4-BE49-F238E27FC236}">
                <a16:creationId xmlns:a16="http://schemas.microsoft.com/office/drawing/2014/main" id="{0E7A3CDF-D424-4151-89CA-9AB4A31332E8}"/>
              </a:ext>
            </a:extLst>
          </p:cNvPr>
          <p:cNvSpPr>
            <a:spLocks noGrp="1"/>
          </p:cNvSpPr>
          <p:nvPr>
            <p:ph idx="1"/>
          </p:nvPr>
        </p:nvSpPr>
        <p:spPr/>
        <p:txBody>
          <a:bodyPr>
            <a:normAutofit/>
          </a:bodyPr>
          <a:lstStyle/>
          <a:p>
            <a:pPr marL="0" indent="0">
              <a:buNone/>
            </a:pPr>
            <a:r>
              <a:rPr lang="en-US" sz="2400" dirty="0">
                <a:solidFill>
                  <a:srgbClr val="000000"/>
                </a:solidFill>
                <a:effectLst/>
                <a:latin typeface="+mn-lt"/>
                <a:ea typeface="Times New Roman" panose="02020603050405020304" pitchFamily="18" charset="0"/>
                <a:cs typeface="Times New Roman" panose="02020603050405020304" pitchFamily="18" charset="0"/>
              </a:rPr>
              <a:t>We are required to develop a new system for Eastern Delivery Express (EDE) Limited which is a company provides delivery services from Hong Kong to local or other three countries, they are Australia, Shanghai China, and Japan. In the coming two years the Company would like to expand the existing services to Toronto, New York, and London.</a:t>
            </a:r>
            <a:endParaRPr lang="en-US" sz="2400" dirty="0">
              <a:effectLst/>
              <a:latin typeface="+mn-lt"/>
              <a:ea typeface="PMingLiU" panose="02020500000000000000" pitchFamily="18" charset="-120"/>
              <a:cs typeface="Times New Roman" panose="02020603050405020304" pitchFamily="18" charset="0"/>
            </a:endParaRPr>
          </a:p>
          <a:p>
            <a:endParaRPr lang="en-US" sz="1400" dirty="0">
              <a:latin typeface="+mn-lt"/>
            </a:endParaRPr>
          </a:p>
        </p:txBody>
      </p:sp>
      <p:sp>
        <p:nvSpPr>
          <p:cNvPr id="4" name="日期版面配置區 3">
            <a:extLst>
              <a:ext uri="{FF2B5EF4-FFF2-40B4-BE49-F238E27FC236}">
                <a16:creationId xmlns:a16="http://schemas.microsoft.com/office/drawing/2014/main" id="{884BF1DA-B9CD-47E2-88C3-99E88C7440A1}"/>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401853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873C4-438D-4849-B0DC-156A163E5BE6}"/>
              </a:ext>
            </a:extLst>
          </p:cNvPr>
          <p:cNvSpPr>
            <a:spLocks noGrp="1"/>
          </p:cNvSpPr>
          <p:nvPr>
            <p:ph type="title"/>
          </p:nvPr>
        </p:nvSpPr>
        <p:spPr/>
        <p:txBody>
          <a:bodyPr>
            <a:normAutofit/>
          </a:bodyPr>
          <a:lstStyle/>
          <a:p>
            <a:pPr algn="ctr"/>
            <a:r>
              <a:rPr lang="en-US" b="1" dirty="0">
                <a:effectLst/>
              </a:rPr>
              <a:t>Monthly Shipment Record</a:t>
            </a:r>
            <a:endParaRPr lang="en-US" dirty="0"/>
          </a:p>
        </p:txBody>
      </p:sp>
      <p:sp>
        <p:nvSpPr>
          <p:cNvPr id="3" name="內容版面配置區 2">
            <a:extLst>
              <a:ext uri="{FF2B5EF4-FFF2-40B4-BE49-F238E27FC236}">
                <a16:creationId xmlns:a16="http://schemas.microsoft.com/office/drawing/2014/main" id="{9743F38E-BCE4-4D7D-A2AD-6F03AEAB0CF7}"/>
              </a:ext>
            </a:extLst>
          </p:cNvPr>
          <p:cNvSpPr>
            <a:spLocks noGrp="1"/>
          </p:cNvSpPr>
          <p:nvPr>
            <p:ph idx="1"/>
          </p:nvPr>
        </p:nvSpPr>
        <p:spPr/>
        <p:txBody>
          <a:bodyPr>
            <a:normAutofit/>
          </a:bodyPr>
          <a:lstStyle/>
          <a:p>
            <a:r>
              <a:rPr lang="en-US" sz="2400" dirty="0">
                <a:solidFill>
                  <a:srgbClr val="000000"/>
                </a:solidFill>
                <a:effectLst/>
              </a:rPr>
              <a:t>Check their monthly record by login into their account</a:t>
            </a:r>
          </a:p>
          <a:p>
            <a:r>
              <a:rPr lang="en-US" sz="2400" dirty="0">
                <a:solidFill>
                  <a:srgbClr val="000000"/>
                </a:solidFill>
                <a:effectLst/>
              </a:rPr>
              <a:t>A shipment record button on the website</a:t>
            </a:r>
          </a:p>
          <a:p>
            <a:r>
              <a:rPr lang="en-US" sz="2400" dirty="0">
                <a:solidFill>
                  <a:srgbClr val="000000"/>
                </a:solidFill>
                <a:effectLst/>
              </a:rPr>
              <a:t>User can sort the shipment record by the date, amount, area, </a:t>
            </a:r>
            <a:r>
              <a:rPr lang="en-US" sz="2400" dirty="0" err="1">
                <a:solidFill>
                  <a:srgbClr val="000000"/>
                </a:solidFill>
                <a:effectLst/>
              </a:rPr>
              <a:t>invoiceID</a:t>
            </a:r>
            <a:r>
              <a:rPr lang="en-US" sz="2400" dirty="0">
                <a:solidFill>
                  <a:srgbClr val="000000"/>
                </a:solidFill>
                <a:effectLst/>
              </a:rPr>
              <a:t>.</a:t>
            </a:r>
            <a:endParaRPr lang="en-US" sz="2400" dirty="0"/>
          </a:p>
        </p:txBody>
      </p:sp>
      <p:sp>
        <p:nvSpPr>
          <p:cNvPr id="4" name="日期版面配置區 3">
            <a:extLst>
              <a:ext uri="{FF2B5EF4-FFF2-40B4-BE49-F238E27FC236}">
                <a16:creationId xmlns:a16="http://schemas.microsoft.com/office/drawing/2014/main" id="{10821177-97DD-4067-AC68-FF37B7F59B26}"/>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55267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12E3CF-AAEB-404E-A788-DACE2F640C68}"/>
              </a:ext>
            </a:extLst>
          </p:cNvPr>
          <p:cNvSpPr>
            <a:spLocks noGrp="1"/>
          </p:cNvSpPr>
          <p:nvPr>
            <p:ph type="title"/>
          </p:nvPr>
        </p:nvSpPr>
        <p:spPr/>
        <p:txBody>
          <a:bodyPr>
            <a:normAutofit/>
          </a:bodyPr>
          <a:lstStyle/>
          <a:p>
            <a:pPr algn="ctr"/>
            <a:r>
              <a:rPr lang="en-US" b="1" dirty="0">
                <a:effectLst/>
              </a:rPr>
              <a:t>Non-Functional Requirement </a:t>
            </a:r>
            <a:endParaRPr lang="en-US" dirty="0"/>
          </a:p>
        </p:txBody>
      </p:sp>
      <p:sp>
        <p:nvSpPr>
          <p:cNvPr id="3" name="內容版面配置區 2">
            <a:extLst>
              <a:ext uri="{FF2B5EF4-FFF2-40B4-BE49-F238E27FC236}">
                <a16:creationId xmlns:a16="http://schemas.microsoft.com/office/drawing/2014/main" id="{C9371A08-7D25-490C-B445-6B465F3AC8AD}"/>
              </a:ext>
            </a:extLst>
          </p:cNvPr>
          <p:cNvSpPr>
            <a:spLocks noGrp="1"/>
          </p:cNvSpPr>
          <p:nvPr>
            <p:ph idx="1"/>
          </p:nvPr>
        </p:nvSpPr>
        <p:spPr/>
        <p:txBody>
          <a:bodyPr>
            <a:normAutofit/>
          </a:bodyPr>
          <a:lstStyle/>
          <a:p>
            <a:r>
              <a:rPr lang="en-US" sz="2400" dirty="0">
                <a:solidFill>
                  <a:srgbClr val="000000"/>
                </a:solidFill>
                <a:effectLst/>
                <a:latin typeface="+mn-lt"/>
                <a:ea typeface="Times New Roman" panose="02020603050405020304" pitchFamily="18" charset="0"/>
              </a:rPr>
              <a:t>Usability </a:t>
            </a:r>
          </a:p>
          <a:p>
            <a:r>
              <a:rPr lang="en-US" sz="2400" dirty="0">
                <a:solidFill>
                  <a:srgbClr val="000000"/>
                </a:solidFill>
                <a:effectLst/>
                <a:latin typeface="+mn-lt"/>
                <a:ea typeface="Times New Roman" panose="02020603050405020304" pitchFamily="18" charset="0"/>
                <a:cs typeface="Times New Roman" panose="02020603050405020304" pitchFamily="18" charset="0"/>
              </a:rPr>
              <a:t>Operational </a:t>
            </a:r>
            <a:endParaRPr lang="en-US" sz="2400" dirty="0">
              <a:effectLst/>
              <a:latin typeface="+mn-lt"/>
              <a:ea typeface="PMingLiU" panose="02020500000000000000" pitchFamily="18" charset="-120"/>
              <a:cs typeface="Times New Roman" panose="02020603050405020304" pitchFamily="18" charset="0"/>
            </a:endParaRPr>
          </a:p>
          <a:p>
            <a:r>
              <a:rPr lang="en-US" sz="2400" dirty="0">
                <a:solidFill>
                  <a:srgbClr val="000000"/>
                </a:solidFill>
                <a:effectLst/>
                <a:latin typeface="+mn-lt"/>
                <a:ea typeface="Times New Roman" panose="02020603050405020304" pitchFamily="18" charset="0"/>
                <a:cs typeface="Times New Roman" panose="02020603050405020304" pitchFamily="18" charset="0"/>
              </a:rPr>
              <a:t>Data Storing </a:t>
            </a:r>
            <a:endParaRPr lang="en-US" sz="2400" dirty="0">
              <a:effectLst/>
              <a:latin typeface="+mn-lt"/>
              <a:ea typeface="PMingLiU" panose="02020500000000000000" pitchFamily="18" charset="-120"/>
              <a:cs typeface="Times New Roman" panose="02020603050405020304" pitchFamily="18" charset="0"/>
            </a:endParaRPr>
          </a:p>
          <a:p>
            <a:r>
              <a:rPr lang="en-US" sz="2400" dirty="0">
                <a:solidFill>
                  <a:srgbClr val="000000"/>
                </a:solidFill>
                <a:effectLst/>
                <a:latin typeface="+mn-lt"/>
                <a:ea typeface="Times New Roman" panose="02020603050405020304" pitchFamily="18" charset="0"/>
                <a:cs typeface="Times New Roman" panose="02020603050405020304" pitchFamily="18" charset="0"/>
              </a:rPr>
              <a:t>Security </a:t>
            </a:r>
            <a:endParaRPr lang="en-US" sz="2400" dirty="0">
              <a:effectLst/>
              <a:latin typeface="+mn-lt"/>
              <a:ea typeface="PMingLiU" panose="02020500000000000000" pitchFamily="18" charset="-120"/>
              <a:cs typeface="Times New Roman" panose="02020603050405020304" pitchFamily="18" charset="0"/>
            </a:endParaRPr>
          </a:p>
          <a:p>
            <a:r>
              <a:rPr lang="en-US" sz="2400" dirty="0">
                <a:solidFill>
                  <a:srgbClr val="000000"/>
                </a:solidFill>
                <a:effectLst/>
                <a:latin typeface="+mn-lt"/>
                <a:ea typeface="Times New Roman" panose="02020603050405020304" pitchFamily="18" charset="0"/>
                <a:cs typeface="Times New Roman" panose="02020603050405020304" pitchFamily="18" charset="0"/>
              </a:rPr>
              <a:t>Compatibility </a:t>
            </a:r>
            <a:endParaRPr lang="en-US" sz="2400" dirty="0">
              <a:effectLst/>
              <a:latin typeface="+mn-lt"/>
              <a:ea typeface="PMingLiU" panose="02020500000000000000" pitchFamily="18" charset="-120"/>
              <a:cs typeface="Times New Roman" panose="02020603050405020304" pitchFamily="18" charset="0"/>
            </a:endParaRPr>
          </a:p>
          <a:p>
            <a:r>
              <a:rPr lang="en-US" sz="2400" dirty="0">
                <a:solidFill>
                  <a:srgbClr val="000000"/>
                </a:solidFill>
                <a:effectLst/>
                <a:latin typeface="+mn-lt"/>
                <a:ea typeface="Times New Roman" panose="02020603050405020304" pitchFamily="18" charset="0"/>
                <a:cs typeface="Times New Roman" panose="02020603050405020304" pitchFamily="18" charset="0"/>
              </a:rPr>
              <a:t>Performances </a:t>
            </a:r>
            <a:endParaRPr lang="en-US" sz="2400" dirty="0">
              <a:effectLst/>
              <a:latin typeface="+mn-lt"/>
              <a:ea typeface="PMingLiU" panose="02020500000000000000" pitchFamily="18" charset="-120"/>
              <a:cs typeface="Times New Roman" panose="02020603050405020304" pitchFamily="18" charset="0"/>
            </a:endParaRPr>
          </a:p>
          <a:p>
            <a:r>
              <a:rPr lang="en-US" sz="2400" dirty="0">
                <a:solidFill>
                  <a:srgbClr val="000000"/>
                </a:solidFill>
                <a:effectLst/>
                <a:latin typeface="+mn-lt"/>
                <a:ea typeface="Times New Roman" panose="02020603050405020304" pitchFamily="18" charset="0"/>
                <a:cs typeface="Times New Roman" panose="02020603050405020304" pitchFamily="18" charset="0"/>
              </a:rPr>
              <a:t>Reliability </a:t>
            </a:r>
            <a:endParaRPr lang="en-US" sz="2400" dirty="0">
              <a:effectLst/>
              <a:latin typeface="+mn-lt"/>
              <a:ea typeface="PMingLiU" panose="02020500000000000000" pitchFamily="18" charset="-120"/>
              <a:cs typeface="Times New Roman" panose="02020603050405020304" pitchFamily="18" charset="0"/>
            </a:endParaRPr>
          </a:p>
        </p:txBody>
      </p:sp>
      <p:sp>
        <p:nvSpPr>
          <p:cNvPr id="4" name="日期版面配置區 3">
            <a:extLst>
              <a:ext uri="{FF2B5EF4-FFF2-40B4-BE49-F238E27FC236}">
                <a16:creationId xmlns:a16="http://schemas.microsoft.com/office/drawing/2014/main" id="{53BF77C7-4986-468D-A809-E06AA0C1B052}"/>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278676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52BAF-19D4-43CF-AC90-59423D9F5E6D}"/>
              </a:ext>
            </a:extLst>
          </p:cNvPr>
          <p:cNvSpPr>
            <a:spLocks noGrp="1"/>
          </p:cNvSpPr>
          <p:nvPr>
            <p:ph type="title"/>
          </p:nvPr>
        </p:nvSpPr>
        <p:spPr/>
        <p:txBody>
          <a:bodyPr>
            <a:normAutofit/>
          </a:bodyPr>
          <a:lstStyle/>
          <a:p>
            <a:pPr algn="ctr"/>
            <a:r>
              <a:rPr lang="en-US" b="1" dirty="0">
                <a:effectLst/>
              </a:rPr>
              <a:t>Usability </a:t>
            </a:r>
            <a:endParaRPr lang="en-US" dirty="0"/>
          </a:p>
        </p:txBody>
      </p:sp>
      <p:sp>
        <p:nvSpPr>
          <p:cNvPr id="3" name="內容版面配置區 2">
            <a:extLst>
              <a:ext uri="{FF2B5EF4-FFF2-40B4-BE49-F238E27FC236}">
                <a16:creationId xmlns:a16="http://schemas.microsoft.com/office/drawing/2014/main" id="{8084765F-6B6C-4E6A-B719-7128419E9283}"/>
              </a:ext>
            </a:extLst>
          </p:cNvPr>
          <p:cNvSpPr>
            <a:spLocks noGrp="1"/>
          </p:cNvSpPr>
          <p:nvPr>
            <p:ph idx="1"/>
          </p:nvPr>
        </p:nvSpPr>
        <p:spPr/>
        <p:txBody>
          <a:bodyPr>
            <a:normAutofit/>
          </a:bodyPr>
          <a:lstStyle/>
          <a:p>
            <a:r>
              <a:rPr lang="en-US" sz="2400" dirty="0">
                <a:solidFill>
                  <a:srgbClr val="000000"/>
                </a:solidFill>
                <a:effectLst/>
              </a:rPr>
              <a:t>Filter and sorting function</a:t>
            </a:r>
          </a:p>
          <a:p>
            <a:r>
              <a:rPr lang="en-US" sz="2400" dirty="0">
                <a:solidFill>
                  <a:srgbClr val="000000"/>
                </a:solidFill>
                <a:effectLst/>
              </a:rPr>
              <a:t>Follow the instruction video to learn how to use the software commands</a:t>
            </a:r>
          </a:p>
          <a:p>
            <a:r>
              <a:rPr lang="en-US" sz="2400" dirty="0">
                <a:solidFill>
                  <a:srgbClr val="000000"/>
                </a:solidFill>
                <a:effectLst/>
              </a:rPr>
              <a:t>Click the tips button to get more instruction</a:t>
            </a:r>
            <a:endParaRPr lang="en-US" sz="2400" dirty="0"/>
          </a:p>
        </p:txBody>
      </p:sp>
      <p:sp>
        <p:nvSpPr>
          <p:cNvPr id="4" name="日期版面配置區 3">
            <a:extLst>
              <a:ext uri="{FF2B5EF4-FFF2-40B4-BE49-F238E27FC236}">
                <a16:creationId xmlns:a16="http://schemas.microsoft.com/office/drawing/2014/main" id="{6D66B0FA-A354-438C-8262-1818DBF46C23}"/>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47686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CCD9B5-C309-45DD-A89B-63EB61D75546}"/>
              </a:ext>
            </a:extLst>
          </p:cNvPr>
          <p:cNvSpPr>
            <a:spLocks noGrp="1"/>
          </p:cNvSpPr>
          <p:nvPr>
            <p:ph type="title"/>
          </p:nvPr>
        </p:nvSpPr>
        <p:spPr/>
        <p:txBody>
          <a:bodyPr>
            <a:normAutofit/>
          </a:bodyPr>
          <a:lstStyle/>
          <a:p>
            <a:pPr algn="ctr"/>
            <a:r>
              <a:rPr lang="en-US" b="1" dirty="0">
                <a:effectLst/>
              </a:rPr>
              <a:t>Logging</a:t>
            </a:r>
            <a:endParaRPr lang="en-US" dirty="0"/>
          </a:p>
        </p:txBody>
      </p:sp>
      <p:sp>
        <p:nvSpPr>
          <p:cNvPr id="3" name="內容版面配置區 2">
            <a:extLst>
              <a:ext uri="{FF2B5EF4-FFF2-40B4-BE49-F238E27FC236}">
                <a16:creationId xmlns:a16="http://schemas.microsoft.com/office/drawing/2014/main" id="{CDCD0DB0-1812-495C-8FC1-C94430BEAF06}"/>
              </a:ext>
            </a:extLst>
          </p:cNvPr>
          <p:cNvSpPr>
            <a:spLocks noGrp="1"/>
          </p:cNvSpPr>
          <p:nvPr>
            <p:ph idx="1"/>
          </p:nvPr>
        </p:nvSpPr>
        <p:spPr/>
        <p:txBody>
          <a:bodyPr>
            <a:normAutofit/>
          </a:bodyPr>
          <a:lstStyle/>
          <a:p>
            <a:r>
              <a:rPr lang="en-US" sz="2400" dirty="0">
                <a:solidFill>
                  <a:srgbClr val="000000"/>
                </a:solidFill>
                <a:effectLst/>
                <a:latin typeface="+mn-lt"/>
                <a:ea typeface="Times New Roman" panose="02020603050405020304" pitchFamily="18" charset="0"/>
                <a:cs typeface="Times New Roman" panose="02020603050405020304" pitchFamily="18" charset="0"/>
              </a:rPr>
              <a:t>Protect company interests</a:t>
            </a:r>
          </a:p>
          <a:p>
            <a:r>
              <a:rPr lang="en-US" sz="2400" dirty="0">
                <a:solidFill>
                  <a:srgbClr val="000000"/>
                </a:solidFill>
                <a:effectLst/>
                <a:latin typeface="+mn-lt"/>
                <a:ea typeface="Times New Roman" panose="02020603050405020304" pitchFamily="18" charset="0"/>
                <a:cs typeface="Times New Roman" panose="02020603050405020304" pitchFamily="18" charset="0"/>
              </a:rPr>
              <a:t>Different types of accounts</a:t>
            </a:r>
          </a:p>
          <a:p>
            <a:r>
              <a:rPr lang="en-US" sz="2400" dirty="0">
                <a:solidFill>
                  <a:srgbClr val="000000"/>
                </a:solidFill>
                <a:effectLst/>
                <a:latin typeface="+mn-lt"/>
                <a:ea typeface="Times New Roman" panose="02020603050405020304" pitchFamily="18" charset="0"/>
                <a:cs typeface="Times New Roman" panose="02020603050405020304" pitchFamily="18" charset="0"/>
              </a:rPr>
              <a:t>User interface will be different</a:t>
            </a:r>
          </a:p>
          <a:p>
            <a:r>
              <a:rPr lang="en-US" sz="2400" dirty="0">
                <a:solidFill>
                  <a:srgbClr val="000000"/>
                </a:solidFill>
                <a:effectLst/>
                <a:latin typeface="+mn-lt"/>
                <a:ea typeface="Times New Roman" panose="02020603050405020304" pitchFamily="18" charset="0"/>
                <a:cs typeface="Times New Roman" panose="02020603050405020304" pitchFamily="18" charset="0"/>
              </a:rPr>
              <a:t>A log to keep the recent logging records</a:t>
            </a:r>
          </a:p>
        </p:txBody>
      </p:sp>
      <p:sp>
        <p:nvSpPr>
          <p:cNvPr id="4" name="日期版面配置區 3">
            <a:extLst>
              <a:ext uri="{FF2B5EF4-FFF2-40B4-BE49-F238E27FC236}">
                <a16:creationId xmlns:a16="http://schemas.microsoft.com/office/drawing/2014/main" id="{7D472FB7-097B-46B4-BCFA-06899FBF0D26}"/>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52594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89D98-0E7E-4388-AA02-7842F32CFB1A}"/>
              </a:ext>
            </a:extLst>
          </p:cNvPr>
          <p:cNvSpPr>
            <a:spLocks noGrp="1"/>
          </p:cNvSpPr>
          <p:nvPr>
            <p:ph type="title"/>
          </p:nvPr>
        </p:nvSpPr>
        <p:spPr/>
        <p:txBody>
          <a:bodyPr>
            <a:normAutofit/>
          </a:bodyPr>
          <a:lstStyle/>
          <a:p>
            <a:pPr algn="ctr"/>
            <a:r>
              <a:rPr lang="en-US" b="1" dirty="0">
                <a:effectLst/>
              </a:rPr>
              <a:t>Performances </a:t>
            </a:r>
            <a:endParaRPr lang="en-US" dirty="0"/>
          </a:p>
        </p:txBody>
      </p:sp>
      <p:sp>
        <p:nvSpPr>
          <p:cNvPr id="3" name="內容版面配置區 2">
            <a:extLst>
              <a:ext uri="{FF2B5EF4-FFF2-40B4-BE49-F238E27FC236}">
                <a16:creationId xmlns:a16="http://schemas.microsoft.com/office/drawing/2014/main" id="{B53F3997-5DC2-4CE4-A175-6984A3F60786}"/>
              </a:ext>
            </a:extLst>
          </p:cNvPr>
          <p:cNvSpPr>
            <a:spLocks noGrp="1"/>
          </p:cNvSpPr>
          <p:nvPr>
            <p:ph idx="1"/>
          </p:nvPr>
        </p:nvSpPr>
        <p:spPr/>
        <p:txBody>
          <a:bodyPr>
            <a:normAutofit/>
          </a:bodyPr>
          <a:lstStyle/>
          <a:p>
            <a:r>
              <a:rPr lang="en-US" sz="2400" dirty="0">
                <a:solidFill>
                  <a:srgbClr val="000000"/>
                </a:solidFill>
                <a:effectLst/>
                <a:latin typeface="+mn-lt"/>
                <a:ea typeface="Times New Roman" panose="02020603050405020304" pitchFamily="18" charset="0"/>
                <a:cs typeface="Times New Roman" panose="02020603050405020304" pitchFamily="18" charset="0"/>
              </a:rPr>
              <a:t>Stable response time </a:t>
            </a:r>
          </a:p>
          <a:p>
            <a:r>
              <a:rPr lang="en-US" sz="2400" dirty="0">
                <a:solidFill>
                  <a:srgbClr val="000000"/>
                </a:solidFill>
                <a:effectLst/>
                <a:latin typeface="+mn-lt"/>
                <a:ea typeface="Times New Roman" panose="02020603050405020304" pitchFamily="18" charset="0"/>
                <a:cs typeface="Times New Roman" panose="02020603050405020304" pitchFamily="18" charset="0"/>
              </a:rPr>
              <a:t>Quick and reliable system </a:t>
            </a:r>
          </a:p>
          <a:p>
            <a:r>
              <a:rPr lang="en-US" sz="2400" dirty="0">
                <a:solidFill>
                  <a:srgbClr val="000000"/>
                </a:solidFill>
                <a:effectLst/>
                <a:latin typeface="+mn-lt"/>
                <a:ea typeface="Times New Roman" panose="02020603050405020304" pitchFamily="18" charset="0"/>
                <a:cs typeface="Times New Roman" panose="02020603050405020304" pitchFamily="18" charset="0"/>
              </a:rPr>
              <a:t>Transfer data to different offices in few seconds</a:t>
            </a:r>
          </a:p>
          <a:p>
            <a:r>
              <a:rPr lang="en-US" sz="2400" dirty="0">
                <a:solidFill>
                  <a:srgbClr val="000000"/>
                </a:solidFill>
                <a:effectLst/>
                <a:latin typeface="+mn-lt"/>
                <a:ea typeface="Times New Roman" panose="02020603050405020304" pitchFamily="18" charset="0"/>
                <a:cs typeface="Times New Roman" panose="02020603050405020304" pitchFamily="18" charset="0"/>
              </a:rPr>
              <a:t>Provide fast and convenient service to the customer.</a:t>
            </a:r>
            <a:endParaRPr lang="en-US" sz="2400" dirty="0">
              <a:effectLst/>
              <a:latin typeface="+mn-lt"/>
              <a:ea typeface="PMingLiU" panose="02020500000000000000" pitchFamily="18" charset="-120"/>
              <a:cs typeface="Times New Roman" panose="02020603050405020304" pitchFamily="18" charset="0"/>
            </a:endParaRPr>
          </a:p>
        </p:txBody>
      </p:sp>
      <p:sp>
        <p:nvSpPr>
          <p:cNvPr id="4" name="日期版面配置區 3">
            <a:extLst>
              <a:ext uri="{FF2B5EF4-FFF2-40B4-BE49-F238E27FC236}">
                <a16:creationId xmlns:a16="http://schemas.microsoft.com/office/drawing/2014/main" id="{6C59C380-E4D7-4960-B5B6-1F383E356A55}"/>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04990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8870F1-C316-4C42-A566-5E138EDC89E4}"/>
              </a:ext>
            </a:extLst>
          </p:cNvPr>
          <p:cNvSpPr>
            <a:spLocks noGrp="1"/>
          </p:cNvSpPr>
          <p:nvPr>
            <p:ph type="title"/>
          </p:nvPr>
        </p:nvSpPr>
        <p:spPr/>
        <p:txBody>
          <a:bodyPr>
            <a:normAutofit/>
          </a:bodyPr>
          <a:lstStyle/>
          <a:p>
            <a:pPr algn="ctr"/>
            <a:r>
              <a:rPr lang="en-US" b="1" dirty="0">
                <a:effectLst/>
              </a:rPr>
              <a:t>Reliability </a:t>
            </a:r>
            <a:endParaRPr lang="en-US" dirty="0"/>
          </a:p>
        </p:txBody>
      </p:sp>
      <p:sp>
        <p:nvSpPr>
          <p:cNvPr id="3" name="內容版面配置區 2">
            <a:extLst>
              <a:ext uri="{FF2B5EF4-FFF2-40B4-BE49-F238E27FC236}">
                <a16:creationId xmlns:a16="http://schemas.microsoft.com/office/drawing/2014/main" id="{690500BC-114A-430F-9D53-3BE682E9D79B}"/>
              </a:ext>
            </a:extLst>
          </p:cNvPr>
          <p:cNvSpPr>
            <a:spLocks noGrp="1"/>
          </p:cNvSpPr>
          <p:nvPr>
            <p:ph idx="1"/>
          </p:nvPr>
        </p:nvSpPr>
        <p:spPr/>
        <p:txBody>
          <a:bodyPr/>
          <a:lstStyle/>
          <a:p>
            <a:r>
              <a:rPr lang="en-US" sz="2400" dirty="0">
                <a:solidFill>
                  <a:srgbClr val="000000"/>
                </a:solidFill>
                <a:effectLst/>
                <a:latin typeface="+mn-lt"/>
                <a:ea typeface="Times New Roman" panose="02020603050405020304" pitchFamily="18" charset="0"/>
                <a:cs typeface="Times New Roman" panose="02020603050405020304" pitchFamily="18" charset="0"/>
              </a:rPr>
              <a:t>Providing maintenance service</a:t>
            </a:r>
          </a:p>
          <a:p>
            <a:r>
              <a:rPr lang="en-US" sz="2400" dirty="0">
                <a:solidFill>
                  <a:srgbClr val="000000"/>
                </a:solidFill>
                <a:effectLst/>
                <a:latin typeface="+mn-lt"/>
                <a:ea typeface="Times New Roman" panose="02020603050405020304" pitchFamily="18" charset="0"/>
                <a:cs typeface="Times New Roman" panose="02020603050405020304" pitchFamily="18" charset="0"/>
              </a:rPr>
              <a:t>Backup server should be provided to be more reliable.</a:t>
            </a:r>
            <a:endParaRPr lang="en-US" sz="2400" dirty="0">
              <a:effectLst/>
              <a:latin typeface="+mn-lt"/>
              <a:ea typeface="PMingLiU" panose="02020500000000000000" pitchFamily="18" charset="-120"/>
              <a:cs typeface="Times New Roman" panose="02020603050405020304" pitchFamily="18" charset="0"/>
            </a:endParaRPr>
          </a:p>
          <a:p>
            <a:endParaRPr lang="en-US" dirty="0"/>
          </a:p>
        </p:txBody>
      </p:sp>
      <p:sp>
        <p:nvSpPr>
          <p:cNvPr id="4" name="日期版面配置區 3">
            <a:extLst>
              <a:ext uri="{FF2B5EF4-FFF2-40B4-BE49-F238E27FC236}">
                <a16:creationId xmlns:a16="http://schemas.microsoft.com/office/drawing/2014/main" id="{0D4B7FC0-D763-47A1-AEDA-BF43AF0008F5}"/>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572965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0379E-376E-4F62-9683-1A7A4FF7CA21}"/>
              </a:ext>
            </a:extLst>
          </p:cNvPr>
          <p:cNvSpPr>
            <a:spLocks noGrp="1"/>
          </p:cNvSpPr>
          <p:nvPr>
            <p:ph type="title"/>
          </p:nvPr>
        </p:nvSpPr>
        <p:spPr/>
        <p:txBody>
          <a:bodyPr/>
          <a:lstStyle/>
          <a:p>
            <a:pPr algn="ctr"/>
            <a:r>
              <a:rPr lang="en-US" altLang="zh-HK" b="1" dirty="0"/>
              <a:t>Current and Proposed System</a:t>
            </a:r>
            <a:endParaRPr lang="zh-HK" altLang="en-US" b="1" dirty="0"/>
          </a:p>
        </p:txBody>
      </p:sp>
      <p:graphicFrame>
        <p:nvGraphicFramePr>
          <p:cNvPr id="6" name="表格 6">
            <a:extLst>
              <a:ext uri="{FF2B5EF4-FFF2-40B4-BE49-F238E27FC236}">
                <a16:creationId xmlns:a16="http://schemas.microsoft.com/office/drawing/2014/main" id="{ADDDC5DC-C480-477D-8316-6DF7FD0A6509}"/>
              </a:ext>
            </a:extLst>
          </p:cNvPr>
          <p:cNvGraphicFramePr>
            <a:graphicFrameLocks noGrp="1"/>
          </p:cNvGraphicFramePr>
          <p:nvPr>
            <p:ph idx="1"/>
            <p:extLst>
              <p:ext uri="{D42A27DB-BD31-4B8C-83A1-F6EECF244321}">
                <p14:modId xmlns:p14="http://schemas.microsoft.com/office/powerpoint/2010/main" val="2447247328"/>
              </p:ext>
            </p:extLst>
          </p:nvPr>
        </p:nvGraphicFramePr>
        <p:xfrm>
          <a:off x="953549" y="1873108"/>
          <a:ext cx="10284902" cy="3552559"/>
        </p:xfrm>
        <a:graphic>
          <a:graphicData uri="http://schemas.openxmlformats.org/drawingml/2006/table">
            <a:tbl>
              <a:tblPr firstRow="1" bandRow="1">
                <a:tableStyleId>{5C22544A-7EE6-4342-B048-85BDC9FD1C3A}</a:tableStyleId>
              </a:tblPr>
              <a:tblGrid>
                <a:gridCol w="5142451">
                  <a:extLst>
                    <a:ext uri="{9D8B030D-6E8A-4147-A177-3AD203B41FA5}">
                      <a16:colId xmlns:a16="http://schemas.microsoft.com/office/drawing/2014/main" val="336663775"/>
                    </a:ext>
                  </a:extLst>
                </a:gridCol>
                <a:gridCol w="5142451">
                  <a:extLst>
                    <a:ext uri="{9D8B030D-6E8A-4147-A177-3AD203B41FA5}">
                      <a16:colId xmlns:a16="http://schemas.microsoft.com/office/drawing/2014/main" val="2596971084"/>
                    </a:ext>
                  </a:extLst>
                </a:gridCol>
              </a:tblGrid>
              <a:tr h="535039">
                <a:tc>
                  <a:txBody>
                    <a:bodyPr/>
                    <a:lstStyle/>
                    <a:p>
                      <a:r>
                        <a:rPr lang="en-US" altLang="zh-HK" sz="1800" dirty="0">
                          <a:latin typeface="+mj-lt"/>
                        </a:rPr>
                        <a:t>Current system</a:t>
                      </a:r>
                      <a:endParaRPr lang="zh-HK" altLang="en-US" sz="1800" dirty="0">
                        <a:latin typeface="+mj-lt"/>
                      </a:endParaRPr>
                    </a:p>
                  </a:txBody>
                  <a:tcPr/>
                </a:tc>
                <a:tc>
                  <a:txBody>
                    <a:bodyPr/>
                    <a:lstStyle/>
                    <a:p>
                      <a:r>
                        <a:rPr lang="en-US" altLang="zh-HK" sz="1800" dirty="0">
                          <a:latin typeface="+mj-lt"/>
                        </a:rPr>
                        <a:t>Proposed system</a:t>
                      </a:r>
                      <a:endParaRPr lang="zh-HK" altLang="en-US" sz="1800" dirty="0">
                        <a:latin typeface="+mj-lt"/>
                      </a:endParaRPr>
                    </a:p>
                  </a:txBody>
                  <a:tcPr/>
                </a:tc>
                <a:extLst>
                  <a:ext uri="{0D108BD9-81ED-4DB2-BD59-A6C34878D82A}">
                    <a16:rowId xmlns:a16="http://schemas.microsoft.com/office/drawing/2014/main" val="2993773116"/>
                  </a:ext>
                </a:extLst>
              </a:tr>
              <a:tr h="2652904">
                <a:tc>
                  <a:txBody>
                    <a:bodyPr/>
                    <a:lstStyle/>
                    <a:p>
                      <a:r>
                        <a:rPr lang="en-US" altLang="zh-HK" sz="1600" dirty="0">
                          <a:latin typeface="+mn-lt"/>
                        </a:rPr>
                        <a:t>Staff</a:t>
                      </a: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Managing Director want more reports </a:t>
                      </a: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High pressure for AC dept consolidate and keep the record</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Express Centre clerk has to input the Bills to electronic spreadsheets</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Shipping clerk has to manually printing shipment reports for chief operations manager</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service staff thinks they are not capable to answer customer inquiries which is mainly about the shipment status.</a:t>
                      </a:r>
                      <a:endParaRPr lang="zh-TW" altLang="zh-HK" sz="1600" kern="1200" dirty="0">
                        <a:solidFill>
                          <a:schemeClr val="dk1"/>
                        </a:solidFill>
                        <a:effectLst/>
                        <a:latin typeface="+mn-lt"/>
                        <a:ea typeface="+mn-ea"/>
                        <a:cs typeface="+mn-cs"/>
                      </a:endParaRPr>
                    </a:p>
                    <a:p>
                      <a:endParaRPr lang="zh-HK" altLang="en-US" sz="1600" dirty="0">
                        <a:latin typeface="+mn-lt"/>
                      </a:endParaRPr>
                    </a:p>
                  </a:txBody>
                  <a:tcPr/>
                </a:tc>
                <a:tc>
                  <a:txBody>
                    <a:bodyPr/>
                    <a:lstStyle/>
                    <a:p>
                      <a:r>
                        <a:rPr lang="en-US" altLang="zh-HK" sz="1600" dirty="0">
                          <a:latin typeface="+mn-lt"/>
                        </a:rPr>
                        <a:t>Staff</a:t>
                      </a: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managing director can request more reports from the server with AI helping</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Accounting department can consolidate the data to the database server with AI helping</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Shipping clerks can inform receiver automatically</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Shipping clerks can manage the report with AI helping</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service can answer customer inquiries with AI helping</a:t>
                      </a:r>
                      <a:endParaRPr lang="zh-TW" altLang="zh-HK" sz="1600" kern="1200" dirty="0">
                        <a:solidFill>
                          <a:schemeClr val="dk1"/>
                        </a:solidFill>
                        <a:effectLst/>
                        <a:latin typeface="+mn-lt"/>
                        <a:ea typeface="+mn-ea"/>
                        <a:cs typeface="+mn-cs"/>
                      </a:endParaRPr>
                    </a:p>
                    <a:p>
                      <a:endParaRPr lang="zh-HK" altLang="en-US" sz="1600" dirty="0">
                        <a:latin typeface="+mn-lt"/>
                      </a:endParaRPr>
                    </a:p>
                  </a:txBody>
                  <a:tcPr/>
                </a:tc>
                <a:extLst>
                  <a:ext uri="{0D108BD9-81ED-4DB2-BD59-A6C34878D82A}">
                    <a16:rowId xmlns:a16="http://schemas.microsoft.com/office/drawing/2014/main" val="1491975149"/>
                  </a:ext>
                </a:extLst>
              </a:tr>
            </a:tbl>
          </a:graphicData>
        </a:graphic>
      </p:graphicFrame>
      <p:sp>
        <p:nvSpPr>
          <p:cNvPr id="4" name="日期版面配置區 3">
            <a:extLst>
              <a:ext uri="{FF2B5EF4-FFF2-40B4-BE49-F238E27FC236}">
                <a16:creationId xmlns:a16="http://schemas.microsoft.com/office/drawing/2014/main" id="{5AA0546E-63E2-4325-8C49-79F7F7ACABD6}"/>
              </a:ext>
            </a:extLst>
          </p:cNvPr>
          <p:cNvSpPr>
            <a:spLocks noGrp="1"/>
          </p:cNvSpPr>
          <p:nvPr>
            <p:ph type="dt" sz="half" idx="10"/>
          </p:nvPr>
        </p:nvSpPr>
        <p:spPr/>
        <p:txBody>
          <a:bodyPr/>
          <a:lstStyle/>
          <a:p>
            <a:pPr rtl="0"/>
            <a:fld id="{CE847876-3A2B-49FA-B396-40048599C954}" type="datetime1">
              <a:rPr lang="zh-TW" altLang="en-US" smtClean="0"/>
              <a:t>2021/4/26</a:t>
            </a:fld>
            <a:endParaRPr lang="en-US" dirty="0"/>
          </a:p>
        </p:txBody>
      </p:sp>
    </p:spTree>
    <p:extLst>
      <p:ext uri="{BB962C8B-B14F-4D97-AF65-F5344CB8AC3E}">
        <p14:creationId xmlns:p14="http://schemas.microsoft.com/office/powerpoint/2010/main" val="797950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BCF68A-72CF-4EFF-BF2D-DB2FE5C3C6B7}"/>
              </a:ext>
            </a:extLst>
          </p:cNvPr>
          <p:cNvSpPr>
            <a:spLocks noGrp="1"/>
          </p:cNvSpPr>
          <p:nvPr>
            <p:ph type="title"/>
          </p:nvPr>
        </p:nvSpPr>
        <p:spPr/>
        <p:txBody>
          <a:bodyPr/>
          <a:lstStyle/>
          <a:p>
            <a:endParaRPr lang="en-US"/>
          </a:p>
        </p:txBody>
      </p:sp>
      <p:graphicFrame>
        <p:nvGraphicFramePr>
          <p:cNvPr id="5" name="內容版面配置區 4">
            <a:extLst>
              <a:ext uri="{FF2B5EF4-FFF2-40B4-BE49-F238E27FC236}">
                <a16:creationId xmlns:a16="http://schemas.microsoft.com/office/drawing/2014/main" id="{EEF36304-0772-4D59-BFA3-5DA7E3A0017B}"/>
              </a:ext>
            </a:extLst>
          </p:cNvPr>
          <p:cNvGraphicFramePr>
            <a:graphicFrameLocks noGrp="1"/>
          </p:cNvGraphicFramePr>
          <p:nvPr>
            <p:ph idx="1"/>
            <p:extLst>
              <p:ext uri="{D42A27DB-BD31-4B8C-83A1-F6EECF244321}">
                <p14:modId xmlns:p14="http://schemas.microsoft.com/office/powerpoint/2010/main" val="2059739645"/>
              </p:ext>
            </p:extLst>
          </p:nvPr>
        </p:nvGraphicFramePr>
        <p:xfrm>
          <a:off x="524933" y="642594"/>
          <a:ext cx="11142134" cy="5546231"/>
        </p:xfrm>
        <a:graphic>
          <a:graphicData uri="http://schemas.openxmlformats.org/drawingml/2006/table">
            <a:tbl>
              <a:tblPr firstRow="1" bandRow="1">
                <a:tableStyleId>{5C22544A-7EE6-4342-B048-85BDC9FD1C3A}</a:tableStyleId>
              </a:tblPr>
              <a:tblGrid>
                <a:gridCol w="5571067">
                  <a:extLst>
                    <a:ext uri="{9D8B030D-6E8A-4147-A177-3AD203B41FA5}">
                      <a16:colId xmlns:a16="http://schemas.microsoft.com/office/drawing/2014/main" val="3177838551"/>
                    </a:ext>
                  </a:extLst>
                </a:gridCol>
                <a:gridCol w="5571067">
                  <a:extLst>
                    <a:ext uri="{9D8B030D-6E8A-4147-A177-3AD203B41FA5}">
                      <a16:colId xmlns:a16="http://schemas.microsoft.com/office/drawing/2014/main" val="1730515558"/>
                    </a:ext>
                  </a:extLst>
                </a:gridCol>
              </a:tblGrid>
              <a:tr h="498171">
                <a:tc>
                  <a:txBody>
                    <a:bodyPr/>
                    <a:lstStyle/>
                    <a:p>
                      <a:r>
                        <a:rPr lang="en-US" altLang="zh-HK" sz="1800" dirty="0">
                          <a:latin typeface="+mj-lt"/>
                        </a:rPr>
                        <a:t>Current system</a:t>
                      </a:r>
                      <a:endParaRPr lang="zh-HK" altLang="en-US" sz="1800" dirty="0">
                        <a:latin typeface="+mj-lt"/>
                      </a:endParaRPr>
                    </a:p>
                  </a:txBody>
                  <a:tcPr/>
                </a:tc>
                <a:tc>
                  <a:txBody>
                    <a:bodyPr/>
                    <a:lstStyle/>
                    <a:p>
                      <a:r>
                        <a:rPr lang="en-US" altLang="zh-HK" sz="1800" dirty="0">
                          <a:latin typeface="+mj-lt"/>
                        </a:rPr>
                        <a:t>Proposed system</a:t>
                      </a:r>
                      <a:endParaRPr lang="zh-HK" altLang="en-US" sz="1800" dirty="0">
                        <a:latin typeface="+mj-lt"/>
                      </a:endParaRPr>
                    </a:p>
                  </a:txBody>
                  <a:tcPr/>
                </a:tc>
                <a:extLst>
                  <a:ext uri="{0D108BD9-81ED-4DB2-BD59-A6C34878D82A}">
                    <a16:rowId xmlns:a16="http://schemas.microsoft.com/office/drawing/2014/main" val="2455446842"/>
                  </a:ext>
                </a:extLst>
              </a:tr>
              <a:tr h="2030540">
                <a:tc>
                  <a:txBody>
                    <a:bodyPr/>
                    <a:lstStyle/>
                    <a:p>
                      <a:r>
                        <a:rPr lang="en-US" altLang="zh-HK" sz="1600" dirty="0">
                          <a:latin typeface="+mn-lt"/>
                        </a:rPr>
                        <a:t>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HK" sz="1600" kern="1200" dirty="0">
                          <a:solidFill>
                            <a:schemeClr val="dk1"/>
                          </a:solidFill>
                          <a:effectLst/>
                          <a:latin typeface="+mn-lt"/>
                          <a:ea typeface="+mn-ea"/>
                          <a:cs typeface="+mn-cs"/>
                        </a:rPr>
                        <a:t>System independent in different offices can centers</a:t>
                      </a:r>
                      <a:endParaRPr lang="zh-TW" altLang="zh-HK" sz="1600" kern="1200" dirty="0">
                        <a:solidFill>
                          <a:schemeClr val="dk1"/>
                        </a:solidFill>
                        <a:effectLst/>
                        <a:latin typeface="+mn-lt"/>
                        <a:ea typeface="+mn-ea"/>
                        <a:cs typeface="+mn-cs"/>
                      </a:endParaRPr>
                    </a:p>
                  </a:txBody>
                  <a:tcPr/>
                </a:tc>
                <a:tc>
                  <a:txBody>
                    <a:bodyPr/>
                    <a:lstStyle/>
                    <a:p>
                      <a:r>
                        <a:rPr lang="en-US" altLang="zh-HK" sz="1600" dirty="0">
                          <a:latin typeface="+mn-lt"/>
                        </a:rPr>
                        <a:t>Server</a:t>
                      </a: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A database server for the not inter-connected PCs to share their data to the server, and different operation center staffs can request it from the server.</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An application server for the customer and staff to apply their requirement</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Backup system to prevent data loss</a:t>
                      </a:r>
                      <a:endParaRPr lang="zh-TW" altLang="zh-HK" sz="1600" kern="1200" dirty="0">
                        <a:solidFill>
                          <a:schemeClr val="dk1"/>
                        </a:solidFill>
                        <a:effectLst/>
                        <a:latin typeface="+mn-lt"/>
                        <a:ea typeface="+mn-ea"/>
                        <a:cs typeface="+mn-cs"/>
                      </a:endParaRPr>
                    </a:p>
                  </a:txBody>
                  <a:tcPr/>
                </a:tc>
                <a:extLst>
                  <a:ext uri="{0D108BD9-81ED-4DB2-BD59-A6C34878D82A}">
                    <a16:rowId xmlns:a16="http://schemas.microsoft.com/office/drawing/2014/main" val="4136735215"/>
                  </a:ext>
                </a:extLst>
              </a:tr>
              <a:tr h="2902953">
                <a:tc>
                  <a:txBody>
                    <a:bodyPr/>
                    <a:lstStyle/>
                    <a:p>
                      <a:r>
                        <a:rPr lang="en-US" altLang="zh-HK" sz="1600" dirty="0">
                          <a:latin typeface="+mn-lt"/>
                        </a:rPr>
                        <a:t>Customer</a:t>
                      </a: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has to call 24-hour customer service hotline to register account.</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has to call 24-hour customer service hotline to track their shipments</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can’t use cheque to pay if he or she doesn’t has an account</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Customer’s bill or invoice require some time to send to EDE </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can not book a pickup order if he or she doesn’t has an account.</a:t>
                      </a:r>
                      <a:endParaRPr lang="zh-TW" altLang="zh-HK" sz="1600" kern="1200" dirty="0">
                        <a:solidFill>
                          <a:schemeClr val="dk1"/>
                        </a:solidFill>
                        <a:effectLst/>
                        <a:latin typeface="+mn-lt"/>
                        <a:ea typeface="+mn-ea"/>
                        <a:cs typeface="+mn-cs"/>
                      </a:endParaRPr>
                    </a:p>
                    <a:p>
                      <a:endParaRPr lang="zh-HK" altLang="en-US" sz="1600" dirty="0">
                        <a:latin typeface="+mn-lt"/>
                      </a:endParaRPr>
                    </a:p>
                  </a:txBody>
                  <a:tcPr/>
                </a:tc>
                <a:tc>
                  <a:txBody>
                    <a:bodyPr/>
                    <a:lstStyle/>
                    <a:p>
                      <a:r>
                        <a:rPr lang="en-US" altLang="zh-HK" sz="1600" dirty="0">
                          <a:latin typeface="+mn-lt"/>
                        </a:rPr>
                        <a:t>Customer</a:t>
                      </a: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can register an account with the website</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can book a pickup arrangement of shipping collection with their account</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can calculate the shipping expenses on the website</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 can track the shipment by providing their </a:t>
                      </a:r>
                      <a:r>
                        <a:rPr lang="en-US" altLang="zh-HK" sz="1600" kern="1200" dirty="0" err="1">
                          <a:solidFill>
                            <a:schemeClr val="dk1"/>
                          </a:solidFill>
                          <a:effectLst/>
                          <a:latin typeface="+mn-lt"/>
                          <a:ea typeface="+mn-ea"/>
                          <a:cs typeface="+mn-cs"/>
                        </a:rPr>
                        <a:t>shipmentID</a:t>
                      </a:r>
                      <a:r>
                        <a:rPr lang="en-US" altLang="zh-HK" sz="1600" kern="1200" dirty="0">
                          <a:solidFill>
                            <a:schemeClr val="dk1"/>
                          </a:solidFill>
                          <a:effectLst/>
                          <a:latin typeface="+mn-lt"/>
                          <a:ea typeface="+mn-ea"/>
                          <a:cs typeface="+mn-cs"/>
                        </a:rPr>
                        <a:t> on the website</a:t>
                      </a:r>
                      <a:endParaRPr lang="zh-TW" altLang="zh-HK" sz="16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altLang="zh-HK" sz="1600" kern="1200" dirty="0">
                          <a:solidFill>
                            <a:schemeClr val="dk1"/>
                          </a:solidFill>
                          <a:effectLst/>
                          <a:latin typeface="+mn-lt"/>
                          <a:ea typeface="+mn-ea"/>
                          <a:cs typeface="+mn-cs"/>
                        </a:rPr>
                        <a:t>Customer’s bill or invoice can send to the server immediately</a:t>
                      </a:r>
                      <a:endParaRPr lang="zh-TW" altLang="zh-HK" sz="1600" kern="1200" dirty="0">
                        <a:solidFill>
                          <a:schemeClr val="dk1"/>
                        </a:solidFill>
                        <a:effectLst/>
                        <a:latin typeface="+mn-lt"/>
                        <a:ea typeface="+mn-ea"/>
                        <a:cs typeface="+mn-cs"/>
                      </a:endParaRPr>
                    </a:p>
                    <a:p>
                      <a:endParaRPr lang="zh-HK" altLang="en-US" sz="1600" dirty="0">
                        <a:latin typeface="+mn-lt"/>
                      </a:endParaRPr>
                    </a:p>
                  </a:txBody>
                  <a:tcPr/>
                </a:tc>
                <a:extLst>
                  <a:ext uri="{0D108BD9-81ED-4DB2-BD59-A6C34878D82A}">
                    <a16:rowId xmlns:a16="http://schemas.microsoft.com/office/drawing/2014/main" val="4055302679"/>
                  </a:ext>
                </a:extLst>
              </a:tr>
            </a:tbl>
          </a:graphicData>
        </a:graphic>
      </p:graphicFrame>
      <p:sp>
        <p:nvSpPr>
          <p:cNvPr id="4" name="日期版面配置區 3">
            <a:extLst>
              <a:ext uri="{FF2B5EF4-FFF2-40B4-BE49-F238E27FC236}">
                <a16:creationId xmlns:a16="http://schemas.microsoft.com/office/drawing/2014/main" id="{BD237EDB-6812-4118-BE80-023FD00934A2}"/>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14991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0EA691-BE02-4BCF-908F-C3C8B6E3DCAD}"/>
              </a:ext>
            </a:extLst>
          </p:cNvPr>
          <p:cNvSpPr>
            <a:spLocks noGrp="1"/>
          </p:cNvSpPr>
          <p:nvPr>
            <p:ph type="title"/>
          </p:nvPr>
        </p:nvSpPr>
        <p:spPr/>
        <p:txBody>
          <a:bodyPr/>
          <a:lstStyle/>
          <a:p>
            <a:r>
              <a:rPr lang="en-US" altLang="zh-HK" b="1" dirty="0"/>
              <a:t>Expected Outcome of Proposed System</a:t>
            </a:r>
            <a:endParaRPr lang="zh-HK" altLang="en-US" b="1" dirty="0"/>
          </a:p>
        </p:txBody>
      </p:sp>
      <p:sp>
        <p:nvSpPr>
          <p:cNvPr id="3" name="內容版面配置區 2">
            <a:extLst>
              <a:ext uri="{FF2B5EF4-FFF2-40B4-BE49-F238E27FC236}">
                <a16:creationId xmlns:a16="http://schemas.microsoft.com/office/drawing/2014/main" id="{20F130ED-87BD-4CA7-80B3-7B1D663FF316}"/>
              </a:ext>
            </a:extLst>
          </p:cNvPr>
          <p:cNvSpPr>
            <a:spLocks noGrp="1"/>
          </p:cNvSpPr>
          <p:nvPr>
            <p:ph idx="1"/>
          </p:nvPr>
        </p:nvSpPr>
        <p:spPr/>
        <p:txBody>
          <a:bodyPr/>
          <a:lstStyle/>
          <a:p>
            <a:r>
              <a:rPr lang="en-US" altLang="zh-HK" sz="2400" dirty="0">
                <a:latin typeface="+mn-lt"/>
              </a:rPr>
              <a:t>Reducing staff workload </a:t>
            </a:r>
          </a:p>
          <a:p>
            <a:r>
              <a:rPr lang="en-US" altLang="zh-HK" sz="2400" dirty="0">
                <a:latin typeface="+mn-lt"/>
              </a:rPr>
              <a:t>Better service for customer</a:t>
            </a:r>
          </a:p>
          <a:p>
            <a:r>
              <a:rPr lang="en-US" altLang="zh-HK" sz="2400" dirty="0">
                <a:latin typeface="+mn-lt"/>
              </a:rPr>
              <a:t>New server to connect data together</a:t>
            </a:r>
          </a:p>
          <a:p>
            <a:r>
              <a:rPr lang="en-US" altLang="zh-HK" sz="2400" dirty="0">
                <a:latin typeface="+mn-lt"/>
              </a:rPr>
              <a:t>Enhance company reputation</a:t>
            </a:r>
          </a:p>
          <a:p>
            <a:endParaRPr lang="zh-HK" altLang="en-US" dirty="0"/>
          </a:p>
        </p:txBody>
      </p:sp>
      <p:sp>
        <p:nvSpPr>
          <p:cNvPr id="4" name="日期版面配置區 3">
            <a:extLst>
              <a:ext uri="{FF2B5EF4-FFF2-40B4-BE49-F238E27FC236}">
                <a16:creationId xmlns:a16="http://schemas.microsoft.com/office/drawing/2014/main" id="{F75EBFA6-008A-4ACC-AB4E-B7BFDE19625A}"/>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130214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868517-4C3D-4B5B-A14C-BE965E7BAE44}"/>
              </a:ext>
            </a:extLst>
          </p:cNvPr>
          <p:cNvSpPr>
            <a:spLocks noGrp="1"/>
          </p:cNvSpPr>
          <p:nvPr>
            <p:ph type="title"/>
          </p:nvPr>
        </p:nvSpPr>
        <p:spPr>
          <a:xfrm>
            <a:off x="1066800" y="2743200"/>
            <a:ext cx="10058400" cy="1371600"/>
          </a:xfrm>
        </p:spPr>
        <p:txBody>
          <a:bodyPr>
            <a:normAutofit/>
          </a:bodyPr>
          <a:lstStyle/>
          <a:p>
            <a:pPr algn="ctr"/>
            <a:r>
              <a:rPr lang="en-US" b="1" dirty="0">
                <a:effectLst/>
              </a:rPr>
              <a:t>Use Case Diagram</a:t>
            </a:r>
            <a:endParaRPr lang="en-US" dirty="0"/>
          </a:p>
        </p:txBody>
      </p:sp>
      <p:sp>
        <p:nvSpPr>
          <p:cNvPr id="4" name="日期版面配置區 3">
            <a:extLst>
              <a:ext uri="{FF2B5EF4-FFF2-40B4-BE49-F238E27FC236}">
                <a16:creationId xmlns:a16="http://schemas.microsoft.com/office/drawing/2014/main" id="{CB91DAE2-BA54-4064-AB2E-5E788101BA65}"/>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409132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72F82F-E033-496B-AB29-12908D54F8C8}"/>
              </a:ext>
            </a:extLst>
          </p:cNvPr>
          <p:cNvSpPr>
            <a:spLocks noGrp="1"/>
          </p:cNvSpPr>
          <p:nvPr>
            <p:ph type="title"/>
          </p:nvPr>
        </p:nvSpPr>
        <p:spPr/>
        <p:txBody>
          <a:bodyPr>
            <a:normAutofit/>
          </a:bodyPr>
          <a:lstStyle/>
          <a:p>
            <a:pPr algn="ctr"/>
            <a:r>
              <a:rPr lang="en-US" b="1" dirty="0">
                <a:effectLst/>
                <a:cs typeface="Times New Roman" panose="02020603050405020304" pitchFamily="18" charset="0"/>
              </a:rPr>
              <a:t>Initial Finding</a:t>
            </a:r>
            <a:endParaRPr lang="en-US" dirty="0"/>
          </a:p>
        </p:txBody>
      </p:sp>
      <p:sp>
        <p:nvSpPr>
          <p:cNvPr id="3" name="內容版面配置區 2">
            <a:extLst>
              <a:ext uri="{FF2B5EF4-FFF2-40B4-BE49-F238E27FC236}">
                <a16:creationId xmlns:a16="http://schemas.microsoft.com/office/drawing/2014/main" id="{4BC3075A-9E7F-4F47-97D7-24AABAE39407}"/>
              </a:ext>
            </a:extLst>
          </p:cNvPr>
          <p:cNvSpPr>
            <a:spLocks noGrp="1"/>
          </p:cNvSpPr>
          <p:nvPr>
            <p:ph idx="1"/>
          </p:nvPr>
        </p:nvSpPr>
        <p:spPr/>
        <p:txBody>
          <a:bodyPr numCol="2">
            <a:normAutofit/>
          </a:bodyPr>
          <a:lstStyle/>
          <a:p>
            <a:pPr>
              <a:lnSpc>
                <a:spcPct val="150000"/>
              </a:lnSpc>
              <a:spcBef>
                <a:spcPts val="0"/>
              </a:spcBef>
            </a:pPr>
            <a:r>
              <a:rPr lang="en-US" sz="2400" dirty="0">
                <a:solidFill>
                  <a:srgbClr val="000000"/>
                </a:solidFill>
                <a:effectLst/>
                <a:latin typeface="+mn-lt"/>
                <a:ea typeface="Times New Roman" panose="02020603050405020304" pitchFamily="18" charset="0"/>
                <a:cs typeface="Times New Roman" panose="02020603050405020304" pitchFamily="18" charset="0"/>
              </a:rPr>
              <a:t>Reports</a:t>
            </a:r>
            <a:endParaRPr lang="en-US" sz="2400" dirty="0">
              <a:effectLst/>
              <a:latin typeface="+mn-lt"/>
              <a:ea typeface="PMingLiU" panose="02020500000000000000" pitchFamily="18" charset="-120"/>
              <a:cs typeface="Times New Roman" panose="02020603050405020304" pitchFamily="18" charset="0"/>
            </a:endParaRPr>
          </a:p>
          <a:p>
            <a:pPr>
              <a:lnSpc>
                <a:spcPct val="150000"/>
              </a:lnSpc>
              <a:spcBef>
                <a:spcPts val="0"/>
              </a:spcBef>
            </a:pPr>
            <a:r>
              <a:rPr lang="en-US" sz="2400" dirty="0">
                <a:solidFill>
                  <a:srgbClr val="000000"/>
                </a:solidFill>
                <a:effectLst/>
                <a:latin typeface="+mn-lt"/>
                <a:ea typeface="Times New Roman" panose="02020603050405020304" pitchFamily="18" charset="0"/>
              </a:rPr>
              <a:t>Accounts</a:t>
            </a:r>
          </a:p>
          <a:p>
            <a:pPr>
              <a:lnSpc>
                <a:spcPct val="150000"/>
              </a:lnSpc>
              <a:spcBef>
                <a:spcPts val="0"/>
              </a:spcBef>
            </a:pPr>
            <a:r>
              <a:rPr lang="en-US" sz="2400" dirty="0">
                <a:solidFill>
                  <a:srgbClr val="000000"/>
                </a:solidFill>
                <a:effectLst/>
                <a:latin typeface="+mn-lt"/>
                <a:ea typeface="Times New Roman" panose="02020603050405020304" pitchFamily="18" charset="0"/>
              </a:rPr>
              <a:t>The PCs</a:t>
            </a:r>
            <a:endParaRPr lang="en-US" sz="2400" dirty="0">
              <a:solidFill>
                <a:srgbClr val="000000"/>
              </a:solidFill>
              <a:latin typeface="+mn-lt"/>
              <a:ea typeface="Times New Roman" panose="02020603050405020304" pitchFamily="18" charset="0"/>
            </a:endParaRPr>
          </a:p>
          <a:p>
            <a:pPr>
              <a:lnSpc>
                <a:spcPct val="150000"/>
              </a:lnSpc>
              <a:spcBef>
                <a:spcPts val="0"/>
              </a:spcBef>
            </a:pPr>
            <a:r>
              <a:rPr lang="en-US" sz="2400" dirty="0">
                <a:solidFill>
                  <a:srgbClr val="000000"/>
                </a:solidFill>
                <a:effectLst/>
                <a:latin typeface="+mn-lt"/>
                <a:ea typeface="Times New Roman" panose="02020603050405020304" pitchFamily="18" charset="0"/>
              </a:rPr>
              <a:t>Registration</a:t>
            </a:r>
          </a:p>
          <a:p>
            <a:pPr>
              <a:lnSpc>
                <a:spcPct val="150000"/>
              </a:lnSpc>
              <a:spcBef>
                <a:spcPts val="0"/>
              </a:spcBef>
            </a:pPr>
            <a:r>
              <a:rPr lang="en-US" sz="2400" dirty="0">
                <a:solidFill>
                  <a:srgbClr val="000000"/>
                </a:solidFill>
                <a:effectLst/>
                <a:latin typeface="+mn-lt"/>
                <a:ea typeface="Times New Roman" panose="02020603050405020304" pitchFamily="18" charset="0"/>
              </a:rPr>
              <a:t>Payment</a:t>
            </a:r>
            <a:endParaRPr lang="en-US" sz="2400" dirty="0">
              <a:solidFill>
                <a:srgbClr val="000000"/>
              </a:solidFill>
              <a:latin typeface="+mn-lt"/>
              <a:ea typeface="Times New Roman" panose="02020603050405020304" pitchFamily="18" charset="0"/>
            </a:endParaRPr>
          </a:p>
          <a:p>
            <a:pPr>
              <a:lnSpc>
                <a:spcPct val="150000"/>
              </a:lnSpc>
              <a:spcBef>
                <a:spcPts val="0"/>
              </a:spcBef>
            </a:pPr>
            <a:r>
              <a:rPr lang="en-US" sz="2400" dirty="0">
                <a:solidFill>
                  <a:srgbClr val="000000"/>
                </a:solidFill>
                <a:effectLst/>
                <a:latin typeface="+mn-lt"/>
                <a:ea typeface="Times New Roman" panose="02020603050405020304" pitchFamily="18" charset="0"/>
              </a:rPr>
              <a:t>Shipment Collection</a:t>
            </a:r>
          </a:p>
          <a:p>
            <a:pPr marL="0" marR="0">
              <a:lnSpc>
                <a:spcPct val="150000"/>
              </a:lnSpc>
              <a:spcBef>
                <a:spcPts val="0"/>
              </a:spcBef>
              <a:spcAft>
                <a:spcPts val="0"/>
              </a:spcAft>
            </a:pPr>
            <a:r>
              <a:rPr lang="en-US" sz="2400" dirty="0">
                <a:solidFill>
                  <a:srgbClr val="000000"/>
                </a:solidFill>
                <a:effectLst/>
                <a:latin typeface="+mn-lt"/>
                <a:ea typeface="Times New Roman" panose="02020603050405020304" pitchFamily="18" charset="0"/>
                <a:cs typeface="Times New Roman" panose="02020603050405020304" pitchFamily="18" charset="0"/>
              </a:rPr>
              <a:t>Shipping Expenses</a:t>
            </a:r>
            <a:endParaRPr lang="en-US" sz="2400" dirty="0">
              <a:effectLst/>
              <a:latin typeface="+mn-lt"/>
              <a:ea typeface="PMingLiU" panose="02020500000000000000" pitchFamily="18" charset="-120"/>
              <a:cs typeface="Times New Roman" panose="02020603050405020304" pitchFamily="18" charset="0"/>
            </a:endParaRPr>
          </a:p>
          <a:p>
            <a:pPr>
              <a:lnSpc>
                <a:spcPct val="150000"/>
              </a:lnSpc>
              <a:spcBef>
                <a:spcPts val="0"/>
              </a:spcBef>
            </a:pPr>
            <a:r>
              <a:rPr lang="en-US" sz="2400" dirty="0">
                <a:solidFill>
                  <a:srgbClr val="000000"/>
                </a:solidFill>
                <a:effectLst/>
                <a:latin typeface="+mn-lt"/>
                <a:ea typeface="Times New Roman" panose="02020603050405020304" pitchFamily="18" charset="0"/>
              </a:rPr>
              <a:t>Tracking</a:t>
            </a:r>
          </a:p>
          <a:p>
            <a:pPr>
              <a:lnSpc>
                <a:spcPct val="150000"/>
              </a:lnSpc>
              <a:spcBef>
                <a:spcPts val="0"/>
              </a:spcBef>
            </a:pPr>
            <a:r>
              <a:rPr lang="en-US" sz="2400" dirty="0">
                <a:solidFill>
                  <a:srgbClr val="000000"/>
                </a:solidFill>
                <a:effectLst/>
                <a:latin typeface="+mn-lt"/>
                <a:ea typeface="Times New Roman" panose="02020603050405020304" pitchFamily="18" charset="0"/>
                <a:cs typeface="Times New Roman" panose="02020603050405020304" pitchFamily="18" charset="0"/>
              </a:rPr>
              <a:t>Shipment Records</a:t>
            </a:r>
            <a:endParaRPr lang="en-US" sz="2400" dirty="0">
              <a:effectLst/>
              <a:latin typeface="+mn-lt"/>
              <a:ea typeface="PMingLiU" panose="02020500000000000000" pitchFamily="18" charset="-120"/>
              <a:cs typeface="Times New Roman" panose="02020603050405020304" pitchFamily="18" charset="0"/>
            </a:endParaRPr>
          </a:p>
          <a:p>
            <a:pPr>
              <a:lnSpc>
                <a:spcPct val="150000"/>
              </a:lnSpc>
              <a:spcBef>
                <a:spcPts val="0"/>
              </a:spcBef>
            </a:pPr>
            <a:r>
              <a:rPr lang="en-US" sz="2400" dirty="0">
                <a:solidFill>
                  <a:srgbClr val="000000"/>
                </a:solidFill>
                <a:effectLst/>
                <a:latin typeface="+mn-lt"/>
                <a:ea typeface="Times New Roman" panose="02020603050405020304" pitchFamily="18" charset="0"/>
                <a:cs typeface="Times New Roman" panose="02020603050405020304" pitchFamily="18" charset="0"/>
              </a:rPr>
              <a:t>Customer Service</a:t>
            </a:r>
            <a:endParaRPr lang="en-US" sz="2400" dirty="0">
              <a:effectLst/>
              <a:latin typeface="+mn-lt"/>
              <a:ea typeface="PMingLiU" panose="02020500000000000000" pitchFamily="18" charset="-120"/>
              <a:cs typeface="Times New Roman" panose="02020603050405020304" pitchFamily="18" charset="0"/>
            </a:endParaRPr>
          </a:p>
        </p:txBody>
      </p:sp>
      <p:sp>
        <p:nvSpPr>
          <p:cNvPr id="4" name="日期版面配置區 3">
            <a:extLst>
              <a:ext uri="{FF2B5EF4-FFF2-40B4-BE49-F238E27FC236}">
                <a16:creationId xmlns:a16="http://schemas.microsoft.com/office/drawing/2014/main" id="{775CA4DB-1A23-4DA1-9DE6-DB8E56258B23}"/>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877452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A03E05-9261-4E3C-9C1C-8FF913CF2D2F}"/>
              </a:ext>
            </a:extLst>
          </p:cNvPr>
          <p:cNvSpPr>
            <a:spLocks noGrp="1"/>
          </p:cNvSpPr>
          <p:nvPr>
            <p:ph type="title"/>
          </p:nvPr>
        </p:nvSpPr>
        <p:spPr/>
        <p:txBody>
          <a:bodyPr/>
          <a:lstStyle/>
          <a:p>
            <a:endParaRPr lang="en-US" dirty="0"/>
          </a:p>
        </p:txBody>
      </p:sp>
      <p:sp>
        <p:nvSpPr>
          <p:cNvPr id="3" name="內容版面配置區 2">
            <a:extLst>
              <a:ext uri="{FF2B5EF4-FFF2-40B4-BE49-F238E27FC236}">
                <a16:creationId xmlns:a16="http://schemas.microsoft.com/office/drawing/2014/main" id="{A8E7CD02-0A55-4DAD-A3D0-5CE4084C8F16}"/>
              </a:ext>
            </a:extLst>
          </p:cNvPr>
          <p:cNvSpPr>
            <a:spLocks noGrp="1"/>
          </p:cNvSpPr>
          <p:nvPr>
            <p:ph idx="1"/>
          </p:nvPr>
        </p:nvSpPr>
        <p:spPr/>
        <p:txBody>
          <a:bodyPr/>
          <a:lstStyle/>
          <a:p>
            <a:endParaRPr lang="en-US"/>
          </a:p>
        </p:txBody>
      </p:sp>
      <p:sp>
        <p:nvSpPr>
          <p:cNvPr id="4" name="日期版面配置區 3">
            <a:extLst>
              <a:ext uri="{FF2B5EF4-FFF2-40B4-BE49-F238E27FC236}">
                <a16:creationId xmlns:a16="http://schemas.microsoft.com/office/drawing/2014/main" id="{D78BBCFD-AB17-406C-ADE0-32B1E04E6C1C}"/>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77C6D940-03A3-425F-80D3-650AD75994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96978" y="642594"/>
            <a:ext cx="5798043" cy="5304518"/>
          </a:xfrm>
          <a:prstGeom prst="rect">
            <a:avLst/>
          </a:prstGeom>
          <a:noFill/>
          <a:ln>
            <a:noFill/>
          </a:ln>
        </p:spPr>
      </p:pic>
    </p:spTree>
    <p:extLst>
      <p:ext uri="{BB962C8B-B14F-4D97-AF65-F5344CB8AC3E}">
        <p14:creationId xmlns:p14="http://schemas.microsoft.com/office/powerpoint/2010/main" val="1149904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A53E1-4910-46A9-8EFF-F95936DE6F8D}"/>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8179604D-F029-4D94-AA0E-9B67E9A4E2D3}"/>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7F90DB23-C227-4D5B-BCFC-58314BB1A064}"/>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7013A81D-3F05-4DE4-A097-05D49C6DDF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96978" y="642594"/>
            <a:ext cx="5798044" cy="5304519"/>
          </a:xfrm>
          <a:prstGeom prst="rect">
            <a:avLst/>
          </a:prstGeom>
          <a:noFill/>
          <a:ln>
            <a:noFill/>
          </a:ln>
        </p:spPr>
      </p:pic>
    </p:spTree>
    <p:extLst>
      <p:ext uri="{BB962C8B-B14F-4D97-AF65-F5344CB8AC3E}">
        <p14:creationId xmlns:p14="http://schemas.microsoft.com/office/powerpoint/2010/main" val="362479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4C400FE7-9933-401E-83F3-CED95BE46A4F}"/>
              </a:ext>
            </a:extLst>
          </p:cNvPr>
          <p:cNvSpPr>
            <a:spLocks noGrp="1"/>
          </p:cNvSpPr>
          <p:nvPr>
            <p:ph type="title"/>
          </p:nvPr>
        </p:nvSpPr>
        <p:spPr>
          <a:xfrm>
            <a:off x="1066800" y="2743200"/>
            <a:ext cx="10058400" cy="1371600"/>
          </a:xfrm>
        </p:spPr>
        <p:txBody>
          <a:bodyPr>
            <a:normAutofit/>
          </a:bodyPr>
          <a:lstStyle/>
          <a:p>
            <a:pPr algn="ctr"/>
            <a:r>
              <a:rPr lang="en-US" b="1" kern="100" dirty="0">
                <a:effectLst/>
                <a:cs typeface="Times New Roman" panose="02020603050405020304" pitchFamily="18" charset="0"/>
              </a:rPr>
              <a:t>ER Diagram/ Class Diagram</a:t>
            </a:r>
            <a:endParaRPr lang="en-US" dirty="0"/>
          </a:p>
        </p:txBody>
      </p:sp>
      <p:sp>
        <p:nvSpPr>
          <p:cNvPr id="4" name="日期版面配置區 3">
            <a:extLst>
              <a:ext uri="{FF2B5EF4-FFF2-40B4-BE49-F238E27FC236}">
                <a16:creationId xmlns:a16="http://schemas.microsoft.com/office/drawing/2014/main" id="{D0B7F758-BCEC-49E1-8743-92BE5CB7BF3A}"/>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917009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599C1E-7B7B-4372-8747-261F198A78CB}"/>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FE9D9D2E-2964-4232-8815-1BD47237F66A}"/>
              </a:ext>
            </a:extLst>
          </p:cNvPr>
          <p:cNvSpPr>
            <a:spLocks noGrp="1"/>
          </p:cNvSpPr>
          <p:nvPr>
            <p:ph idx="1"/>
          </p:nvPr>
        </p:nvSpPr>
        <p:spPr/>
        <p:txBody>
          <a:bodyPr/>
          <a:lstStyle/>
          <a:p>
            <a:endParaRPr lang="en-US"/>
          </a:p>
        </p:txBody>
      </p:sp>
      <p:sp>
        <p:nvSpPr>
          <p:cNvPr id="4" name="日期版面配置區 3">
            <a:extLst>
              <a:ext uri="{FF2B5EF4-FFF2-40B4-BE49-F238E27FC236}">
                <a16:creationId xmlns:a16="http://schemas.microsoft.com/office/drawing/2014/main" id="{2B013915-9794-4E8B-A4B8-5F0BB5DD72F7}"/>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74A9DC28-EB02-49F4-ABEC-3D8FB386FE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
            <a:ext cx="10058400" cy="5758206"/>
          </a:xfrm>
          <a:prstGeom prst="rect">
            <a:avLst/>
          </a:prstGeom>
          <a:noFill/>
          <a:ln>
            <a:noFill/>
          </a:ln>
        </p:spPr>
      </p:pic>
    </p:spTree>
    <p:extLst>
      <p:ext uri="{BB962C8B-B14F-4D97-AF65-F5344CB8AC3E}">
        <p14:creationId xmlns:p14="http://schemas.microsoft.com/office/powerpoint/2010/main" val="430452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B082D9-982C-4C4E-A032-CA3441AEB359}"/>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55EE2FB5-D185-45B1-AB96-BB4C1198F941}"/>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E8EBE2EA-2BCA-4828-AEE0-40A21EDD935F}"/>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3EC89A42-6F73-4099-86AC-EE77193783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63843" y="642594"/>
            <a:ext cx="4864313" cy="5572812"/>
          </a:xfrm>
          <a:prstGeom prst="rect">
            <a:avLst/>
          </a:prstGeom>
          <a:noFill/>
          <a:ln>
            <a:noFill/>
          </a:ln>
        </p:spPr>
      </p:pic>
    </p:spTree>
    <p:extLst>
      <p:ext uri="{BB962C8B-B14F-4D97-AF65-F5344CB8AC3E}">
        <p14:creationId xmlns:p14="http://schemas.microsoft.com/office/powerpoint/2010/main" val="911498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E3CD11D-87B4-43A6-B0F1-5AF9ACD60EB2}"/>
              </a:ext>
            </a:extLst>
          </p:cNvPr>
          <p:cNvSpPr>
            <a:spLocks noGrp="1"/>
          </p:cNvSpPr>
          <p:nvPr>
            <p:ph type="title"/>
          </p:nvPr>
        </p:nvSpPr>
        <p:spPr>
          <a:xfrm>
            <a:off x="1066800" y="2743200"/>
            <a:ext cx="10058400" cy="1371600"/>
          </a:xfrm>
        </p:spPr>
        <p:txBody>
          <a:bodyPr>
            <a:normAutofit/>
          </a:bodyPr>
          <a:lstStyle/>
          <a:p>
            <a:pPr algn="ctr"/>
            <a:r>
              <a:rPr lang="en-US" b="1" dirty="0">
                <a:effectLst/>
              </a:rPr>
              <a:t>User Interface Design</a:t>
            </a:r>
            <a:endParaRPr lang="en-US" dirty="0"/>
          </a:p>
        </p:txBody>
      </p:sp>
      <p:sp>
        <p:nvSpPr>
          <p:cNvPr id="4" name="日期版面配置區 3">
            <a:extLst>
              <a:ext uri="{FF2B5EF4-FFF2-40B4-BE49-F238E27FC236}">
                <a16:creationId xmlns:a16="http://schemas.microsoft.com/office/drawing/2014/main" id="{7F7A49C1-8050-4A2B-8B7D-07A9828EFBCE}"/>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196974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658A99-660C-4910-8E96-452C3D9EECDE}"/>
              </a:ext>
            </a:extLst>
          </p:cNvPr>
          <p:cNvSpPr>
            <a:spLocks noGrp="1"/>
          </p:cNvSpPr>
          <p:nvPr>
            <p:ph type="title"/>
          </p:nvPr>
        </p:nvSpPr>
        <p:spPr/>
        <p:txBody>
          <a:bodyPr>
            <a:normAutofit/>
          </a:bodyPr>
          <a:lstStyle/>
          <a:p>
            <a:pPr algn="ctr"/>
            <a:r>
              <a:rPr lang="en-US" b="1" dirty="0">
                <a:effectLst/>
              </a:rPr>
              <a:t>Staff Login UI</a:t>
            </a:r>
            <a:endParaRPr lang="en-US" dirty="0"/>
          </a:p>
        </p:txBody>
      </p:sp>
      <p:sp>
        <p:nvSpPr>
          <p:cNvPr id="3" name="內容版面配置區 2">
            <a:extLst>
              <a:ext uri="{FF2B5EF4-FFF2-40B4-BE49-F238E27FC236}">
                <a16:creationId xmlns:a16="http://schemas.microsoft.com/office/drawing/2014/main" id="{8055A2BF-0F56-43EB-87A1-ABD8D4BECBD8}"/>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853DBAB2-2FDA-4831-AEA8-ADEF49EAB3EE}"/>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D17BEB02-A64F-4404-8AA1-A15C6A37BE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63290" y="1727226"/>
            <a:ext cx="5265420" cy="4488180"/>
          </a:xfrm>
          <a:prstGeom prst="rect">
            <a:avLst/>
          </a:prstGeom>
          <a:noFill/>
          <a:ln>
            <a:noFill/>
          </a:ln>
        </p:spPr>
      </p:pic>
    </p:spTree>
    <p:extLst>
      <p:ext uri="{BB962C8B-B14F-4D97-AF65-F5344CB8AC3E}">
        <p14:creationId xmlns:p14="http://schemas.microsoft.com/office/powerpoint/2010/main" val="3303052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65F901-4693-4C1C-86DE-B886832DC33B}"/>
              </a:ext>
            </a:extLst>
          </p:cNvPr>
          <p:cNvSpPr>
            <a:spLocks noGrp="1"/>
          </p:cNvSpPr>
          <p:nvPr>
            <p:ph type="title"/>
          </p:nvPr>
        </p:nvSpPr>
        <p:spPr/>
        <p:txBody>
          <a:bodyPr>
            <a:normAutofit/>
          </a:bodyPr>
          <a:lstStyle/>
          <a:p>
            <a:pPr algn="r"/>
            <a:r>
              <a:rPr lang="en-US" b="1" kern="100" dirty="0">
                <a:effectLst/>
                <a:cs typeface="Times New Roman" panose="02020603050405020304" pitchFamily="18" charset="0"/>
              </a:rPr>
              <a:t>Staff Management UI</a:t>
            </a:r>
            <a:endParaRPr lang="en-US" dirty="0"/>
          </a:p>
        </p:txBody>
      </p:sp>
      <p:sp>
        <p:nvSpPr>
          <p:cNvPr id="3" name="內容版面配置區 2">
            <a:extLst>
              <a:ext uri="{FF2B5EF4-FFF2-40B4-BE49-F238E27FC236}">
                <a16:creationId xmlns:a16="http://schemas.microsoft.com/office/drawing/2014/main" id="{66FD3FB4-4FA3-4BA1-B4F8-B05184EFA48F}"/>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2A034145-8620-43F9-8908-502C879A9553}"/>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7" name="圖片 6">
            <a:extLst>
              <a:ext uri="{FF2B5EF4-FFF2-40B4-BE49-F238E27FC236}">
                <a16:creationId xmlns:a16="http://schemas.microsoft.com/office/drawing/2014/main" id="{98ED2D32-79D2-4F94-9200-00B81D70B6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2417" y="350520"/>
            <a:ext cx="5006340" cy="6156960"/>
          </a:xfrm>
          <a:prstGeom prst="rect">
            <a:avLst/>
          </a:prstGeom>
          <a:noFill/>
          <a:ln>
            <a:noFill/>
          </a:ln>
        </p:spPr>
      </p:pic>
      <p:pic>
        <p:nvPicPr>
          <p:cNvPr id="6" name="圖片 5">
            <a:extLst>
              <a:ext uri="{FF2B5EF4-FFF2-40B4-BE49-F238E27FC236}">
                <a16:creationId xmlns:a16="http://schemas.microsoft.com/office/drawing/2014/main" id="{B2329F93-66BB-4970-958C-093B37B633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40443" y="2983992"/>
            <a:ext cx="4541520" cy="2087880"/>
          </a:xfrm>
          <a:prstGeom prst="rect">
            <a:avLst/>
          </a:prstGeom>
          <a:noFill/>
          <a:ln>
            <a:noFill/>
          </a:ln>
        </p:spPr>
      </p:pic>
    </p:spTree>
    <p:extLst>
      <p:ext uri="{BB962C8B-B14F-4D97-AF65-F5344CB8AC3E}">
        <p14:creationId xmlns:p14="http://schemas.microsoft.com/office/powerpoint/2010/main" val="87218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700CE4-DF2F-4725-B7DC-B34EC1D78326}"/>
              </a:ext>
            </a:extLst>
          </p:cNvPr>
          <p:cNvSpPr>
            <a:spLocks noGrp="1"/>
          </p:cNvSpPr>
          <p:nvPr>
            <p:ph type="title"/>
          </p:nvPr>
        </p:nvSpPr>
        <p:spPr/>
        <p:txBody>
          <a:bodyPr>
            <a:normAutofit/>
          </a:bodyPr>
          <a:lstStyle/>
          <a:p>
            <a:pPr algn="ctr"/>
            <a:r>
              <a:rPr lang="en-US" b="1" dirty="0">
                <a:effectLst/>
              </a:rPr>
              <a:t>Monthly Report</a:t>
            </a:r>
            <a:endParaRPr lang="en-US" dirty="0"/>
          </a:p>
        </p:txBody>
      </p:sp>
      <p:sp>
        <p:nvSpPr>
          <p:cNvPr id="3" name="內容版面配置區 2">
            <a:extLst>
              <a:ext uri="{FF2B5EF4-FFF2-40B4-BE49-F238E27FC236}">
                <a16:creationId xmlns:a16="http://schemas.microsoft.com/office/drawing/2014/main" id="{0A27D497-0B5C-4F9C-B85E-69CCD62F03D0}"/>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D7E3FA30-A7C7-44FE-BF46-92EF6F53709E}"/>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9F08CE88-CB17-45DA-BB0F-4E1E1C5CD5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9449" y="1713764"/>
            <a:ext cx="5533102" cy="4501642"/>
          </a:xfrm>
          <a:prstGeom prst="rect">
            <a:avLst/>
          </a:prstGeom>
          <a:noFill/>
          <a:ln>
            <a:noFill/>
          </a:ln>
        </p:spPr>
      </p:pic>
    </p:spTree>
    <p:extLst>
      <p:ext uri="{BB962C8B-B14F-4D97-AF65-F5344CB8AC3E}">
        <p14:creationId xmlns:p14="http://schemas.microsoft.com/office/powerpoint/2010/main" val="2246494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5481A6-FF38-4C7A-A9B4-2B3321914B03}"/>
              </a:ext>
            </a:extLst>
          </p:cNvPr>
          <p:cNvSpPr>
            <a:spLocks noGrp="1"/>
          </p:cNvSpPr>
          <p:nvPr>
            <p:ph type="title"/>
          </p:nvPr>
        </p:nvSpPr>
        <p:spPr/>
        <p:txBody>
          <a:bodyPr>
            <a:normAutofit/>
          </a:bodyPr>
          <a:lstStyle/>
          <a:p>
            <a:pPr algn="r"/>
            <a:r>
              <a:rPr lang="en-US" b="1" dirty="0">
                <a:effectLst/>
              </a:rPr>
              <a:t>Web Login UI</a:t>
            </a:r>
            <a:endParaRPr lang="en-US" dirty="0"/>
          </a:p>
        </p:txBody>
      </p:sp>
      <p:sp>
        <p:nvSpPr>
          <p:cNvPr id="3" name="內容版面配置區 2">
            <a:extLst>
              <a:ext uri="{FF2B5EF4-FFF2-40B4-BE49-F238E27FC236}">
                <a16:creationId xmlns:a16="http://schemas.microsoft.com/office/drawing/2014/main" id="{299BB27F-8D0A-4759-807E-6D0DD5ACCDD4}"/>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51B7034C-CD2D-41A4-AE5D-4F1A319F8269}"/>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72167A67-06C2-486E-9D69-860B6F45C38E}"/>
              </a:ext>
            </a:extLst>
          </p:cNvPr>
          <p:cNvPicPr/>
          <p:nvPr/>
        </p:nvPicPr>
        <p:blipFill rotWithShape="1">
          <a:blip r:embed="rId2">
            <a:extLst>
              <a:ext uri="{28A0092B-C50C-407E-A947-70E740481C1C}">
                <a14:useLocalDpi xmlns:a14="http://schemas.microsoft.com/office/drawing/2010/main" val="0"/>
              </a:ext>
            </a:extLst>
          </a:blip>
          <a:srcRect b="31096"/>
          <a:stretch/>
        </p:blipFill>
        <p:spPr bwMode="auto">
          <a:xfrm>
            <a:off x="1700269" y="642594"/>
            <a:ext cx="5678531" cy="5571786"/>
          </a:xfrm>
          <a:prstGeom prst="rect">
            <a:avLst/>
          </a:prstGeom>
          <a:noFill/>
          <a:ln>
            <a:noFill/>
          </a:ln>
        </p:spPr>
      </p:pic>
    </p:spTree>
    <p:extLst>
      <p:ext uri="{BB962C8B-B14F-4D97-AF65-F5344CB8AC3E}">
        <p14:creationId xmlns:p14="http://schemas.microsoft.com/office/powerpoint/2010/main" val="17955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B68451-DC32-402F-A11D-599FFC71B3CE}"/>
              </a:ext>
            </a:extLst>
          </p:cNvPr>
          <p:cNvSpPr>
            <a:spLocks noGrp="1"/>
          </p:cNvSpPr>
          <p:nvPr>
            <p:ph type="title"/>
          </p:nvPr>
        </p:nvSpPr>
        <p:spPr/>
        <p:txBody>
          <a:bodyPr>
            <a:normAutofit/>
          </a:bodyPr>
          <a:lstStyle/>
          <a:p>
            <a:pPr algn="ctr"/>
            <a:r>
              <a:rPr lang="en-US" b="1" dirty="0">
                <a:effectLst/>
                <a:cs typeface="Times New Roman" panose="02020603050405020304" pitchFamily="18" charset="0"/>
              </a:rPr>
              <a:t>System Request</a:t>
            </a:r>
            <a:endParaRPr lang="en-US" dirty="0"/>
          </a:p>
        </p:txBody>
      </p:sp>
      <p:sp>
        <p:nvSpPr>
          <p:cNvPr id="3" name="內容版面配置區 2">
            <a:extLst>
              <a:ext uri="{FF2B5EF4-FFF2-40B4-BE49-F238E27FC236}">
                <a16:creationId xmlns:a16="http://schemas.microsoft.com/office/drawing/2014/main" id="{2DC7EB2D-7A84-4320-BA0D-BEBA181A2AC8}"/>
              </a:ext>
            </a:extLst>
          </p:cNvPr>
          <p:cNvSpPr>
            <a:spLocks noGrp="1"/>
          </p:cNvSpPr>
          <p:nvPr>
            <p:ph idx="1"/>
          </p:nvPr>
        </p:nvSpPr>
        <p:spPr>
          <a:xfrm>
            <a:off x="1066800" y="2014194"/>
            <a:ext cx="10058400" cy="4386606"/>
          </a:xfrm>
        </p:spPr>
        <p:txBody>
          <a:bodyPr>
            <a:normAutofit/>
          </a:bodyPr>
          <a:lstStyle/>
          <a:p>
            <a:pPr marL="0" indent="0">
              <a:buNone/>
            </a:pPr>
            <a:r>
              <a:rPr lang="en-US" sz="2400" b="1" dirty="0">
                <a:latin typeface="+mn-lt"/>
              </a:rPr>
              <a:t>New Server</a:t>
            </a:r>
          </a:p>
          <a:p>
            <a:r>
              <a:rPr lang="en-US" sz="2400" dirty="0">
                <a:latin typeface="+mn-lt"/>
              </a:rPr>
              <a:t>Back-end system (server for staff)</a:t>
            </a:r>
          </a:p>
          <a:p>
            <a:r>
              <a:rPr lang="en-US" sz="2400" dirty="0">
                <a:latin typeface="+mn-lt"/>
              </a:rPr>
              <a:t>Application server (all user)</a:t>
            </a:r>
          </a:p>
          <a:p>
            <a:r>
              <a:rPr lang="en-US" sz="2400" dirty="0">
                <a:latin typeface="+mn-lt"/>
              </a:rPr>
              <a:t>User friendly interface</a:t>
            </a:r>
          </a:p>
          <a:p>
            <a:pPr marL="0" indent="0">
              <a:buNone/>
            </a:pPr>
            <a:r>
              <a:rPr lang="en-US" sz="2400" b="1" dirty="0">
                <a:latin typeface="+mn-lt"/>
              </a:rPr>
              <a:t>Website</a:t>
            </a:r>
          </a:p>
          <a:p>
            <a:r>
              <a:rPr lang="en-US" sz="2400" dirty="0">
                <a:latin typeface="+mn-lt"/>
              </a:rPr>
              <a:t>Place orders &amp; answer queries</a:t>
            </a:r>
          </a:p>
          <a:p>
            <a:r>
              <a:rPr lang="en-US" sz="2400" dirty="0">
                <a:latin typeface="+mn-lt"/>
              </a:rPr>
              <a:t>Track shipment</a:t>
            </a:r>
          </a:p>
          <a:p>
            <a:r>
              <a:rPr lang="en-US" sz="2400" dirty="0">
                <a:latin typeface="+mn-lt"/>
              </a:rPr>
              <a:t>Delivery details</a:t>
            </a:r>
          </a:p>
        </p:txBody>
      </p:sp>
      <p:sp>
        <p:nvSpPr>
          <p:cNvPr id="4" name="日期版面配置區 3">
            <a:extLst>
              <a:ext uri="{FF2B5EF4-FFF2-40B4-BE49-F238E27FC236}">
                <a16:creationId xmlns:a16="http://schemas.microsoft.com/office/drawing/2014/main" id="{637DC772-519C-44A6-9611-188404670AAE}"/>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25534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68117D-82B7-4D59-B5B5-046C3D4C0E4B}"/>
              </a:ext>
            </a:extLst>
          </p:cNvPr>
          <p:cNvSpPr>
            <a:spLocks noGrp="1"/>
          </p:cNvSpPr>
          <p:nvPr>
            <p:ph type="title"/>
          </p:nvPr>
        </p:nvSpPr>
        <p:spPr/>
        <p:txBody>
          <a:bodyPr>
            <a:normAutofit/>
          </a:bodyPr>
          <a:lstStyle/>
          <a:p>
            <a:pPr algn="r"/>
            <a:r>
              <a:rPr lang="en-US" b="1" dirty="0">
                <a:effectLst/>
              </a:rPr>
              <a:t>Web Order UI</a:t>
            </a:r>
            <a:endParaRPr lang="en-US" dirty="0"/>
          </a:p>
        </p:txBody>
      </p:sp>
      <p:sp>
        <p:nvSpPr>
          <p:cNvPr id="3" name="內容版面配置區 2">
            <a:extLst>
              <a:ext uri="{FF2B5EF4-FFF2-40B4-BE49-F238E27FC236}">
                <a16:creationId xmlns:a16="http://schemas.microsoft.com/office/drawing/2014/main" id="{9B131A85-C086-4B72-8A9A-B66309A5BE98}"/>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912BA12A-ACAA-4E4A-92CE-8055037EBDF5}"/>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FD19BE36-6752-4E01-96A8-F3C45306A810}"/>
              </a:ext>
            </a:extLst>
          </p:cNvPr>
          <p:cNvPicPr/>
          <p:nvPr/>
        </p:nvPicPr>
        <p:blipFill rotWithShape="1">
          <a:blip r:embed="rId2">
            <a:extLst>
              <a:ext uri="{28A0092B-C50C-407E-A947-70E740481C1C}">
                <a14:useLocalDpi xmlns:a14="http://schemas.microsoft.com/office/drawing/2010/main" val="0"/>
              </a:ext>
            </a:extLst>
          </a:blip>
          <a:srcRect l="2901" t="32971" r="12977" b="4061"/>
          <a:stretch/>
        </p:blipFill>
        <p:spPr bwMode="auto">
          <a:xfrm>
            <a:off x="2030039" y="628020"/>
            <a:ext cx="5226755" cy="5587386"/>
          </a:xfrm>
          <a:prstGeom prst="rect">
            <a:avLst/>
          </a:prstGeom>
          <a:noFill/>
          <a:ln>
            <a:noFill/>
          </a:ln>
        </p:spPr>
      </p:pic>
    </p:spTree>
    <p:extLst>
      <p:ext uri="{BB962C8B-B14F-4D97-AF65-F5344CB8AC3E}">
        <p14:creationId xmlns:p14="http://schemas.microsoft.com/office/powerpoint/2010/main" val="2042227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D3133A-60F2-4D9D-8AC5-558040AC79FE}"/>
              </a:ext>
            </a:extLst>
          </p:cNvPr>
          <p:cNvSpPr>
            <a:spLocks noGrp="1"/>
          </p:cNvSpPr>
          <p:nvPr>
            <p:ph type="title"/>
          </p:nvPr>
        </p:nvSpPr>
        <p:spPr/>
        <p:txBody>
          <a:bodyPr>
            <a:normAutofit/>
          </a:bodyPr>
          <a:lstStyle/>
          <a:p>
            <a:pPr algn="ctr"/>
            <a:r>
              <a:rPr lang="en-US" b="1" dirty="0">
                <a:effectLst/>
              </a:rPr>
              <a:t>Web AI Customer Service UI</a:t>
            </a:r>
            <a:endParaRPr lang="en-US" dirty="0"/>
          </a:p>
        </p:txBody>
      </p:sp>
      <p:sp>
        <p:nvSpPr>
          <p:cNvPr id="3" name="內容版面配置區 2">
            <a:extLst>
              <a:ext uri="{FF2B5EF4-FFF2-40B4-BE49-F238E27FC236}">
                <a16:creationId xmlns:a16="http://schemas.microsoft.com/office/drawing/2014/main" id="{E0E839EE-1323-4AA2-9E8A-B9122EB642E9}"/>
              </a:ext>
            </a:extLst>
          </p:cNvPr>
          <p:cNvSpPr>
            <a:spLocks noGrp="1"/>
          </p:cNvSpPr>
          <p:nvPr>
            <p:ph idx="1"/>
          </p:nvPr>
        </p:nvSpPr>
        <p:spPr/>
        <p:txBody>
          <a:bodyPr/>
          <a:lstStyle/>
          <a:p>
            <a:endParaRPr lang="en-US"/>
          </a:p>
        </p:txBody>
      </p:sp>
      <p:sp>
        <p:nvSpPr>
          <p:cNvPr id="4" name="日期版面配置區 3">
            <a:extLst>
              <a:ext uri="{FF2B5EF4-FFF2-40B4-BE49-F238E27FC236}">
                <a16:creationId xmlns:a16="http://schemas.microsoft.com/office/drawing/2014/main" id="{0A918D12-8035-4C8B-8053-3014F801ADD8}"/>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F200D0F6-2F81-4223-BFEA-38A62B9482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8895" y="2443172"/>
            <a:ext cx="7354209" cy="2582475"/>
          </a:xfrm>
          <a:prstGeom prst="rect">
            <a:avLst/>
          </a:prstGeom>
          <a:noFill/>
          <a:ln>
            <a:noFill/>
          </a:ln>
        </p:spPr>
      </p:pic>
    </p:spTree>
    <p:extLst>
      <p:ext uri="{BB962C8B-B14F-4D97-AF65-F5344CB8AC3E}">
        <p14:creationId xmlns:p14="http://schemas.microsoft.com/office/powerpoint/2010/main" val="1763473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D1D98F-ECA3-4DFB-9EDB-A0F5D76BE5BC}"/>
              </a:ext>
            </a:extLst>
          </p:cNvPr>
          <p:cNvSpPr>
            <a:spLocks noGrp="1"/>
          </p:cNvSpPr>
          <p:nvPr>
            <p:ph type="title"/>
          </p:nvPr>
        </p:nvSpPr>
        <p:spPr/>
        <p:txBody>
          <a:bodyPr/>
          <a:lstStyle/>
          <a:p>
            <a:pPr algn="ctr"/>
            <a:r>
              <a:rPr lang="en-US" b="1" dirty="0"/>
              <a:t>Workflow Diagram</a:t>
            </a:r>
          </a:p>
        </p:txBody>
      </p:sp>
      <p:sp>
        <p:nvSpPr>
          <p:cNvPr id="3" name="內容版面配置區 2">
            <a:extLst>
              <a:ext uri="{FF2B5EF4-FFF2-40B4-BE49-F238E27FC236}">
                <a16:creationId xmlns:a16="http://schemas.microsoft.com/office/drawing/2014/main" id="{23E9AB0F-C4D2-41C5-888F-C59F87993D57}"/>
              </a:ext>
            </a:extLst>
          </p:cNvPr>
          <p:cNvSpPr>
            <a:spLocks noGrp="1"/>
          </p:cNvSpPr>
          <p:nvPr>
            <p:ph idx="1"/>
          </p:nvPr>
        </p:nvSpPr>
        <p:spPr/>
        <p:txBody>
          <a:bodyPr/>
          <a:lstStyle/>
          <a:p>
            <a:endParaRPr lang="en-US" dirty="0"/>
          </a:p>
        </p:txBody>
      </p:sp>
      <p:sp>
        <p:nvSpPr>
          <p:cNvPr id="4" name="日期版面配置區 3">
            <a:extLst>
              <a:ext uri="{FF2B5EF4-FFF2-40B4-BE49-F238E27FC236}">
                <a16:creationId xmlns:a16="http://schemas.microsoft.com/office/drawing/2014/main" id="{BAEE4806-3451-4A6D-9D89-8A9680983C96}"/>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pic>
        <p:nvPicPr>
          <p:cNvPr id="5" name="圖片 4">
            <a:extLst>
              <a:ext uri="{FF2B5EF4-FFF2-40B4-BE49-F238E27FC236}">
                <a16:creationId xmlns:a16="http://schemas.microsoft.com/office/drawing/2014/main" id="{DF943011-44DD-4832-96A2-237B1ECC40CF}"/>
              </a:ext>
            </a:extLst>
          </p:cNvPr>
          <p:cNvPicPr/>
          <p:nvPr/>
        </p:nvPicPr>
        <p:blipFill>
          <a:blip r:embed="rId2"/>
          <a:stretch>
            <a:fillRect/>
          </a:stretch>
        </p:blipFill>
        <p:spPr>
          <a:xfrm>
            <a:off x="1679566" y="2020824"/>
            <a:ext cx="8832867" cy="3849624"/>
          </a:xfrm>
          <a:prstGeom prst="rect">
            <a:avLst/>
          </a:prstGeom>
        </p:spPr>
      </p:pic>
    </p:spTree>
    <p:extLst>
      <p:ext uri="{BB962C8B-B14F-4D97-AF65-F5344CB8AC3E}">
        <p14:creationId xmlns:p14="http://schemas.microsoft.com/office/powerpoint/2010/main" val="684600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BD403F-7883-4AC3-B9AD-DC0EDDFD25F5}"/>
              </a:ext>
            </a:extLst>
          </p:cNvPr>
          <p:cNvSpPr>
            <a:spLocks noGrp="1"/>
          </p:cNvSpPr>
          <p:nvPr>
            <p:ph type="title"/>
          </p:nvPr>
        </p:nvSpPr>
        <p:spPr/>
        <p:txBody>
          <a:bodyPr/>
          <a:lstStyle/>
          <a:p>
            <a:pPr algn="ctr"/>
            <a:r>
              <a:rPr lang="en-US" altLang="zh-HK" b="1" dirty="0"/>
              <a:t>Test Plan</a:t>
            </a:r>
            <a:endParaRPr lang="zh-HK" altLang="en-US" b="1" dirty="0"/>
          </a:p>
        </p:txBody>
      </p:sp>
      <p:graphicFrame>
        <p:nvGraphicFramePr>
          <p:cNvPr id="5" name="內容版面配置區 4">
            <a:extLst>
              <a:ext uri="{FF2B5EF4-FFF2-40B4-BE49-F238E27FC236}">
                <a16:creationId xmlns:a16="http://schemas.microsoft.com/office/drawing/2014/main" id="{412939A3-63A0-4EA7-A2F0-D066F72A97E5}"/>
              </a:ext>
            </a:extLst>
          </p:cNvPr>
          <p:cNvGraphicFramePr>
            <a:graphicFrameLocks noGrp="1"/>
          </p:cNvGraphicFramePr>
          <p:nvPr>
            <p:ph idx="1"/>
            <p:extLst>
              <p:ext uri="{D42A27DB-BD31-4B8C-83A1-F6EECF244321}">
                <p14:modId xmlns:p14="http://schemas.microsoft.com/office/powerpoint/2010/main" val="2830890853"/>
              </p:ext>
            </p:extLst>
          </p:nvPr>
        </p:nvGraphicFramePr>
        <p:xfrm>
          <a:off x="2156178" y="2018966"/>
          <a:ext cx="7879644" cy="3873984"/>
        </p:xfrm>
        <a:graphic>
          <a:graphicData uri="http://schemas.openxmlformats.org/drawingml/2006/table">
            <a:tbl>
              <a:tblPr firstRow="1" firstCol="1" bandRow="1">
                <a:tableStyleId>{5C22544A-7EE6-4342-B048-85BDC9FD1C3A}</a:tableStyleId>
              </a:tblPr>
              <a:tblGrid>
                <a:gridCol w="1713918">
                  <a:extLst>
                    <a:ext uri="{9D8B030D-6E8A-4147-A177-3AD203B41FA5}">
                      <a16:colId xmlns:a16="http://schemas.microsoft.com/office/drawing/2014/main" val="2424760226"/>
                    </a:ext>
                  </a:extLst>
                </a:gridCol>
                <a:gridCol w="1968959">
                  <a:extLst>
                    <a:ext uri="{9D8B030D-6E8A-4147-A177-3AD203B41FA5}">
                      <a16:colId xmlns:a16="http://schemas.microsoft.com/office/drawing/2014/main" val="1030847499"/>
                    </a:ext>
                  </a:extLst>
                </a:gridCol>
                <a:gridCol w="2141208">
                  <a:extLst>
                    <a:ext uri="{9D8B030D-6E8A-4147-A177-3AD203B41FA5}">
                      <a16:colId xmlns:a16="http://schemas.microsoft.com/office/drawing/2014/main" val="3449530853"/>
                    </a:ext>
                  </a:extLst>
                </a:gridCol>
                <a:gridCol w="2055559">
                  <a:extLst>
                    <a:ext uri="{9D8B030D-6E8A-4147-A177-3AD203B41FA5}">
                      <a16:colId xmlns:a16="http://schemas.microsoft.com/office/drawing/2014/main" val="3637465268"/>
                    </a:ext>
                  </a:extLst>
                </a:gridCol>
              </a:tblGrid>
              <a:tr h="503228">
                <a:tc>
                  <a:txBody>
                    <a:bodyPr/>
                    <a:lstStyle/>
                    <a:p>
                      <a:pPr>
                        <a:lnSpc>
                          <a:spcPct val="150000"/>
                        </a:lnSpc>
                      </a:pPr>
                      <a:r>
                        <a:rPr lang="en-US" sz="1400" kern="100" dirty="0">
                          <a:effectLst/>
                        </a:rPr>
                        <a:t>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dirty="0">
                          <a:effectLst/>
                        </a:rPr>
                        <a:t>Web interface</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System Management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System interface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55368378"/>
                  </a:ext>
                </a:extLst>
              </a:tr>
              <a:tr h="411525">
                <a:tc>
                  <a:txBody>
                    <a:bodyPr/>
                    <a:lstStyle/>
                    <a:p>
                      <a:pPr>
                        <a:lnSpc>
                          <a:spcPct val="150000"/>
                        </a:lnSpc>
                      </a:pPr>
                      <a:r>
                        <a:rPr lang="en-US" sz="1400" kern="100">
                          <a:effectLst/>
                        </a:rPr>
                        <a:t>Unit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Black-box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Black-box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White-box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720998088"/>
                  </a:ext>
                </a:extLst>
              </a:tr>
              <a:tr h="944743">
                <a:tc>
                  <a:txBody>
                    <a:bodyPr/>
                    <a:lstStyle/>
                    <a:p>
                      <a:pPr>
                        <a:lnSpc>
                          <a:spcPct val="150000"/>
                        </a:lnSpc>
                      </a:pPr>
                      <a:r>
                        <a:rPr lang="en-US" sz="1400" kern="100" dirty="0">
                          <a:effectLst/>
                        </a:rPr>
                        <a:t>Integration tests</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User interface Use scenario test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User interface tests</a:t>
                      </a:r>
                      <a:endParaRPr lang="zh-TW" sz="1400" kern="100">
                        <a:effectLst/>
                      </a:endParaRPr>
                    </a:p>
                    <a:p>
                      <a:pPr>
                        <a:lnSpc>
                          <a:spcPct val="150000"/>
                        </a:lnSpc>
                      </a:pPr>
                      <a:r>
                        <a:rPr lang="en-US" sz="1400" kern="100">
                          <a:effectLst/>
                        </a:rPr>
                        <a:t>Use scenario test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System interface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536532249"/>
                  </a:ext>
                </a:extLst>
              </a:tr>
              <a:tr h="1396431">
                <a:tc>
                  <a:txBody>
                    <a:bodyPr/>
                    <a:lstStyle/>
                    <a:p>
                      <a:pPr>
                        <a:lnSpc>
                          <a:spcPct val="150000"/>
                        </a:lnSpc>
                      </a:pPr>
                      <a:r>
                        <a:rPr lang="en-US" sz="1400" kern="100">
                          <a:effectLst/>
                        </a:rPr>
                        <a:t>System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Requirement tests</a:t>
                      </a:r>
                      <a:endParaRPr lang="zh-TW" sz="1400" kern="100">
                        <a:effectLst/>
                      </a:endParaRPr>
                    </a:p>
                    <a:p>
                      <a:pPr>
                        <a:lnSpc>
                          <a:spcPct val="150000"/>
                        </a:lnSpc>
                      </a:pPr>
                      <a:r>
                        <a:rPr lang="en-US" sz="1400" kern="100">
                          <a:effectLst/>
                        </a:rPr>
                        <a:t>Security tests</a:t>
                      </a:r>
                      <a:endParaRPr lang="zh-TW" sz="1400" kern="100">
                        <a:effectLst/>
                      </a:endParaRPr>
                    </a:p>
                    <a:p>
                      <a:pPr>
                        <a:lnSpc>
                          <a:spcPct val="150000"/>
                        </a:lnSpc>
                      </a:pPr>
                      <a:r>
                        <a:rPr lang="en-US" sz="1400" kern="100">
                          <a:effectLst/>
                        </a:rPr>
                        <a:t>Performance tests</a:t>
                      </a:r>
                      <a:endParaRPr lang="zh-TW" sz="1400" kern="100">
                        <a:effectLst/>
                      </a:endParaRPr>
                    </a:p>
                    <a:p>
                      <a:pPr>
                        <a:lnSpc>
                          <a:spcPct val="150000"/>
                        </a:lnSpc>
                      </a:pPr>
                      <a:r>
                        <a:rPr lang="en-US" sz="1400" kern="100">
                          <a:effectLst/>
                        </a:rPr>
                        <a:t>Usability test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dirty="0">
                          <a:effectLst/>
                        </a:rPr>
                        <a:t>Requirements tests</a:t>
                      </a:r>
                      <a:endParaRPr lang="zh-TW" sz="1400" kern="100" dirty="0">
                        <a:effectLst/>
                      </a:endParaRPr>
                    </a:p>
                    <a:p>
                      <a:pPr>
                        <a:lnSpc>
                          <a:spcPct val="150000"/>
                        </a:lnSpc>
                      </a:pPr>
                      <a:r>
                        <a:rPr lang="en-US" sz="1400" kern="100" dirty="0">
                          <a:effectLst/>
                        </a:rPr>
                        <a:t>Security tests</a:t>
                      </a:r>
                      <a:endParaRPr lang="zh-TW" sz="1400" kern="100" dirty="0">
                        <a:effectLst/>
                      </a:endParaRPr>
                    </a:p>
                    <a:p>
                      <a:pPr marL="304800">
                        <a:lnSpc>
                          <a:spcPct val="150000"/>
                        </a:lnSpc>
                      </a:pPr>
                      <a:r>
                        <a:rPr lang="en-US" sz="1400" kern="100" dirty="0">
                          <a:effectLst/>
                        </a:rPr>
                        <a:t>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Requirements tests</a:t>
                      </a:r>
                      <a:endParaRPr lang="zh-TW" sz="1400" kern="100">
                        <a:effectLst/>
                      </a:endParaRPr>
                    </a:p>
                    <a:p>
                      <a:pPr>
                        <a:lnSpc>
                          <a:spcPct val="150000"/>
                        </a:lnSpc>
                      </a:pPr>
                      <a:r>
                        <a:rPr lang="en-US" sz="1400" kern="100">
                          <a:effectLst/>
                        </a:rPr>
                        <a:t>Security tests</a:t>
                      </a:r>
                      <a:endParaRPr lang="zh-TW" sz="1400" kern="100">
                        <a:effectLst/>
                      </a:endParaRPr>
                    </a:p>
                    <a:p>
                      <a:pPr>
                        <a:lnSpc>
                          <a:spcPct val="150000"/>
                        </a:lnSpc>
                      </a:pPr>
                      <a:r>
                        <a:rPr lang="en-US" sz="1400" kern="100">
                          <a:effectLst/>
                        </a:rPr>
                        <a:t>Performance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98288445"/>
                  </a:ext>
                </a:extLst>
              </a:tr>
              <a:tr h="618057">
                <a:tc>
                  <a:txBody>
                    <a:bodyPr/>
                    <a:lstStyle/>
                    <a:p>
                      <a:pPr>
                        <a:lnSpc>
                          <a:spcPct val="150000"/>
                        </a:lnSpc>
                      </a:pPr>
                      <a:r>
                        <a:rPr lang="en-US" sz="1400" kern="100">
                          <a:effectLst/>
                        </a:rPr>
                        <a:t>Acceptance tests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Alpha test</a:t>
                      </a:r>
                      <a:endParaRPr lang="zh-TW" sz="1400" kern="100">
                        <a:effectLst/>
                      </a:endParaRPr>
                    </a:p>
                    <a:p>
                      <a:pPr>
                        <a:lnSpc>
                          <a:spcPct val="150000"/>
                        </a:lnSpc>
                      </a:pPr>
                      <a:r>
                        <a:rPr lang="en-US" sz="1400" kern="100">
                          <a:effectLst/>
                        </a:rPr>
                        <a:t>Beta test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a:effectLst/>
                        </a:rPr>
                        <a:t>Beta test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dirty="0">
                          <a:effectLst/>
                        </a:rPr>
                        <a:t>Alpha test</a:t>
                      </a:r>
                      <a:endParaRPr lang="zh-TW" sz="1400" kern="100" dirty="0">
                        <a:effectLst/>
                      </a:endParaRPr>
                    </a:p>
                    <a:p>
                      <a:pPr>
                        <a:lnSpc>
                          <a:spcPct val="150000"/>
                        </a:lnSpc>
                      </a:pPr>
                      <a:r>
                        <a:rPr lang="en-US" sz="1400" kern="100" dirty="0">
                          <a:effectLst/>
                        </a:rPr>
                        <a:t>Beta test</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6013175"/>
                  </a:ext>
                </a:extLst>
              </a:tr>
            </a:tbl>
          </a:graphicData>
        </a:graphic>
      </p:graphicFrame>
      <p:sp>
        <p:nvSpPr>
          <p:cNvPr id="4" name="日期版面配置區 3">
            <a:extLst>
              <a:ext uri="{FF2B5EF4-FFF2-40B4-BE49-F238E27FC236}">
                <a16:creationId xmlns:a16="http://schemas.microsoft.com/office/drawing/2014/main" id="{D40751CF-19C8-4463-938C-EF20033961B6}"/>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167008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0987A-CC62-45CE-87F2-00E96A1C48AC}"/>
              </a:ext>
            </a:extLst>
          </p:cNvPr>
          <p:cNvSpPr>
            <a:spLocks noGrp="1"/>
          </p:cNvSpPr>
          <p:nvPr>
            <p:ph type="title"/>
          </p:nvPr>
        </p:nvSpPr>
        <p:spPr>
          <a:xfrm>
            <a:off x="1066800" y="2743200"/>
            <a:ext cx="10058400" cy="1371600"/>
          </a:xfrm>
        </p:spPr>
        <p:txBody>
          <a:bodyPr/>
          <a:lstStyle/>
          <a:p>
            <a:pPr algn="ctr"/>
            <a:r>
              <a:rPr lang="en-US" altLang="zh-HK" b="1" dirty="0"/>
              <a:t>Sample Test Cases</a:t>
            </a:r>
            <a:endParaRPr lang="zh-HK" altLang="en-US" b="1" dirty="0"/>
          </a:p>
        </p:txBody>
      </p:sp>
      <p:sp>
        <p:nvSpPr>
          <p:cNvPr id="4" name="日期版面配置區 3">
            <a:extLst>
              <a:ext uri="{FF2B5EF4-FFF2-40B4-BE49-F238E27FC236}">
                <a16:creationId xmlns:a16="http://schemas.microsoft.com/office/drawing/2014/main" id="{06BD1466-C2CD-431C-99B8-456F9CBEDA32}"/>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825876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C54946-D4A2-472D-8883-A8F99C9C83A2}"/>
              </a:ext>
            </a:extLst>
          </p:cNvPr>
          <p:cNvSpPr>
            <a:spLocks noGrp="1"/>
          </p:cNvSpPr>
          <p:nvPr>
            <p:ph type="title"/>
          </p:nvPr>
        </p:nvSpPr>
        <p:spPr/>
        <p:txBody>
          <a:bodyPr/>
          <a:lstStyle/>
          <a:p>
            <a:pPr algn="ctr"/>
            <a:r>
              <a:rPr lang="en-US" altLang="zh-HK" b="1" dirty="0"/>
              <a:t>Web Login</a:t>
            </a:r>
            <a:endParaRPr lang="zh-HK" altLang="en-US" b="1" dirty="0"/>
          </a:p>
        </p:txBody>
      </p:sp>
      <p:sp>
        <p:nvSpPr>
          <p:cNvPr id="3" name="內容版面配置區 2">
            <a:extLst>
              <a:ext uri="{FF2B5EF4-FFF2-40B4-BE49-F238E27FC236}">
                <a16:creationId xmlns:a16="http://schemas.microsoft.com/office/drawing/2014/main" id="{19F8D902-B8E3-4718-8895-C89A77722FB6}"/>
              </a:ext>
            </a:extLst>
          </p:cNvPr>
          <p:cNvSpPr>
            <a:spLocks noGrp="1"/>
          </p:cNvSpPr>
          <p:nvPr>
            <p:ph idx="1"/>
          </p:nvPr>
        </p:nvSpPr>
        <p:spPr/>
        <p:txBody>
          <a:bodyPr/>
          <a:lstStyle/>
          <a:p>
            <a:endParaRPr lang="zh-HK" altLang="en-US"/>
          </a:p>
        </p:txBody>
      </p:sp>
      <p:sp>
        <p:nvSpPr>
          <p:cNvPr id="4" name="日期版面配置區 3">
            <a:extLst>
              <a:ext uri="{FF2B5EF4-FFF2-40B4-BE49-F238E27FC236}">
                <a16:creationId xmlns:a16="http://schemas.microsoft.com/office/drawing/2014/main" id="{C160C007-967C-4AFA-ACE1-31C7DCF566FA}"/>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graphicFrame>
        <p:nvGraphicFramePr>
          <p:cNvPr id="5" name="內容版面配置區 4">
            <a:extLst>
              <a:ext uri="{FF2B5EF4-FFF2-40B4-BE49-F238E27FC236}">
                <a16:creationId xmlns:a16="http://schemas.microsoft.com/office/drawing/2014/main" id="{AD5938B3-3721-4D3C-88A0-66FF5EE00D33}"/>
              </a:ext>
            </a:extLst>
          </p:cNvPr>
          <p:cNvGraphicFramePr>
            <a:graphicFrameLocks/>
          </p:cNvGraphicFramePr>
          <p:nvPr>
            <p:extLst>
              <p:ext uri="{D42A27DB-BD31-4B8C-83A1-F6EECF244321}">
                <p14:modId xmlns:p14="http://schemas.microsoft.com/office/powerpoint/2010/main" val="1182843657"/>
              </p:ext>
            </p:extLst>
          </p:nvPr>
        </p:nvGraphicFramePr>
        <p:xfrm>
          <a:off x="1066801" y="1747166"/>
          <a:ext cx="10058399" cy="4205578"/>
        </p:xfrm>
        <a:graphic>
          <a:graphicData uri="http://schemas.openxmlformats.org/drawingml/2006/table">
            <a:tbl>
              <a:tblPr firstRow="1" firstCol="1" bandRow="1">
                <a:tableStyleId>{5C22544A-7EE6-4342-B048-85BDC9FD1C3A}</a:tableStyleId>
              </a:tblPr>
              <a:tblGrid>
                <a:gridCol w="2295940">
                  <a:extLst>
                    <a:ext uri="{9D8B030D-6E8A-4147-A177-3AD203B41FA5}">
                      <a16:colId xmlns:a16="http://schemas.microsoft.com/office/drawing/2014/main" val="2486758882"/>
                    </a:ext>
                  </a:extLst>
                </a:gridCol>
                <a:gridCol w="1858619">
                  <a:extLst>
                    <a:ext uri="{9D8B030D-6E8A-4147-A177-3AD203B41FA5}">
                      <a16:colId xmlns:a16="http://schemas.microsoft.com/office/drawing/2014/main" val="1358732289"/>
                    </a:ext>
                  </a:extLst>
                </a:gridCol>
                <a:gridCol w="2405268">
                  <a:extLst>
                    <a:ext uri="{9D8B030D-6E8A-4147-A177-3AD203B41FA5}">
                      <a16:colId xmlns:a16="http://schemas.microsoft.com/office/drawing/2014/main" val="159886662"/>
                    </a:ext>
                  </a:extLst>
                </a:gridCol>
                <a:gridCol w="3498572">
                  <a:extLst>
                    <a:ext uri="{9D8B030D-6E8A-4147-A177-3AD203B41FA5}">
                      <a16:colId xmlns:a16="http://schemas.microsoft.com/office/drawing/2014/main" val="3760163331"/>
                    </a:ext>
                  </a:extLst>
                </a:gridCol>
              </a:tblGrid>
              <a:tr h="275274">
                <a:tc>
                  <a:txBody>
                    <a:bodyPr/>
                    <a:lstStyle/>
                    <a:p>
                      <a:pPr algn="just">
                        <a:lnSpc>
                          <a:spcPct val="150000"/>
                        </a:lnSpc>
                      </a:pPr>
                      <a:r>
                        <a:rPr lang="en-US" sz="1200" kern="100" dirty="0">
                          <a:effectLst/>
                        </a:rPr>
                        <a:t>Test Case</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gn="just">
                        <a:lnSpc>
                          <a:spcPct val="150000"/>
                        </a:lnSpc>
                      </a:pPr>
                      <a:r>
                        <a:rPr lang="en-US" sz="1200" kern="100">
                          <a:effectLst/>
                        </a:rPr>
                        <a:t>Pre-condition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gn="just">
                        <a:lnSpc>
                          <a:spcPct val="150000"/>
                        </a:lnSpc>
                      </a:pPr>
                      <a:r>
                        <a:rPr lang="en-US" sz="1200" kern="100">
                          <a:effectLst/>
                        </a:rPr>
                        <a:t>Test Steps</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gn="just">
                        <a:lnSpc>
                          <a:spcPct val="150000"/>
                        </a:lnSpc>
                      </a:pPr>
                      <a:r>
                        <a:rPr lang="en-US" sz="1200" kern="100">
                          <a:effectLst/>
                        </a:rPr>
                        <a:t>Test Result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extLst>
                  <a:ext uri="{0D108BD9-81ED-4DB2-BD59-A6C34878D82A}">
                    <a16:rowId xmlns:a16="http://schemas.microsoft.com/office/drawing/2014/main" val="3330965607"/>
                  </a:ext>
                </a:extLst>
              </a:tr>
              <a:tr h="1294179">
                <a:tc>
                  <a:txBody>
                    <a:bodyPr/>
                    <a:lstStyle/>
                    <a:p>
                      <a:pPr>
                        <a:lnSpc>
                          <a:spcPct val="150000"/>
                        </a:lnSpc>
                      </a:pPr>
                      <a:r>
                        <a:rPr lang="en-US" sz="1200" kern="100">
                          <a:effectLst/>
                        </a:rPr>
                        <a:t>Verify login information with correct username and password</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dirty="0">
                          <a:effectLst/>
                        </a:rPr>
                        <a:t>User have an account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a:effectLst/>
                        </a:rPr>
                        <a:t>1. Navigate to the login page</a:t>
                      </a:r>
                      <a:endParaRPr lang="zh-TW" sz="1200" kern="100">
                        <a:effectLst/>
                      </a:endParaRPr>
                    </a:p>
                    <a:p>
                      <a:pPr>
                        <a:lnSpc>
                          <a:spcPct val="150000"/>
                        </a:lnSpc>
                      </a:pPr>
                      <a:r>
                        <a:rPr lang="en-US" sz="1200" kern="100">
                          <a:effectLst/>
                        </a:rPr>
                        <a:t>2. Enter username</a:t>
                      </a:r>
                      <a:endParaRPr lang="zh-TW" sz="1200" kern="100">
                        <a:effectLst/>
                      </a:endParaRPr>
                    </a:p>
                    <a:p>
                      <a:pPr>
                        <a:lnSpc>
                          <a:spcPct val="150000"/>
                        </a:lnSpc>
                      </a:pPr>
                      <a:r>
                        <a:rPr lang="en-US" sz="1200" kern="100">
                          <a:effectLst/>
                        </a:rPr>
                        <a:t>3. Enter password</a:t>
                      </a:r>
                      <a:endParaRPr lang="zh-TW" sz="1200" kern="100">
                        <a:effectLst/>
                      </a:endParaRPr>
                    </a:p>
                    <a:p>
                      <a:pPr>
                        <a:lnSpc>
                          <a:spcPct val="150000"/>
                        </a:lnSpc>
                      </a:pPr>
                      <a:r>
                        <a:rPr lang="en-US" sz="1200" kern="100">
                          <a:effectLst/>
                        </a:rPr>
                        <a:t>4. Click the login button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a:effectLst/>
                        </a:rPr>
                        <a:t>1. user navigate to the login page</a:t>
                      </a:r>
                      <a:endParaRPr lang="zh-TW" sz="1200" kern="100">
                        <a:effectLst/>
                      </a:endParaRPr>
                    </a:p>
                    <a:p>
                      <a:pPr>
                        <a:lnSpc>
                          <a:spcPct val="150000"/>
                        </a:lnSpc>
                      </a:pPr>
                      <a:r>
                        <a:rPr lang="en-US" sz="1200" kern="100">
                          <a:effectLst/>
                        </a:rPr>
                        <a:t>2. user can input their username</a:t>
                      </a:r>
                      <a:endParaRPr lang="zh-TW" sz="1200" kern="100">
                        <a:effectLst/>
                      </a:endParaRPr>
                    </a:p>
                    <a:p>
                      <a:pPr>
                        <a:lnSpc>
                          <a:spcPct val="150000"/>
                        </a:lnSpc>
                      </a:pPr>
                      <a:r>
                        <a:rPr lang="en-US" sz="1200" kern="100">
                          <a:effectLst/>
                        </a:rPr>
                        <a:t>3. user can enter their password</a:t>
                      </a:r>
                      <a:endParaRPr lang="zh-TW" sz="1200" kern="100">
                        <a:effectLst/>
                      </a:endParaRPr>
                    </a:p>
                    <a:p>
                      <a:pPr>
                        <a:lnSpc>
                          <a:spcPct val="150000"/>
                        </a:lnSpc>
                      </a:pPr>
                      <a:r>
                        <a:rPr lang="en-US" sz="1200" kern="100">
                          <a:effectLst/>
                        </a:rPr>
                        <a:t>4. user login success and navigate to home page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extLst>
                  <a:ext uri="{0D108BD9-81ED-4DB2-BD59-A6C34878D82A}">
                    <a16:rowId xmlns:a16="http://schemas.microsoft.com/office/drawing/2014/main" val="2091540347"/>
                  </a:ext>
                </a:extLst>
              </a:tr>
              <a:tr h="1294179">
                <a:tc>
                  <a:txBody>
                    <a:bodyPr/>
                    <a:lstStyle/>
                    <a:p>
                      <a:pPr>
                        <a:lnSpc>
                          <a:spcPct val="150000"/>
                        </a:lnSpc>
                      </a:pPr>
                      <a:r>
                        <a:rPr lang="en-US" sz="1200" kern="100">
                          <a:effectLst/>
                        </a:rPr>
                        <a:t>Verify login information with incorrect username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dirty="0">
                          <a:effectLst/>
                        </a:rPr>
                        <a:t>User have an account</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a:effectLst/>
                        </a:rPr>
                        <a:t>1. Navigate to the login page</a:t>
                      </a:r>
                      <a:endParaRPr lang="zh-TW" sz="1200" kern="100">
                        <a:effectLst/>
                      </a:endParaRPr>
                    </a:p>
                    <a:p>
                      <a:pPr>
                        <a:lnSpc>
                          <a:spcPct val="150000"/>
                        </a:lnSpc>
                      </a:pPr>
                      <a:r>
                        <a:rPr lang="en-US" sz="1200" kern="100">
                          <a:effectLst/>
                        </a:rPr>
                        <a:t>2. Enter username</a:t>
                      </a:r>
                      <a:endParaRPr lang="zh-TW" sz="1200" kern="100">
                        <a:effectLst/>
                      </a:endParaRPr>
                    </a:p>
                    <a:p>
                      <a:pPr>
                        <a:lnSpc>
                          <a:spcPct val="150000"/>
                        </a:lnSpc>
                      </a:pPr>
                      <a:r>
                        <a:rPr lang="en-US" sz="1200" kern="100">
                          <a:effectLst/>
                        </a:rPr>
                        <a:t>3. Enter password</a:t>
                      </a:r>
                      <a:endParaRPr lang="zh-TW" sz="1200" kern="100">
                        <a:effectLst/>
                      </a:endParaRPr>
                    </a:p>
                    <a:p>
                      <a:pPr>
                        <a:lnSpc>
                          <a:spcPct val="150000"/>
                        </a:lnSpc>
                      </a:pPr>
                      <a:r>
                        <a:rPr lang="en-US" sz="1200" kern="100">
                          <a:effectLst/>
                        </a:rPr>
                        <a:t>4. Click the login button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a:effectLst/>
                        </a:rPr>
                        <a:t>1. user navigate to the login page</a:t>
                      </a:r>
                      <a:endParaRPr lang="zh-TW" sz="1200" kern="100">
                        <a:effectLst/>
                      </a:endParaRPr>
                    </a:p>
                    <a:p>
                      <a:pPr>
                        <a:lnSpc>
                          <a:spcPct val="150000"/>
                        </a:lnSpc>
                      </a:pPr>
                      <a:r>
                        <a:rPr lang="en-US" sz="1200" kern="100">
                          <a:effectLst/>
                        </a:rPr>
                        <a:t>2. user can input their username</a:t>
                      </a:r>
                      <a:endParaRPr lang="zh-TW" sz="1200" kern="100">
                        <a:effectLst/>
                      </a:endParaRPr>
                    </a:p>
                    <a:p>
                      <a:pPr>
                        <a:lnSpc>
                          <a:spcPct val="150000"/>
                        </a:lnSpc>
                      </a:pPr>
                      <a:r>
                        <a:rPr lang="en-US" sz="1200" kern="100">
                          <a:effectLst/>
                        </a:rPr>
                        <a:t>3. user can enter their password</a:t>
                      </a:r>
                      <a:endParaRPr lang="zh-TW" sz="1200" kern="100">
                        <a:effectLst/>
                      </a:endParaRPr>
                    </a:p>
                    <a:p>
                      <a:pPr>
                        <a:lnSpc>
                          <a:spcPct val="150000"/>
                        </a:lnSpc>
                      </a:pPr>
                      <a:r>
                        <a:rPr lang="en-US" sz="1200" kern="100">
                          <a:effectLst/>
                        </a:rPr>
                        <a:t>4. error message to alert user wrong username</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extLst>
                  <a:ext uri="{0D108BD9-81ED-4DB2-BD59-A6C34878D82A}">
                    <a16:rowId xmlns:a16="http://schemas.microsoft.com/office/drawing/2014/main" val="2400081347"/>
                  </a:ext>
                </a:extLst>
              </a:tr>
              <a:tr h="1294179">
                <a:tc>
                  <a:txBody>
                    <a:bodyPr/>
                    <a:lstStyle/>
                    <a:p>
                      <a:pPr>
                        <a:lnSpc>
                          <a:spcPct val="150000"/>
                        </a:lnSpc>
                      </a:pPr>
                      <a:r>
                        <a:rPr lang="en-US" sz="1200" kern="100">
                          <a:effectLst/>
                        </a:rPr>
                        <a:t>Verify login information with correct username and incorrect password</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a:effectLst/>
                        </a:rPr>
                        <a:t>User have an account</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a:effectLst/>
                        </a:rPr>
                        <a:t>1. Navigate to the login page</a:t>
                      </a:r>
                      <a:endParaRPr lang="zh-TW" sz="1200" kern="100">
                        <a:effectLst/>
                      </a:endParaRPr>
                    </a:p>
                    <a:p>
                      <a:pPr>
                        <a:lnSpc>
                          <a:spcPct val="150000"/>
                        </a:lnSpc>
                      </a:pPr>
                      <a:r>
                        <a:rPr lang="en-US" sz="1200" kern="100">
                          <a:effectLst/>
                        </a:rPr>
                        <a:t>2. Enter username</a:t>
                      </a:r>
                      <a:endParaRPr lang="zh-TW" sz="1200" kern="100">
                        <a:effectLst/>
                      </a:endParaRPr>
                    </a:p>
                    <a:p>
                      <a:pPr>
                        <a:lnSpc>
                          <a:spcPct val="150000"/>
                        </a:lnSpc>
                      </a:pPr>
                      <a:r>
                        <a:rPr lang="en-US" sz="1200" kern="100">
                          <a:effectLst/>
                        </a:rPr>
                        <a:t>3. Enter password</a:t>
                      </a:r>
                      <a:endParaRPr lang="zh-TW" sz="1200" kern="100">
                        <a:effectLst/>
                      </a:endParaRPr>
                    </a:p>
                    <a:p>
                      <a:pPr>
                        <a:lnSpc>
                          <a:spcPct val="150000"/>
                        </a:lnSpc>
                      </a:pPr>
                      <a:r>
                        <a:rPr lang="en-US" sz="1200" kern="100">
                          <a:effectLst/>
                        </a:rPr>
                        <a:t>4. Click the login button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tc>
                  <a:txBody>
                    <a:bodyPr/>
                    <a:lstStyle/>
                    <a:p>
                      <a:pPr>
                        <a:lnSpc>
                          <a:spcPct val="150000"/>
                        </a:lnSpc>
                      </a:pPr>
                      <a:r>
                        <a:rPr lang="en-US" sz="1200" kern="100" dirty="0">
                          <a:effectLst/>
                        </a:rPr>
                        <a:t>1. user navigate to the login page</a:t>
                      </a:r>
                      <a:endParaRPr lang="zh-TW" sz="1200" kern="100" dirty="0">
                        <a:effectLst/>
                      </a:endParaRPr>
                    </a:p>
                    <a:p>
                      <a:pPr>
                        <a:lnSpc>
                          <a:spcPct val="150000"/>
                        </a:lnSpc>
                      </a:pPr>
                      <a:r>
                        <a:rPr lang="en-US" sz="1200" kern="100" dirty="0">
                          <a:effectLst/>
                        </a:rPr>
                        <a:t>2. user can input their username</a:t>
                      </a:r>
                      <a:endParaRPr lang="zh-TW" sz="1200" kern="100" dirty="0">
                        <a:effectLst/>
                      </a:endParaRPr>
                    </a:p>
                    <a:p>
                      <a:pPr>
                        <a:lnSpc>
                          <a:spcPct val="150000"/>
                        </a:lnSpc>
                      </a:pPr>
                      <a:r>
                        <a:rPr lang="en-US" sz="1200" kern="100" dirty="0">
                          <a:effectLst/>
                        </a:rPr>
                        <a:t>3. user can enter their password</a:t>
                      </a:r>
                      <a:endParaRPr lang="zh-TW" sz="1200" kern="100" dirty="0">
                        <a:effectLst/>
                      </a:endParaRPr>
                    </a:p>
                    <a:p>
                      <a:pPr>
                        <a:lnSpc>
                          <a:spcPct val="150000"/>
                        </a:lnSpc>
                      </a:pPr>
                      <a:r>
                        <a:rPr lang="en-US" sz="1200" kern="100" dirty="0">
                          <a:effectLst/>
                        </a:rPr>
                        <a:t>4. error message to alert user wrong password</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39166" marR="39166" marT="0" marB="0"/>
                </a:tc>
                <a:extLst>
                  <a:ext uri="{0D108BD9-81ED-4DB2-BD59-A6C34878D82A}">
                    <a16:rowId xmlns:a16="http://schemas.microsoft.com/office/drawing/2014/main" val="2378020718"/>
                  </a:ext>
                </a:extLst>
              </a:tr>
            </a:tbl>
          </a:graphicData>
        </a:graphic>
      </p:graphicFrame>
    </p:spTree>
    <p:extLst>
      <p:ext uri="{BB962C8B-B14F-4D97-AF65-F5344CB8AC3E}">
        <p14:creationId xmlns:p14="http://schemas.microsoft.com/office/powerpoint/2010/main" val="4243496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4AA937-7622-4B47-94F4-4A6E840F48FA}"/>
              </a:ext>
            </a:extLst>
          </p:cNvPr>
          <p:cNvSpPr>
            <a:spLocks noGrp="1"/>
          </p:cNvSpPr>
          <p:nvPr>
            <p:ph type="title"/>
          </p:nvPr>
        </p:nvSpPr>
        <p:spPr/>
        <p:txBody>
          <a:bodyPr/>
          <a:lstStyle/>
          <a:p>
            <a:pPr algn="ctr"/>
            <a:r>
              <a:rPr lang="en-US" altLang="zh-HK" b="1" dirty="0"/>
              <a:t>Accounting Clerk</a:t>
            </a:r>
            <a:endParaRPr lang="zh-HK" altLang="en-US" b="1" dirty="0"/>
          </a:p>
        </p:txBody>
      </p:sp>
      <p:graphicFrame>
        <p:nvGraphicFramePr>
          <p:cNvPr id="5" name="內容版面配置區 4">
            <a:extLst>
              <a:ext uri="{FF2B5EF4-FFF2-40B4-BE49-F238E27FC236}">
                <a16:creationId xmlns:a16="http://schemas.microsoft.com/office/drawing/2014/main" id="{EC306497-BFE5-411C-AF7E-403E13CC5AB2}"/>
              </a:ext>
            </a:extLst>
          </p:cNvPr>
          <p:cNvGraphicFramePr>
            <a:graphicFrameLocks noGrp="1"/>
          </p:cNvGraphicFramePr>
          <p:nvPr>
            <p:ph idx="1"/>
            <p:extLst>
              <p:ext uri="{D42A27DB-BD31-4B8C-83A1-F6EECF244321}">
                <p14:modId xmlns:p14="http://schemas.microsoft.com/office/powerpoint/2010/main" val="2362010371"/>
              </p:ext>
            </p:extLst>
          </p:nvPr>
        </p:nvGraphicFramePr>
        <p:xfrm>
          <a:off x="1444978" y="1645470"/>
          <a:ext cx="9302044" cy="4755330"/>
        </p:xfrm>
        <a:graphic>
          <a:graphicData uri="http://schemas.openxmlformats.org/drawingml/2006/table">
            <a:tbl>
              <a:tblPr firstRow="1" firstCol="1" bandRow="1">
                <a:tableStyleId>{5C22544A-7EE6-4342-B048-85BDC9FD1C3A}</a:tableStyleId>
              </a:tblPr>
              <a:tblGrid>
                <a:gridCol w="2123293">
                  <a:extLst>
                    <a:ext uri="{9D8B030D-6E8A-4147-A177-3AD203B41FA5}">
                      <a16:colId xmlns:a16="http://schemas.microsoft.com/office/drawing/2014/main" val="345044113"/>
                    </a:ext>
                  </a:extLst>
                </a:gridCol>
                <a:gridCol w="1718855">
                  <a:extLst>
                    <a:ext uri="{9D8B030D-6E8A-4147-A177-3AD203B41FA5}">
                      <a16:colId xmlns:a16="http://schemas.microsoft.com/office/drawing/2014/main" val="2385034539"/>
                    </a:ext>
                  </a:extLst>
                </a:gridCol>
                <a:gridCol w="2224402">
                  <a:extLst>
                    <a:ext uri="{9D8B030D-6E8A-4147-A177-3AD203B41FA5}">
                      <a16:colId xmlns:a16="http://schemas.microsoft.com/office/drawing/2014/main" val="3599916717"/>
                    </a:ext>
                  </a:extLst>
                </a:gridCol>
                <a:gridCol w="3235494">
                  <a:extLst>
                    <a:ext uri="{9D8B030D-6E8A-4147-A177-3AD203B41FA5}">
                      <a16:colId xmlns:a16="http://schemas.microsoft.com/office/drawing/2014/main" val="3742260925"/>
                    </a:ext>
                  </a:extLst>
                </a:gridCol>
              </a:tblGrid>
              <a:tr h="344112">
                <a:tc>
                  <a:txBody>
                    <a:bodyPr/>
                    <a:lstStyle/>
                    <a:p>
                      <a:pPr algn="just">
                        <a:lnSpc>
                          <a:spcPct val="150000"/>
                        </a:lnSpc>
                      </a:pPr>
                      <a:r>
                        <a:rPr lang="en-US" sz="1400" kern="100">
                          <a:effectLst/>
                        </a:rPr>
                        <a:t>Test Case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algn="just">
                        <a:lnSpc>
                          <a:spcPct val="150000"/>
                        </a:lnSpc>
                      </a:pPr>
                      <a:r>
                        <a:rPr lang="en-US" sz="1400" kern="100" dirty="0">
                          <a:effectLst/>
                        </a:rPr>
                        <a:t>Pre-condition</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algn="just">
                        <a:lnSpc>
                          <a:spcPct val="150000"/>
                        </a:lnSpc>
                      </a:pPr>
                      <a:r>
                        <a:rPr lang="en-US" sz="1400" kern="100">
                          <a:effectLst/>
                        </a:rPr>
                        <a:t>Test Steps</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algn="just">
                        <a:lnSpc>
                          <a:spcPct val="150000"/>
                        </a:lnSpc>
                      </a:pPr>
                      <a:r>
                        <a:rPr lang="en-US" sz="1400" kern="100">
                          <a:effectLst/>
                        </a:rPr>
                        <a:t>Test Result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extLst>
                  <a:ext uri="{0D108BD9-81ED-4DB2-BD59-A6C34878D82A}">
                    <a16:rowId xmlns:a16="http://schemas.microsoft.com/office/drawing/2014/main" val="1053777728"/>
                  </a:ext>
                </a:extLst>
              </a:tr>
              <a:tr h="1953642">
                <a:tc>
                  <a:txBody>
                    <a:bodyPr/>
                    <a:lstStyle/>
                    <a:p>
                      <a:pPr>
                        <a:lnSpc>
                          <a:spcPct val="150000"/>
                        </a:lnSpc>
                      </a:pPr>
                      <a:r>
                        <a:rPr lang="en-US" sz="1400" kern="100" dirty="0">
                          <a:effectLst/>
                        </a:rPr>
                        <a:t>Accounting clerk transfer consolidated data to database server</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a:lnSpc>
                          <a:spcPct val="150000"/>
                        </a:lnSpc>
                      </a:pPr>
                      <a:r>
                        <a:rPr lang="en-US" sz="1400" kern="100" dirty="0">
                          <a:effectLst/>
                        </a:rPr>
                        <a:t>Login AC account</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a:lnSpc>
                          <a:spcPct val="150000"/>
                        </a:lnSpc>
                      </a:pPr>
                      <a:r>
                        <a:rPr lang="en-US" sz="1400" kern="100" dirty="0">
                          <a:effectLst/>
                        </a:rPr>
                        <a:t>1. Click the interface that is upload data to database server </a:t>
                      </a:r>
                      <a:endParaRPr lang="zh-TW" sz="1400" kern="100" dirty="0">
                        <a:effectLst/>
                      </a:endParaRPr>
                    </a:p>
                    <a:p>
                      <a:pPr>
                        <a:lnSpc>
                          <a:spcPct val="150000"/>
                        </a:lnSpc>
                      </a:pPr>
                      <a:r>
                        <a:rPr lang="en-US" sz="1400" kern="100" dirty="0">
                          <a:effectLst/>
                        </a:rPr>
                        <a:t>2. click the upload button and wait for it process</a:t>
                      </a:r>
                      <a:endParaRPr lang="zh-TW" sz="1400" kern="100" dirty="0">
                        <a:effectLst/>
                      </a:endParaRPr>
                    </a:p>
                    <a:p>
                      <a:pPr>
                        <a:lnSpc>
                          <a:spcPct val="150000"/>
                        </a:lnSpc>
                      </a:pPr>
                      <a:r>
                        <a:rPr lang="en-US" sz="1400" kern="100" dirty="0">
                          <a:effectLst/>
                        </a:rPr>
                        <a:t>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marL="342900" lvl="0" indent="-342900">
                        <a:lnSpc>
                          <a:spcPct val="150000"/>
                        </a:lnSpc>
                        <a:buFont typeface="+mj-lt"/>
                        <a:buAutoNum type="arabicPeriod"/>
                      </a:pPr>
                      <a:r>
                        <a:rPr lang="en-US" sz="1400" kern="100">
                          <a:effectLst/>
                        </a:rPr>
                        <a:t>Navigate to the upload interface success</a:t>
                      </a:r>
                      <a:endParaRPr lang="zh-TW" sz="1400" kern="100">
                        <a:effectLst/>
                      </a:endParaRPr>
                    </a:p>
                    <a:p>
                      <a:pPr marL="342900" lvl="0" indent="-342900">
                        <a:lnSpc>
                          <a:spcPct val="150000"/>
                        </a:lnSpc>
                        <a:buFont typeface="+mj-lt"/>
                        <a:buAutoNum type="arabicPeriod"/>
                      </a:pPr>
                      <a:r>
                        <a:rPr lang="en-US" sz="1400" kern="100">
                          <a:effectLst/>
                        </a:rPr>
                        <a:t>Pop out data upload success and return the data location code </a:t>
                      </a:r>
                      <a:endParaRPr lang="zh-TW" sz="1400" kern="100">
                        <a:effectLst/>
                      </a:endParaRPr>
                    </a:p>
                    <a:p>
                      <a:pPr>
                        <a:lnSpc>
                          <a:spcPct val="150000"/>
                        </a:lnSpc>
                      </a:pPr>
                      <a:r>
                        <a:rPr lang="en-US" sz="1400" kern="100">
                          <a:effectLst/>
                        </a:rPr>
                        <a:t> </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extLst>
                  <a:ext uri="{0D108BD9-81ED-4DB2-BD59-A6C34878D82A}">
                    <a16:rowId xmlns:a16="http://schemas.microsoft.com/office/drawing/2014/main" val="476088012"/>
                  </a:ext>
                </a:extLst>
              </a:tr>
              <a:tr h="1953642">
                <a:tc>
                  <a:txBody>
                    <a:bodyPr/>
                    <a:lstStyle/>
                    <a:p>
                      <a:pPr>
                        <a:lnSpc>
                          <a:spcPct val="150000"/>
                        </a:lnSpc>
                      </a:pPr>
                      <a:r>
                        <a:rPr lang="en-US" sz="1400" kern="100">
                          <a:effectLst/>
                        </a:rPr>
                        <a:t>Accounting clerk transfer consolidated data to database server</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a:lnSpc>
                          <a:spcPct val="150000"/>
                        </a:lnSpc>
                      </a:pPr>
                      <a:r>
                        <a:rPr lang="en-US" sz="1400" kern="100">
                          <a:effectLst/>
                        </a:rPr>
                        <a:t>Login AC account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a:lnSpc>
                          <a:spcPct val="150000"/>
                        </a:lnSpc>
                      </a:pPr>
                      <a:r>
                        <a:rPr lang="en-US" sz="1400" kern="100">
                          <a:effectLst/>
                        </a:rPr>
                        <a:t>1. Click the interface that is upload data to database server </a:t>
                      </a:r>
                      <a:endParaRPr lang="zh-TW" sz="1400" kern="100">
                        <a:effectLst/>
                      </a:endParaRPr>
                    </a:p>
                    <a:p>
                      <a:pPr>
                        <a:lnSpc>
                          <a:spcPct val="150000"/>
                        </a:lnSpc>
                      </a:pPr>
                      <a:r>
                        <a:rPr lang="en-US" sz="1400" kern="100">
                          <a:effectLst/>
                        </a:rPr>
                        <a:t>2. click the upload button and wait for it process</a:t>
                      </a:r>
                      <a:endParaRPr lang="zh-TW" sz="1400" kern="100">
                        <a:effectLst/>
                      </a:endParaRPr>
                    </a:p>
                    <a:p>
                      <a:pPr>
                        <a:lnSpc>
                          <a:spcPct val="150000"/>
                        </a:lnSpc>
                      </a:pPr>
                      <a:r>
                        <a:rPr lang="en-US" sz="1400" kern="100">
                          <a:effectLst/>
                        </a:rPr>
                        <a:t> </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tc>
                  <a:txBody>
                    <a:bodyPr/>
                    <a:lstStyle/>
                    <a:p>
                      <a:pPr marL="342900" lvl="0" indent="-342900">
                        <a:lnSpc>
                          <a:spcPct val="150000"/>
                        </a:lnSpc>
                        <a:buFont typeface="+mj-lt"/>
                        <a:buAutoNum type="arabicPeriod"/>
                      </a:pPr>
                      <a:r>
                        <a:rPr lang="en-US" sz="1400" kern="100" dirty="0">
                          <a:effectLst/>
                        </a:rPr>
                        <a:t>Navigate to the upload interface success</a:t>
                      </a:r>
                      <a:endParaRPr lang="zh-TW" sz="1400" kern="100" dirty="0">
                        <a:effectLst/>
                      </a:endParaRPr>
                    </a:p>
                    <a:p>
                      <a:pPr marL="342900" lvl="0" indent="-342900">
                        <a:lnSpc>
                          <a:spcPct val="150000"/>
                        </a:lnSpc>
                        <a:buFont typeface="+mj-lt"/>
                        <a:buAutoNum type="arabicPeriod"/>
                      </a:pPr>
                      <a:r>
                        <a:rPr lang="en-US" sz="1400" kern="100" dirty="0">
                          <a:effectLst/>
                        </a:rPr>
                        <a:t>Pop out data upload fail </a:t>
                      </a:r>
                      <a:endParaRPr lang="zh-TW" sz="1400" kern="100" dirty="0">
                        <a:effectLst/>
                      </a:endParaRPr>
                    </a:p>
                    <a:p>
                      <a:pPr>
                        <a:lnSpc>
                          <a:spcPct val="150000"/>
                        </a:lnSpc>
                      </a:pPr>
                      <a:r>
                        <a:rPr lang="en-US" sz="1400" kern="100" dirty="0">
                          <a:effectLst/>
                        </a:rPr>
                        <a:t>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57700" marR="57700" marT="0" marB="0"/>
                </a:tc>
                <a:extLst>
                  <a:ext uri="{0D108BD9-81ED-4DB2-BD59-A6C34878D82A}">
                    <a16:rowId xmlns:a16="http://schemas.microsoft.com/office/drawing/2014/main" val="2177292184"/>
                  </a:ext>
                </a:extLst>
              </a:tr>
            </a:tbl>
          </a:graphicData>
        </a:graphic>
      </p:graphicFrame>
      <p:sp>
        <p:nvSpPr>
          <p:cNvPr id="4" name="日期版面配置區 3">
            <a:extLst>
              <a:ext uri="{FF2B5EF4-FFF2-40B4-BE49-F238E27FC236}">
                <a16:creationId xmlns:a16="http://schemas.microsoft.com/office/drawing/2014/main" id="{BD0B5676-42EB-4D29-9042-DD20442A5120}"/>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986256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D3C8E9-35A7-4069-829C-FCD6E4D9F4CE}"/>
              </a:ext>
            </a:extLst>
          </p:cNvPr>
          <p:cNvSpPr>
            <a:spLocks noGrp="1"/>
          </p:cNvSpPr>
          <p:nvPr>
            <p:ph type="title"/>
          </p:nvPr>
        </p:nvSpPr>
        <p:spPr/>
        <p:txBody>
          <a:bodyPr/>
          <a:lstStyle/>
          <a:p>
            <a:pPr algn="ctr"/>
            <a:r>
              <a:rPr lang="en-US" altLang="zh-HK" b="1" dirty="0"/>
              <a:t>Managing Director</a:t>
            </a:r>
            <a:endParaRPr lang="zh-HK" altLang="en-US" b="1" dirty="0"/>
          </a:p>
        </p:txBody>
      </p:sp>
      <p:sp>
        <p:nvSpPr>
          <p:cNvPr id="10" name="內容版面配置區 9">
            <a:extLst>
              <a:ext uri="{FF2B5EF4-FFF2-40B4-BE49-F238E27FC236}">
                <a16:creationId xmlns:a16="http://schemas.microsoft.com/office/drawing/2014/main" id="{F26AD9D8-3FDB-4A64-B120-095B1AE3EC92}"/>
              </a:ext>
            </a:extLst>
          </p:cNvPr>
          <p:cNvSpPr>
            <a:spLocks noGrp="1"/>
          </p:cNvSpPr>
          <p:nvPr>
            <p:ph idx="1"/>
          </p:nvPr>
        </p:nvSpPr>
        <p:spPr/>
        <p:txBody>
          <a:bodyPr>
            <a:normAutofit/>
          </a:bodyPr>
          <a:lstStyle/>
          <a:p>
            <a:pPr marL="0" indent="0">
              <a:buNone/>
            </a:pPr>
            <a:endParaRPr lang="zh-HK" altLang="en-US" dirty="0"/>
          </a:p>
        </p:txBody>
      </p:sp>
      <p:sp>
        <p:nvSpPr>
          <p:cNvPr id="4" name="日期版面配置區 3">
            <a:extLst>
              <a:ext uri="{FF2B5EF4-FFF2-40B4-BE49-F238E27FC236}">
                <a16:creationId xmlns:a16="http://schemas.microsoft.com/office/drawing/2014/main" id="{083EFC24-FE99-43C3-B88F-94A1E2059AC7}"/>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graphicFrame>
        <p:nvGraphicFramePr>
          <p:cNvPr id="11" name="內容版面配置區 4">
            <a:extLst>
              <a:ext uri="{FF2B5EF4-FFF2-40B4-BE49-F238E27FC236}">
                <a16:creationId xmlns:a16="http://schemas.microsoft.com/office/drawing/2014/main" id="{EC9FF25B-3AB9-4733-83B9-D25C4080FF25}"/>
              </a:ext>
            </a:extLst>
          </p:cNvPr>
          <p:cNvGraphicFramePr>
            <a:graphicFrameLocks/>
          </p:cNvGraphicFramePr>
          <p:nvPr>
            <p:extLst>
              <p:ext uri="{D42A27DB-BD31-4B8C-83A1-F6EECF244321}">
                <p14:modId xmlns:p14="http://schemas.microsoft.com/office/powerpoint/2010/main" val="28426104"/>
              </p:ext>
            </p:extLst>
          </p:nvPr>
        </p:nvGraphicFramePr>
        <p:xfrm>
          <a:off x="1066800" y="1828800"/>
          <a:ext cx="10058398" cy="4206240"/>
        </p:xfrm>
        <a:graphic>
          <a:graphicData uri="http://schemas.openxmlformats.org/drawingml/2006/table">
            <a:tbl>
              <a:tblPr>
                <a:tableStyleId>{5C22544A-7EE6-4342-B048-85BDC9FD1C3A}</a:tableStyleId>
              </a:tblPr>
              <a:tblGrid>
                <a:gridCol w="2504350">
                  <a:extLst>
                    <a:ext uri="{9D8B030D-6E8A-4147-A177-3AD203B41FA5}">
                      <a16:colId xmlns:a16="http://schemas.microsoft.com/office/drawing/2014/main" val="2927629214"/>
                    </a:ext>
                  </a:extLst>
                </a:gridCol>
                <a:gridCol w="1808716">
                  <a:extLst>
                    <a:ext uri="{9D8B030D-6E8A-4147-A177-3AD203B41FA5}">
                      <a16:colId xmlns:a16="http://schemas.microsoft.com/office/drawing/2014/main" val="2088308727"/>
                    </a:ext>
                  </a:extLst>
                </a:gridCol>
                <a:gridCol w="2340691">
                  <a:extLst>
                    <a:ext uri="{9D8B030D-6E8A-4147-A177-3AD203B41FA5}">
                      <a16:colId xmlns:a16="http://schemas.microsoft.com/office/drawing/2014/main" val="3045847781"/>
                    </a:ext>
                  </a:extLst>
                </a:gridCol>
                <a:gridCol w="3404641">
                  <a:extLst>
                    <a:ext uri="{9D8B030D-6E8A-4147-A177-3AD203B41FA5}">
                      <a16:colId xmlns:a16="http://schemas.microsoft.com/office/drawing/2014/main" val="132725367"/>
                    </a:ext>
                  </a:extLst>
                </a:gridCol>
              </a:tblGrid>
              <a:tr h="400184">
                <a:tc>
                  <a:txBody>
                    <a:bodyPr/>
                    <a:lstStyle/>
                    <a:p>
                      <a:pPr algn="just">
                        <a:lnSpc>
                          <a:spcPct val="150000"/>
                        </a:lnSpc>
                      </a:pPr>
                      <a:r>
                        <a:rPr lang="en-US" sz="1400" b="1" kern="100" dirty="0">
                          <a:solidFill>
                            <a:schemeClr val="bg1"/>
                          </a:solidFill>
                          <a:effectLst/>
                        </a:rPr>
                        <a:t>Test Case</a:t>
                      </a:r>
                      <a:endParaRPr lang="zh-TW" sz="1400" b="1"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57903F"/>
                    </a:solidFill>
                  </a:tcPr>
                </a:tc>
                <a:tc>
                  <a:txBody>
                    <a:bodyPr/>
                    <a:lstStyle/>
                    <a:p>
                      <a:pPr algn="just">
                        <a:lnSpc>
                          <a:spcPct val="150000"/>
                        </a:lnSpc>
                      </a:pPr>
                      <a:r>
                        <a:rPr lang="en-US" sz="1400" b="1" kern="100" dirty="0">
                          <a:solidFill>
                            <a:schemeClr val="bg1"/>
                          </a:solidFill>
                          <a:effectLst/>
                        </a:rPr>
                        <a:t>Pre-condition</a:t>
                      </a:r>
                      <a:endParaRPr lang="zh-TW" sz="1400" b="1"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57903F"/>
                    </a:solidFill>
                  </a:tcPr>
                </a:tc>
                <a:tc>
                  <a:txBody>
                    <a:bodyPr/>
                    <a:lstStyle/>
                    <a:p>
                      <a:pPr algn="just">
                        <a:lnSpc>
                          <a:spcPct val="150000"/>
                        </a:lnSpc>
                      </a:pPr>
                      <a:r>
                        <a:rPr lang="en-US" sz="1400" b="1" kern="100" dirty="0">
                          <a:solidFill>
                            <a:schemeClr val="bg1"/>
                          </a:solidFill>
                          <a:effectLst/>
                        </a:rPr>
                        <a:t>Test Steps</a:t>
                      </a:r>
                      <a:endParaRPr lang="zh-TW" sz="1400" b="1"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57903F"/>
                    </a:solidFill>
                  </a:tcPr>
                </a:tc>
                <a:tc>
                  <a:txBody>
                    <a:bodyPr/>
                    <a:lstStyle/>
                    <a:p>
                      <a:pPr algn="just">
                        <a:lnSpc>
                          <a:spcPct val="150000"/>
                        </a:lnSpc>
                      </a:pPr>
                      <a:r>
                        <a:rPr lang="en-US" sz="1400" b="1" kern="100" dirty="0">
                          <a:solidFill>
                            <a:schemeClr val="bg1"/>
                          </a:solidFill>
                          <a:effectLst/>
                        </a:rPr>
                        <a:t>Test Result</a:t>
                      </a:r>
                      <a:endParaRPr lang="zh-TW" sz="1400" b="1"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57903F"/>
                    </a:solidFill>
                  </a:tcPr>
                </a:tc>
                <a:extLst>
                  <a:ext uri="{0D108BD9-81ED-4DB2-BD59-A6C34878D82A}">
                    <a16:rowId xmlns:a16="http://schemas.microsoft.com/office/drawing/2014/main" val="4251801257"/>
                  </a:ext>
                </a:extLst>
              </a:tr>
              <a:tr h="1713670">
                <a:tc>
                  <a:txBody>
                    <a:bodyPr/>
                    <a:lstStyle/>
                    <a:p>
                      <a:pPr>
                        <a:lnSpc>
                          <a:spcPct val="150000"/>
                        </a:lnSpc>
                      </a:pPr>
                      <a:r>
                        <a:rPr lang="en-US" sz="1400" b="1" kern="100" dirty="0">
                          <a:solidFill>
                            <a:schemeClr val="bg1"/>
                          </a:solidFill>
                          <a:effectLst/>
                        </a:rPr>
                        <a:t>Managing director request more report</a:t>
                      </a:r>
                      <a:endParaRPr lang="zh-TW" sz="1400" b="1"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57903F"/>
                    </a:solidFill>
                  </a:tcPr>
                </a:tc>
                <a:tc>
                  <a:txBody>
                    <a:bodyPr/>
                    <a:lstStyle/>
                    <a:p>
                      <a:pPr>
                        <a:lnSpc>
                          <a:spcPct val="150000"/>
                        </a:lnSpc>
                      </a:pPr>
                      <a:r>
                        <a:rPr lang="en-US" sz="1400" kern="100">
                          <a:effectLst/>
                        </a:rPr>
                        <a:t>Login managing director account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dirty="0">
                          <a:effectLst/>
                        </a:rPr>
                        <a:t>1.  Click the report interface </a:t>
                      </a:r>
                      <a:endParaRPr lang="zh-TW" sz="1400" kern="100" dirty="0">
                        <a:effectLst/>
                      </a:endParaRPr>
                    </a:p>
                    <a:p>
                      <a:pPr>
                        <a:lnSpc>
                          <a:spcPct val="150000"/>
                        </a:lnSpc>
                      </a:pPr>
                      <a:r>
                        <a:rPr lang="en-US" sz="1400" kern="100" dirty="0">
                          <a:effectLst/>
                        </a:rPr>
                        <a:t>2.  activate AI to get report</a:t>
                      </a:r>
                      <a:endParaRPr lang="zh-TW" sz="1400" kern="100" dirty="0">
                        <a:effectLst/>
                      </a:endParaRPr>
                    </a:p>
                    <a:p>
                      <a:pPr>
                        <a:lnSpc>
                          <a:spcPct val="150000"/>
                        </a:lnSpc>
                      </a:pPr>
                      <a:r>
                        <a:rPr lang="en-US" sz="1400" kern="100" dirty="0">
                          <a:effectLst/>
                        </a:rPr>
                        <a:t>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42900" lvl="0" indent="-342900">
                        <a:lnSpc>
                          <a:spcPct val="150000"/>
                        </a:lnSpc>
                        <a:buFont typeface="Times New Roman" panose="02020603050405020304" pitchFamily="18" charset="0"/>
                        <a:buAutoNum type="arabicPeriod"/>
                      </a:pPr>
                      <a:r>
                        <a:rPr lang="en-US" sz="1400" kern="100">
                          <a:effectLst/>
                        </a:rPr>
                        <a:t>Navigate to the report interface success</a:t>
                      </a:r>
                      <a:endParaRPr lang="zh-TW" sz="1400" kern="100">
                        <a:effectLst/>
                      </a:endParaRPr>
                    </a:p>
                    <a:p>
                      <a:pPr marL="342900" lvl="0" indent="-342900">
                        <a:lnSpc>
                          <a:spcPct val="150000"/>
                        </a:lnSpc>
                        <a:buFont typeface="Times New Roman" panose="02020603050405020304" pitchFamily="18" charset="0"/>
                        <a:buAutoNum type="arabicPeriod"/>
                      </a:pPr>
                      <a:r>
                        <a:rPr lang="en-US" sz="1400" kern="100">
                          <a:effectLst/>
                        </a:rPr>
                        <a:t>AI keeps sending the report from database to the director </a:t>
                      </a:r>
                      <a:endParaRPr lang="zh-TW" sz="1400" kern="100">
                        <a:effectLst/>
                      </a:endParaRPr>
                    </a:p>
                    <a:p>
                      <a:pPr>
                        <a:lnSpc>
                          <a:spcPct val="150000"/>
                        </a:lnSpc>
                      </a:pPr>
                      <a:r>
                        <a:rPr lang="en-US" sz="1400" kern="100">
                          <a:effectLst/>
                        </a:rPr>
                        <a:t> </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143182893"/>
                  </a:ext>
                </a:extLst>
              </a:tr>
              <a:tr h="2092386">
                <a:tc>
                  <a:txBody>
                    <a:bodyPr/>
                    <a:lstStyle/>
                    <a:p>
                      <a:pPr>
                        <a:lnSpc>
                          <a:spcPct val="150000"/>
                        </a:lnSpc>
                      </a:pPr>
                      <a:r>
                        <a:rPr lang="en-US" sz="1400" b="1" kern="100" dirty="0">
                          <a:solidFill>
                            <a:schemeClr val="bg1"/>
                          </a:solidFill>
                          <a:effectLst/>
                        </a:rPr>
                        <a:t>Managing director request more report</a:t>
                      </a:r>
                      <a:endParaRPr lang="zh-TW" sz="1400" b="1"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57903F"/>
                    </a:solidFill>
                  </a:tcPr>
                </a:tc>
                <a:tc>
                  <a:txBody>
                    <a:bodyPr/>
                    <a:lstStyle/>
                    <a:p>
                      <a:pPr>
                        <a:lnSpc>
                          <a:spcPct val="150000"/>
                        </a:lnSpc>
                      </a:pPr>
                      <a:r>
                        <a:rPr lang="en-US" sz="1400" kern="100">
                          <a:effectLst/>
                        </a:rPr>
                        <a:t>Login managing director account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50000"/>
                        </a:lnSpc>
                      </a:pPr>
                      <a:r>
                        <a:rPr lang="en-US" sz="1400" kern="100" dirty="0">
                          <a:effectLst/>
                        </a:rPr>
                        <a:t>1.  Click the report interface </a:t>
                      </a:r>
                      <a:endParaRPr lang="zh-TW" sz="1400" kern="100" dirty="0">
                        <a:effectLst/>
                      </a:endParaRPr>
                    </a:p>
                    <a:p>
                      <a:pPr>
                        <a:lnSpc>
                          <a:spcPct val="150000"/>
                        </a:lnSpc>
                      </a:pPr>
                      <a:r>
                        <a:rPr lang="en-US" sz="1400" kern="100" dirty="0">
                          <a:effectLst/>
                        </a:rPr>
                        <a:t>2.  activate AI to get report</a:t>
                      </a:r>
                      <a:endParaRPr lang="zh-TW" sz="1400" kern="100" dirty="0">
                        <a:effectLst/>
                      </a:endParaRPr>
                    </a:p>
                    <a:p>
                      <a:pPr>
                        <a:lnSpc>
                          <a:spcPct val="150000"/>
                        </a:lnSpc>
                      </a:pPr>
                      <a:r>
                        <a:rPr lang="en-US" sz="1400" kern="100" dirty="0">
                          <a:effectLst/>
                        </a:rPr>
                        <a:t>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42900" lvl="0" indent="-342900">
                        <a:lnSpc>
                          <a:spcPct val="150000"/>
                        </a:lnSpc>
                        <a:buFont typeface="Times New Roman" panose="02020603050405020304" pitchFamily="18" charset="0"/>
                        <a:buAutoNum type="arabicPeriod"/>
                      </a:pPr>
                      <a:r>
                        <a:rPr lang="en-US" sz="1400" kern="100" dirty="0">
                          <a:effectLst/>
                        </a:rPr>
                        <a:t>Navigate to the report interface success</a:t>
                      </a:r>
                      <a:endParaRPr lang="zh-TW" sz="1400" kern="100" dirty="0">
                        <a:effectLst/>
                      </a:endParaRPr>
                    </a:p>
                    <a:p>
                      <a:pPr marL="342900" lvl="0" indent="-342900">
                        <a:lnSpc>
                          <a:spcPct val="150000"/>
                        </a:lnSpc>
                        <a:buFont typeface="Times New Roman" panose="02020603050405020304" pitchFamily="18" charset="0"/>
                        <a:buAutoNum type="arabicPeriod"/>
                      </a:pPr>
                      <a:r>
                        <a:rPr lang="en-US" sz="1400" kern="100" dirty="0">
                          <a:effectLst/>
                        </a:rPr>
                        <a:t>AI can not recognize the report in database and pop out error message</a:t>
                      </a:r>
                      <a:endParaRPr lang="zh-TW" sz="1400" kern="100" dirty="0">
                        <a:effectLst/>
                      </a:endParaRPr>
                    </a:p>
                    <a:p>
                      <a:pPr>
                        <a:lnSpc>
                          <a:spcPct val="150000"/>
                        </a:lnSpc>
                      </a:pPr>
                      <a:r>
                        <a:rPr lang="en-US" sz="1400" kern="100" dirty="0">
                          <a:effectLst/>
                        </a:rPr>
                        <a:t> </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00061796"/>
                  </a:ext>
                </a:extLst>
              </a:tr>
            </a:tbl>
          </a:graphicData>
        </a:graphic>
      </p:graphicFrame>
    </p:spTree>
    <p:extLst>
      <p:ext uri="{BB962C8B-B14F-4D97-AF65-F5344CB8AC3E}">
        <p14:creationId xmlns:p14="http://schemas.microsoft.com/office/powerpoint/2010/main" val="1976945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DC962A-CDDA-48C6-B7B2-916A0CBD39C9}"/>
              </a:ext>
            </a:extLst>
          </p:cNvPr>
          <p:cNvSpPr>
            <a:spLocks noGrp="1"/>
          </p:cNvSpPr>
          <p:nvPr>
            <p:ph type="title"/>
          </p:nvPr>
        </p:nvSpPr>
        <p:spPr/>
        <p:txBody>
          <a:bodyPr/>
          <a:lstStyle/>
          <a:p>
            <a:pPr algn="ctr"/>
            <a:r>
              <a:rPr lang="en-US" altLang="zh-HK" b="1" dirty="0"/>
              <a:t>Migration Plan</a:t>
            </a:r>
            <a:endParaRPr lang="zh-HK" altLang="en-US" b="1" dirty="0"/>
          </a:p>
        </p:txBody>
      </p:sp>
      <p:sp>
        <p:nvSpPr>
          <p:cNvPr id="3" name="內容版面配置區 2">
            <a:extLst>
              <a:ext uri="{FF2B5EF4-FFF2-40B4-BE49-F238E27FC236}">
                <a16:creationId xmlns:a16="http://schemas.microsoft.com/office/drawing/2014/main" id="{347AD1A2-212A-4E0E-A5AB-DC760D0E45EB}"/>
              </a:ext>
            </a:extLst>
          </p:cNvPr>
          <p:cNvSpPr>
            <a:spLocks noGrp="1"/>
          </p:cNvSpPr>
          <p:nvPr>
            <p:ph idx="1"/>
          </p:nvPr>
        </p:nvSpPr>
        <p:spPr/>
        <p:txBody>
          <a:bodyPr>
            <a:normAutofit/>
          </a:bodyPr>
          <a:lstStyle/>
          <a:p>
            <a:pPr marL="0" indent="0">
              <a:buNone/>
            </a:pPr>
            <a:r>
              <a:rPr lang="en-US" altLang="zh-HK" sz="2400" dirty="0">
                <a:latin typeface="+mn-lt"/>
                <a:ea typeface="新細明體" panose="02020500000000000000" pitchFamily="18" charset="-120"/>
              </a:rPr>
              <a:t>We focus on time, cost, and risk</a:t>
            </a:r>
          </a:p>
          <a:p>
            <a:r>
              <a:rPr lang="en-US" altLang="zh-HK" sz="2400" b="1" dirty="0">
                <a:effectLst/>
                <a:latin typeface="+mn-lt"/>
                <a:ea typeface="新細明體" panose="02020500000000000000" pitchFamily="18" charset="-120"/>
              </a:rPr>
              <a:t>Conversion strategy</a:t>
            </a:r>
          </a:p>
          <a:p>
            <a:pPr marL="0" indent="0">
              <a:buNone/>
            </a:pPr>
            <a:r>
              <a:rPr lang="en-US" altLang="zh-HK" sz="2400" dirty="0">
                <a:latin typeface="+mn-lt"/>
                <a:ea typeface="新細明體" panose="02020500000000000000" pitchFamily="18" charset="-120"/>
              </a:rPr>
              <a:t>    </a:t>
            </a:r>
            <a:r>
              <a:rPr lang="en-US" altLang="zh-HK" sz="2400" dirty="0">
                <a:effectLst/>
                <a:latin typeface="+mn-lt"/>
                <a:ea typeface="新細明體" panose="02020500000000000000" pitchFamily="18" charset="-120"/>
              </a:rPr>
              <a:t>Parallel conversion</a:t>
            </a:r>
            <a:endParaRPr lang="en-US" altLang="zh-HK" sz="2400" dirty="0">
              <a:latin typeface="+mn-lt"/>
            </a:endParaRPr>
          </a:p>
          <a:p>
            <a:r>
              <a:rPr lang="en-US" altLang="zh-HK" sz="2400" b="1" dirty="0">
                <a:effectLst/>
                <a:latin typeface="+mn-lt"/>
                <a:ea typeface="新細明體" panose="02020500000000000000" pitchFamily="18" charset="-120"/>
              </a:rPr>
              <a:t>Conversion location</a:t>
            </a:r>
          </a:p>
          <a:p>
            <a:pPr marL="0" indent="0">
              <a:buNone/>
            </a:pPr>
            <a:r>
              <a:rPr lang="en-US" altLang="zh-HK" sz="2400" dirty="0">
                <a:effectLst/>
                <a:latin typeface="+mn-lt"/>
                <a:ea typeface="新細明體" panose="02020500000000000000" pitchFamily="18" charset="-120"/>
              </a:rPr>
              <a:t>    Phased conversion</a:t>
            </a:r>
            <a:endParaRPr lang="en-US" altLang="zh-HK" sz="2400" b="1" dirty="0">
              <a:effectLst/>
              <a:latin typeface="+mn-lt"/>
              <a:ea typeface="新細明體" panose="02020500000000000000" pitchFamily="18" charset="-120"/>
            </a:endParaRPr>
          </a:p>
          <a:p>
            <a:r>
              <a:rPr lang="en-US" altLang="zh-HK" sz="2400" b="1" dirty="0">
                <a:effectLst/>
                <a:latin typeface="+mn-lt"/>
                <a:ea typeface="新細明體" panose="02020500000000000000" pitchFamily="18" charset="-120"/>
              </a:rPr>
              <a:t>Conversion module</a:t>
            </a:r>
          </a:p>
          <a:p>
            <a:pPr marL="0" indent="0">
              <a:buNone/>
            </a:pPr>
            <a:r>
              <a:rPr lang="en-US" altLang="zh-HK" sz="2400" b="1" dirty="0">
                <a:latin typeface="+mn-lt"/>
                <a:ea typeface="新細明體" panose="02020500000000000000" pitchFamily="18" charset="-120"/>
              </a:rPr>
              <a:t>    </a:t>
            </a:r>
            <a:r>
              <a:rPr lang="en-US" altLang="zh-HK" sz="2400" dirty="0">
                <a:latin typeface="+mn-lt"/>
                <a:ea typeface="新細明體" panose="02020500000000000000" pitchFamily="18" charset="-120"/>
              </a:rPr>
              <a:t>M</a:t>
            </a:r>
            <a:r>
              <a:rPr lang="en-US" altLang="zh-HK" sz="2400" dirty="0">
                <a:effectLst/>
                <a:latin typeface="+mn-lt"/>
                <a:ea typeface="新細明體" panose="02020500000000000000" pitchFamily="18" charset="-120"/>
              </a:rPr>
              <a:t>odular conversion</a:t>
            </a:r>
            <a:endParaRPr lang="zh-HK" altLang="en-US" sz="2400" dirty="0">
              <a:latin typeface="+mn-lt"/>
            </a:endParaRPr>
          </a:p>
        </p:txBody>
      </p:sp>
      <p:sp>
        <p:nvSpPr>
          <p:cNvPr id="4" name="日期版面配置區 3">
            <a:extLst>
              <a:ext uri="{FF2B5EF4-FFF2-40B4-BE49-F238E27FC236}">
                <a16:creationId xmlns:a16="http://schemas.microsoft.com/office/drawing/2014/main" id="{3B7D8DC5-73DF-4465-ACB4-4E9077B44972}"/>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485509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89EE8-E76E-4CAE-999A-FADD945CA882}"/>
              </a:ext>
            </a:extLst>
          </p:cNvPr>
          <p:cNvSpPr>
            <a:spLocks noGrp="1"/>
          </p:cNvSpPr>
          <p:nvPr>
            <p:ph type="title"/>
          </p:nvPr>
        </p:nvSpPr>
        <p:spPr/>
        <p:txBody>
          <a:bodyPr>
            <a:normAutofit/>
          </a:bodyPr>
          <a:lstStyle/>
          <a:p>
            <a:pPr algn="ctr"/>
            <a:r>
              <a:rPr lang="en-US" altLang="zh-HK" sz="4000" b="1" dirty="0">
                <a:effectLst/>
              </a:rPr>
              <a:t>Parallel Conversion</a:t>
            </a:r>
            <a:endParaRPr lang="zh-HK" altLang="en-US" b="1" dirty="0"/>
          </a:p>
        </p:txBody>
      </p:sp>
      <p:sp>
        <p:nvSpPr>
          <p:cNvPr id="3" name="內容版面配置區 2">
            <a:extLst>
              <a:ext uri="{FF2B5EF4-FFF2-40B4-BE49-F238E27FC236}">
                <a16:creationId xmlns:a16="http://schemas.microsoft.com/office/drawing/2014/main" id="{705A5AA0-2F0B-4A16-B361-53DD804A6E36}"/>
              </a:ext>
            </a:extLst>
          </p:cNvPr>
          <p:cNvSpPr>
            <a:spLocks noGrp="1"/>
          </p:cNvSpPr>
          <p:nvPr>
            <p:ph idx="1"/>
          </p:nvPr>
        </p:nvSpPr>
        <p:spPr/>
        <p:txBody>
          <a:bodyPr/>
          <a:lstStyle/>
          <a:p>
            <a:r>
              <a:rPr lang="en-US" altLang="zh-HK" sz="2400" dirty="0">
                <a:effectLst/>
                <a:latin typeface="+mn-lt"/>
                <a:ea typeface="新細明體" panose="02020500000000000000" pitchFamily="18" charset="-120"/>
              </a:rPr>
              <a:t>Run both system simultaneously</a:t>
            </a:r>
          </a:p>
          <a:p>
            <a:r>
              <a:rPr lang="en-US" altLang="zh-HK" sz="2400" dirty="0">
                <a:latin typeface="+mn-lt"/>
                <a:ea typeface="新細明體" panose="02020500000000000000" pitchFamily="18" charset="-120"/>
              </a:rPr>
              <a:t>Reduce risk</a:t>
            </a:r>
          </a:p>
          <a:p>
            <a:r>
              <a:rPr lang="en-US" altLang="zh-HK" sz="2400" dirty="0">
                <a:effectLst/>
                <a:latin typeface="+mn-lt"/>
                <a:ea typeface="新細明體" panose="02020500000000000000" pitchFamily="18" charset="-120"/>
              </a:rPr>
              <a:t>Staff</a:t>
            </a:r>
            <a:r>
              <a:rPr lang="en-US" altLang="zh-HK" sz="2400" dirty="0">
                <a:latin typeface="+mn-lt"/>
                <a:ea typeface="新細明體" panose="02020500000000000000" pitchFamily="18" charset="-120"/>
              </a:rPr>
              <a:t> can take time to learn new system features</a:t>
            </a:r>
            <a:endParaRPr lang="en-US" altLang="zh-HK" sz="1800" dirty="0">
              <a:effectLst/>
              <a:latin typeface="Times New Roman" panose="02020603050405020304" pitchFamily="18" charset="0"/>
              <a:ea typeface="新細明體" panose="02020500000000000000" pitchFamily="18" charset="-120"/>
            </a:endParaRPr>
          </a:p>
          <a:p>
            <a:endParaRPr lang="zh-HK" altLang="en-US" dirty="0"/>
          </a:p>
        </p:txBody>
      </p:sp>
      <p:sp>
        <p:nvSpPr>
          <p:cNvPr id="4" name="日期版面配置區 3">
            <a:extLst>
              <a:ext uri="{FF2B5EF4-FFF2-40B4-BE49-F238E27FC236}">
                <a16:creationId xmlns:a16="http://schemas.microsoft.com/office/drawing/2014/main" id="{747AD204-C19C-416E-9772-F98286011273}"/>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263811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71E612E-8C59-4BAD-ADEE-0C556AFF9109}"/>
              </a:ext>
            </a:extLst>
          </p:cNvPr>
          <p:cNvSpPr>
            <a:spLocks noGrp="1"/>
          </p:cNvSpPr>
          <p:nvPr>
            <p:ph type="title"/>
          </p:nvPr>
        </p:nvSpPr>
        <p:spPr>
          <a:xfrm>
            <a:off x="1066800" y="2743200"/>
            <a:ext cx="10058400" cy="1371600"/>
          </a:xfrm>
        </p:spPr>
        <p:txBody>
          <a:bodyPr>
            <a:normAutofit/>
          </a:bodyPr>
          <a:lstStyle/>
          <a:p>
            <a:pPr algn="ctr"/>
            <a:r>
              <a:rPr lang="en-US" b="1" dirty="0">
                <a:effectLst/>
                <a:cs typeface="Times New Roman" panose="02020603050405020304" pitchFamily="18" charset="0"/>
              </a:rPr>
              <a:t>Feasibility Analysis</a:t>
            </a:r>
            <a:endParaRPr lang="en-US" dirty="0"/>
          </a:p>
        </p:txBody>
      </p:sp>
      <p:sp>
        <p:nvSpPr>
          <p:cNvPr id="4" name="日期版面配置區 3">
            <a:extLst>
              <a:ext uri="{FF2B5EF4-FFF2-40B4-BE49-F238E27FC236}">
                <a16:creationId xmlns:a16="http://schemas.microsoft.com/office/drawing/2014/main" id="{C23C7BF2-ED44-434E-90F7-566896726B96}"/>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907589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800F7F-AB1F-4351-9A91-028D79B0F20D}"/>
              </a:ext>
            </a:extLst>
          </p:cNvPr>
          <p:cNvSpPr>
            <a:spLocks noGrp="1"/>
          </p:cNvSpPr>
          <p:nvPr>
            <p:ph type="title"/>
          </p:nvPr>
        </p:nvSpPr>
        <p:spPr/>
        <p:txBody>
          <a:bodyPr>
            <a:normAutofit/>
          </a:bodyPr>
          <a:lstStyle/>
          <a:p>
            <a:pPr algn="ctr"/>
            <a:r>
              <a:rPr lang="en-US" altLang="zh-HK" b="1" dirty="0"/>
              <a:t>P</a:t>
            </a:r>
            <a:r>
              <a:rPr lang="en-US" altLang="zh-HK" sz="4000" b="1" dirty="0">
                <a:effectLst/>
              </a:rPr>
              <a:t>hased Conversion</a:t>
            </a:r>
            <a:endParaRPr lang="zh-HK" altLang="en-US" b="1" dirty="0"/>
          </a:p>
        </p:txBody>
      </p:sp>
      <p:sp>
        <p:nvSpPr>
          <p:cNvPr id="3" name="內容版面配置區 2">
            <a:extLst>
              <a:ext uri="{FF2B5EF4-FFF2-40B4-BE49-F238E27FC236}">
                <a16:creationId xmlns:a16="http://schemas.microsoft.com/office/drawing/2014/main" id="{1EBFFB03-DBFA-4DB3-9B9D-A19845E0A438}"/>
              </a:ext>
            </a:extLst>
          </p:cNvPr>
          <p:cNvSpPr>
            <a:spLocks noGrp="1"/>
          </p:cNvSpPr>
          <p:nvPr>
            <p:ph idx="1"/>
          </p:nvPr>
        </p:nvSpPr>
        <p:spPr/>
        <p:txBody>
          <a:bodyPr>
            <a:normAutofit/>
          </a:bodyPr>
          <a:lstStyle/>
          <a:p>
            <a:r>
              <a:rPr lang="en-US" altLang="zh-HK" sz="2400" dirty="0">
                <a:latin typeface="+mn-lt"/>
              </a:rPr>
              <a:t>Phase by phase</a:t>
            </a:r>
          </a:p>
          <a:p>
            <a:r>
              <a:rPr lang="en-US" altLang="zh-HK" sz="2400" dirty="0">
                <a:latin typeface="+mn-lt"/>
              </a:rPr>
              <a:t>Reduce help desk personnel workload</a:t>
            </a:r>
            <a:endParaRPr lang="zh-HK" altLang="en-US" sz="2400" dirty="0">
              <a:latin typeface="+mn-lt"/>
            </a:endParaRPr>
          </a:p>
        </p:txBody>
      </p:sp>
      <p:sp>
        <p:nvSpPr>
          <p:cNvPr id="4" name="日期版面配置區 3">
            <a:extLst>
              <a:ext uri="{FF2B5EF4-FFF2-40B4-BE49-F238E27FC236}">
                <a16:creationId xmlns:a16="http://schemas.microsoft.com/office/drawing/2014/main" id="{CB8E2E46-2E0A-4409-B79B-8CB1D943389E}"/>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842012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988B0A-0CF3-4576-8AB1-C50986630DE1}"/>
              </a:ext>
            </a:extLst>
          </p:cNvPr>
          <p:cNvSpPr>
            <a:spLocks noGrp="1"/>
          </p:cNvSpPr>
          <p:nvPr>
            <p:ph type="title"/>
          </p:nvPr>
        </p:nvSpPr>
        <p:spPr/>
        <p:txBody>
          <a:bodyPr>
            <a:normAutofit/>
          </a:bodyPr>
          <a:lstStyle/>
          <a:p>
            <a:pPr algn="ctr"/>
            <a:r>
              <a:rPr lang="en-US" altLang="zh-HK" b="1" dirty="0"/>
              <a:t>M</a:t>
            </a:r>
            <a:r>
              <a:rPr lang="en-US" altLang="zh-HK" b="1" dirty="0">
                <a:effectLst/>
              </a:rPr>
              <a:t>odular</a:t>
            </a:r>
            <a:r>
              <a:rPr lang="en-US" altLang="zh-HK" b="1" dirty="0">
                <a:effectLst/>
                <a:latin typeface="Times New Roman" panose="02020603050405020304" pitchFamily="18" charset="0"/>
                <a:ea typeface="新細明體" panose="02020500000000000000" pitchFamily="18" charset="-120"/>
              </a:rPr>
              <a:t> </a:t>
            </a:r>
            <a:r>
              <a:rPr lang="en-US" altLang="zh-HK" b="1" dirty="0">
                <a:effectLst/>
              </a:rPr>
              <a:t>Conversion</a:t>
            </a:r>
            <a:endParaRPr lang="zh-HK" altLang="en-US" sz="7200" b="1" dirty="0"/>
          </a:p>
        </p:txBody>
      </p:sp>
      <p:sp>
        <p:nvSpPr>
          <p:cNvPr id="3" name="內容版面配置區 2">
            <a:extLst>
              <a:ext uri="{FF2B5EF4-FFF2-40B4-BE49-F238E27FC236}">
                <a16:creationId xmlns:a16="http://schemas.microsoft.com/office/drawing/2014/main" id="{1306F65A-A954-4B7A-8927-47FB8ADE70CB}"/>
              </a:ext>
            </a:extLst>
          </p:cNvPr>
          <p:cNvSpPr>
            <a:spLocks noGrp="1"/>
          </p:cNvSpPr>
          <p:nvPr>
            <p:ph idx="1"/>
          </p:nvPr>
        </p:nvSpPr>
        <p:spPr/>
        <p:txBody>
          <a:bodyPr/>
          <a:lstStyle/>
          <a:p>
            <a:r>
              <a:rPr lang="en-US" altLang="zh-HK" sz="2400" dirty="0">
                <a:latin typeface="+mn-lt"/>
              </a:rPr>
              <a:t>Reduce the risk</a:t>
            </a:r>
          </a:p>
          <a:p>
            <a:r>
              <a:rPr lang="en-US" altLang="zh-HK" sz="2400" dirty="0">
                <a:latin typeface="+mn-lt"/>
              </a:rPr>
              <a:t>Test the module before use one by one</a:t>
            </a:r>
          </a:p>
        </p:txBody>
      </p:sp>
      <p:sp>
        <p:nvSpPr>
          <p:cNvPr id="4" name="日期版面配置區 3">
            <a:extLst>
              <a:ext uri="{FF2B5EF4-FFF2-40B4-BE49-F238E27FC236}">
                <a16:creationId xmlns:a16="http://schemas.microsoft.com/office/drawing/2014/main" id="{506FB971-7073-4BF1-ADBA-B22F18013BDA}"/>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091835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0AC09B-1149-40B1-BC68-64DAC4DCED20}"/>
              </a:ext>
            </a:extLst>
          </p:cNvPr>
          <p:cNvSpPr>
            <a:spLocks noGrp="1"/>
          </p:cNvSpPr>
          <p:nvPr>
            <p:ph type="title"/>
          </p:nvPr>
        </p:nvSpPr>
        <p:spPr/>
        <p:txBody>
          <a:bodyPr/>
          <a:lstStyle/>
          <a:p>
            <a:pPr algn="ctr"/>
            <a:r>
              <a:rPr lang="en-US" altLang="zh-HK" b="1" dirty="0"/>
              <a:t>System Support Arrangement</a:t>
            </a:r>
            <a:endParaRPr lang="zh-HK" altLang="en-US" b="1" dirty="0"/>
          </a:p>
        </p:txBody>
      </p:sp>
      <p:sp>
        <p:nvSpPr>
          <p:cNvPr id="3" name="內容版面配置區 2">
            <a:extLst>
              <a:ext uri="{FF2B5EF4-FFF2-40B4-BE49-F238E27FC236}">
                <a16:creationId xmlns:a16="http://schemas.microsoft.com/office/drawing/2014/main" id="{369994B3-84F3-425B-813D-E7DE34DEC2F5}"/>
              </a:ext>
            </a:extLst>
          </p:cNvPr>
          <p:cNvSpPr>
            <a:spLocks noGrp="1"/>
          </p:cNvSpPr>
          <p:nvPr>
            <p:ph idx="1"/>
          </p:nvPr>
        </p:nvSpPr>
        <p:spPr>
          <a:xfrm>
            <a:off x="1066800" y="2080614"/>
            <a:ext cx="10058400" cy="3849624"/>
          </a:xfrm>
        </p:spPr>
        <p:txBody>
          <a:bodyPr>
            <a:normAutofit/>
          </a:bodyPr>
          <a:lstStyle/>
          <a:p>
            <a:r>
              <a:rPr lang="en-US" altLang="zh-HK" sz="2400" dirty="0">
                <a:latin typeface="+mn-lt"/>
              </a:rPr>
              <a:t>Training session </a:t>
            </a:r>
            <a:r>
              <a:rPr lang="en-US" altLang="zh-HK" sz="2400" dirty="0">
                <a:latin typeface="+mn-lt"/>
                <a:sym typeface="Wingdings" panose="05000000000000000000" pitchFamily="2" charset="2"/>
              </a:rPr>
              <a:t> teach the staffs how to use the new function</a:t>
            </a:r>
            <a:endParaRPr lang="en-US" altLang="zh-HK" sz="2400" dirty="0">
              <a:latin typeface="+mn-lt"/>
            </a:endParaRPr>
          </a:p>
          <a:p>
            <a:r>
              <a:rPr lang="en-US" altLang="zh-HK" sz="2400" dirty="0">
                <a:latin typeface="+mn-lt"/>
              </a:rPr>
              <a:t>Instruction videos </a:t>
            </a:r>
            <a:r>
              <a:rPr lang="en-US" altLang="zh-HK" sz="2400" dirty="0">
                <a:latin typeface="+mn-lt"/>
                <a:sym typeface="Wingdings" panose="05000000000000000000" pitchFamily="2" charset="2"/>
              </a:rPr>
              <a:t> check the function usage</a:t>
            </a:r>
            <a:endParaRPr lang="zh-HK" altLang="en-US" sz="2400" dirty="0">
              <a:latin typeface="+mn-lt"/>
            </a:endParaRPr>
          </a:p>
        </p:txBody>
      </p:sp>
      <p:sp>
        <p:nvSpPr>
          <p:cNvPr id="4" name="日期版面配置區 3">
            <a:extLst>
              <a:ext uri="{FF2B5EF4-FFF2-40B4-BE49-F238E27FC236}">
                <a16:creationId xmlns:a16="http://schemas.microsoft.com/office/drawing/2014/main" id="{FC3682CA-BAE0-4188-9B43-FB11E027114D}"/>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277950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42973B-9191-41C5-A1AB-59F98B3F1C9E}"/>
              </a:ext>
            </a:extLst>
          </p:cNvPr>
          <p:cNvSpPr>
            <a:spLocks noGrp="1"/>
          </p:cNvSpPr>
          <p:nvPr>
            <p:ph type="title"/>
          </p:nvPr>
        </p:nvSpPr>
        <p:spPr/>
        <p:txBody>
          <a:bodyPr/>
          <a:lstStyle/>
          <a:p>
            <a:pPr algn="ctr"/>
            <a:r>
              <a:rPr lang="en-US" altLang="zh-HK" b="1" dirty="0"/>
              <a:t>Maintenance</a:t>
            </a:r>
            <a:endParaRPr lang="zh-HK" altLang="en-US" b="1" dirty="0"/>
          </a:p>
        </p:txBody>
      </p:sp>
      <p:sp>
        <p:nvSpPr>
          <p:cNvPr id="3" name="內容版面配置區 2">
            <a:extLst>
              <a:ext uri="{FF2B5EF4-FFF2-40B4-BE49-F238E27FC236}">
                <a16:creationId xmlns:a16="http://schemas.microsoft.com/office/drawing/2014/main" id="{C12F37EE-3627-481F-9262-0ACF37071085}"/>
              </a:ext>
            </a:extLst>
          </p:cNvPr>
          <p:cNvSpPr>
            <a:spLocks noGrp="1"/>
          </p:cNvSpPr>
          <p:nvPr>
            <p:ph idx="1"/>
          </p:nvPr>
        </p:nvSpPr>
        <p:spPr/>
        <p:txBody>
          <a:bodyPr>
            <a:normAutofit/>
          </a:bodyPr>
          <a:lstStyle/>
          <a:p>
            <a:r>
              <a:rPr lang="en-US" altLang="zh-HK" sz="2400" dirty="0">
                <a:latin typeface="+mn-lt"/>
              </a:rPr>
              <a:t>Collect user opinion</a:t>
            </a:r>
          </a:p>
          <a:p>
            <a:r>
              <a:rPr lang="en-US" altLang="zh-HK" sz="2400" dirty="0">
                <a:effectLst/>
                <a:latin typeface="+mn-lt"/>
                <a:ea typeface="新細明體" panose="02020500000000000000" pitchFamily="18" charset="-120"/>
              </a:rPr>
              <a:t>Committee discussion </a:t>
            </a:r>
            <a:r>
              <a:rPr lang="en-US" altLang="zh-HK" sz="2400" dirty="0">
                <a:effectLst/>
                <a:latin typeface="+mn-lt"/>
                <a:ea typeface="新細明體" panose="02020500000000000000" pitchFamily="18" charset="-120"/>
                <a:sym typeface="Wingdings" panose="05000000000000000000" pitchFamily="2" charset="2"/>
              </a:rPr>
              <a:t> figure out better performance</a:t>
            </a:r>
          </a:p>
          <a:p>
            <a:r>
              <a:rPr lang="en-US" altLang="zh-HK" sz="2400" dirty="0">
                <a:latin typeface="+mn-lt"/>
                <a:ea typeface="新細明體" panose="02020500000000000000" pitchFamily="18" charset="-120"/>
                <a:sym typeface="Wingdings" panose="05000000000000000000" pitchFamily="2" charset="2"/>
              </a:rPr>
              <a:t>Analysis new requirement</a:t>
            </a:r>
          </a:p>
          <a:p>
            <a:r>
              <a:rPr lang="en-US" altLang="zh-HK" sz="2400" dirty="0">
                <a:latin typeface="+mn-lt"/>
                <a:ea typeface="新細明體" panose="02020500000000000000" pitchFamily="18" charset="-120"/>
                <a:sym typeface="Wingdings" panose="05000000000000000000" pitchFamily="2" charset="2"/>
              </a:rPr>
              <a:t>Develop new requirement</a:t>
            </a:r>
            <a:endParaRPr lang="zh-HK" altLang="en-US" sz="2400" dirty="0">
              <a:latin typeface="+mn-lt"/>
            </a:endParaRPr>
          </a:p>
        </p:txBody>
      </p:sp>
      <p:sp>
        <p:nvSpPr>
          <p:cNvPr id="4" name="日期版面配置區 3">
            <a:extLst>
              <a:ext uri="{FF2B5EF4-FFF2-40B4-BE49-F238E27FC236}">
                <a16:creationId xmlns:a16="http://schemas.microsoft.com/office/drawing/2014/main" id="{A002708D-7916-49DC-AC9A-FE3FAEAE465F}"/>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651418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4A00CC-C095-4736-AC97-216B3F9CF44D}"/>
              </a:ext>
            </a:extLst>
          </p:cNvPr>
          <p:cNvSpPr>
            <a:spLocks noGrp="1"/>
          </p:cNvSpPr>
          <p:nvPr>
            <p:ph type="title"/>
          </p:nvPr>
        </p:nvSpPr>
        <p:spPr/>
        <p:txBody>
          <a:bodyPr>
            <a:normAutofit/>
          </a:bodyPr>
          <a:lstStyle/>
          <a:p>
            <a:pPr algn="ctr"/>
            <a:r>
              <a:rPr lang="en-US" b="1" dirty="0">
                <a:effectLst/>
              </a:rPr>
              <a:t>Conclusion</a:t>
            </a:r>
            <a:endParaRPr lang="en-US" sz="4800" dirty="0"/>
          </a:p>
        </p:txBody>
      </p:sp>
      <p:sp>
        <p:nvSpPr>
          <p:cNvPr id="3" name="內容版面配置區 2">
            <a:extLst>
              <a:ext uri="{FF2B5EF4-FFF2-40B4-BE49-F238E27FC236}">
                <a16:creationId xmlns:a16="http://schemas.microsoft.com/office/drawing/2014/main" id="{71D38D86-B366-447D-8171-982EBF05DF19}"/>
              </a:ext>
            </a:extLst>
          </p:cNvPr>
          <p:cNvSpPr>
            <a:spLocks noGrp="1"/>
          </p:cNvSpPr>
          <p:nvPr>
            <p:ph idx="1"/>
          </p:nvPr>
        </p:nvSpPr>
        <p:spPr/>
        <p:txBody>
          <a:bodyPr>
            <a:normAutofit/>
          </a:bodyPr>
          <a:lstStyle/>
          <a:p>
            <a:pPr marL="0" indent="0">
              <a:buNone/>
            </a:pPr>
            <a:r>
              <a:rPr lang="en-US" sz="2400" dirty="0">
                <a:solidFill>
                  <a:srgbClr val="000000"/>
                </a:solidFill>
                <a:effectLst/>
                <a:latin typeface="+mn-lt"/>
                <a:ea typeface="Times New Roman" panose="02020603050405020304" pitchFamily="18" charset="0"/>
              </a:rPr>
              <a:t>Information Technology has become a huge part of our daily life, and convenience has become a kind of lifestyle. Apart from our daily life, it also affected the </a:t>
            </a:r>
            <a:r>
              <a:rPr lang="en-US" sz="2400" dirty="0">
                <a:solidFill>
                  <a:srgbClr val="000000"/>
                </a:solidFill>
                <a:effectLst/>
                <a:latin typeface="+mn-lt"/>
              </a:rPr>
              <a:t>operations</a:t>
            </a:r>
            <a:r>
              <a:rPr lang="en-US" sz="2400" dirty="0">
                <a:solidFill>
                  <a:srgbClr val="000000"/>
                </a:solidFill>
                <a:effectLst/>
                <a:latin typeface="+mn-lt"/>
                <a:ea typeface="Times New Roman" panose="02020603050405020304" pitchFamily="18" charset="0"/>
              </a:rPr>
              <a:t> of many industries. Many companies nowadays will computerize the daily workflow, data processing, report generation, etc. in order to handle things faster. Therefore, it is important for the company to develop a great system otherwise it will become a loss for the company.</a:t>
            </a:r>
            <a:endParaRPr lang="en-US" sz="1800" dirty="0">
              <a:latin typeface="+mn-lt"/>
            </a:endParaRPr>
          </a:p>
        </p:txBody>
      </p:sp>
      <p:sp>
        <p:nvSpPr>
          <p:cNvPr id="4" name="日期版面配置區 3">
            <a:extLst>
              <a:ext uri="{FF2B5EF4-FFF2-40B4-BE49-F238E27FC236}">
                <a16:creationId xmlns:a16="http://schemas.microsoft.com/office/drawing/2014/main" id="{B868D1EB-5D1B-4057-8DFE-4C29449989B3}"/>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07369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DA689C-624D-41DB-8D8C-F753AC81AAB7}"/>
              </a:ext>
            </a:extLst>
          </p:cNvPr>
          <p:cNvSpPr>
            <a:spLocks noGrp="1"/>
          </p:cNvSpPr>
          <p:nvPr>
            <p:ph type="title"/>
          </p:nvPr>
        </p:nvSpPr>
        <p:spPr/>
        <p:txBody>
          <a:bodyPr>
            <a:normAutofit/>
          </a:bodyPr>
          <a:lstStyle/>
          <a:p>
            <a:pPr algn="ctr"/>
            <a:r>
              <a:rPr lang="en-US" b="1" dirty="0">
                <a:effectLst/>
                <a:cs typeface="Times New Roman" panose="02020603050405020304" pitchFamily="18" charset="0"/>
              </a:rPr>
              <a:t>Technical Feasibility</a:t>
            </a:r>
            <a:endParaRPr lang="en-US" dirty="0"/>
          </a:p>
        </p:txBody>
      </p:sp>
      <p:sp>
        <p:nvSpPr>
          <p:cNvPr id="4" name="內容版面配置區 3">
            <a:extLst>
              <a:ext uri="{FF2B5EF4-FFF2-40B4-BE49-F238E27FC236}">
                <a16:creationId xmlns:a16="http://schemas.microsoft.com/office/drawing/2014/main" id="{D98D84BA-DBA2-44FD-96AB-63A0B220CB03}"/>
              </a:ext>
            </a:extLst>
          </p:cNvPr>
          <p:cNvSpPr>
            <a:spLocks noGrp="1"/>
          </p:cNvSpPr>
          <p:nvPr>
            <p:ph idx="1"/>
          </p:nvPr>
        </p:nvSpPr>
        <p:spPr/>
        <p:txBody>
          <a:bodyPr>
            <a:normAutofit/>
          </a:bodyPr>
          <a:lstStyle/>
          <a:p>
            <a:r>
              <a:rPr lang="en-US" sz="2800" dirty="0">
                <a:latin typeface="+mn-lt"/>
              </a:rPr>
              <a:t>A simple system</a:t>
            </a:r>
          </a:p>
          <a:p>
            <a:r>
              <a:rPr lang="en-US" sz="2800" dirty="0">
                <a:latin typeface="+mn-lt"/>
              </a:rPr>
              <a:t>Rent existing server</a:t>
            </a:r>
          </a:p>
        </p:txBody>
      </p:sp>
      <p:sp>
        <p:nvSpPr>
          <p:cNvPr id="3" name="日期版面配置區 2">
            <a:extLst>
              <a:ext uri="{FF2B5EF4-FFF2-40B4-BE49-F238E27FC236}">
                <a16:creationId xmlns:a16="http://schemas.microsoft.com/office/drawing/2014/main" id="{E51A7B20-9818-4064-97EA-7A799886CCDB}"/>
              </a:ext>
            </a:extLst>
          </p:cNvPr>
          <p:cNvSpPr>
            <a:spLocks noGrp="1"/>
          </p:cNvSpPr>
          <p:nvPr>
            <p:ph type="dt" sz="half" idx="10"/>
          </p:nvPr>
        </p:nvSpPr>
        <p:spPr/>
        <p:txBody>
          <a:bodyPr/>
          <a:lstStyle/>
          <a:p>
            <a:pPr rtl="0"/>
            <a:fld id="{A33183BB-2861-4A80-80A6-2C9B82653C78}" type="datetime1">
              <a:rPr lang="zh-TW" altLang="en-US" smtClean="0"/>
              <a:t>2021/4/26</a:t>
            </a:fld>
            <a:endParaRPr lang="en-US"/>
          </a:p>
        </p:txBody>
      </p:sp>
    </p:spTree>
    <p:extLst>
      <p:ext uri="{BB962C8B-B14F-4D97-AF65-F5344CB8AC3E}">
        <p14:creationId xmlns:p14="http://schemas.microsoft.com/office/powerpoint/2010/main" val="1041039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539CC5-DC98-44A2-8A55-0B30ABFEFAFC}"/>
              </a:ext>
            </a:extLst>
          </p:cNvPr>
          <p:cNvSpPr>
            <a:spLocks noGrp="1"/>
          </p:cNvSpPr>
          <p:nvPr>
            <p:ph type="title"/>
          </p:nvPr>
        </p:nvSpPr>
        <p:spPr/>
        <p:txBody>
          <a:bodyPr>
            <a:normAutofit/>
          </a:bodyPr>
          <a:lstStyle/>
          <a:p>
            <a:pPr algn="ctr"/>
            <a:r>
              <a:rPr lang="en-US" b="1" dirty="0">
                <a:effectLst/>
                <a:cs typeface="Times New Roman" panose="02020603050405020304" pitchFamily="18" charset="0"/>
              </a:rPr>
              <a:t>Organizational Feasibility</a:t>
            </a:r>
            <a:endParaRPr lang="en-US" dirty="0"/>
          </a:p>
        </p:txBody>
      </p:sp>
      <p:graphicFrame>
        <p:nvGraphicFramePr>
          <p:cNvPr id="5" name="內容版面配置區 4">
            <a:extLst>
              <a:ext uri="{FF2B5EF4-FFF2-40B4-BE49-F238E27FC236}">
                <a16:creationId xmlns:a16="http://schemas.microsoft.com/office/drawing/2014/main" id="{6938E3CC-A7E7-4F00-A3F4-F6625C9947E6}"/>
              </a:ext>
            </a:extLst>
          </p:cNvPr>
          <p:cNvGraphicFramePr>
            <a:graphicFrameLocks noGrp="1"/>
          </p:cNvGraphicFramePr>
          <p:nvPr>
            <p:ph idx="1"/>
            <p:extLst>
              <p:ext uri="{D42A27DB-BD31-4B8C-83A1-F6EECF244321}">
                <p14:modId xmlns:p14="http://schemas.microsoft.com/office/powerpoint/2010/main" val="502098467"/>
              </p:ext>
            </p:extLst>
          </p:nvPr>
        </p:nvGraphicFramePr>
        <p:xfrm>
          <a:off x="1066800" y="1749778"/>
          <a:ext cx="10058400" cy="4535954"/>
        </p:xfrm>
        <a:graphic>
          <a:graphicData uri="http://schemas.openxmlformats.org/drawingml/2006/table">
            <a:tbl>
              <a:tblPr firstRow="1" firstCol="1" bandRow="1">
                <a:tableStyleId>{5C22544A-7EE6-4342-B048-85BDC9FD1C3A}</a:tableStyleId>
              </a:tblPr>
              <a:tblGrid>
                <a:gridCol w="2466622">
                  <a:extLst>
                    <a:ext uri="{9D8B030D-6E8A-4147-A177-3AD203B41FA5}">
                      <a16:colId xmlns:a16="http://schemas.microsoft.com/office/drawing/2014/main" val="722444866"/>
                    </a:ext>
                  </a:extLst>
                </a:gridCol>
                <a:gridCol w="7591778">
                  <a:extLst>
                    <a:ext uri="{9D8B030D-6E8A-4147-A177-3AD203B41FA5}">
                      <a16:colId xmlns:a16="http://schemas.microsoft.com/office/drawing/2014/main" val="463838536"/>
                    </a:ext>
                  </a:extLst>
                </a:gridCol>
              </a:tblGrid>
              <a:tr h="460689">
                <a:tc>
                  <a:txBody>
                    <a:bodyPr/>
                    <a:lstStyle/>
                    <a:p>
                      <a:pPr marL="0" marR="0">
                        <a:lnSpc>
                          <a:spcPct val="150000"/>
                        </a:lnSpc>
                        <a:spcBef>
                          <a:spcPts val="0"/>
                        </a:spcBef>
                        <a:spcAft>
                          <a:spcPts val="0"/>
                        </a:spcAft>
                      </a:pPr>
                      <a:r>
                        <a:rPr lang="en-US" sz="1600">
                          <a:effectLst/>
                          <a:latin typeface="+mn-lt"/>
                        </a:rPr>
                        <a:t>Accounting staff</a:t>
                      </a:r>
                      <a:endParaRPr lang="en-US" sz="1400">
                        <a:effectLst/>
                        <a:latin typeface="+mn-lt"/>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600" dirty="0">
                          <a:effectLst/>
                          <a:latin typeface="+mn-lt"/>
                        </a:rPr>
                        <a:t>Compare the signature by AI and send back a report</a:t>
                      </a:r>
                      <a:endParaRPr lang="en-US" sz="1400" dirty="0">
                        <a:effectLst/>
                        <a:latin typeface="+mn-lt"/>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2564158424"/>
                  </a:ext>
                </a:extLst>
              </a:tr>
              <a:tr h="800988">
                <a:tc>
                  <a:txBody>
                    <a:bodyPr/>
                    <a:lstStyle/>
                    <a:p>
                      <a:pPr marL="0" marR="0">
                        <a:lnSpc>
                          <a:spcPct val="150000"/>
                        </a:lnSpc>
                        <a:spcBef>
                          <a:spcPts val="0"/>
                        </a:spcBef>
                        <a:spcAft>
                          <a:spcPts val="0"/>
                        </a:spcAft>
                      </a:pPr>
                      <a:r>
                        <a:rPr lang="en-US" sz="1600">
                          <a:effectLst/>
                          <a:latin typeface="+mn-lt"/>
                        </a:rPr>
                        <a:t>Managing Director</a:t>
                      </a:r>
                      <a:endParaRPr lang="en-US" sz="1400">
                        <a:effectLst/>
                        <a:latin typeface="+mn-lt"/>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600">
                          <a:effectLst/>
                          <a:latin typeface="+mn-lt"/>
                        </a:rPr>
                        <a:t>Auto-generate different type of chart with one click</a:t>
                      </a:r>
                      <a:endParaRPr lang="en-US" sz="1400">
                        <a:effectLst/>
                        <a:latin typeface="+mn-lt"/>
                      </a:endParaRPr>
                    </a:p>
                    <a:p>
                      <a:pPr marL="0" marR="0">
                        <a:lnSpc>
                          <a:spcPct val="150000"/>
                        </a:lnSpc>
                        <a:spcBef>
                          <a:spcPts val="0"/>
                        </a:spcBef>
                        <a:spcAft>
                          <a:spcPts val="0"/>
                        </a:spcAft>
                      </a:pPr>
                      <a:r>
                        <a:rPr lang="en-US" sz="1600">
                          <a:effectLst/>
                          <a:latin typeface="+mn-lt"/>
                        </a:rPr>
                        <a:t>Allow accessing the background with administration</a:t>
                      </a:r>
                      <a:endParaRPr lang="en-US" sz="1400">
                        <a:effectLst/>
                        <a:latin typeface="+mn-lt"/>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217847"/>
                  </a:ext>
                </a:extLst>
              </a:tr>
              <a:tr h="800988">
                <a:tc>
                  <a:txBody>
                    <a:bodyPr/>
                    <a:lstStyle/>
                    <a:p>
                      <a:pPr marL="0" marR="0">
                        <a:lnSpc>
                          <a:spcPct val="150000"/>
                        </a:lnSpc>
                        <a:spcBef>
                          <a:spcPts val="0"/>
                        </a:spcBef>
                        <a:spcAft>
                          <a:spcPts val="0"/>
                        </a:spcAft>
                      </a:pPr>
                      <a:r>
                        <a:rPr lang="en-US" sz="1600">
                          <a:effectLst/>
                          <a:latin typeface="+mn-lt"/>
                        </a:rPr>
                        <a:t>Customer Service staff</a:t>
                      </a:r>
                      <a:endParaRPr lang="en-US" sz="1400">
                        <a:effectLst/>
                        <a:latin typeface="+mn-lt"/>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600" dirty="0">
                          <a:effectLst/>
                          <a:latin typeface="+mn-lt"/>
                        </a:rPr>
                        <a:t>Collect the question of the customer for analysis</a:t>
                      </a:r>
                      <a:endParaRPr lang="en-US" sz="1400" dirty="0">
                        <a:effectLst/>
                        <a:latin typeface="+mn-lt"/>
                      </a:endParaRPr>
                    </a:p>
                    <a:p>
                      <a:pPr marL="0" marR="0">
                        <a:lnSpc>
                          <a:spcPct val="150000"/>
                        </a:lnSpc>
                        <a:spcBef>
                          <a:spcPts val="0"/>
                        </a:spcBef>
                        <a:spcAft>
                          <a:spcPts val="0"/>
                        </a:spcAft>
                      </a:pPr>
                      <a:r>
                        <a:rPr lang="en-US" sz="1600" dirty="0">
                          <a:effectLst/>
                          <a:latin typeface="+mn-lt"/>
                        </a:rPr>
                        <a:t>Allow tracing the shipment status</a:t>
                      </a:r>
                      <a:endParaRPr lang="en-US" sz="1400" dirty="0">
                        <a:effectLst/>
                        <a:latin typeface="+mn-lt"/>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3612260444"/>
                  </a:ext>
                </a:extLst>
              </a:tr>
              <a:tr h="1141130">
                <a:tc>
                  <a:txBody>
                    <a:bodyPr/>
                    <a:lstStyle/>
                    <a:p>
                      <a:pPr marL="0" marR="0">
                        <a:lnSpc>
                          <a:spcPct val="150000"/>
                        </a:lnSpc>
                        <a:spcBef>
                          <a:spcPts val="0"/>
                        </a:spcBef>
                        <a:spcAft>
                          <a:spcPts val="0"/>
                        </a:spcAft>
                      </a:pPr>
                      <a:r>
                        <a:rPr lang="en-US" sz="1600">
                          <a:effectLst/>
                          <a:latin typeface="+mn-lt"/>
                        </a:rPr>
                        <a:t>Operation Centre staff</a:t>
                      </a:r>
                      <a:endParaRPr lang="en-US" sz="1400">
                        <a:effectLst/>
                        <a:latin typeface="+mn-lt"/>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600" dirty="0">
                          <a:effectLst/>
                          <a:latin typeface="+mn-lt"/>
                        </a:rPr>
                        <a:t>Allow tracing the shipment status</a:t>
                      </a:r>
                      <a:endParaRPr lang="en-US" sz="1400" dirty="0">
                        <a:effectLst/>
                        <a:latin typeface="+mn-lt"/>
                      </a:endParaRPr>
                    </a:p>
                    <a:p>
                      <a:pPr marL="0" marR="0">
                        <a:lnSpc>
                          <a:spcPct val="150000"/>
                        </a:lnSpc>
                        <a:spcBef>
                          <a:spcPts val="0"/>
                        </a:spcBef>
                        <a:spcAft>
                          <a:spcPts val="0"/>
                        </a:spcAft>
                      </a:pPr>
                      <a:r>
                        <a:rPr lang="en-US" sz="1600" dirty="0">
                          <a:effectLst/>
                          <a:latin typeface="+mn-lt"/>
                        </a:rPr>
                        <a:t>Automatically pre-alert overseas colleagues</a:t>
                      </a:r>
                      <a:endParaRPr lang="en-US" sz="1400" dirty="0">
                        <a:effectLst/>
                        <a:latin typeface="+mn-lt"/>
                      </a:endParaRPr>
                    </a:p>
                    <a:p>
                      <a:pPr marL="0" marR="0">
                        <a:lnSpc>
                          <a:spcPct val="150000"/>
                        </a:lnSpc>
                        <a:spcBef>
                          <a:spcPts val="0"/>
                        </a:spcBef>
                        <a:spcAft>
                          <a:spcPts val="0"/>
                        </a:spcAft>
                      </a:pPr>
                      <a:r>
                        <a:rPr lang="en-US" sz="1600" dirty="0">
                          <a:effectLst/>
                          <a:latin typeface="+mn-lt"/>
                        </a:rPr>
                        <a:t>Allow to search the shipment and prepare the report</a:t>
                      </a:r>
                      <a:endParaRPr lang="en-US" sz="1400" dirty="0">
                        <a:effectLst/>
                        <a:latin typeface="+mn-lt"/>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1438498067"/>
                  </a:ext>
                </a:extLst>
              </a:tr>
              <a:tr h="800988">
                <a:tc>
                  <a:txBody>
                    <a:bodyPr/>
                    <a:lstStyle/>
                    <a:p>
                      <a:pPr marL="0" marR="0">
                        <a:lnSpc>
                          <a:spcPct val="150000"/>
                        </a:lnSpc>
                        <a:spcBef>
                          <a:spcPts val="0"/>
                        </a:spcBef>
                        <a:spcAft>
                          <a:spcPts val="0"/>
                        </a:spcAft>
                      </a:pPr>
                      <a:r>
                        <a:rPr lang="en-US" sz="1600">
                          <a:effectLst/>
                          <a:latin typeface="+mn-lt"/>
                        </a:rPr>
                        <a:t>IT department</a:t>
                      </a:r>
                      <a:endParaRPr lang="en-US" sz="1400">
                        <a:effectLst/>
                        <a:latin typeface="+mn-lt"/>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600" dirty="0">
                          <a:effectLst/>
                          <a:latin typeface="+mn-lt"/>
                        </a:rPr>
                        <a:t>Allow changing the setting of the system</a:t>
                      </a:r>
                      <a:endParaRPr lang="en-US" sz="1400" dirty="0">
                        <a:effectLst/>
                        <a:latin typeface="+mn-lt"/>
                      </a:endParaRPr>
                    </a:p>
                    <a:p>
                      <a:pPr marL="0" marR="0">
                        <a:lnSpc>
                          <a:spcPct val="150000"/>
                        </a:lnSpc>
                        <a:spcBef>
                          <a:spcPts val="0"/>
                        </a:spcBef>
                        <a:spcAft>
                          <a:spcPts val="0"/>
                        </a:spcAft>
                      </a:pPr>
                      <a:r>
                        <a:rPr lang="en-US" sz="1600" dirty="0">
                          <a:effectLst/>
                          <a:latin typeface="+mn-lt"/>
                        </a:rPr>
                        <a:t>Allow improving the existing problems</a:t>
                      </a:r>
                      <a:endParaRPr lang="en-US" sz="1400" dirty="0">
                        <a:effectLst/>
                        <a:latin typeface="+mn-lt"/>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255966955"/>
                  </a:ext>
                </a:extLst>
              </a:tr>
              <a:tr h="460845">
                <a:tc>
                  <a:txBody>
                    <a:bodyPr/>
                    <a:lstStyle/>
                    <a:p>
                      <a:pPr marL="0" marR="0">
                        <a:lnSpc>
                          <a:spcPct val="150000"/>
                        </a:lnSpc>
                        <a:spcBef>
                          <a:spcPts val="0"/>
                        </a:spcBef>
                        <a:spcAft>
                          <a:spcPts val="0"/>
                        </a:spcAft>
                      </a:pPr>
                      <a:r>
                        <a:rPr lang="en-US" sz="1600">
                          <a:effectLst/>
                          <a:latin typeface="+mn-lt"/>
                        </a:rPr>
                        <a:t>Express Centre staff</a:t>
                      </a:r>
                      <a:endParaRPr lang="en-US" sz="1400">
                        <a:effectLst/>
                        <a:latin typeface="+mn-lt"/>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600" dirty="0">
                          <a:effectLst/>
                          <a:latin typeface="+mn-lt"/>
                        </a:rPr>
                        <a:t>Auto send an error message to alert the customer of missing information</a:t>
                      </a:r>
                      <a:endParaRPr lang="en-US" sz="1400" dirty="0">
                        <a:effectLst/>
                        <a:latin typeface="+mn-lt"/>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24249041"/>
                  </a:ext>
                </a:extLst>
              </a:tr>
            </a:tbl>
          </a:graphicData>
        </a:graphic>
      </p:graphicFrame>
      <p:sp>
        <p:nvSpPr>
          <p:cNvPr id="4" name="日期版面配置區 3">
            <a:extLst>
              <a:ext uri="{FF2B5EF4-FFF2-40B4-BE49-F238E27FC236}">
                <a16:creationId xmlns:a16="http://schemas.microsoft.com/office/drawing/2014/main" id="{765605B3-F931-47F9-86BB-7BD10DD14B3D}"/>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61632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16A24D-0901-493C-A0AE-BA63A867A33F}"/>
              </a:ext>
            </a:extLst>
          </p:cNvPr>
          <p:cNvSpPr>
            <a:spLocks noGrp="1"/>
          </p:cNvSpPr>
          <p:nvPr>
            <p:ph type="title"/>
          </p:nvPr>
        </p:nvSpPr>
        <p:spPr/>
        <p:txBody>
          <a:bodyPr>
            <a:normAutofit/>
          </a:bodyPr>
          <a:lstStyle/>
          <a:p>
            <a:pPr algn="ctr"/>
            <a:r>
              <a:rPr lang="en-US" b="1" dirty="0">
                <a:effectLst/>
                <a:cs typeface="Times New Roman" panose="02020603050405020304" pitchFamily="18" charset="0"/>
              </a:rPr>
              <a:t>Economic Feasibility</a:t>
            </a:r>
            <a:endParaRPr lang="en-US" dirty="0"/>
          </a:p>
        </p:txBody>
      </p:sp>
      <p:graphicFrame>
        <p:nvGraphicFramePr>
          <p:cNvPr id="6" name="內容版面配置區 5">
            <a:extLst>
              <a:ext uri="{FF2B5EF4-FFF2-40B4-BE49-F238E27FC236}">
                <a16:creationId xmlns:a16="http://schemas.microsoft.com/office/drawing/2014/main" id="{14E855D9-BB48-4649-AA7F-39F819D6B6D8}"/>
              </a:ext>
            </a:extLst>
          </p:cNvPr>
          <p:cNvGraphicFramePr>
            <a:graphicFrameLocks noGrp="1"/>
          </p:cNvGraphicFramePr>
          <p:nvPr>
            <p:ph idx="1"/>
            <p:extLst>
              <p:ext uri="{D42A27DB-BD31-4B8C-83A1-F6EECF244321}">
                <p14:modId xmlns:p14="http://schemas.microsoft.com/office/powerpoint/2010/main" val="4276888734"/>
              </p:ext>
            </p:extLst>
          </p:nvPr>
        </p:nvGraphicFramePr>
        <p:xfrm>
          <a:off x="1066800" y="1704623"/>
          <a:ext cx="10058400" cy="4238689"/>
        </p:xfrm>
        <a:graphic>
          <a:graphicData uri="http://schemas.openxmlformats.org/drawingml/2006/table">
            <a:tbl>
              <a:tblPr firstRow="1" firstCol="1" bandRow="1">
                <a:tableStyleId>{B301B821-A1FF-4177-AEE7-76D212191A09}</a:tableStyleId>
              </a:tblPr>
              <a:tblGrid>
                <a:gridCol w="4476044">
                  <a:extLst>
                    <a:ext uri="{9D8B030D-6E8A-4147-A177-3AD203B41FA5}">
                      <a16:colId xmlns:a16="http://schemas.microsoft.com/office/drawing/2014/main" val="1291922169"/>
                    </a:ext>
                  </a:extLst>
                </a:gridCol>
                <a:gridCol w="5582356">
                  <a:extLst>
                    <a:ext uri="{9D8B030D-6E8A-4147-A177-3AD203B41FA5}">
                      <a16:colId xmlns:a16="http://schemas.microsoft.com/office/drawing/2014/main" val="2921739005"/>
                    </a:ext>
                  </a:extLst>
                </a:gridCol>
              </a:tblGrid>
              <a:tr h="485765">
                <a:tc>
                  <a:txBody>
                    <a:bodyPr/>
                    <a:lstStyle/>
                    <a:p>
                      <a:pPr marL="0" marR="0">
                        <a:lnSpc>
                          <a:spcPct val="150000"/>
                        </a:lnSpc>
                        <a:spcBef>
                          <a:spcPts val="0"/>
                        </a:spcBef>
                        <a:spcAft>
                          <a:spcPts val="0"/>
                        </a:spcAft>
                      </a:pPr>
                      <a:r>
                        <a:rPr lang="en-US" sz="1800">
                          <a:effectLst/>
                        </a:rPr>
                        <a:t>Development Costs</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a:effectLst/>
                        </a:rPr>
                        <a:t>Operational Costs</a:t>
                      </a:r>
                      <a:endParaRPr lang="en-US" sz="14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2194234145"/>
                  </a:ext>
                </a:extLst>
              </a:tr>
              <a:tr h="3670398">
                <a:tc>
                  <a:txBody>
                    <a:bodyPr/>
                    <a:lstStyle/>
                    <a:p>
                      <a:pPr marL="0" marR="0">
                        <a:lnSpc>
                          <a:spcPct val="150000"/>
                        </a:lnSpc>
                        <a:spcBef>
                          <a:spcPts val="0"/>
                        </a:spcBef>
                        <a:spcAft>
                          <a:spcPts val="0"/>
                        </a:spcAft>
                      </a:pPr>
                      <a:r>
                        <a:rPr lang="en-US" sz="1600" dirty="0">
                          <a:effectLst/>
                        </a:rPr>
                        <a:t>Development team salaries</a:t>
                      </a:r>
                      <a:endParaRPr lang="en-US" sz="140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the people who built the system</a:t>
                      </a:r>
                      <a:endParaRPr lang="en-US" sz="1400" b="0" dirty="0">
                        <a:effectLst/>
                      </a:endParaRPr>
                    </a:p>
                    <a:p>
                      <a:pPr marL="0" marR="0" fontAlgn="base">
                        <a:lnSpc>
                          <a:spcPct val="150000"/>
                        </a:lnSpc>
                        <a:spcBef>
                          <a:spcPts val="0"/>
                        </a:spcBef>
                        <a:spcAft>
                          <a:spcPts val="0"/>
                        </a:spcAft>
                      </a:pPr>
                      <a:r>
                        <a:rPr lang="en-US" sz="1600" dirty="0">
                          <a:effectLst/>
                        </a:rPr>
                        <a:t>Hardware and software</a:t>
                      </a:r>
                      <a:endParaRPr lang="en-US" sz="140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license of software</a:t>
                      </a:r>
                      <a:endParaRPr lang="en-US" sz="1400" b="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computer installation</a:t>
                      </a:r>
                      <a:endParaRPr lang="en-US" sz="1400" b="0" dirty="0">
                        <a:effectLst/>
                      </a:endParaRPr>
                    </a:p>
                    <a:p>
                      <a:pPr marL="0" marR="0">
                        <a:lnSpc>
                          <a:spcPct val="150000"/>
                        </a:lnSpc>
                        <a:spcBef>
                          <a:spcPts val="0"/>
                        </a:spcBef>
                        <a:spcAft>
                          <a:spcPts val="0"/>
                        </a:spcAft>
                      </a:pPr>
                      <a:r>
                        <a:rPr lang="en-US" sz="1600" dirty="0">
                          <a:effectLst/>
                        </a:rPr>
                        <a:t>Data conversion costs</a:t>
                      </a:r>
                      <a:endParaRPr lang="en-US" sz="140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data will store in a specific format</a:t>
                      </a:r>
                      <a:endParaRPr lang="en-US" sz="1400" b="0" dirty="0">
                        <a:solidFill>
                          <a:srgbClr val="00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600" b="1" dirty="0">
                          <a:effectLst/>
                        </a:rPr>
                        <a:t>Salaries for operations staff</a:t>
                      </a:r>
                      <a:endParaRPr lang="en-US" sz="1400" b="1"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IT department staff  maintains the system periodically or debug for the system</a:t>
                      </a:r>
                      <a:endParaRPr lang="en-US" sz="1400" b="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maintain the website security</a:t>
                      </a:r>
                      <a:endParaRPr lang="en-US" sz="1400" b="0" dirty="0">
                        <a:effectLst/>
                      </a:endParaRPr>
                    </a:p>
                    <a:p>
                      <a:pPr marL="0" marR="0">
                        <a:lnSpc>
                          <a:spcPct val="150000"/>
                        </a:lnSpc>
                        <a:spcBef>
                          <a:spcPts val="0"/>
                        </a:spcBef>
                        <a:spcAft>
                          <a:spcPts val="0"/>
                        </a:spcAft>
                      </a:pPr>
                      <a:r>
                        <a:rPr lang="en-US" sz="1600" b="1" dirty="0">
                          <a:effectLst/>
                        </a:rPr>
                        <a:t>Software and Hardware upgrades</a:t>
                      </a:r>
                      <a:endParaRPr lang="en-US" sz="1400" b="1"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to make sure the computer compatible with the system</a:t>
                      </a:r>
                      <a:endParaRPr lang="en-US" sz="1400" b="0" dirty="0">
                        <a:effectLst/>
                      </a:endParaRPr>
                    </a:p>
                    <a:p>
                      <a:pPr marL="0" marR="0">
                        <a:lnSpc>
                          <a:spcPct val="150000"/>
                        </a:lnSpc>
                        <a:spcBef>
                          <a:spcPts val="0"/>
                        </a:spcBef>
                        <a:spcAft>
                          <a:spcPts val="0"/>
                        </a:spcAft>
                      </a:pPr>
                      <a:r>
                        <a:rPr lang="en-US" sz="1600" b="1" dirty="0">
                          <a:effectLst/>
                        </a:rPr>
                        <a:t>User training</a:t>
                      </a:r>
                      <a:endParaRPr lang="en-US" sz="1400" b="1"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600" b="0" dirty="0">
                          <a:effectLst/>
                        </a:rPr>
                        <a:t>need extra resources to teach the staff how to use the system</a:t>
                      </a:r>
                      <a:endParaRPr lang="en-US" sz="1400" b="0" dirty="0">
                        <a:solidFill>
                          <a:srgbClr val="00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3820502342"/>
                  </a:ext>
                </a:extLst>
              </a:tr>
            </a:tbl>
          </a:graphicData>
        </a:graphic>
      </p:graphicFrame>
      <p:sp>
        <p:nvSpPr>
          <p:cNvPr id="4" name="日期版面配置區 3">
            <a:extLst>
              <a:ext uri="{FF2B5EF4-FFF2-40B4-BE49-F238E27FC236}">
                <a16:creationId xmlns:a16="http://schemas.microsoft.com/office/drawing/2014/main" id="{A7623E05-2D4D-485E-BD0C-4F917AC5A673}"/>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398242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4D04B6-7ED4-42BB-8EEF-E10DCFDA00CF}"/>
              </a:ext>
            </a:extLst>
          </p:cNvPr>
          <p:cNvSpPr>
            <a:spLocks noGrp="1"/>
          </p:cNvSpPr>
          <p:nvPr>
            <p:ph type="title"/>
          </p:nvPr>
        </p:nvSpPr>
        <p:spPr/>
        <p:txBody>
          <a:bodyPr/>
          <a:lstStyle/>
          <a:p>
            <a:endParaRPr lang="en-US"/>
          </a:p>
        </p:txBody>
      </p:sp>
      <p:graphicFrame>
        <p:nvGraphicFramePr>
          <p:cNvPr id="5" name="內容版面配置區 4">
            <a:extLst>
              <a:ext uri="{FF2B5EF4-FFF2-40B4-BE49-F238E27FC236}">
                <a16:creationId xmlns:a16="http://schemas.microsoft.com/office/drawing/2014/main" id="{46D34937-3497-4A4A-BE33-3DCEF6B3B544}"/>
              </a:ext>
            </a:extLst>
          </p:cNvPr>
          <p:cNvGraphicFramePr>
            <a:graphicFrameLocks noGrp="1"/>
          </p:cNvGraphicFramePr>
          <p:nvPr>
            <p:ph idx="1"/>
            <p:extLst>
              <p:ext uri="{D42A27DB-BD31-4B8C-83A1-F6EECF244321}">
                <p14:modId xmlns:p14="http://schemas.microsoft.com/office/powerpoint/2010/main" val="1278217346"/>
              </p:ext>
            </p:extLst>
          </p:nvPr>
        </p:nvGraphicFramePr>
        <p:xfrm>
          <a:off x="1066799" y="642594"/>
          <a:ext cx="10058399" cy="5554663"/>
        </p:xfrm>
        <a:graphic>
          <a:graphicData uri="http://schemas.openxmlformats.org/drawingml/2006/table">
            <a:tbl>
              <a:tblPr firstRow="1" firstCol="1" bandRow="1">
                <a:tableStyleId>{B301B821-A1FF-4177-AEE7-76D212191A09}</a:tableStyleId>
              </a:tblPr>
              <a:tblGrid>
                <a:gridCol w="4350742">
                  <a:extLst>
                    <a:ext uri="{9D8B030D-6E8A-4147-A177-3AD203B41FA5}">
                      <a16:colId xmlns:a16="http://schemas.microsoft.com/office/drawing/2014/main" val="1125605149"/>
                    </a:ext>
                  </a:extLst>
                </a:gridCol>
                <a:gridCol w="5707657">
                  <a:extLst>
                    <a:ext uri="{9D8B030D-6E8A-4147-A177-3AD203B41FA5}">
                      <a16:colId xmlns:a16="http://schemas.microsoft.com/office/drawing/2014/main" val="1587573301"/>
                    </a:ext>
                  </a:extLst>
                </a:gridCol>
              </a:tblGrid>
              <a:tr h="453792">
                <a:tc>
                  <a:txBody>
                    <a:bodyPr/>
                    <a:lstStyle/>
                    <a:p>
                      <a:pPr marL="0" marR="0">
                        <a:lnSpc>
                          <a:spcPct val="150000"/>
                        </a:lnSpc>
                        <a:spcBef>
                          <a:spcPts val="0"/>
                        </a:spcBef>
                        <a:spcAft>
                          <a:spcPts val="0"/>
                        </a:spcAft>
                      </a:pPr>
                      <a:r>
                        <a:rPr lang="en-US" sz="2000">
                          <a:effectLst/>
                        </a:rPr>
                        <a:t>Tangible Benefits</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2000">
                          <a:effectLst/>
                        </a:rPr>
                        <a:t>Intangible Benefits</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289268392"/>
                  </a:ext>
                </a:extLst>
              </a:tr>
              <a:tr h="4938654">
                <a:tc>
                  <a:txBody>
                    <a:bodyPr/>
                    <a:lstStyle/>
                    <a:p>
                      <a:pPr marL="0" marR="0">
                        <a:lnSpc>
                          <a:spcPct val="150000"/>
                        </a:lnSpc>
                        <a:spcBef>
                          <a:spcPts val="0"/>
                        </a:spcBef>
                        <a:spcAft>
                          <a:spcPts val="0"/>
                        </a:spcAft>
                      </a:pPr>
                      <a:r>
                        <a:rPr lang="en-US" sz="1800" dirty="0">
                          <a:effectLst/>
                        </a:rPr>
                        <a:t>Increased sales </a:t>
                      </a:r>
                      <a:endParaRPr lang="en-US" sz="160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b="0" dirty="0">
                          <a:effectLst/>
                        </a:rPr>
                        <a:t>website can reach more customer</a:t>
                      </a:r>
                      <a:endParaRPr lang="en-US" sz="1600" b="0" dirty="0">
                        <a:effectLst/>
                      </a:endParaRPr>
                    </a:p>
                    <a:p>
                      <a:pPr marL="0" marR="0">
                        <a:lnSpc>
                          <a:spcPct val="150000"/>
                        </a:lnSpc>
                        <a:spcBef>
                          <a:spcPts val="0"/>
                        </a:spcBef>
                        <a:spcAft>
                          <a:spcPts val="0"/>
                        </a:spcAft>
                      </a:pPr>
                      <a:r>
                        <a:rPr lang="en-US" sz="1800" dirty="0">
                          <a:effectLst/>
                        </a:rPr>
                        <a:t>Reductions in staff</a:t>
                      </a:r>
                      <a:endParaRPr lang="en-US" sz="160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b="0" dirty="0">
                          <a:effectLst/>
                        </a:rPr>
                        <a:t>some process can be handled by the system, such as customer service</a:t>
                      </a:r>
                      <a:endParaRPr lang="en-US" sz="1600" b="0" dirty="0">
                        <a:effectLst/>
                      </a:endParaRPr>
                    </a:p>
                    <a:p>
                      <a:pPr marL="0" marR="0">
                        <a:lnSpc>
                          <a:spcPct val="150000"/>
                        </a:lnSpc>
                        <a:spcBef>
                          <a:spcPts val="0"/>
                        </a:spcBef>
                        <a:spcAft>
                          <a:spcPts val="1200"/>
                        </a:spcAft>
                      </a:pPr>
                      <a:br>
                        <a:rPr lang="en-US" sz="1800" dirty="0">
                          <a:effectLst/>
                        </a:rPr>
                      </a:b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tc>
                  <a:txBody>
                    <a:bodyPr/>
                    <a:lstStyle/>
                    <a:p>
                      <a:pPr marL="0" marR="0">
                        <a:lnSpc>
                          <a:spcPct val="150000"/>
                        </a:lnSpc>
                        <a:spcBef>
                          <a:spcPts val="0"/>
                        </a:spcBef>
                        <a:spcAft>
                          <a:spcPts val="0"/>
                        </a:spcAft>
                      </a:pPr>
                      <a:r>
                        <a:rPr lang="en-US" sz="1800" b="1" dirty="0">
                          <a:effectLst/>
                        </a:rPr>
                        <a:t>Increased market share</a:t>
                      </a:r>
                      <a:endParaRPr lang="en-US" sz="1600" b="1"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b="0" dirty="0">
                          <a:effectLst/>
                        </a:rPr>
                        <a:t>website can increase market competitiveness</a:t>
                      </a:r>
                      <a:endParaRPr lang="en-US" sz="1600" b="0" dirty="0">
                        <a:effectLst/>
                      </a:endParaRPr>
                    </a:p>
                    <a:p>
                      <a:pPr marL="0" marR="0">
                        <a:lnSpc>
                          <a:spcPct val="150000"/>
                        </a:lnSpc>
                        <a:spcBef>
                          <a:spcPts val="0"/>
                        </a:spcBef>
                        <a:spcAft>
                          <a:spcPts val="0"/>
                        </a:spcAft>
                      </a:pPr>
                      <a:r>
                        <a:rPr lang="en-US" sz="1800" b="0" dirty="0">
                          <a:effectLst/>
                        </a:rPr>
                        <a:t>Increased brand recognition</a:t>
                      </a:r>
                      <a:endParaRPr lang="en-US" sz="1600" b="0"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b="0" dirty="0">
                          <a:effectLst/>
                        </a:rPr>
                        <a:t>a well-constructed system can increase the satisfaction of the customer </a:t>
                      </a:r>
                      <a:endParaRPr lang="en-US" sz="1600" b="0" dirty="0">
                        <a:effectLst/>
                      </a:endParaRPr>
                    </a:p>
                    <a:p>
                      <a:pPr marL="0" marR="0">
                        <a:lnSpc>
                          <a:spcPct val="150000"/>
                        </a:lnSpc>
                        <a:spcBef>
                          <a:spcPts val="0"/>
                        </a:spcBef>
                        <a:spcAft>
                          <a:spcPts val="0"/>
                        </a:spcAft>
                      </a:pPr>
                      <a:r>
                        <a:rPr lang="en-US" sz="1800" b="1" dirty="0">
                          <a:effectLst/>
                        </a:rPr>
                        <a:t>Improved customer service</a:t>
                      </a:r>
                      <a:endParaRPr lang="en-US" sz="1600" b="1"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b="0" dirty="0">
                          <a:effectLst/>
                        </a:rPr>
                        <a:t>website is convenient and with a good user interface to enhance customer impression</a:t>
                      </a:r>
                      <a:endParaRPr lang="en-US" sz="1600" b="0" dirty="0">
                        <a:effectLst/>
                      </a:endParaRPr>
                    </a:p>
                    <a:p>
                      <a:pPr marL="0" marR="0">
                        <a:lnSpc>
                          <a:spcPct val="150000"/>
                        </a:lnSpc>
                        <a:spcBef>
                          <a:spcPts val="0"/>
                        </a:spcBef>
                        <a:spcAft>
                          <a:spcPts val="0"/>
                        </a:spcAft>
                      </a:pPr>
                      <a:r>
                        <a:rPr lang="en-US" sz="1800" b="1" dirty="0">
                          <a:effectLst/>
                        </a:rPr>
                        <a:t>Better partnership relations</a:t>
                      </a:r>
                      <a:endParaRPr lang="en-US" sz="1600" b="1" dirty="0">
                        <a:effectLst/>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b="0" dirty="0">
                          <a:effectLst/>
                        </a:rPr>
                        <a:t>system can sort or transfer data clearly  that can attract other companies to create a partnership with us</a:t>
                      </a:r>
                      <a:endParaRPr lang="en-US" sz="1600" b="0" dirty="0">
                        <a:solidFill>
                          <a:srgbClr val="000000"/>
                        </a:solidFill>
                        <a:effectLst/>
                        <a:latin typeface="Calibri" panose="020F0502020204030204" pitchFamily="34" charset="0"/>
                        <a:ea typeface="PMingLiU" panose="02020500000000000000" pitchFamily="18" charset="-120"/>
                        <a:cs typeface="Times New Roman" panose="02020603050405020304" pitchFamily="18" charset="0"/>
                      </a:endParaRPr>
                    </a:p>
                  </a:txBody>
                  <a:tcPr marL="63500" marR="63500" marT="63500" marB="63500"/>
                </a:tc>
                <a:extLst>
                  <a:ext uri="{0D108BD9-81ED-4DB2-BD59-A6C34878D82A}">
                    <a16:rowId xmlns:a16="http://schemas.microsoft.com/office/drawing/2014/main" val="361812297"/>
                  </a:ext>
                </a:extLst>
              </a:tr>
            </a:tbl>
          </a:graphicData>
        </a:graphic>
      </p:graphicFrame>
      <p:sp>
        <p:nvSpPr>
          <p:cNvPr id="4" name="日期版面配置區 3">
            <a:extLst>
              <a:ext uri="{FF2B5EF4-FFF2-40B4-BE49-F238E27FC236}">
                <a16:creationId xmlns:a16="http://schemas.microsoft.com/office/drawing/2014/main" id="{81D089E5-CEC0-4CB4-8AEA-353BDCD00203}"/>
              </a:ext>
            </a:extLst>
          </p:cNvPr>
          <p:cNvSpPr>
            <a:spLocks noGrp="1"/>
          </p:cNvSpPr>
          <p:nvPr>
            <p:ph type="dt" sz="half" idx="10"/>
          </p:nvPr>
        </p:nvSpPr>
        <p:spPr/>
        <p:txBody>
          <a:bodyPr/>
          <a:lstStyle/>
          <a:p>
            <a:pPr rtl="0"/>
            <a:fld id="{CE847876-3A2B-49FA-B396-40048599C954}" type="datetime1">
              <a:rPr lang="zh-TW" altLang="en-US" smtClean="0"/>
              <a:t>2021/4/26</a:t>
            </a:fld>
            <a:endParaRPr lang="en-US"/>
          </a:p>
        </p:txBody>
      </p:sp>
    </p:spTree>
    <p:extLst>
      <p:ext uri="{BB962C8B-B14F-4D97-AF65-F5344CB8AC3E}">
        <p14:creationId xmlns:p14="http://schemas.microsoft.com/office/powerpoint/2010/main" val="1298569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1179</TotalTime>
  <Words>2113</Words>
  <Application>Microsoft Office PowerPoint</Application>
  <PresentationFormat>寬螢幕</PresentationFormat>
  <Paragraphs>413</Paragraphs>
  <Slides>54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54</vt:i4>
      </vt:variant>
    </vt:vector>
  </HeadingPairs>
  <TitlesOfParts>
    <vt:vector size="62" baseType="lpstr">
      <vt:lpstr>Microsoft JhengHei UI</vt:lpstr>
      <vt:lpstr>Arial</vt:lpstr>
      <vt:lpstr>Calibri</vt:lpstr>
      <vt:lpstr>Century Gothic</vt:lpstr>
      <vt:lpstr>Garamond</vt:lpstr>
      <vt:lpstr>Symbol</vt:lpstr>
      <vt:lpstr>Times New Roman</vt:lpstr>
      <vt:lpstr>SavonVTI</vt:lpstr>
      <vt:lpstr>ITP4522 Group Project</vt:lpstr>
      <vt:lpstr>Introduction</vt:lpstr>
      <vt:lpstr>Initial Finding</vt:lpstr>
      <vt:lpstr>System Request</vt:lpstr>
      <vt:lpstr>Feasibility Analysis</vt:lpstr>
      <vt:lpstr>Technical Feasibility</vt:lpstr>
      <vt:lpstr>Organizational Feasibility</vt:lpstr>
      <vt:lpstr>Economic Feasibility</vt:lpstr>
      <vt:lpstr>PowerPoint 簡報</vt:lpstr>
      <vt:lpstr>Current Problem and Solution</vt:lpstr>
      <vt:lpstr>PowerPoint 簡報</vt:lpstr>
      <vt:lpstr>PowerPoint 簡報</vt:lpstr>
      <vt:lpstr>Functional Requirement</vt:lpstr>
      <vt:lpstr>New Server</vt:lpstr>
      <vt:lpstr>Artificial Intelligence</vt:lpstr>
      <vt:lpstr>Register on Website</vt:lpstr>
      <vt:lpstr>Payment Method</vt:lpstr>
      <vt:lpstr>Pre-Alerting System</vt:lpstr>
      <vt:lpstr>Track the Shipment</vt:lpstr>
      <vt:lpstr>Monthly Shipment Record</vt:lpstr>
      <vt:lpstr>Non-Functional Requirement </vt:lpstr>
      <vt:lpstr>Usability </vt:lpstr>
      <vt:lpstr>Logging</vt:lpstr>
      <vt:lpstr>Performances </vt:lpstr>
      <vt:lpstr>Reliability </vt:lpstr>
      <vt:lpstr>Current and Proposed System</vt:lpstr>
      <vt:lpstr>PowerPoint 簡報</vt:lpstr>
      <vt:lpstr>Expected Outcome of Proposed System</vt:lpstr>
      <vt:lpstr>Use Case Diagram</vt:lpstr>
      <vt:lpstr>PowerPoint 簡報</vt:lpstr>
      <vt:lpstr>PowerPoint 簡報</vt:lpstr>
      <vt:lpstr>ER Diagram/ Class Diagram</vt:lpstr>
      <vt:lpstr>PowerPoint 簡報</vt:lpstr>
      <vt:lpstr>PowerPoint 簡報</vt:lpstr>
      <vt:lpstr>User Interface Design</vt:lpstr>
      <vt:lpstr>Staff Login UI</vt:lpstr>
      <vt:lpstr>Staff Management UI</vt:lpstr>
      <vt:lpstr>Monthly Report</vt:lpstr>
      <vt:lpstr>Web Login UI</vt:lpstr>
      <vt:lpstr>Web Order UI</vt:lpstr>
      <vt:lpstr>Web AI Customer Service UI</vt:lpstr>
      <vt:lpstr>Workflow Diagram</vt:lpstr>
      <vt:lpstr>Test Plan</vt:lpstr>
      <vt:lpstr>Sample Test Cases</vt:lpstr>
      <vt:lpstr>Web Login</vt:lpstr>
      <vt:lpstr>Accounting Clerk</vt:lpstr>
      <vt:lpstr>Managing Director</vt:lpstr>
      <vt:lpstr>Migration Plan</vt:lpstr>
      <vt:lpstr>Parallel Conversion</vt:lpstr>
      <vt:lpstr>Phased Conversion</vt:lpstr>
      <vt:lpstr>Modular Conversion</vt:lpstr>
      <vt:lpstr>System Support Arrangement</vt:lpstr>
      <vt:lpstr>Maintenance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ITP4915M System Analysis and Design Report</dc:title>
  <dc:creator>Hei</dc:creator>
  <cp:lastModifiedBy>Hei</cp:lastModifiedBy>
  <cp:revision>58</cp:revision>
  <dcterms:created xsi:type="dcterms:W3CDTF">2021-04-23T02:12:21Z</dcterms:created>
  <dcterms:modified xsi:type="dcterms:W3CDTF">2021-04-26T01:22:25Z</dcterms:modified>
</cp:coreProperties>
</file>