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1.xml" ContentType="application/inkml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75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10-12T23:33:05.9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10034 12161 0,'0'-22'74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10-13T02:39:03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021">
    <iact:property name="dataType"/>
    <iact:actionData xml:id="d0">
      <inkml:trace xmlns:inkml="http://www.w3.org/2003/InkML" xml:id="stk0" contextRef="#ctx0" brushRef="#br0">20139 6666 0,'-43'43'8,"0"-43"-6,0 43 1,0-43 18,-129 129-6,43-43 1,0 0 1,86-43-1,0 43 1,0 0-1,-43 86 2,-43 86-2,86-258-15,0 258 14,0 43 2,86-43 0,0-43-1,0-43 1,0 0 0,0 43-1,0 43 1,86 0 0,-43-86-1,-43-43 1,0 0 0,0-43-1,43 43 1,0 0 0,-43-43 0,0 0 0,0 0-1,-43-43 0,43 43 2,0-43-2,0-43 0,-43 43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10-13T02:39:03.0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58">
    <iact:property name="dataType"/>
    <iact:actionData xml:id="d0">
      <inkml:trace xmlns:inkml="http://www.w3.org/2003/InkML" xml:id="stk0" contextRef="#ctx0" brushRef="#br0">1334 5720 0,'-387'430'10,"774"-860"-10,-817 903 15,430-430 1,0 0 0,-43 0 0,43 0 1,0 43-1,0-43 1,0 86 0,0-43 0,0 43-1,0 43 1,0-86 0,0 0-1,0 0 1,0-43 69,43-43-82,-43 43 3,0 0 6,43-43-5,-43 43 8,43 0 0,0-43 0,-43 43 3,43-43-3,-43 43 23,43-43-11,-43 43-26</inkml:trace>
    </iact:actionData>
  </iact:action>
  <iact:action type="add" startTime="13872">
    <iact:property name="dataType"/>
    <iact:actionData xml:id="d1">
      <inkml:trace xmlns:inkml="http://www.w3.org/2003/InkML" xml:id="stk1" contextRef="#ctx0" brushRef="#br0">1119 7956 0,'-43'0'9,"0"0"-2,0 43 4,0-43 9,0 43-6,0 0 3,-43 0 2,86 0-6,-86 0 3,43 43 2,0-86-18,0 43 16,0 43 0,-1 0 1,44-43-1,0 43 3,0 86-4,0-43 1,44 43 1,-1-43 1,0-43-2,0-43 33,-43 43-32,86 43 0,0 0-16,0-43 15,-43-43 1,-43 0 28,43-43-24,43 86-21,43 0 17,-86-86-1,86 86 1,-86-86-17,0 43 16,-43-86 104</inkml:trace>
    </iact:actionData>
  </iact:action>
  <iact:action type="add" startTime="25896">
    <iact:property name="dataType"/>
    <iact:actionData xml:id="d2">
      <inkml:trace xmlns:inkml="http://www.w3.org/2003/InkML" xml:id="stk2" contextRef="#ctx0" brushRef="#br0">1205 15309 0,'-43'0'22,"0"0"-12,0 0 47,43 43-49,-43-43-6,0 0 6,0 43 7,0-43-1,0 43 2,0 0 1,0 0 0,0 0-1,0 0 1,43 43 1,-43-86-2,43 43 0,0 0 2,-43 0-1,43 0-2,0 0 2,0 0-1,-43-43 23,43 86-25,0 0 2,0 0-1,0-43 38,0 0-32,43-43-10,0 0 94,0 0-99,0 0-2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3EB6C-93D1-4874-BA49-718786567660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6E5C9-9BD1-424B-AA4C-D9A874980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5EECA-32BC-4147-8810-4F2D2474BC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8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C2EC-5E1E-4C18-A85E-D7C29A06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1D5BC-8F1A-4131-9E5B-4691652AA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78703-63F3-4DD3-A65A-48AA5BF5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2E54-2A19-4109-A872-1A1FB4C8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EBCE-866F-4696-9BA7-72547032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91D1-9757-4709-96C8-8CBAFE1C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B7607-9640-4651-BA72-71CA38007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D584-8135-490D-9DE9-A4EBBC2B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3C73-78C9-423A-ACCF-E57BD18D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A839-AD78-4CC6-BF6B-BA19A744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65737-2785-4884-BF6F-06BD5A259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5AD8E-8CCD-4E81-BF64-FDD0ECC3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9BB3-591E-4136-AB13-9A25420A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777E-F8C1-4C18-B84D-1646BC9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D2A7-9861-45AA-8F62-3FF42B04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A6D3-4B59-4DA8-81C2-8030BA71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EF8B-8B13-444E-9201-735FBEE0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4DE0-F93C-472C-A638-C653161A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D49B-0402-434B-A333-2BE46068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19F7-7D2F-4759-8DA9-6CD6F28A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7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8302-04D9-43F1-BCD0-5C6E799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477C-7B39-42F9-ADE1-6326ED26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4A89-C077-44F5-8055-FBFFB851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C2BC-238D-4EFA-A9DC-D2476593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99CA-6E6F-4A4E-B680-21480C52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84E7-3861-4733-B7E1-E3046EF5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2285-5236-4899-998C-09FF13A74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805AA-05CA-445E-963A-FDDFE6C1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E624-2A2D-48C3-94A9-A96A87ED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E908-D22B-4953-A7C0-042A4097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C5404-6BB3-4C0F-B722-C429301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80F9-9429-4705-9506-4DB9E0A8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B996-CB2B-4EB9-97A0-C34E3873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89CED-DD32-4C21-B72C-2407CCC9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6A3E8-F582-4295-B9AA-3F32E79F9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51913-A78B-4DA4-A1B4-2336E0BD6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A3ACF-9928-421F-B5D0-CC4F127F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FBFCF-A933-42E7-84E1-75E2809C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527F-C47A-4D3E-B296-9A1ED035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E236-3147-44A1-90EF-67109B0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4C7F7-5DA9-49D9-9614-123852B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8E7F7-DFC0-4314-B8BD-62D784E3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DFAF-4DAF-4DF9-B347-0979164E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A5D42-FF94-42F6-B68B-CA4D2682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53A65-A01F-4C03-9D00-8C01747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ABB97-60F8-45BB-A2AE-2F195D8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6041-F49C-4E67-8CC8-48ABC2BC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D8A0-1968-4CDD-B086-106F9D18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B3DA-4B82-4ACD-A0B1-45658D2F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2EF0-9074-44A7-9985-9D36603F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3144D-2A81-41A1-BE48-AA9F92F6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212D1-306C-49D2-8BD1-7D9CCBEB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656-B0EB-4DB0-84D9-3ECA8CF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9F95B-C7CE-4B70-B94B-9C4AB8028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F2B2-9F82-4CA0-AC39-4AA2A462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B767-B47B-404C-8871-80C321B8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AB677-768A-4AB7-A313-9D91B0F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5BA7-43C4-4502-B2EC-7BDAF3AF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6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4C7A4-BB67-4972-B97E-CA73B073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1E22-5F9A-4420-B819-AA05536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C0B-C1DD-4268-82DE-4060CF86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71C8-7FBE-4175-A291-0B1751051F61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3C3A-7438-449B-A3DB-99D7E471A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1F99-7EF8-4F0D-BC69-A5828DB6E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295A4-2121-41B9-9CDF-3641DBA73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microsoft.com/office/2011/relationships/inkAction" Target="../ink/inkAction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microsoft.com/office/2011/relationships/inkAction" Target="../ink/inkAction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8198-37ED-B345-A890-82DC8154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9688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781D-128D-8345-B16C-1EAFBED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53" y="1690688"/>
            <a:ext cx="10610747" cy="6002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ea typeface="+mj-ea"/>
              </a:rPr>
              <a:t>Here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we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only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give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results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from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BIC:</a:t>
            </a:r>
          </a:p>
          <a:p>
            <a:pPr marL="0" indent="0">
              <a:buNone/>
            </a:pPr>
            <a:endParaRPr lang="en-US" altLang="zh-CN" sz="2000" dirty="0"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ea typeface="+mj-ea"/>
              </a:rPr>
              <a:t>BODYFAT ~ ABDOMEN + WEIGHT + WRIST		</a:t>
            </a:r>
            <a:r>
              <a:rPr lang="en-US" sz="2000" dirty="0"/>
              <a:t>BIC=700.41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ea typeface="+mj-ea"/>
              </a:rPr>
              <a:t>BODYFAT ~ </a:t>
            </a:r>
            <a:r>
              <a:rPr lang="en-US" sz="2000" dirty="0" err="1">
                <a:ea typeface="+mj-ea"/>
              </a:rPr>
              <a:t>LogABDOMEN</a:t>
            </a:r>
            <a:r>
              <a:rPr lang="en-US" sz="2000" dirty="0">
                <a:ea typeface="+mj-ea"/>
              </a:rPr>
              <a:t> + </a:t>
            </a:r>
            <a:r>
              <a:rPr lang="en-US" sz="2000" dirty="0" err="1">
                <a:ea typeface="+mj-ea"/>
              </a:rPr>
              <a:t>LogWRIST</a:t>
            </a:r>
            <a:r>
              <a:rPr lang="en-US" sz="2000" dirty="0">
                <a:ea typeface="+mj-ea"/>
              </a:rPr>
              <a:t> + </a:t>
            </a:r>
            <a:r>
              <a:rPr lang="en-US" sz="2000" dirty="0" err="1">
                <a:ea typeface="+mj-ea"/>
              </a:rPr>
              <a:t>LogHEIGHT</a:t>
            </a:r>
            <a:r>
              <a:rPr lang="en-US" sz="2000" dirty="0">
                <a:ea typeface="+mj-ea"/>
              </a:rPr>
              <a:t>	</a:t>
            </a:r>
            <a:r>
              <a:rPr lang="en-US" sz="2000" dirty="0"/>
              <a:t>BIC=697.82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ea typeface="+mj-ea"/>
              </a:rPr>
              <a:t>BODYFAT ~ </a:t>
            </a:r>
            <a:r>
              <a:rPr lang="en-US" sz="2000" dirty="0" err="1">
                <a:ea typeface="+mj-ea"/>
              </a:rPr>
              <a:t>sqABDOMEN</a:t>
            </a:r>
            <a:r>
              <a:rPr lang="en-US" sz="2000" dirty="0">
                <a:ea typeface="+mj-ea"/>
              </a:rPr>
              <a:t> + </a:t>
            </a:r>
            <a:r>
              <a:rPr lang="en-US" sz="2000" dirty="0" err="1">
                <a:ea typeface="+mj-ea"/>
              </a:rPr>
              <a:t>sqWEIGHT</a:t>
            </a:r>
            <a:r>
              <a:rPr lang="en-US" sz="2000" dirty="0">
                <a:ea typeface="+mj-ea"/>
              </a:rPr>
              <a:t> + </a:t>
            </a:r>
            <a:r>
              <a:rPr lang="en-US" sz="2000" dirty="0" err="1">
                <a:ea typeface="+mj-ea"/>
              </a:rPr>
              <a:t>sqWRIST</a:t>
            </a:r>
            <a:r>
              <a:rPr lang="en-US" sz="2000" dirty="0">
                <a:ea typeface="+mj-ea"/>
              </a:rPr>
              <a:t>	</a:t>
            </a:r>
            <a:r>
              <a:rPr lang="en-US" sz="2000" dirty="0"/>
              <a:t>BIC=705.87</a:t>
            </a:r>
            <a:endParaRPr lang="en-US" sz="2000" dirty="0"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ea typeface="+mj-ea"/>
              </a:rPr>
              <a:t>BODYFAT ~ ABDOMEN + </a:t>
            </a:r>
            <a:r>
              <a:rPr lang="en-US" sz="2000" dirty="0" err="1">
                <a:ea typeface="+mj-ea"/>
              </a:rPr>
              <a:t>sqWEIGHT</a:t>
            </a:r>
            <a:r>
              <a:rPr lang="en-US" sz="2000" dirty="0">
                <a:ea typeface="+mj-ea"/>
              </a:rPr>
              <a:t> + </a:t>
            </a:r>
            <a:r>
              <a:rPr lang="en-US" sz="2000" dirty="0" err="1">
                <a:ea typeface="+mj-ea"/>
              </a:rPr>
              <a:t>LogWRIST</a:t>
            </a:r>
            <a:r>
              <a:rPr lang="en-US" sz="2000" dirty="0">
                <a:ea typeface="+mj-ea"/>
              </a:rPr>
              <a:t>		</a:t>
            </a:r>
            <a:r>
              <a:rPr lang="en-US" sz="2000" dirty="0"/>
              <a:t>BIC=697.68</a:t>
            </a:r>
            <a:endParaRPr lang="en-US" sz="2000" dirty="0">
              <a:ea typeface="+mj-ea"/>
            </a:endParaRPr>
          </a:p>
          <a:p>
            <a:pPr marL="0" indent="0">
              <a:buNone/>
            </a:pPr>
            <a:endParaRPr lang="en-US" altLang="zh-CN" sz="2000" dirty="0"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ea typeface="+mj-ea"/>
              </a:rPr>
              <a:t>BIC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will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give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simpler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models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than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AIC.</a:t>
            </a:r>
            <a:r>
              <a:rPr lang="zh-CN" altLang="en-US" sz="2000" dirty="0">
                <a:ea typeface="+mj-ea"/>
              </a:rPr>
              <a:t> </a:t>
            </a:r>
            <a:endParaRPr lang="en-US" altLang="zh-CN" sz="2000" dirty="0">
              <a:ea typeface="+mj-ea"/>
            </a:endParaRPr>
          </a:p>
          <a:p>
            <a:pPr marL="0" indent="0">
              <a:buNone/>
            </a:pPr>
            <a:endParaRPr lang="en-US" sz="2000" dirty="0">
              <a:ea typeface="+mj-ea"/>
            </a:endParaRPr>
          </a:p>
          <a:p>
            <a:pPr marL="0" indent="0">
              <a:buNone/>
            </a:pPr>
            <a:r>
              <a:rPr lang="en-US" sz="2000" dirty="0">
                <a:ea typeface="+mj-ea"/>
              </a:rPr>
              <a:t>ABDOMEN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and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its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transformation</a:t>
            </a:r>
            <a:r>
              <a:rPr lang="en-US" sz="2000" dirty="0">
                <a:ea typeface="+mj-ea"/>
              </a:rPr>
              <a:t> is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also</a:t>
            </a:r>
            <a:r>
              <a:rPr lang="en-US" sz="2000" dirty="0">
                <a:ea typeface="+mj-ea"/>
              </a:rPr>
              <a:t> the most important variable</a:t>
            </a:r>
            <a:r>
              <a:rPr lang="en-US" altLang="zh-CN" sz="2000" dirty="0">
                <a:ea typeface="+mj-ea"/>
              </a:rPr>
              <a:t>,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followed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by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WEIGHT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and</a:t>
            </a:r>
            <a:r>
              <a:rPr lang="zh-CN" altLang="en-US" sz="2000" dirty="0">
                <a:ea typeface="+mj-ea"/>
              </a:rPr>
              <a:t> </a:t>
            </a:r>
            <a:r>
              <a:rPr lang="en-US" altLang="zh-CN" sz="2000" dirty="0">
                <a:ea typeface="+mj-ea"/>
              </a:rPr>
              <a:t>WRIST.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4E1BFB-EB48-49AF-B8A9-10F37FC27BD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63040" y="2399760"/>
              <a:ext cx="387360" cy="1579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4E1BFB-EB48-49AF-B8A9-10F37FC27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3680" y="2390400"/>
                <a:ext cx="406080" cy="1598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853714CD-8B0E-4191-BABC-06679C2196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63"/>
    </mc:Choice>
    <mc:Fallback xmlns="">
      <p:transition spd="slow" advTm="34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85A7-7E42-E44A-BD4F-36EFA379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" y="0"/>
            <a:ext cx="10515600" cy="1325563"/>
          </a:xfrm>
        </p:spPr>
        <p:txBody>
          <a:bodyPr/>
          <a:lstStyle/>
          <a:p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84BA-9980-694B-82A6-2C214E1B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30" y="1101276"/>
            <a:ext cx="10988040" cy="52823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200" dirty="0"/>
              <a:t>12</a:t>
            </a:r>
            <a:r>
              <a:rPr lang="zh-CN" altLang="en-US" sz="2200" dirty="0"/>
              <a:t> </a:t>
            </a:r>
            <a:r>
              <a:rPr lang="en-US" altLang="zh-CN" sz="2200" dirty="0"/>
              <a:t>alternative</a:t>
            </a:r>
            <a:r>
              <a:rPr lang="zh-CN" altLang="en-US" sz="2200" dirty="0"/>
              <a:t> </a:t>
            </a:r>
            <a:r>
              <a:rPr lang="en-US" altLang="zh-CN" sz="2200" dirty="0"/>
              <a:t>models: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ABDOMEN + </a:t>
            </a:r>
            <a:r>
              <a:rPr lang="en-US" sz="2200" dirty="0" err="1"/>
              <a:t>sqWEIGHT</a:t>
            </a:r>
            <a:r>
              <a:rPr lang="en-US" sz="2200" dirty="0"/>
              <a:t> + </a:t>
            </a:r>
            <a:r>
              <a:rPr lang="en-US" sz="2200" dirty="0" err="1"/>
              <a:t>LogWRIST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LogWRIST</a:t>
            </a:r>
            <a:r>
              <a:rPr lang="en-US" sz="2200" dirty="0"/>
              <a:t> + </a:t>
            </a:r>
            <a:r>
              <a:rPr lang="en-US" sz="2200" dirty="0" err="1"/>
              <a:t>sqHEIGHT</a:t>
            </a:r>
            <a:r>
              <a:rPr lang="en-US" sz="2200" dirty="0"/>
              <a:t> + </a:t>
            </a:r>
            <a:r>
              <a:rPr lang="en-US" sz="2200" dirty="0" err="1"/>
              <a:t>LogABDOMEN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ABDOMEN + </a:t>
            </a:r>
            <a:r>
              <a:rPr lang="en-US" sz="2200" dirty="0" err="1"/>
              <a:t>sqWEIGHT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sqABDOMEN</a:t>
            </a:r>
            <a:r>
              <a:rPr lang="en-US" sz="2200" dirty="0"/>
              <a:t> + </a:t>
            </a:r>
            <a:r>
              <a:rPr lang="en-US" sz="2200" dirty="0" err="1"/>
              <a:t>sqWEIGHT</a:t>
            </a:r>
            <a:r>
              <a:rPr lang="en-US" sz="2200" dirty="0"/>
              <a:t> + </a:t>
            </a:r>
            <a:r>
              <a:rPr lang="en-US" sz="2200" dirty="0" err="1"/>
              <a:t>sqWRIST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sqABDOMEN</a:t>
            </a:r>
            <a:r>
              <a:rPr lang="en-US" sz="2200" dirty="0"/>
              <a:t> + </a:t>
            </a:r>
            <a:r>
              <a:rPr lang="en-US" sz="2200" dirty="0" err="1"/>
              <a:t>sqWEIGHT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sqABDOMEN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LogABDOMEN</a:t>
            </a:r>
            <a:r>
              <a:rPr lang="en-US" sz="2200" dirty="0"/>
              <a:t> + </a:t>
            </a:r>
            <a:r>
              <a:rPr lang="en-US" sz="2200" dirty="0" err="1"/>
              <a:t>LogWRIST</a:t>
            </a:r>
            <a:r>
              <a:rPr lang="en-US" sz="2200" dirty="0"/>
              <a:t> + </a:t>
            </a:r>
            <a:r>
              <a:rPr lang="en-US" sz="2200" dirty="0" err="1"/>
              <a:t>LogHEIGHT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LogABDOMEN</a:t>
            </a:r>
            <a:r>
              <a:rPr lang="en-US" sz="2200" dirty="0"/>
              <a:t> + </a:t>
            </a:r>
            <a:r>
              <a:rPr lang="en-US" sz="2200" dirty="0" err="1"/>
              <a:t>LogWRIST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</a:t>
            </a:r>
            <a:r>
              <a:rPr lang="en-US" sz="2200" dirty="0" err="1"/>
              <a:t>LogABDOMEN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ABDOMEN + WEIGHT + WRIST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ABDOMEN + 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BODYFAT ~ ABDOMEN</a:t>
            </a:r>
          </a:p>
          <a:p>
            <a:endParaRPr lang="en-US" sz="20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9A18F037-D620-44CF-9634-AC9CEE2BF9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1"/>
    </mc:Choice>
    <mc:Fallback xmlns="">
      <p:transition spd="slow" advTm="10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F0B0-E9E0-C14E-A050-989F3CB3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65" y="-80516"/>
            <a:ext cx="10515600" cy="1827976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sz="2000" dirty="0">
                <a:latin typeface="+mn-lt"/>
              </a:rPr>
              <a:t>30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-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Repeated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with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10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-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fold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Cross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Validation</a:t>
            </a:r>
            <a:br>
              <a:rPr lang="en-US" altLang="zh-CN" sz="2800" dirty="0"/>
            </a:br>
            <a:r>
              <a:rPr lang="en-US" altLang="zh-CN" sz="2000" dirty="0">
                <a:latin typeface="+mn-lt"/>
              </a:rPr>
              <a:t>The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root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mean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squared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error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and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R-squared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of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12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models: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36E8B7-1A37-A440-B17B-6934E956A1E6}"/>
              </a:ext>
            </a:extLst>
          </p:cNvPr>
          <p:cNvGraphicFramePr>
            <a:graphicFrameLocks noGrp="1"/>
          </p:cNvGraphicFramePr>
          <p:nvPr/>
        </p:nvGraphicFramePr>
        <p:xfrm>
          <a:off x="596661" y="1617240"/>
          <a:ext cx="1078077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111049844"/>
                    </a:ext>
                  </a:extLst>
                </a:gridCol>
                <a:gridCol w="5161253">
                  <a:extLst>
                    <a:ext uri="{9D8B030D-6E8A-4147-A177-3AD203B41FA5}">
                      <a16:colId xmlns:a16="http://schemas.microsoft.com/office/drawing/2014/main" val="2482472500"/>
                    </a:ext>
                  </a:extLst>
                </a:gridCol>
                <a:gridCol w="3323967">
                  <a:extLst>
                    <a:ext uri="{9D8B030D-6E8A-4147-A177-3AD203B41FA5}">
                      <a16:colId xmlns:a16="http://schemas.microsoft.com/office/drawing/2014/main" val="3343726992"/>
                    </a:ext>
                  </a:extLst>
                </a:gridCol>
                <a:gridCol w="1820068">
                  <a:extLst>
                    <a:ext uri="{9D8B030D-6E8A-4147-A177-3AD203B41FA5}">
                      <a16:colId xmlns:a16="http://schemas.microsoft.com/office/drawing/2014/main" val="2606684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Mean Squared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R-square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0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ABDOMEN + sqWEIGHT + LogWRIST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3.937862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0.7247008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22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LogWRIST + sqHEIGHT + LogABDOMEN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3.941071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0.7226578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70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ABDOMEN + sqWEIGHT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4.001342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0.7149690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sqABDOMEN + sqWEIGHT + sqWRIST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4.000357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0.7161659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7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sqABDOMEN + sqWEIGHT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4.040667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0.7083916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9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sqABDOMEN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4.322792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0.6614911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44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LogABDOMEN + LogWRIST + LogHEIGHT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3.945733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0.7225947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63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LogABDOMEN + LogWRIST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4.030833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0.7094928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92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LogABDOMEN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4.287261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0.6685336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BODYFAT ~ ABDOMEN + WEIGHT + WRIST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3.965277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0.7230111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2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BODYFAT ~ ABDOMEN +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4.024765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0.7136045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77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BODYFAT ~ ABDOMEN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4.289724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0.6674128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4091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2E2587-15D3-4628-A874-986145BDF044}"/>
                  </a:ext>
                </a:extLst>
              </p14:cNvPr>
              <p14:cNvContentPartPr/>
              <p14:nvPr/>
            </p14:nvContentPartPr>
            <p14:xfrm>
              <a:off x="3612240" y="4370040"/>
              <a:ext cx="360" cy="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2E2587-15D3-4628-A874-986145BDF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2880" y="4360680"/>
                <a:ext cx="19080" cy="27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F333E3D-3C71-4BB0-BEFF-878FB58A53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97"/>
    </mc:Choice>
    <mc:Fallback xmlns="">
      <p:transition spd="slow" advTm="48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3EEB-5549-2049-83B2-A2F17993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D</a:t>
            </a:r>
            <a:r>
              <a:rPr lang="en-US" dirty="0"/>
              <a:t>iagnosis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F15D-9533-1A45-AD48-2B332D6A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" y="1690688"/>
            <a:ext cx="11595909" cy="4512404"/>
          </a:xfrm>
        </p:spPr>
        <p:txBody>
          <a:bodyPr numCol="2">
            <a:noAutofit/>
          </a:bodyPr>
          <a:lstStyle/>
          <a:p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b="1" dirty="0"/>
              <a:t>ABDOMEN,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WEIGHT</a:t>
            </a:r>
            <a:r>
              <a:rPr lang="zh-CN" altLang="en-US" sz="2000" b="1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predictors.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b="1" dirty="0"/>
              <a:t>Final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model</a:t>
            </a:r>
            <a:r>
              <a:rPr lang="zh-CN" altLang="en-US" sz="2000" b="1" dirty="0"/>
              <a:t> 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sz="2000" dirty="0"/>
              <a:t>BODYFAT</a:t>
            </a:r>
            <a:r>
              <a:rPr lang="en-US" altLang="zh-CN" sz="2000" dirty="0"/>
              <a:t>(%)</a:t>
            </a:r>
            <a:r>
              <a:rPr lang="en-US" sz="2000" dirty="0"/>
              <a:t>=0.8</a:t>
            </a:r>
            <a:r>
              <a:rPr lang="en-US" altLang="zh-CN" sz="2000" dirty="0"/>
              <a:t>9</a:t>
            </a:r>
            <a:r>
              <a:rPr lang="en-US" sz="2000" dirty="0"/>
              <a:t> ABDOMEN-0.</a:t>
            </a:r>
            <a:r>
              <a:rPr lang="en-US" altLang="zh-CN" sz="2000" dirty="0"/>
              <a:t>12</a:t>
            </a:r>
            <a:r>
              <a:rPr lang="en-US" sz="2000" dirty="0"/>
              <a:t> WEIGHT-</a:t>
            </a:r>
            <a:r>
              <a:rPr lang="en-US" altLang="zh-CN" sz="2000" dirty="0"/>
              <a:t>42.4.</a:t>
            </a:r>
          </a:p>
          <a:p>
            <a:r>
              <a:rPr lang="en-US" altLang="zh-CN" sz="2000" b="1" dirty="0"/>
              <a:t>Rule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thumb:</a:t>
            </a:r>
            <a:r>
              <a:rPr lang="zh-CN" altLang="en-US" sz="2000" b="1" dirty="0"/>
              <a:t> </a:t>
            </a:r>
            <a:r>
              <a:rPr lang="en-US" altLang="zh-CN" sz="2000" dirty="0"/>
              <a:t>BODYFAT(%)=abdomen</a:t>
            </a:r>
            <a:r>
              <a:rPr lang="zh-CN" altLang="en-US" sz="2000" dirty="0"/>
              <a:t> </a:t>
            </a:r>
            <a:r>
              <a:rPr lang="en-US" altLang="zh-CN" sz="2000" dirty="0"/>
              <a:t>circumference(cm)</a:t>
            </a:r>
            <a:r>
              <a:rPr lang="zh-CN" altLang="en-US" sz="2000" dirty="0"/>
              <a:t>*</a:t>
            </a:r>
            <a:r>
              <a:rPr lang="en-US" altLang="zh-CN" sz="2000" dirty="0"/>
              <a:t>0.89</a:t>
            </a:r>
            <a:r>
              <a:rPr lang="zh-CN" altLang="en-US" sz="2000" dirty="0"/>
              <a:t> </a:t>
            </a:r>
            <a:r>
              <a:rPr lang="en-US" altLang="zh-CN" sz="2000" dirty="0"/>
              <a:t>minus</a:t>
            </a:r>
            <a:r>
              <a:rPr lang="zh-CN" altLang="en-US" sz="2000" dirty="0"/>
              <a:t> </a:t>
            </a:r>
            <a:r>
              <a:rPr lang="en-US" altLang="zh-CN" sz="2000" dirty="0"/>
              <a:t>weight(</a:t>
            </a:r>
            <a:r>
              <a:rPr lang="en-US" altLang="zh-CN" sz="2000" dirty="0" err="1"/>
              <a:t>lbs</a:t>
            </a:r>
            <a:r>
              <a:rPr lang="en-US" altLang="zh-CN" sz="2000" dirty="0"/>
              <a:t>)</a:t>
            </a:r>
            <a:r>
              <a:rPr lang="zh-CN" altLang="en-US" sz="2000" dirty="0"/>
              <a:t>*</a:t>
            </a:r>
            <a:r>
              <a:rPr lang="en-US" altLang="zh-CN" sz="2000" dirty="0"/>
              <a:t>0.12</a:t>
            </a:r>
            <a:r>
              <a:rPr lang="zh-CN" altLang="en-US" sz="2000" dirty="0"/>
              <a:t> </a:t>
            </a:r>
            <a:r>
              <a:rPr lang="en-US" altLang="zh-CN" sz="2000" dirty="0"/>
              <a:t>minus</a:t>
            </a:r>
            <a:r>
              <a:rPr lang="zh-CN" altLang="en-US" sz="2000" dirty="0"/>
              <a:t> </a:t>
            </a:r>
            <a:r>
              <a:rPr lang="en-US" altLang="zh-CN" sz="2000" dirty="0"/>
              <a:t>42.4.</a:t>
            </a:r>
            <a:endParaRPr lang="en-US" sz="2000" dirty="0"/>
          </a:p>
          <a:p>
            <a:r>
              <a:rPr lang="en-US" altLang="zh-CN" sz="2000" b="1" dirty="0"/>
              <a:t>Adjusted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squared</a:t>
            </a:r>
            <a:r>
              <a:rPr lang="zh-CN" altLang="en-US" sz="2000" b="1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0.7029.</a:t>
            </a:r>
          </a:p>
          <a:p>
            <a:r>
              <a:rPr lang="en-US" altLang="zh-CN" sz="2000" b="1" dirty="0"/>
              <a:t>Residual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standard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error</a:t>
            </a:r>
            <a:r>
              <a:rPr lang="zh-CN" altLang="en-US" sz="2000" b="1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4.03.</a:t>
            </a:r>
          </a:p>
          <a:p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significant.</a:t>
            </a:r>
          </a:p>
          <a:p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serious</a:t>
            </a:r>
            <a:r>
              <a:rPr lang="zh-CN" altLang="en-US" sz="2000" dirty="0"/>
              <a:t> </a:t>
            </a:r>
            <a:r>
              <a:rPr lang="en-US" sz="2000" b="1" dirty="0"/>
              <a:t>multicollinearity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mean</a:t>
            </a:r>
            <a:r>
              <a:rPr lang="zh-CN" altLang="en-US" sz="2000" dirty="0"/>
              <a:t> </a:t>
            </a:r>
            <a:r>
              <a:rPr lang="en-US" altLang="zh-CN" sz="2000" dirty="0"/>
              <a:t>VIF=4.0.</a:t>
            </a:r>
          </a:p>
          <a:p>
            <a:r>
              <a:rPr lang="en-US" altLang="zh-CN" sz="2000" b="1" dirty="0"/>
              <a:t>Example:</a:t>
            </a:r>
            <a:r>
              <a:rPr lang="zh-CN" altLang="en-US" sz="2000" b="1" dirty="0"/>
              <a:t> </a:t>
            </a:r>
            <a:r>
              <a:rPr lang="en-US" altLang="zh-CN" sz="2000" dirty="0"/>
              <a:t>Man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154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lbs</a:t>
            </a:r>
            <a:r>
              <a:rPr lang="zh-CN" altLang="en-US" sz="2000" dirty="0"/>
              <a:t> </a:t>
            </a:r>
            <a:r>
              <a:rPr lang="en-US" altLang="zh-CN" sz="2000" dirty="0"/>
              <a:t>WEIGHT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85</a:t>
            </a:r>
            <a:r>
              <a:rPr lang="zh-CN" altLang="en-US" sz="2000" dirty="0"/>
              <a:t> </a:t>
            </a:r>
            <a:r>
              <a:rPr lang="en-US" altLang="zh-CN" sz="2000" dirty="0"/>
              <a:t>cm</a:t>
            </a:r>
            <a:r>
              <a:rPr lang="zh-CN" altLang="en-US" sz="2000" dirty="0"/>
              <a:t> </a:t>
            </a:r>
            <a:r>
              <a:rPr lang="en-US" altLang="zh-CN" sz="2000" dirty="0"/>
              <a:t>ABDOMEN,</a:t>
            </a:r>
            <a:r>
              <a:rPr lang="zh-CN" altLang="en-US" sz="2000" dirty="0"/>
              <a:t> </a:t>
            </a:r>
            <a:r>
              <a:rPr lang="en-US" altLang="zh-CN" sz="2000" dirty="0"/>
              <a:t>his</a:t>
            </a:r>
            <a:r>
              <a:rPr lang="zh-CN" altLang="en-US" sz="2000" dirty="0"/>
              <a:t> </a:t>
            </a:r>
            <a:r>
              <a:rPr lang="en-US" altLang="zh-CN" sz="2000" dirty="0"/>
              <a:t>BODYFAT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15(%).</a:t>
            </a:r>
            <a:endParaRPr 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4097D8-E991-EA49-9C9A-77802F59E197}"/>
              </a:ext>
            </a:extLst>
          </p:cNvPr>
          <p:cNvGraphicFramePr>
            <a:graphicFrameLocks noGrp="1"/>
          </p:cNvGraphicFramePr>
          <p:nvPr/>
        </p:nvGraphicFramePr>
        <p:xfrm>
          <a:off x="5387676" y="3016251"/>
          <a:ext cx="63456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1176415567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204679086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3537535640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25214546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61149431"/>
                    </a:ext>
                  </a:extLst>
                </a:gridCol>
                <a:gridCol w="941715">
                  <a:extLst>
                    <a:ext uri="{9D8B030D-6E8A-4147-A177-3AD203B41FA5}">
                      <a16:colId xmlns:a16="http://schemas.microsoft.com/office/drawing/2014/main" val="52374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Coefficients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Estimate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Std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Error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P-value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95%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Lwr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95%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Upr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-42.39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2e-16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-47.39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-37.383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0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ABDOMEN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  <a:r>
                        <a:rPr lang="en-US" altLang="zh-CN" dirty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2e-16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7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</a:t>
                      </a:r>
                      <a:r>
                        <a:rPr lang="en-US" altLang="zh-CN" dirty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5e-09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265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F1D4263-5CA9-4BE9-9668-3F55F337615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0280" y="2059200"/>
              <a:ext cx="356760" cy="3808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F1D4263-5CA9-4BE9-9668-3F55F33761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20" y="2049840"/>
                <a:ext cx="375480" cy="382716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Audio 45">
            <a:hlinkClick r:id="" action="ppaction://media"/>
            <a:extLst>
              <a:ext uri="{FF2B5EF4-FFF2-40B4-BE49-F238E27FC236}">
                <a16:creationId xmlns:a16="http://schemas.microsoft.com/office/drawing/2014/main" id="{C278C880-A9A8-4305-A123-EDCFBEB743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12"/>
    </mc:Choice>
    <mc:Fallback xmlns="">
      <p:transition spd="slow" advTm="28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2883580-6C11-734C-9579-7DE329735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00" y="1841500"/>
            <a:ext cx="4445000" cy="444500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905532B-F793-8248-B9AE-F4EFBD944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00" y="1841500"/>
            <a:ext cx="4445000" cy="444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1B1914-732E-934C-B450-919CF123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Model </a:t>
            </a:r>
            <a:r>
              <a:rPr lang="en-US" altLang="zh-CN" sz="3600"/>
              <a:t>D</a:t>
            </a:r>
            <a:r>
              <a:rPr lang="en-US" sz="3600"/>
              <a:t>iagnosis</a:t>
            </a:r>
            <a:r>
              <a:rPr lang="en-US" altLang="zh-CN" sz="3600"/>
              <a:t> </a:t>
            </a:r>
            <a:br>
              <a:rPr lang="en-US" altLang="zh-CN" sz="3600"/>
            </a:br>
            <a:r>
              <a:rPr lang="en-US" altLang="zh-CN" sz="3600"/>
              <a:t>– Standardized Residuals, QQ plots for Residuals</a:t>
            </a:r>
            <a:endParaRPr lang="en-US" sz="3600"/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3448AFC4-A7F3-4085-9369-6C420C2014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3"/>
    </mc:Choice>
    <mc:Fallback xmlns="">
      <p:transition spd="slow" advTm="20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FDF7-9125-D746-BC2A-B7A70B8E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altLang="zh-CN"/>
              <a:t>D</a:t>
            </a:r>
            <a:r>
              <a:rPr lang="en-US"/>
              <a:t>iagnosis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Leverage</a:t>
            </a:r>
            <a:r>
              <a:rPr lang="zh-CN" altLang="en-US"/>
              <a:t> </a:t>
            </a:r>
            <a:r>
              <a:rPr lang="en-US" altLang="zh-CN"/>
              <a:t>Plots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83C9B0-EFF3-F040-80EA-F69BA32F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" y="1690688"/>
            <a:ext cx="525789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leverage 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sz="2000" dirty="0"/>
              <a:t>diagonal elements from 𝐻=𝑋(𝑋′𝑋)</a:t>
            </a:r>
            <a:r>
              <a:rPr lang="en-US" sz="2000" baseline="30000" dirty="0"/>
              <a:t>−1</a:t>
            </a:r>
            <a:r>
              <a:rPr lang="en-US" sz="2000" dirty="0"/>
              <a:t>𝑋′</a:t>
            </a:r>
            <a:endParaRPr lang="en-US" altLang="zh-CN" sz="2000" dirty="0"/>
          </a:p>
          <a:p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 lot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Leverage</a:t>
            </a:r>
            <a:r>
              <a:rPr lang="zh-CN" altLang="en-US" sz="2000" dirty="0"/>
              <a:t> </a:t>
            </a:r>
            <a:r>
              <a:rPr lang="en-US" altLang="zh-CN" sz="2000" dirty="0"/>
              <a:t>plots.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coefficients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change</a:t>
            </a:r>
            <a:r>
              <a:rPr lang="zh-CN" altLang="en-US" sz="2000" dirty="0"/>
              <a:t> </a:t>
            </a:r>
            <a:r>
              <a:rPr lang="en-US" altLang="zh-CN" sz="2000" dirty="0"/>
              <a:t>little</a:t>
            </a:r>
            <a:r>
              <a:rPr lang="zh-CN" altLang="en-US" sz="2000" dirty="0"/>
              <a:t> </a:t>
            </a:r>
            <a:r>
              <a:rPr lang="en-US" altLang="zh-CN" sz="2000" dirty="0"/>
              <a:t>after</a:t>
            </a:r>
            <a:r>
              <a:rPr lang="zh-CN" altLang="en-US" sz="2000" dirty="0"/>
              <a:t> </a:t>
            </a:r>
            <a:r>
              <a:rPr lang="en-US" altLang="zh-CN" sz="2000" dirty="0"/>
              <a:t>removing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fitting</a:t>
            </a:r>
            <a:r>
              <a:rPr lang="zh-CN" altLang="en-US" sz="2000" dirty="0"/>
              <a:t> </a:t>
            </a:r>
            <a:r>
              <a:rPr lang="en-US" altLang="zh-CN" sz="2000" dirty="0"/>
              <a:t>again.</a:t>
            </a:r>
            <a:r>
              <a:rPr lang="zh-CN" altLang="en-US" sz="2000" dirty="0"/>
              <a:t> 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without</a:t>
            </a:r>
            <a:r>
              <a:rPr lang="zh-CN" altLang="en-US" sz="2000" dirty="0"/>
              <a:t> </a:t>
            </a:r>
            <a:r>
              <a:rPr lang="en-US" altLang="zh-CN" sz="2000" dirty="0"/>
              <a:t>outliers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sz="2000" dirty="0"/>
              <a:t>BODYFAT</a:t>
            </a:r>
            <a:r>
              <a:rPr lang="en-US" altLang="zh-CN" sz="2000" dirty="0"/>
              <a:t>(%)</a:t>
            </a:r>
            <a:r>
              <a:rPr lang="en-US" sz="2000" dirty="0"/>
              <a:t>=0.8</a:t>
            </a:r>
            <a:r>
              <a:rPr lang="en-US" altLang="zh-CN" sz="2000" dirty="0"/>
              <a:t>8</a:t>
            </a:r>
            <a:r>
              <a:rPr lang="en-US" sz="2000" dirty="0"/>
              <a:t> ABDOMEN-0.</a:t>
            </a:r>
            <a:r>
              <a:rPr lang="en-US" altLang="zh-CN" sz="2000" dirty="0"/>
              <a:t>11</a:t>
            </a:r>
            <a:r>
              <a:rPr lang="en-US" sz="2000" dirty="0"/>
              <a:t> WEIGHT-43.1</a:t>
            </a:r>
            <a:r>
              <a:rPr lang="en-US" altLang="zh-CN" sz="2000" dirty="0"/>
              <a:t>4</a:t>
            </a:r>
          </a:p>
          <a:p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initial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FB9DE3-A60E-9843-BE11-CE8CE79C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302" y="1445611"/>
            <a:ext cx="4993256" cy="4993256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B797A0A-6405-4B42-89EF-D599ED661F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8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2"/>
    </mc:Choice>
    <mc:Fallback xmlns="">
      <p:transition spd="slow" advTm="12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493</Words>
  <Application>Microsoft Macintosh PowerPoint</Application>
  <PresentationFormat>Widescreen</PresentationFormat>
  <Paragraphs>122</Paragraphs>
  <Slides>6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Variables Selection – Forward Direction Search</vt:lpstr>
      <vt:lpstr>Variables Selection – Summary</vt:lpstr>
      <vt:lpstr>Model Selection  30 - Repeated with 10 - fold Cross Validation The root mean squared error and R-squared of 12 models:</vt:lpstr>
      <vt:lpstr>Model Diagnosis and Summary</vt:lpstr>
      <vt:lpstr>Model Diagnosis  – Standardized Residuals, QQ plots for Residuals</vt:lpstr>
      <vt:lpstr>Model Diagnosis – Leverage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Selection – Forward Direction Search</dc:title>
  <dc:creator>HanGyu KANG</dc:creator>
  <cp:lastModifiedBy>Wang Enze</cp:lastModifiedBy>
  <cp:revision>11</cp:revision>
  <dcterms:created xsi:type="dcterms:W3CDTF">2020-10-12T20:55:03Z</dcterms:created>
  <dcterms:modified xsi:type="dcterms:W3CDTF">2020-10-18T03:00:53Z</dcterms:modified>
</cp:coreProperties>
</file>