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8"/>
  </p:notesMasterIdLst>
  <p:sldIdLst>
    <p:sldId id="273" r:id="rId2"/>
    <p:sldId id="274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847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34E00-91C5-014E-9953-F80868D5742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5EECA-32BC-4147-8810-4F2D2474B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nhhhh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5EECA-32BC-4147-8810-4F2D2474BC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5EECA-32BC-4147-8810-4F2D2474BC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6988-5B94-F444-89F5-DAC0D35C9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4DB7-00E4-1C40-9014-469603CA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844D-B173-DC49-B21B-8308EDC2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1A3F-130B-1F49-8B40-114823B6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A177-AF61-F645-A039-E4DC914B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F91-7372-854B-B5BA-629B46BC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EB8D2-BCB0-FD4C-8F57-084D891D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53E-635B-8B4B-98BA-AD38AF5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D65E-CC91-0242-BA21-C57432BF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24D67-7296-5543-8C65-A853632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99A67-D758-A341-813E-CBFAC2AD0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6AEE-B8C5-2A4D-BC10-E88BCBAD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D43A-8149-044F-A49C-BF631450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6C4A-ABD2-7D4A-A14A-3C79F0F7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53B0-8FA6-E046-8707-357D3E0A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496-B65A-1947-8D63-589196F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07A5-8812-614F-87AF-AF1A6AE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4F41-2E43-3042-9BE3-25D6D98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0C13-FAD2-B14B-BE48-8D4259B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D3D8-C55A-F740-9E50-0977A230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B86-5936-9C4C-84B7-8C68F683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6ADF-7CD0-5E4F-8ABF-D0CD1E99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2975-6968-A742-BD29-49D7E80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6EFB-7362-D24A-9CB4-DEE39CC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50FC-CA92-704D-A119-EC25714C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C6A-715D-A94E-B799-0084DA2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7C57-539C-444B-85E7-E8E3F015B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40B3-D56F-4240-81BB-48780917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CE44-1623-C242-8A76-B72318F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23FD-BD03-F44B-8FAC-7451208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D9D8-C083-2044-B8FD-235D1EF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FAAC-5FA6-4E41-ACD3-69932D58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2579-DC70-7345-9365-7F5FA848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7002-0EF9-494F-B7ED-C5BDA241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DE97-D5F5-E340-B05E-8A276C8A8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7A78-C0A2-6048-80DE-C99265949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BD970-13E3-D140-ACD8-97BA8BE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2245-15D2-994F-87FD-4C037CDF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B5D53-033F-A846-B8DC-FF60D3E2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5679-80C4-3E45-8AF3-60942B80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B5048-A17F-094D-B9D6-97087815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D702-D6A3-7E4B-9AE5-AA3020A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1E59-176B-5742-AA1C-8D24DF6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36B88-ED18-E24B-AE9C-736B4DDA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C3997-64D3-624B-A781-CC4ACA2E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16E04-CD77-6F44-AA71-DC21D5F8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5C6-2B64-4A46-8E53-7113E60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6084-13A5-F44E-A835-87188694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065C1-9675-0748-8ADC-F10288EE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44A6-73BE-5E44-92B4-59A7CC9E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A0CC-F901-7B41-AC18-776E8C2B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A6A2-6CC5-964A-8EAE-A907CA7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8734-C25F-B64D-B747-FA0FC53A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924A1-8106-A340-A03F-1F02ABC3C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4435-552D-414A-9409-2D50981E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6D70-A3B7-0B4A-8590-EAE18B88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0120-16ED-3B44-BE81-B416108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9C7F-E65F-CB44-A47D-92E274D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36873-297E-BC4C-BBC3-5667B69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FCE3-7382-0D42-B184-0C549304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C11-280D-D640-844B-5F13A499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F5E2-BA4C-5649-8A85-E0F83A696451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0D52-5188-C94E-A29A-8323F9DD2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89B0-AAF6-574C-80C0-FF4DB848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ADA2-9BCA-9143-B3AF-0B3532F8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1A7E-ECF4-D443-8A61-3300CB6F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altLang="zh-CN" dirty="0"/>
              <a:t>D</a:t>
            </a:r>
            <a:r>
              <a:rPr lang="en-US" dirty="0"/>
              <a:t>iagnosis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Cook’s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01CA-154F-2946-8A27-5DBD9FD3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004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Cook</a:t>
            </a:r>
            <a:r>
              <a:rPr lang="en-US" altLang="zh-CN" sz="2000" dirty="0"/>
              <a:t>’</a:t>
            </a:r>
            <a:r>
              <a:rPr lang="en-US" sz="2000" dirty="0"/>
              <a:t>s</a:t>
            </a:r>
            <a:r>
              <a:rPr lang="zh-CN" altLang="en-US" sz="2000" dirty="0"/>
              <a:t> </a:t>
            </a:r>
            <a:r>
              <a:rPr lang="en-US" altLang="zh-CN" sz="2000" dirty="0"/>
              <a:t>distance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measure the influence of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dirty="0"/>
              <a:t> observation on all n fitted values.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red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rule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influential</a:t>
            </a:r>
            <a:r>
              <a:rPr lang="zh-CN" altLang="en-US" sz="2000" dirty="0"/>
              <a:t> </a:t>
            </a:r>
            <a:r>
              <a:rPr lang="en-US" altLang="zh-CN" sz="2000" dirty="0"/>
              <a:t>observation.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 influential observation.</a:t>
            </a:r>
            <a:endParaRPr lang="en-US" sz="2000" dirty="0"/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361B590-C3CC-DF4D-BF84-92B6A670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712" y="1475567"/>
            <a:ext cx="4701396" cy="4701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E4BC85-FBE6-094A-BEE3-65EEB1C85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281" y="1690688"/>
            <a:ext cx="2082800" cy="685800"/>
          </a:xfrm>
          <a:prstGeom prst="rect">
            <a:avLst/>
          </a:prstGeom>
        </p:spPr>
      </p:pic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024AFBBD-6C3E-374A-B077-B268B0E992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11"/>
    </mc:Choice>
    <mc:Fallback xmlns="">
      <p:transition spd="slow" advTm="27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9E8-8183-6243-B7E0-4A8DC02F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altLang="zh-CN" dirty="0"/>
              <a:t>D</a:t>
            </a:r>
            <a:r>
              <a:rPr lang="en-US" dirty="0"/>
              <a:t>iagnosis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DFFITS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8914-78FA-9741-B557-87DBF1A1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70" y="1836642"/>
            <a:ext cx="4993806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DFFITS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measures the influence of the </a:t>
            </a:r>
            <a:r>
              <a:rPr lang="en-US" sz="2000" dirty="0" err="1"/>
              <a:t>i</a:t>
            </a:r>
            <a:r>
              <a:rPr lang="en-US" sz="2000" baseline="30000" dirty="0" err="1"/>
              <a:t>th</a:t>
            </a:r>
            <a:r>
              <a:rPr lang="en-US" sz="2000" baseline="30000" dirty="0"/>
              <a:t> </a:t>
            </a:r>
            <a:r>
              <a:rPr lang="en-US" sz="2000" dirty="0"/>
              <a:t>observation on the fitted value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y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The rule of </a:t>
            </a:r>
            <a:r>
              <a:rPr lang="en-US" altLang="zh-CN" sz="2000" dirty="0"/>
              <a:t>influential observation</a:t>
            </a:r>
            <a:r>
              <a:rPr lang="en-US" sz="2000" dirty="0"/>
              <a:t> for small dataset is </a:t>
            </a:r>
            <a:r>
              <a:rPr lang="en-US" altLang="zh-CN" sz="2000" dirty="0"/>
              <a:t>red</a:t>
            </a:r>
            <a:r>
              <a:rPr lang="zh-CN" altLang="en-US" sz="2000" dirty="0"/>
              <a:t> </a:t>
            </a:r>
            <a:r>
              <a:rPr lang="en-US" altLang="zh-CN" sz="2000" dirty="0"/>
              <a:t>lines</a:t>
            </a:r>
            <a:r>
              <a:rPr lang="en-US" sz="2000" dirty="0"/>
              <a:t>, for large dataset is </a:t>
            </a:r>
            <a:r>
              <a:rPr lang="en-US" altLang="zh-CN" sz="2000" dirty="0"/>
              <a:t>green</a:t>
            </a:r>
            <a:r>
              <a:rPr lang="zh-CN" altLang="en-US" sz="2000" dirty="0"/>
              <a:t> </a:t>
            </a:r>
            <a:r>
              <a:rPr lang="en-US" altLang="zh-CN" sz="2000" dirty="0"/>
              <a:t>lines.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obvious</a:t>
            </a:r>
            <a:r>
              <a:rPr lang="zh-CN" altLang="en-US" sz="2000" dirty="0"/>
              <a:t> </a:t>
            </a:r>
            <a:r>
              <a:rPr lang="en-US" altLang="zh-CN" sz="2000" dirty="0"/>
              <a:t>influential observation.</a:t>
            </a:r>
            <a:endParaRPr lang="en-US" sz="20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0FF5200-97FE-8841-B09A-8D8BC519A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26" y="1408946"/>
            <a:ext cx="4873925" cy="487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2D540-A0BF-3340-93F8-06A97D6AD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323" y="1690688"/>
            <a:ext cx="2120900" cy="673100"/>
          </a:xfrm>
          <a:prstGeom prst="rect">
            <a:avLst/>
          </a:prstGeom>
        </p:spPr>
      </p:pic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7D50A485-0825-324E-AF78-B525BCB2AC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6"/>
    </mc:Choice>
    <mc:Fallback xmlns="">
      <p:transition spd="slow" advTm="129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7291-2F76-A24A-8877-5EA3B8B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21" y="298349"/>
            <a:ext cx="10515600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altLang="zh-CN" dirty="0"/>
              <a:t>D</a:t>
            </a:r>
            <a:r>
              <a:rPr lang="en-US" dirty="0"/>
              <a:t>iagnosis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DFBETAS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43435-E746-ED49-A7B2-4BF115FC9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099" y="1844249"/>
                <a:ext cx="47857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DFBETAS</a:t>
                </a:r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sz="2000" dirty="0"/>
                  <a:t>measures the influence of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observation on the fit of the regression coefficient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aseline="-25000" dirty="0"/>
                  <a:t> </a:t>
                </a:r>
                <a:r>
                  <a:rPr lang="en-US" altLang="zh-CN" sz="2000" baseline="-25000" dirty="0"/>
                  <a:t>.</a:t>
                </a:r>
              </a:p>
              <a:p>
                <a:endParaRPr lang="en-US" altLang="zh-CN" sz="2000" baseline="-25000" dirty="0"/>
              </a:p>
              <a:p>
                <a:r>
                  <a:rPr lang="en-US" sz="2000" dirty="0"/>
                  <a:t>The rule of </a:t>
                </a:r>
                <a:r>
                  <a:rPr lang="en-US" altLang="zh-CN" sz="2000" dirty="0"/>
                  <a:t>influential observation</a:t>
                </a:r>
                <a:r>
                  <a:rPr lang="en-US" sz="2000" dirty="0"/>
                  <a:t> for small dataset is </a:t>
                </a:r>
                <a:r>
                  <a:rPr lang="en-US" altLang="zh-CN" sz="2000" dirty="0"/>
                  <a:t>red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lines</a:t>
                </a:r>
                <a:r>
                  <a:rPr lang="en-US" sz="2000" dirty="0"/>
                  <a:t>, for large dataset is </a:t>
                </a:r>
                <a:r>
                  <a:rPr lang="en-US" altLang="zh-CN" sz="2000" dirty="0"/>
                  <a:t>green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lines.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There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obvious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influential observation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DFBETAS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three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coefficients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including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intercept.</a:t>
                </a:r>
                <a:r>
                  <a:rPr lang="zh-CN" altLang="en-US" sz="2000" dirty="0"/>
                  <a:t> </a:t>
                </a:r>
                <a:endParaRPr lang="en-US" sz="2000" dirty="0"/>
              </a:p>
              <a:p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43435-E746-ED49-A7B2-4BF115FC9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099" y="1844249"/>
                <a:ext cx="4785791" cy="4351338"/>
              </a:xfrm>
              <a:blipFill>
                <a:blip r:embed="rId5"/>
                <a:stretch>
                  <a:fillRect l="-1058" t="-1453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1E6862-5845-2D43-893D-2DF199391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571" y="1586841"/>
            <a:ext cx="3118009" cy="92157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D61860C-9AF7-744F-AEB3-DE440F6A9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9648" y="3551069"/>
            <a:ext cx="3306932" cy="330693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E5F4DAD-4655-4B40-91FC-C9CF9DE41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0303" y="1977993"/>
            <a:ext cx="3306932" cy="330693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89A2A2A-DEF0-9440-9402-1C6752856D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9647" y="175694"/>
            <a:ext cx="3306932" cy="3306932"/>
          </a:xfrm>
          <a:prstGeom prst="rect">
            <a:avLst/>
          </a:prstGeom>
        </p:spPr>
      </p:pic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8A888A97-CE0E-5F41-95CE-BCAB4DC018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4F6-40DC-0E49-91ED-A47CBCED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altLang="zh-CN" dirty="0"/>
              <a:t>D</a:t>
            </a:r>
            <a:r>
              <a:rPr lang="en-US" dirty="0"/>
              <a:t>iagnosis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A359-ACC1-E340-A1D7-61CCE41F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54" y="1550400"/>
            <a:ext cx="10817646" cy="4700703"/>
          </a:xfrm>
        </p:spPr>
        <p:txBody>
          <a:bodyPr numCol="2">
            <a:normAutofit/>
          </a:bodyPr>
          <a:lstStyle/>
          <a:p>
            <a:endParaRPr lang="en-US" sz="1800" dirty="0"/>
          </a:p>
          <a:p>
            <a:r>
              <a:rPr lang="en-US" altLang="zh-CN" dirty="0"/>
              <a:t>Advantages: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Perform</a:t>
            </a:r>
            <a:r>
              <a:rPr lang="zh-CN" altLang="en-US" sz="2000" dirty="0"/>
              <a:t> </a:t>
            </a:r>
            <a:r>
              <a:rPr lang="en-US" altLang="zh-CN" sz="2000" dirty="0"/>
              <a:t>well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diagnosis.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Simple</a:t>
            </a:r>
            <a:r>
              <a:rPr lang="zh-CN" altLang="en-US" sz="2000" dirty="0"/>
              <a:t> </a:t>
            </a:r>
            <a:r>
              <a:rPr lang="en-US" altLang="zh-CN" sz="2000" dirty="0"/>
              <a:t>rule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serious</a:t>
            </a:r>
            <a:r>
              <a:rPr lang="zh-CN" altLang="en-US" sz="2000" dirty="0"/>
              <a:t> </a:t>
            </a:r>
            <a:r>
              <a:rPr lang="en-US" sz="2000" dirty="0"/>
              <a:t>multicollinearity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linear</a:t>
            </a:r>
            <a:r>
              <a:rPr lang="zh-CN" altLang="en-US" sz="2000" dirty="0"/>
              <a:t> </a:t>
            </a:r>
            <a:r>
              <a:rPr lang="en-US" altLang="zh-CN" sz="2000" dirty="0"/>
              <a:t>regression</a:t>
            </a:r>
            <a:r>
              <a:rPr lang="zh-CN" altLang="en-US" sz="2000" dirty="0"/>
              <a:t> </a:t>
            </a:r>
            <a:r>
              <a:rPr lang="en-US" altLang="zh-CN" sz="2000" dirty="0"/>
              <a:t>assumptions</a:t>
            </a:r>
            <a:r>
              <a:rPr lang="zh-CN" altLang="en-US" sz="2000" dirty="0"/>
              <a:t> </a:t>
            </a:r>
            <a:r>
              <a:rPr lang="en-US" altLang="zh-CN" sz="2000" dirty="0"/>
              <a:t>hold.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Disadvantages: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R-squared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perfect.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dirty="0"/>
              <a:t>Improvement: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expect</a:t>
            </a:r>
            <a:r>
              <a:rPr lang="zh-CN" altLang="en-US" sz="2000" dirty="0"/>
              <a:t> </a:t>
            </a:r>
            <a:r>
              <a:rPr lang="en-US" altLang="zh-CN" sz="2000" dirty="0"/>
              <a:t>large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detailed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sets.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improvement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complex</a:t>
            </a:r>
            <a:r>
              <a:rPr lang="zh-CN" altLang="en-US" sz="2000" dirty="0"/>
              <a:t> </a:t>
            </a:r>
            <a:r>
              <a:rPr lang="en-US" altLang="zh-CN" sz="2000" dirty="0"/>
              <a:t>transformation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combination?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8F2A9C82-F07B-1049-A162-D548D658A2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07"/>
    </mc:Choice>
    <mc:Fallback xmlns="">
      <p:transition spd="slow" advTm="27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8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0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41A37-CD95-B949-842E-4D41C8F6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anchor="b">
            <a:normAutofit/>
          </a:bodyPr>
          <a:lstStyle/>
          <a:p>
            <a:r>
              <a:rPr lang="en-US" altLang="zh-CN" sz="3400"/>
              <a:t>Shiny</a:t>
            </a:r>
            <a:r>
              <a:rPr lang="zh-CN" altLang="en-US" sz="3400"/>
              <a:t> </a:t>
            </a:r>
            <a:r>
              <a:rPr lang="en-US" altLang="zh-CN" sz="3400"/>
              <a:t>Application</a:t>
            </a:r>
            <a:endParaRPr lang="en-US" sz="340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08C6-07D7-154A-832B-7A4B4C7B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/>
              <a:t>Function of changing unit</a:t>
            </a:r>
            <a:endParaRPr lang="en-US" altLang="zh-CN" sz="180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/>
              <a:t>Color</a:t>
            </a:r>
            <a:r>
              <a:rPr lang="zh-CN" altLang="en-US" sz="1800"/>
              <a:t> </a:t>
            </a:r>
            <a:r>
              <a:rPr lang="en-US" altLang="zh-CN" sz="1800"/>
              <a:t>warning</a:t>
            </a:r>
            <a:r>
              <a:rPr lang="zh-CN" altLang="en-US" sz="1800"/>
              <a:t> </a:t>
            </a:r>
            <a:r>
              <a:rPr lang="en-US" altLang="zh-CN" sz="1800"/>
              <a:t>when</a:t>
            </a:r>
            <a:r>
              <a:rPr lang="zh-CN" altLang="en-US" sz="1800"/>
              <a:t> </a:t>
            </a:r>
            <a:r>
              <a:rPr lang="en-US" altLang="zh-CN" sz="1800"/>
              <a:t>your</a:t>
            </a:r>
            <a:r>
              <a:rPr lang="zh-CN" altLang="en-US" sz="1800"/>
              <a:t> </a:t>
            </a:r>
            <a:r>
              <a:rPr lang="en-US" altLang="zh-CN" sz="1800"/>
              <a:t>bodyfat</a:t>
            </a:r>
            <a:r>
              <a:rPr lang="zh-CN" altLang="en-US" sz="1800"/>
              <a:t> </a:t>
            </a:r>
            <a:r>
              <a:rPr lang="en-US" altLang="zh-CN" sz="1800"/>
              <a:t>is</a:t>
            </a:r>
            <a:r>
              <a:rPr lang="zh-CN" altLang="en-US" sz="1800"/>
              <a:t> </a:t>
            </a:r>
            <a:r>
              <a:rPr lang="en-US" altLang="zh-CN" sz="1800"/>
              <a:t>high.</a:t>
            </a:r>
            <a:r>
              <a:rPr lang="zh-CN" altLang="en-US" sz="1800"/>
              <a:t> </a:t>
            </a:r>
            <a:endParaRPr lang="en-US" altLang="zh-CN" sz="180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/>
              <a:t>Body</a:t>
            </a:r>
            <a:r>
              <a:rPr lang="zh-CN" altLang="en-US" sz="1800"/>
              <a:t> </a:t>
            </a:r>
            <a:r>
              <a:rPr lang="en-US" altLang="zh-CN" sz="1800"/>
              <a:t>fat</a:t>
            </a:r>
            <a:r>
              <a:rPr lang="zh-CN" altLang="en-US" sz="1800"/>
              <a:t> </a:t>
            </a:r>
            <a:r>
              <a:rPr lang="en-US" altLang="zh-CN" sz="1800"/>
              <a:t>suggestion</a:t>
            </a:r>
            <a:r>
              <a:rPr lang="zh-CN" altLang="en-US" sz="1800"/>
              <a:t> </a:t>
            </a:r>
            <a:r>
              <a:rPr lang="en-US" altLang="zh-CN" sz="1800"/>
              <a:t>from</a:t>
            </a:r>
            <a:r>
              <a:rPr lang="zh-CN" altLang="en-US" sz="1800"/>
              <a:t> </a:t>
            </a:r>
            <a:r>
              <a:rPr lang="en-US" sz="1800"/>
              <a:t>American Council on Exercise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EE57D0-F187-6F47-9202-F02C4C3F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708" y="838025"/>
            <a:ext cx="2505456" cy="183524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3055EB-790E-B843-8393-6A369D5F9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429" y="838025"/>
            <a:ext cx="2505456" cy="183524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7D93E0-6BEE-EA4F-9137-54BBFB151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205" y="3125469"/>
            <a:ext cx="4187867" cy="3057143"/>
          </a:xfrm>
          <a:prstGeom prst="rect">
            <a:avLst/>
          </a:prstGeom>
        </p:spPr>
      </p:pic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378A50C4-DA3F-6D42-85C0-DB77FCC9C3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1"/>
    </mc:Choice>
    <mc:Fallback xmlns="">
      <p:transition spd="slow" advTm="15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A72C-3B8D-2549-9790-AE992B84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7552-341C-1341-A037-5C415329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4271"/>
            <a:ext cx="11197281" cy="4619242"/>
          </a:xfrm>
        </p:spPr>
        <p:txBody>
          <a:bodyPr numCol="2">
            <a:noAutofit/>
          </a:bodyPr>
          <a:lstStyle/>
          <a:p>
            <a:r>
              <a:rPr lang="en-US" altLang="zh-CN" sz="2000" b="1" dirty="0"/>
              <a:t>GitHub,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Main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code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CHENYANG</a:t>
            </a:r>
            <a:r>
              <a:rPr lang="zh-CN" altLang="en-US" sz="2000" dirty="0"/>
              <a:t> </a:t>
            </a:r>
            <a:r>
              <a:rPr lang="en-US" altLang="zh-CN" sz="2000" dirty="0"/>
              <a:t>JIANG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PCA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HanGyu</a:t>
            </a:r>
            <a:r>
              <a:rPr lang="zh-CN" altLang="en-US" sz="2000" dirty="0"/>
              <a:t> </a:t>
            </a:r>
            <a:r>
              <a:rPr lang="en-US" altLang="zh-CN" sz="2000" dirty="0"/>
              <a:t>KANG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selection</a:t>
            </a:r>
            <a:r>
              <a:rPr lang="zh-CN" altLang="en-US" sz="2000" dirty="0"/>
              <a:t> </a:t>
            </a:r>
            <a:r>
              <a:rPr lang="en-US" altLang="zh-CN" sz="2000" dirty="0"/>
              <a:t>fixed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GitHub</a:t>
            </a:r>
            <a:r>
              <a:rPr lang="zh-CN" altLang="en-US" sz="2000" dirty="0"/>
              <a:t> </a:t>
            </a:r>
            <a:r>
              <a:rPr lang="en-US" altLang="zh-CN" sz="2000" dirty="0"/>
              <a:t>maintained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</a:p>
          <a:p>
            <a:r>
              <a:rPr lang="en-US" altLang="zh-CN" sz="2000" b="1" dirty="0"/>
              <a:t>Shiny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App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sz="2000" dirty="0" err="1"/>
              <a:t>HanGyu</a:t>
            </a:r>
            <a:r>
              <a:rPr lang="en-US" sz="2000" dirty="0"/>
              <a:t> KANG 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interface, </a:t>
            </a:r>
            <a:r>
              <a:rPr lang="en-US" sz="2000" dirty="0" err="1"/>
              <a:t>ggplot</a:t>
            </a:r>
            <a:r>
              <a:rPr lang="en-US" sz="2000" dirty="0"/>
              <a:t> and unit part are fixed, edited and maintained by ENZE WANG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problems are fixed by CHENYANG JIANG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PPT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Video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sz="2000" dirty="0" err="1"/>
              <a:t>HanGyu</a:t>
            </a:r>
            <a:r>
              <a:rPr lang="en-US" sz="2000" dirty="0"/>
              <a:t> KANG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P</a:t>
            </a:r>
            <a:r>
              <a:rPr lang="en-US" sz="2000" dirty="0"/>
              <a:t>resented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sz="2000" dirty="0"/>
              <a:t>CHENYANG JIANG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r>
              <a:rPr lang="en-US" altLang="zh-CN" sz="2000" b="1" dirty="0"/>
              <a:t>PDF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Main</a:t>
            </a:r>
            <a:r>
              <a:rPr lang="zh-CN" altLang="en-US" sz="2000" dirty="0"/>
              <a:t> </a:t>
            </a:r>
            <a:r>
              <a:rPr lang="en-US" altLang="zh-CN" sz="2000" dirty="0"/>
              <a:t>edited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ENZE</a:t>
            </a:r>
            <a:r>
              <a:rPr lang="zh-CN" altLang="en-US" sz="2000" dirty="0"/>
              <a:t> </a:t>
            </a:r>
            <a:r>
              <a:rPr lang="en-US" altLang="zh-CN" sz="2000" dirty="0"/>
              <a:t>WANG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Fixed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RUI</a:t>
            </a:r>
            <a:r>
              <a:rPr lang="zh-CN" altLang="en-US" sz="2000" dirty="0"/>
              <a:t> </a:t>
            </a:r>
            <a:r>
              <a:rPr lang="en-US" altLang="zh-CN" sz="2000" dirty="0"/>
              <a:t>HUANG,</a:t>
            </a:r>
            <a:r>
              <a:rPr lang="zh-CN" altLang="en-US" sz="2000" dirty="0"/>
              <a:t> </a:t>
            </a:r>
            <a:r>
              <a:rPr lang="en-US" altLang="zh-CN" sz="2000" dirty="0"/>
              <a:t>CHENYANG</a:t>
            </a:r>
            <a:r>
              <a:rPr lang="zh-CN" altLang="en-US" sz="2000" dirty="0"/>
              <a:t> </a:t>
            </a:r>
            <a:r>
              <a:rPr lang="en-US" altLang="zh-CN" sz="2000" dirty="0"/>
              <a:t>JIANG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HanGyu</a:t>
            </a:r>
            <a:r>
              <a:rPr lang="zh-CN" altLang="en-US" sz="2000" dirty="0"/>
              <a:t> </a:t>
            </a:r>
            <a:r>
              <a:rPr lang="en-US" altLang="zh-CN" sz="2000" dirty="0"/>
              <a:t>KANG</a:t>
            </a:r>
          </a:p>
          <a:p>
            <a:pPr marL="1143000" indent="-1143000">
              <a:buFont typeface="+mj-lt"/>
              <a:buAutoNum type="arabicPeriod"/>
            </a:pPr>
            <a:endParaRPr lang="en-US" altLang="zh-CN" sz="2000" dirty="0"/>
          </a:p>
          <a:p>
            <a:endParaRPr lang="en-US" sz="2000" dirty="0"/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CDFC3FB5-3A9C-E84F-8E9F-3AEBD55BF3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0"/>
    </mc:Choice>
    <mc:Fallback xmlns="">
      <p:transition spd="slow" advTm="8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304</Words>
  <Application>Microsoft Macintosh PowerPoint</Application>
  <PresentationFormat>Widescreen</PresentationFormat>
  <Paragraphs>68</Paragraphs>
  <Slides>6</Slides>
  <Notes>2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Model Diagnosis – Cook’s Distance</vt:lpstr>
      <vt:lpstr>Model Diagnosis - DFFITS</vt:lpstr>
      <vt:lpstr>Model Diagnosis - DFBETAS</vt:lpstr>
      <vt:lpstr>Model Diagnosis and Summary</vt:lpstr>
      <vt:lpstr>Shiny Application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Diagnosis – Cook’s Distance</dc:title>
  <dc:creator>uex</dc:creator>
  <cp:lastModifiedBy>Wang Enze</cp:lastModifiedBy>
  <cp:revision>9</cp:revision>
  <dcterms:created xsi:type="dcterms:W3CDTF">2020-10-14T01:44:50Z</dcterms:created>
  <dcterms:modified xsi:type="dcterms:W3CDTF">2020-10-18T23:17:46Z</dcterms:modified>
</cp:coreProperties>
</file>