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4E00-91C5-014E-9953-F80868D5742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5EECA-32BC-4147-8810-4F2D247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988-5B94-F444-89F5-DAC0D35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4DB7-00E4-1C40-9014-469603CA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844D-B173-DC49-B21B-8308EDC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1A3F-130B-1F49-8B40-114823B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177-AF61-F645-A039-E4DC914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F91-7372-854B-B5BA-629B46B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B8D2-BCB0-FD4C-8F57-084D891D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3E-635B-8B4B-98BA-AD38AF5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65E-CC91-0242-BA21-C57432B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4D67-7296-5543-8C65-A853632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A67-D758-A341-813E-CBFAC2A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6AEE-B8C5-2A4D-BC10-E88BCBAD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43A-8149-044F-A49C-BF631450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6C4A-ABD2-7D4A-A14A-3C79F0F7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53B0-8FA6-E046-8707-357D3E0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496-B65A-1947-8D63-589196F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7A5-8812-614F-87AF-AF1A6AE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4F41-2E43-3042-9BE3-25D6D98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C13-FAD2-B14B-BE48-8D4259B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3D8-C55A-F740-9E50-0977A23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B86-5936-9C4C-84B7-8C68F68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6ADF-7CD0-5E4F-8ABF-D0CD1E9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975-6968-A742-BD29-49D7E80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6EFB-7362-D24A-9CB4-DEE39CC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50FC-CA92-704D-A119-EC25714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C6A-715D-A94E-B799-0084DA2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7C57-539C-444B-85E7-E8E3F015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40B3-D56F-4240-81BB-4878091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CE44-1623-C242-8A76-B72318F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23FD-BD03-F44B-8FAC-7451208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D9D8-C083-2044-B8FD-235D1E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AAC-5FA6-4E41-ACD3-69932D5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2579-DC70-7345-9365-7F5FA848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7002-0EF9-494F-B7ED-C5BDA241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DE97-D5F5-E340-B05E-8A276C8A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7A78-C0A2-6048-80DE-C9926594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BD970-13E3-D140-ACD8-97BA8BE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2245-15D2-994F-87FD-4C037CD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5D53-033F-A846-B8DC-FF60D3E2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679-80C4-3E45-8AF3-60942B80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B5048-A17F-094D-B9D6-97087815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D702-D6A3-7E4B-9AE5-AA3020A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1E59-176B-5742-AA1C-8D24DF6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6B88-ED18-E24B-AE9C-736B4DDA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C3997-64D3-624B-A781-CC4ACA2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6E04-CD77-6F44-AA71-DC21D5F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5C6-2B64-4A46-8E53-7113E60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6084-13A5-F44E-A835-87188694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65C1-9675-0748-8ADC-F10288EE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4A6-73BE-5E44-92B4-59A7CC9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A0CC-F901-7B41-AC18-776E8C2B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A6A2-6CC5-964A-8EAE-A907CA7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734-C25F-B64D-B747-FA0FC53A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24A1-8106-A340-A03F-1F02ABC3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4435-552D-414A-9409-2D50981E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D70-A3B7-0B4A-8590-EAE18B88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0120-16ED-3B44-BE81-B416108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9C7F-E65F-CB44-A47D-92E274D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36873-297E-BC4C-BBC3-5667B69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FCE3-7382-0D42-B184-0C549304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C11-280D-D640-844B-5F13A499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0D52-5188-C94E-A29A-8323F9DD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9B0-AAF6-574C-80C0-FF4DB848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6A9F-2C85-4948-98B1-B201A456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BMI</a:t>
            </a:r>
            <a:r>
              <a:rPr lang="zh-CN" altLang="en-US" sz="3600" dirty="0"/>
              <a:t> </a:t>
            </a:r>
            <a:r>
              <a:rPr lang="en-US" altLang="zh-CN" sz="3600" dirty="0"/>
              <a:t>Equation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4747F-694E-0B4A-AC09-8B2FFD7B788D}"/>
              </a:ext>
            </a:extLst>
          </p:cNvPr>
          <p:cNvSpPr txBox="1">
            <a:spLocks/>
          </p:cNvSpPr>
          <p:nvPr/>
        </p:nvSpPr>
        <p:spPr>
          <a:xfrm>
            <a:off x="387096" y="1438507"/>
            <a:ext cx="6705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Connection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ADIPOSITY,</a:t>
            </a:r>
            <a:r>
              <a:rPr lang="zh-CN" altLang="en-US" sz="2000" dirty="0"/>
              <a:t> </a:t>
            </a:r>
            <a:r>
              <a:rPr lang="en-US" altLang="zh-CN" sz="2000" dirty="0"/>
              <a:t>WEIGHT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HEIGHT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called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ADIPOSITY=703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Outstanding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compare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initial</a:t>
            </a:r>
            <a:r>
              <a:rPr lang="zh-CN" altLang="en-US" sz="2000" dirty="0"/>
              <a:t> </a:t>
            </a:r>
            <a:r>
              <a:rPr lang="en-US" altLang="zh-CN" sz="2000" dirty="0"/>
              <a:t>one.</a:t>
            </a:r>
            <a:endParaRPr lang="en-US" sz="20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60BEC6-BFD1-E545-88E5-5E1D74EA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351" y="1072937"/>
            <a:ext cx="4712126" cy="4712126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E5B258C-A2DF-7C4B-93C5-D961397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3572"/>
              </p:ext>
            </p:extLst>
          </p:nvPr>
        </p:nvGraphicFramePr>
        <p:xfrm>
          <a:off x="521842" y="4104210"/>
          <a:ext cx="6257544" cy="17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15">
                  <a:extLst>
                    <a:ext uri="{9D8B030D-6E8A-4147-A177-3AD203B41FA5}">
                      <a16:colId xmlns:a16="http://schemas.microsoft.com/office/drawing/2014/main" val="1668988739"/>
                    </a:ext>
                  </a:extLst>
                </a:gridCol>
                <a:gridCol w="1844001">
                  <a:extLst>
                    <a:ext uri="{9D8B030D-6E8A-4147-A177-3AD203B41FA5}">
                      <a16:colId xmlns:a16="http://schemas.microsoft.com/office/drawing/2014/main" val="816374259"/>
                    </a:ext>
                  </a:extLst>
                </a:gridCol>
                <a:gridCol w="1705233">
                  <a:extLst>
                    <a:ext uri="{9D8B030D-6E8A-4147-A177-3AD203B41FA5}">
                      <a16:colId xmlns:a16="http://schemas.microsoft.com/office/drawing/2014/main" val="1857730404"/>
                    </a:ext>
                  </a:extLst>
                </a:gridCol>
                <a:gridCol w="1699795">
                  <a:extLst>
                    <a:ext uri="{9D8B030D-6E8A-4147-A177-3AD203B41FA5}">
                      <a16:colId xmlns:a16="http://schemas.microsoft.com/office/drawing/2014/main" val="2456645190"/>
                    </a:ext>
                  </a:extLst>
                </a:gridCol>
              </a:tblGrid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9976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17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1357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22DC1A2-34D7-411A-B397-5C69F3E599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60"/>
    </mc:Choice>
    <mc:Fallback xmlns="">
      <p:transition spd="slow" advTm="2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B93-A42B-D848-B5C4-EC56C454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Summary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63D72-1CA9-064B-AD26-E1D17EB5E6E5}"/>
              </a:ext>
            </a:extLst>
          </p:cNvPr>
          <p:cNvSpPr txBox="1">
            <a:spLocks/>
          </p:cNvSpPr>
          <p:nvPr/>
        </p:nvSpPr>
        <p:spPr>
          <a:xfrm>
            <a:off x="689918" y="1046162"/>
            <a:ext cx="11289774" cy="55152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deal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outliers: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trade</a:t>
            </a:r>
            <a:r>
              <a:rPr lang="zh-CN" altLang="en-US" sz="2000" dirty="0"/>
              <a:t> </a:t>
            </a:r>
            <a:r>
              <a:rPr lang="en-US" altLang="zh-CN" sz="2000" dirty="0"/>
              <a:t>off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remove</a:t>
            </a:r>
            <a:r>
              <a:rPr lang="zh-CN" altLang="en-US" sz="2000" dirty="0"/>
              <a:t> </a:t>
            </a:r>
            <a:r>
              <a:rPr lang="en-US" altLang="zh-CN" sz="2000" dirty="0"/>
              <a:t>outliers.</a:t>
            </a:r>
          </a:p>
          <a:p>
            <a:pPr marL="0" indent="0">
              <a:buNone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251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observations.</a:t>
            </a:r>
            <a:r>
              <a:rPr lang="zh-CN" altLang="en-US" sz="2000" dirty="0"/>
              <a:t> 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clean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heat</a:t>
            </a:r>
            <a:r>
              <a:rPr lang="zh-CN" altLang="en-US" sz="2000" dirty="0"/>
              <a:t> </a:t>
            </a:r>
            <a:r>
              <a:rPr lang="en-US" altLang="zh-CN" sz="2000" dirty="0"/>
              <a:t>plot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2293B970-07BC-0D4D-99A5-AE8A0E60B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1" y="2097205"/>
            <a:ext cx="4722341" cy="472234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7D199B9-A308-624D-8D5C-E3974278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42444"/>
              </p:ext>
            </p:extLst>
          </p:nvPr>
        </p:nvGraphicFramePr>
        <p:xfrm>
          <a:off x="488466" y="2097205"/>
          <a:ext cx="521211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7">
                  <a:extLst>
                    <a:ext uri="{9D8B030D-6E8A-4147-A177-3AD203B41FA5}">
                      <a16:colId xmlns:a16="http://schemas.microsoft.com/office/drawing/2014/main" val="256344449"/>
                    </a:ext>
                  </a:extLst>
                </a:gridCol>
                <a:gridCol w="4619501">
                  <a:extLst>
                    <a:ext uri="{9D8B030D-6E8A-4147-A177-3AD203B41FA5}">
                      <a16:colId xmlns:a16="http://schemas.microsoft.com/office/drawing/2014/main" val="217312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Method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Delete for extreme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3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HEIGHT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60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DENSITY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78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0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07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50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86539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5D1E3A7-CC4B-4783-9CA1-4F84E71E7F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27"/>
    </mc:Choice>
    <mc:Fallback xmlns="">
      <p:transition spd="slow" advTm="18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6F7F-C3F8-EF4D-8A75-F556E6AA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r>
              <a:rPr lang="zh-CN" altLang="en-US" sz="3600" dirty="0"/>
              <a:t> </a:t>
            </a:r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model,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show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explained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rebuild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unprofessional.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fixed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transformation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according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BOXCOX.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1.0</m:t>
                    </m:r>
                    <m:r>
                      <m:rPr>
                        <m:nor/>
                      </m:rPr>
                      <a:rPr lang="en-US" altLang="zh-CN" sz="2000" b="0" i="0" smtClean="0"/>
                      <m:t>7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many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serious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multicollinearity,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VIF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40.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Therefore,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select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  <a:blipFill>
                <a:blip r:embed="rId4"/>
                <a:stretch>
                  <a:fillRect l="-715" t="-1531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45D1424-21EF-4A41-823A-3BC9A8C0F3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9"/>
    </mc:Choice>
    <mc:Fallback xmlns="">
      <p:transition spd="slow" advTm="22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861D-6EFB-1C49-9D25-30E401B5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1" y="1674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Basic</a:t>
            </a:r>
            <a:r>
              <a:rPr lang="zh-CN" altLang="en-US" sz="3600" dirty="0"/>
              <a:t> </a:t>
            </a:r>
            <a:r>
              <a:rPr lang="en-US" altLang="zh-CN" sz="3600" dirty="0"/>
              <a:t>Idea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9EC5-A952-604B-8CE8-125EBC11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569310"/>
            <a:ext cx="4672584" cy="4351338"/>
          </a:xfrm>
        </p:spPr>
        <p:txBody>
          <a:bodyPr/>
          <a:lstStyle/>
          <a:p>
            <a:r>
              <a:rPr lang="en-US" altLang="zh-CN" dirty="0"/>
              <a:t>Method: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Tree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regression,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bagging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boosting</a:t>
            </a:r>
            <a:r>
              <a:rPr lang="zh-CN" altLang="en-US" sz="2000" dirty="0"/>
              <a:t> </a:t>
            </a:r>
            <a:r>
              <a:rPr lang="en-US" altLang="zh-CN" sz="2000" dirty="0"/>
              <a:t>ones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Cp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Direction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AIC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prefer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simple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precise</a:t>
            </a:r>
            <a:r>
              <a:rPr lang="zh-CN" altLang="en-US" sz="2000" dirty="0"/>
              <a:t> </a:t>
            </a:r>
            <a:r>
              <a:rPr lang="en-US" altLang="zh-CN" sz="1800" dirty="0"/>
              <a:t>model.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32E78E-BE4B-6341-A887-D05746001B74}"/>
              </a:ext>
            </a:extLst>
          </p:cNvPr>
          <p:cNvSpPr txBox="1">
            <a:spLocks/>
          </p:cNvSpPr>
          <p:nvPr/>
        </p:nvSpPr>
        <p:spPr>
          <a:xfrm>
            <a:off x="5601730" y="1492982"/>
            <a:ext cx="6215448" cy="4802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variables:</a:t>
            </a:r>
            <a:r>
              <a:rPr lang="zh-CN" altLang="en-US" sz="2000" dirty="0"/>
              <a:t>                                   </a:t>
            </a:r>
            <a:r>
              <a:rPr lang="en-US" altLang="zh-CN" sz="2000" dirty="0"/>
              <a:t>BODYFAT~AGE+WEIGHT+HEIGHT+ADIPOSITY+NECK+CHEST+ABDOMEN+HIP+THIGH+KNEE+ANKLE+BICEPS+FOREARM+WRIST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logarithmic (log())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(^2)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from</a:t>
            </a:r>
            <a:r>
              <a:rPr lang="zh-CN" altLang="en-US" sz="2000" dirty="0"/>
              <a:t> </a:t>
            </a:r>
            <a:r>
              <a:rPr lang="en-US" altLang="zh-CN" sz="2000" dirty="0"/>
              <a:t>1,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AGE,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others.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still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figure</a:t>
            </a:r>
            <a:r>
              <a:rPr lang="zh-CN" altLang="en-US" sz="2000" dirty="0"/>
              <a:t> </a:t>
            </a:r>
            <a:r>
              <a:rPr lang="en-US" altLang="zh-CN" sz="2000" dirty="0"/>
              <a:t>out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x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07BDE3E9-98D4-4F39-951D-2D878307AD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27116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5"/>
    </mc:Choice>
    <mc:Fallback xmlns="">
      <p:transition spd="slow" advTm="17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F7C-D823-9F4C-9CC4-6230E5C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Subsets</a:t>
            </a:r>
            <a:r>
              <a:rPr lang="zh-CN" altLang="en-US" sz="3600" dirty="0"/>
              <a:t> </a:t>
            </a:r>
            <a:r>
              <a:rPr lang="en-US" altLang="zh-CN" sz="3600" dirty="0"/>
              <a:t>Method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AA58-9E3D-874D-9BFB-4CFF46B2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Here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give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log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sz="2000" dirty="0" err="1"/>
              <a:t>BODYFAT~LogABDOMEN</a:t>
            </a:r>
            <a:r>
              <a:rPr lang="zh-CN" altLang="en-US" sz="2000" dirty="0"/>
              <a:t>     </a:t>
            </a:r>
            <a:r>
              <a:rPr lang="en-US" altLang="zh-CN" sz="2000" dirty="0"/>
              <a:t>	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sz="2000" dirty="0"/>
              <a:t>0.6674660</a:t>
            </a:r>
          </a:p>
          <a:p>
            <a:r>
              <a:rPr lang="en-US" sz="2000" dirty="0"/>
              <a:t>BODYFAT~ABDOMEN + </a:t>
            </a:r>
            <a:r>
              <a:rPr lang="en-US" sz="2000" dirty="0" err="1"/>
              <a:t>sqWEIGHT</a:t>
            </a:r>
            <a:r>
              <a:rPr lang="zh-CN" altLang="en-US" sz="2000" dirty="0"/>
              <a:t>   </a:t>
            </a:r>
            <a:r>
              <a:rPr lang="en-US" altLang="zh-CN" sz="2000" dirty="0"/>
              <a:t>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0.7252191</a:t>
            </a:r>
          </a:p>
          <a:p>
            <a:r>
              <a:rPr lang="en-US" sz="2000" dirty="0" err="1"/>
              <a:t>BODYFAT~sqWRIST</a:t>
            </a:r>
            <a:r>
              <a:rPr lang="en-US" sz="2000" dirty="0"/>
              <a:t> + </a:t>
            </a:r>
            <a:r>
              <a:rPr lang="en-US" sz="2000" dirty="0" err="1"/>
              <a:t>sqWEIGHT</a:t>
            </a:r>
            <a:r>
              <a:rPr lang="en-US" sz="2000" dirty="0"/>
              <a:t> + ABDOMEN		</a:t>
            </a:r>
            <a:r>
              <a:rPr lang="en-US" altLang="zh-CN" sz="2000" dirty="0"/>
              <a:t>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0.7349010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models,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ABDOMEN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sz="2000" dirty="0"/>
              <a:t>is the most important variable. WEIGHT, WRIST are also very important.</a:t>
            </a:r>
          </a:p>
          <a:p>
            <a:endParaRPr lang="en-US" sz="20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15B58AA-8732-4A27-B281-4FFBBDF78C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1"/>
    </mc:Choice>
    <mc:Fallback xmlns="">
      <p:transition spd="slow" advTm="15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484</Words>
  <Application>Microsoft Macintosh PowerPoint</Application>
  <PresentationFormat>Widescreen</PresentationFormat>
  <Paragraphs>80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Data Clean – BMI Equation</vt:lpstr>
      <vt:lpstr>Clean Data - Summary</vt:lpstr>
      <vt:lpstr>Variables Selection – Model Build </vt:lpstr>
      <vt:lpstr>Variables Selection – Basic Idea</vt:lpstr>
      <vt:lpstr>Variables Selection – Subsets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Assignment</dc:title>
  <dc:creator>Wang Enze</dc:creator>
  <cp:lastModifiedBy>Wang Enze</cp:lastModifiedBy>
  <cp:revision>6</cp:revision>
  <dcterms:created xsi:type="dcterms:W3CDTF">2020-10-10T17:23:29Z</dcterms:created>
  <dcterms:modified xsi:type="dcterms:W3CDTF">2020-10-20T00:18:18Z</dcterms:modified>
</cp:coreProperties>
</file>