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1" r:id="rId1"/>
  </p:sldMasterIdLst>
  <p:notesMasterIdLst>
    <p:notesMasterId r:id="rId7"/>
  </p:notesMasterIdLst>
  <p:sldIdLst>
    <p:sldId id="262" r:id="rId2"/>
    <p:sldId id="263" r:id="rId3"/>
    <p:sldId id="264" r:id="rId4"/>
    <p:sldId id="265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58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34E00-91C5-014E-9953-F80868D57424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5EECA-32BC-4147-8810-4F2D2474B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96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06988-5B94-F444-89F5-DAC0D35C9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7E4DB7-00E4-1C40-9014-469603CA5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E844D-B173-DC49-B21B-8308EDC2E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F5E2-BA4C-5649-8A85-E0F83A696451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01A3F-130B-1F49-8B40-114823B65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AA177-AF61-F645-A039-E4DC914B9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ADA2-9BCA-9143-B3AF-0B3532F8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35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EFF91-7372-854B-B5BA-629B46BC9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9EB8D2-BCB0-FD4C-8F57-084D891D8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4A53E-635B-8B4B-98BA-AD38AF53E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F5E2-BA4C-5649-8A85-E0F83A696451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3D65E-CC91-0242-BA21-C57432BF5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24D67-7296-5543-8C65-A853632A7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ADA2-9BCA-9143-B3AF-0B3532F8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55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099A67-D758-A341-813E-CBFAC2AD08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B86AEE-B8C5-2A4D-BC10-E88BCBADA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4D43A-8149-044F-A49C-BF6314505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F5E2-BA4C-5649-8A85-E0F83A696451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F6C4A-ABD2-7D4A-A14A-3C79F0F7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553B0-8FA6-E046-8707-357D3E0A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ADA2-9BCA-9143-B3AF-0B3532F8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1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B4496-B65A-1947-8D63-589196F90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407A5-8812-614F-87AF-AF1A6AE7D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A4F41-2E43-3042-9BE3-25D6D98F5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F5E2-BA4C-5649-8A85-E0F83A696451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10C13-FAD2-B14B-BE48-8D4259B16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1D3D8-C55A-F740-9E50-0977A2301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ADA2-9BCA-9143-B3AF-0B3532F8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AB86-5936-9C4C-84B7-8C68F6835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C6ADF-7CD0-5E4F-8ABF-D0CD1E998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D2975-6968-A742-BD29-49D7E805B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F5E2-BA4C-5649-8A85-E0F83A696451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26EFB-7362-D24A-9CB4-DEE39CC1D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450FC-CA92-704D-A119-EC25714CC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ADA2-9BCA-9143-B3AF-0B3532F8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61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C9C6A-715D-A94E-B799-0084DA270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17C57-539C-444B-85E7-E8E3F015B5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3540B3-D56F-4240-81BB-487809174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0CE44-1623-C242-8A76-B72318F47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F5E2-BA4C-5649-8A85-E0F83A696451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B23FD-BD03-F44B-8FAC-745120800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AD9D8-C083-2044-B8FD-235D1EF0F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ADA2-9BCA-9143-B3AF-0B3532F8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84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2FAAC-5FA6-4E41-ACD3-69932D580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02579-DC70-7345-9365-7F5FA848A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487002-0EF9-494F-B7ED-C5BDA241A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66DE97-D5F5-E340-B05E-8A276C8A8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347A78-C0A2-6048-80DE-C99265949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0BD970-13E3-D140-ACD8-97BA8BEE5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F5E2-BA4C-5649-8A85-E0F83A696451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EF2245-15D2-994F-87FD-4C037CDFD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DB5D53-033F-A846-B8DC-FF60D3E21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ADA2-9BCA-9143-B3AF-0B3532F8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F5679-80C4-3E45-8AF3-60942B80F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9B5048-A17F-094D-B9D6-970878153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F5E2-BA4C-5649-8A85-E0F83A696451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AAD702-D6A3-7E4B-9AE5-AA3020A67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741E59-176B-5742-AA1C-8D24DF677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ADA2-9BCA-9143-B3AF-0B3532F8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89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236B88-ED18-E24B-AE9C-736B4DDAE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F5E2-BA4C-5649-8A85-E0F83A696451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9C3997-64D3-624B-A781-CC4ACA2EE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16E04-CD77-6F44-AA71-DC21D5F82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ADA2-9BCA-9143-B3AF-0B3532F8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38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305C6-2B64-4A46-8E53-7113E60CF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76084-13A5-F44E-A835-871886949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C065C1-9675-0748-8ADC-F10288EEE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944A6-73BE-5E44-92B4-59A7CC9E0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F5E2-BA4C-5649-8A85-E0F83A696451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BCA0CC-F901-7B41-AC18-776E8C2B6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9A6A2-6CC5-964A-8EAE-A907CA76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ADA2-9BCA-9143-B3AF-0B3532F8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59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F8734-C25F-B64D-B747-FA0FC53A3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D924A1-8106-A340-A03F-1F02ABC3C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6B4435-552D-414A-9409-2D50981EA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06D70-A3B7-0B4A-8590-EAE18B884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F5E2-BA4C-5649-8A85-E0F83A696451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50120-16ED-3B44-BE81-B416108C3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F9C7F-E65F-CB44-A47D-92E274D92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ADA2-9BCA-9143-B3AF-0B3532F8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10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536873-297E-BC4C-BBC3-5667B69EE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5FCE3-7382-0D42-B184-0C5493047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C7C11-280D-D640-844B-5F13A49939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FF5E2-BA4C-5649-8A85-E0F83A696451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B0D52-5188-C94E-A29A-8323F9DD2F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789B0-AAF6-574C-80C0-FF4DB8481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DADA2-9BCA-9143-B3AF-0B3532F8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85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96A9F-2C85-4948-98B1-B201A4566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2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Data</a:t>
            </a:r>
            <a:r>
              <a:rPr lang="zh-CN" altLang="en-US" sz="3600" dirty="0"/>
              <a:t> </a:t>
            </a:r>
            <a:r>
              <a:rPr lang="en-US" altLang="zh-CN" sz="3600" dirty="0"/>
              <a:t>Clean</a:t>
            </a:r>
            <a:r>
              <a:rPr lang="zh-CN" altLang="en-US" sz="3600" dirty="0"/>
              <a:t> </a:t>
            </a:r>
            <a:r>
              <a:rPr lang="en-US" altLang="zh-CN" sz="3600" dirty="0"/>
              <a:t>–</a:t>
            </a:r>
            <a:r>
              <a:rPr lang="zh-CN" altLang="en-US" sz="3600" dirty="0"/>
              <a:t> </a:t>
            </a:r>
            <a:r>
              <a:rPr lang="en-US" altLang="zh-CN" sz="3600" dirty="0"/>
              <a:t>BMI</a:t>
            </a:r>
            <a:r>
              <a:rPr lang="zh-CN" altLang="en-US" sz="3600" dirty="0"/>
              <a:t> </a:t>
            </a:r>
            <a:r>
              <a:rPr lang="en-US" altLang="zh-CN" sz="3600" dirty="0"/>
              <a:t>Equation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854747F-694E-0B4A-AC09-8B2FFD7B788D}"/>
              </a:ext>
            </a:extLst>
          </p:cNvPr>
          <p:cNvSpPr txBox="1">
            <a:spLocks/>
          </p:cNvSpPr>
          <p:nvPr/>
        </p:nvSpPr>
        <p:spPr>
          <a:xfrm>
            <a:off x="387096" y="1438507"/>
            <a:ext cx="67056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Connection</a:t>
            </a:r>
            <a:r>
              <a:rPr lang="zh-CN" altLang="en-US" sz="2000" dirty="0"/>
              <a:t> </a:t>
            </a:r>
            <a:r>
              <a:rPr lang="en-US" altLang="zh-CN" sz="2000" dirty="0"/>
              <a:t>among</a:t>
            </a:r>
            <a:r>
              <a:rPr lang="zh-CN" altLang="en-US" sz="2000" dirty="0"/>
              <a:t> </a:t>
            </a:r>
            <a:r>
              <a:rPr lang="en-US" altLang="zh-CN" sz="2000" dirty="0"/>
              <a:t>ADIPOSITY,</a:t>
            </a:r>
            <a:r>
              <a:rPr lang="zh-CN" altLang="en-US" sz="2000" dirty="0"/>
              <a:t> </a:t>
            </a:r>
            <a:r>
              <a:rPr lang="en-US" altLang="zh-CN" sz="2000" dirty="0"/>
              <a:t>WEIGHT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HEIGHT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our</a:t>
            </a:r>
            <a:r>
              <a:rPr lang="zh-CN" altLang="en-US" sz="2000" dirty="0"/>
              <a:t> </a:t>
            </a:r>
            <a:r>
              <a:rPr lang="en-US" altLang="zh-CN" sz="2000" dirty="0"/>
              <a:t>data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called</a:t>
            </a:r>
            <a:r>
              <a:rPr lang="zh-CN" altLang="en-US" sz="2000" dirty="0"/>
              <a:t> </a:t>
            </a:r>
            <a:r>
              <a:rPr lang="en-US" altLang="zh-CN" sz="2000" dirty="0"/>
              <a:t>BMI</a:t>
            </a:r>
            <a:r>
              <a:rPr lang="zh-CN" altLang="en-US" sz="2000" dirty="0"/>
              <a:t> </a:t>
            </a:r>
            <a:r>
              <a:rPr lang="en-US" altLang="zh-CN" sz="2000" dirty="0"/>
              <a:t>equation: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BMI</a:t>
            </a:r>
            <a:r>
              <a:rPr lang="zh-CN" altLang="en-US" sz="2000" dirty="0"/>
              <a:t> </a:t>
            </a:r>
            <a:r>
              <a:rPr lang="en-US" altLang="zh-CN" sz="2000" dirty="0"/>
              <a:t>equation:</a:t>
            </a:r>
            <a:r>
              <a:rPr lang="zh-CN" altLang="en-US" sz="2000" dirty="0"/>
              <a:t> </a:t>
            </a:r>
            <a:r>
              <a:rPr lang="en-US" altLang="zh-CN" sz="2000" dirty="0"/>
              <a:t>ADIPOSITY=703</a:t>
            </a:r>
            <a:r>
              <a:rPr lang="zh-CN" altLang="en-US" sz="2000" dirty="0"/>
              <a:t> </a:t>
            </a:r>
            <a:r>
              <a:rPr lang="en-US" altLang="zh-CN" sz="2000" dirty="0"/>
              <a:t>WEIGHT/HEIGHT</a:t>
            </a:r>
            <a:r>
              <a:rPr lang="en-US" altLang="zh-CN" sz="2000" baseline="30000" dirty="0"/>
              <a:t>2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Outstanding</a:t>
            </a:r>
            <a:r>
              <a:rPr lang="zh-CN" altLang="en-US" sz="2000" dirty="0"/>
              <a:t> </a:t>
            </a:r>
            <a:r>
              <a:rPr lang="en-US" altLang="zh-CN" sz="2000" dirty="0"/>
              <a:t>outliers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regression</a:t>
            </a:r>
            <a:r>
              <a:rPr lang="zh-CN" altLang="en-US" sz="2000" dirty="0"/>
              <a:t> </a:t>
            </a:r>
            <a:r>
              <a:rPr lang="en-US" altLang="zh-CN" sz="2000" dirty="0"/>
              <a:t>between</a:t>
            </a:r>
            <a:r>
              <a:rPr lang="zh-CN" altLang="en-US" sz="2000" dirty="0"/>
              <a:t> </a:t>
            </a:r>
            <a:r>
              <a:rPr lang="en-US" altLang="zh-CN" sz="2000" dirty="0"/>
              <a:t>ADIPOSITY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WEIGHT/HEIGHT</a:t>
            </a:r>
            <a:r>
              <a:rPr lang="en-US" altLang="zh-CN" sz="2000" baseline="30000" dirty="0"/>
              <a:t>2</a:t>
            </a: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You</a:t>
            </a:r>
            <a:r>
              <a:rPr lang="zh-CN" altLang="en-US" sz="2000" dirty="0"/>
              <a:t> </a:t>
            </a:r>
            <a:r>
              <a:rPr lang="en-US" altLang="zh-CN" sz="2000" dirty="0"/>
              <a:t>can</a:t>
            </a:r>
            <a:r>
              <a:rPr lang="zh-CN" altLang="en-US" sz="2000" dirty="0"/>
              <a:t> </a:t>
            </a:r>
            <a:r>
              <a:rPr lang="en-US" altLang="zh-CN" sz="2000" dirty="0"/>
              <a:t>also</a:t>
            </a:r>
            <a:r>
              <a:rPr lang="zh-CN" altLang="en-US" sz="2000" dirty="0"/>
              <a:t> </a:t>
            </a:r>
            <a:r>
              <a:rPr lang="en-US" altLang="zh-CN" sz="2000" dirty="0"/>
              <a:t>compare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new</a:t>
            </a:r>
            <a:r>
              <a:rPr lang="zh-CN" altLang="en-US" sz="2000" dirty="0"/>
              <a:t> </a:t>
            </a:r>
            <a:r>
              <a:rPr lang="en-US" altLang="zh-CN" sz="2000" dirty="0"/>
              <a:t>ADIPOSITY</a:t>
            </a:r>
            <a:r>
              <a:rPr lang="zh-CN" altLang="en-US" sz="2000" dirty="0"/>
              <a:t> </a:t>
            </a:r>
            <a:r>
              <a:rPr lang="en-US" altLang="zh-CN" sz="2000" dirty="0"/>
              <a:t>from</a:t>
            </a:r>
            <a:r>
              <a:rPr lang="zh-CN" altLang="en-US" sz="2000" dirty="0"/>
              <a:t> </a:t>
            </a:r>
            <a:r>
              <a:rPr lang="en-US" altLang="zh-CN" sz="2000" dirty="0"/>
              <a:t>BMI</a:t>
            </a:r>
            <a:r>
              <a:rPr lang="zh-CN" altLang="en-US" sz="2000" dirty="0"/>
              <a:t> </a:t>
            </a:r>
            <a:r>
              <a:rPr lang="en-US" altLang="zh-CN" sz="2000" dirty="0"/>
              <a:t>equation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dirty="0"/>
              <a:t>initial</a:t>
            </a:r>
            <a:r>
              <a:rPr lang="zh-CN" altLang="en-US" sz="2000" dirty="0"/>
              <a:t> </a:t>
            </a:r>
            <a:r>
              <a:rPr lang="en-US" altLang="zh-CN" sz="2000" dirty="0"/>
              <a:t>one.</a:t>
            </a:r>
            <a:endParaRPr lang="en-US" sz="2000" dirty="0"/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0560BEC6-BFD1-E545-88E5-5E1D74EAE5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8351" y="1072937"/>
            <a:ext cx="4712126" cy="4712126"/>
          </a:xfrm>
          <a:prstGeom prst="rect">
            <a:avLst/>
          </a:prstGeom>
        </p:spPr>
      </p:pic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7E5B258C-A2DF-7C4B-93C5-D96139728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03572"/>
              </p:ext>
            </p:extLst>
          </p:nvPr>
        </p:nvGraphicFramePr>
        <p:xfrm>
          <a:off x="521842" y="4104210"/>
          <a:ext cx="6257544" cy="1798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515">
                  <a:extLst>
                    <a:ext uri="{9D8B030D-6E8A-4147-A177-3AD203B41FA5}">
                      <a16:colId xmlns:a16="http://schemas.microsoft.com/office/drawing/2014/main" val="1668988739"/>
                    </a:ext>
                  </a:extLst>
                </a:gridCol>
                <a:gridCol w="1844001">
                  <a:extLst>
                    <a:ext uri="{9D8B030D-6E8A-4147-A177-3AD203B41FA5}">
                      <a16:colId xmlns:a16="http://schemas.microsoft.com/office/drawing/2014/main" val="816374259"/>
                    </a:ext>
                  </a:extLst>
                </a:gridCol>
                <a:gridCol w="1705233">
                  <a:extLst>
                    <a:ext uri="{9D8B030D-6E8A-4147-A177-3AD203B41FA5}">
                      <a16:colId xmlns:a16="http://schemas.microsoft.com/office/drawing/2014/main" val="1857730404"/>
                    </a:ext>
                  </a:extLst>
                </a:gridCol>
                <a:gridCol w="1699795">
                  <a:extLst>
                    <a:ext uri="{9D8B030D-6E8A-4147-A177-3AD203B41FA5}">
                      <a16:colId xmlns:a16="http://schemas.microsoft.com/office/drawing/2014/main" val="2456645190"/>
                    </a:ext>
                  </a:extLst>
                </a:gridCol>
              </a:tblGrid>
              <a:tr h="51841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IDNO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Initial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sz="1800" dirty="0"/>
                        <a:t>ADIPOSITY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New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sz="1800" dirty="0"/>
                        <a:t>ADIPOSITY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Method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899763"/>
                  </a:ext>
                </a:extLst>
              </a:tr>
              <a:tr h="51841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Update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new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sz="1800" dirty="0"/>
                        <a:t>ADIPOSITY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295173"/>
                  </a:ext>
                </a:extLst>
              </a:tr>
              <a:tr h="51841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Update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new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sz="1800" dirty="0"/>
                        <a:t>ADIPOSITY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541357"/>
                  </a:ext>
                </a:extLst>
              </a:tr>
            </a:tbl>
          </a:graphicData>
        </a:graphic>
      </p:graphicFrame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584A9482-8051-4CD7-A88B-2E31409693E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52238" y="6227116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93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79"/>
    </mc:Choice>
    <mc:Fallback xmlns="">
      <p:transition spd="slow" advTm="135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10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6BB93-A42B-D848-B5C4-EC56C4543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28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Clean</a:t>
            </a:r>
            <a:r>
              <a:rPr lang="zh-CN" altLang="en-US" sz="3600" dirty="0"/>
              <a:t> </a:t>
            </a:r>
            <a:r>
              <a:rPr lang="en-US" altLang="zh-CN" sz="3600" dirty="0"/>
              <a:t>Data</a:t>
            </a:r>
            <a:r>
              <a:rPr lang="zh-CN" altLang="en-US" sz="3600" dirty="0"/>
              <a:t> </a:t>
            </a:r>
            <a:r>
              <a:rPr lang="en-US" altLang="zh-CN" sz="3600" dirty="0"/>
              <a:t>-</a:t>
            </a:r>
            <a:r>
              <a:rPr lang="zh-CN" altLang="en-US" sz="3600" dirty="0"/>
              <a:t> </a:t>
            </a:r>
            <a:r>
              <a:rPr lang="en-US" altLang="zh-CN" sz="3600" dirty="0"/>
              <a:t>Summary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BE63D72-1CA9-064B-AD26-E1D17EB5E6E5}"/>
              </a:ext>
            </a:extLst>
          </p:cNvPr>
          <p:cNvSpPr txBox="1">
            <a:spLocks/>
          </p:cNvSpPr>
          <p:nvPr/>
        </p:nvSpPr>
        <p:spPr>
          <a:xfrm>
            <a:off x="689918" y="1046162"/>
            <a:ext cx="11289774" cy="551527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/>
              <a:t>Table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how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deal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dirty="0"/>
              <a:t>outliers: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It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trade</a:t>
            </a:r>
            <a:r>
              <a:rPr lang="zh-CN" altLang="en-US" sz="2000" dirty="0"/>
              <a:t> </a:t>
            </a:r>
            <a:r>
              <a:rPr lang="en-US" altLang="zh-CN" sz="2000" dirty="0"/>
              <a:t>off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keep</a:t>
            </a:r>
            <a:r>
              <a:rPr lang="zh-CN" altLang="en-US" sz="2000" dirty="0"/>
              <a:t> </a:t>
            </a:r>
            <a:r>
              <a:rPr lang="en-US" altLang="zh-CN" sz="2000" dirty="0"/>
              <a:t>or</a:t>
            </a:r>
            <a:r>
              <a:rPr lang="zh-CN" altLang="en-US" sz="2000" dirty="0"/>
              <a:t> </a:t>
            </a:r>
            <a:r>
              <a:rPr lang="en-US" altLang="zh-CN" sz="2000" dirty="0"/>
              <a:t>remove</a:t>
            </a:r>
            <a:r>
              <a:rPr lang="zh-CN" altLang="en-US" sz="2000" dirty="0"/>
              <a:t> </a:t>
            </a:r>
            <a:r>
              <a:rPr lang="en-US" altLang="zh-CN" sz="2000" dirty="0"/>
              <a:t>outliers.</a:t>
            </a:r>
          </a:p>
          <a:p>
            <a:pPr marL="0" indent="0">
              <a:buNone/>
            </a:pP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final</a:t>
            </a:r>
            <a:r>
              <a:rPr lang="zh-CN" altLang="en-US" sz="2000" dirty="0"/>
              <a:t> </a:t>
            </a:r>
            <a:r>
              <a:rPr lang="en-US" altLang="zh-CN" sz="2000" dirty="0"/>
              <a:t>dataset</a:t>
            </a:r>
            <a:r>
              <a:rPr lang="zh-CN" altLang="en-US" sz="2000" dirty="0"/>
              <a:t> </a:t>
            </a:r>
            <a:r>
              <a:rPr lang="en-US" altLang="zh-CN" sz="2000" dirty="0"/>
              <a:t>contains</a:t>
            </a:r>
            <a:r>
              <a:rPr lang="zh-CN" altLang="en-US" sz="2000" dirty="0"/>
              <a:t> </a:t>
            </a:r>
            <a:r>
              <a:rPr lang="en-US" altLang="zh-CN" sz="2000" dirty="0"/>
              <a:t>251</a:t>
            </a:r>
            <a:r>
              <a:rPr lang="zh-CN" altLang="en-US" sz="2000" dirty="0"/>
              <a:t> </a:t>
            </a:r>
            <a:r>
              <a:rPr lang="en-US" altLang="zh-CN" sz="2000" dirty="0"/>
              <a:t>observations.</a:t>
            </a:r>
            <a:r>
              <a:rPr lang="zh-CN" altLang="en-US" sz="2000" dirty="0"/>
              <a:t>  </a:t>
            </a:r>
            <a:r>
              <a:rPr lang="en-US" altLang="zh-CN" sz="2000" dirty="0"/>
              <a:t>There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high</a:t>
            </a:r>
            <a:r>
              <a:rPr lang="zh-CN" altLang="en-US" sz="2000" dirty="0"/>
              <a:t> </a:t>
            </a:r>
            <a:r>
              <a:rPr lang="en-US" altLang="zh-CN" sz="2000" dirty="0"/>
              <a:t>correlation</a:t>
            </a:r>
            <a:r>
              <a:rPr lang="zh-CN" altLang="en-US" sz="2000" dirty="0"/>
              <a:t> </a:t>
            </a:r>
            <a:r>
              <a:rPr lang="en-US" altLang="zh-CN" sz="2000" dirty="0"/>
              <a:t>among</a:t>
            </a:r>
            <a:r>
              <a:rPr lang="zh-CN" altLang="en-US" sz="2000" dirty="0"/>
              <a:t> </a:t>
            </a:r>
            <a:r>
              <a:rPr lang="en-US" altLang="zh-CN" sz="2000" dirty="0"/>
              <a:t>variables</a:t>
            </a:r>
            <a:r>
              <a:rPr lang="zh-CN" altLang="en-US" sz="2000" dirty="0"/>
              <a:t> </a:t>
            </a:r>
            <a:r>
              <a:rPr lang="en-US" altLang="zh-CN" sz="2000" dirty="0"/>
              <a:t>after</a:t>
            </a:r>
            <a:r>
              <a:rPr lang="zh-CN" altLang="en-US" sz="2000" dirty="0"/>
              <a:t> </a:t>
            </a:r>
            <a:r>
              <a:rPr lang="en-US" altLang="zh-CN" sz="2000" dirty="0"/>
              <a:t>clean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heat</a:t>
            </a:r>
            <a:r>
              <a:rPr lang="zh-CN" altLang="en-US" sz="2000" dirty="0"/>
              <a:t> </a:t>
            </a:r>
            <a:r>
              <a:rPr lang="en-US" altLang="zh-CN" sz="2000" dirty="0"/>
              <a:t>plot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correlation: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 descr="Chart, timeline&#10;&#10;Description automatically generated">
            <a:extLst>
              <a:ext uri="{FF2B5EF4-FFF2-40B4-BE49-F238E27FC236}">
                <a16:creationId xmlns:a16="http://schemas.microsoft.com/office/drawing/2014/main" id="{2293B970-07BC-0D4D-99A5-AE8A0E60B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9741" y="2097205"/>
            <a:ext cx="4722341" cy="4722341"/>
          </a:xfrm>
          <a:prstGeom prst="rect">
            <a:avLst/>
          </a:prstGeom>
        </p:spPr>
      </p:pic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17D199B9-A308-624D-8D5C-E39742781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442444"/>
              </p:ext>
            </p:extLst>
          </p:nvPr>
        </p:nvGraphicFramePr>
        <p:xfrm>
          <a:off x="488466" y="2097205"/>
          <a:ext cx="5212118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617">
                  <a:extLst>
                    <a:ext uri="{9D8B030D-6E8A-4147-A177-3AD203B41FA5}">
                      <a16:colId xmlns:a16="http://schemas.microsoft.com/office/drawing/2014/main" val="256344449"/>
                    </a:ext>
                  </a:extLst>
                </a:gridCol>
                <a:gridCol w="4619501">
                  <a:extLst>
                    <a:ext uri="{9D8B030D-6E8A-4147-A177-3AD203B41FA5}">
                      <a16:colId xmlns:a16="http://schemas.microsoft.com/office/drawing/2014/main" val="2173123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Method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410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182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Delete for extreme 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9348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Fix HEIGHT by BMI equation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160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Fix DENSITY by Siri equation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2788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Fix BODYFAT by Siri equation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2807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Fix BODYFAT by Siri equation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2073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221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Fix ADIPOSITY by BMI equation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0509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163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Fix ADIPOSITY by BMI equation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7986539"/>
                  </a:ext>
                </a:extLst>
              </a:tr>
            </a:tbl>
          </a:graphicData>
        </a:graphic>
      </p:graphicFrame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705E7EBF-C949-4789-B473-2C418DA9C52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52238" y="6227116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66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185"/>
    </mc:Choice>
    <mc:Fallback xmlns="">
      <p:transition spd="slow" advTm="171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E6F7F-C3F8-EF4D-8A75-F556E6AAD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60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Variables</a:t>
            </a:r>
            <a:r>
              <a:rPr lang="zh-CN" altLang="en-US" sz="3600" dirty="0"/>
              <a:t> </a:t>
            </a:r>
            <a:r>
              <a:rPr lang="en-US" altLang="zh-CN" sz="3600" dirty="0"/>
              <a:t>Selection</a:t>
            </a:r>
            <a:r>
              <a:rPr lang="zh-CN" altLang="en-US" sz="3600" dirty="0"/>
              <a:t> </a:t>
            </a:r>
            <a:r>
              <a:rPr lang="en-US" altLang="zh-CN" sz="3600" dirty="0"/>
              <a:t>–</a:t>
            </a:r>
            <a:r>
              <a:rPr lang="zh-CN" altLang="en-US" sz="3600" dirty="0"/>
              <a:t> </a:t>
            </a:r>
            <a:r>
              <a:rPr lang="en-US" altLang="zh-CN" sz="3600" dirty="0"/>
              <a:t>Model</a:t>
            </a:r>
            <a:r>
              <a:rPr lang="zh-CN" altLang="en-US" sz="3600" dirty="0"/>
              <a:t> </a:t>
            </a:r>
            <a:r>
              <a:rPr lang="en-US" altLang="zh-CN" sz="3600" dirty="0"/>
              <a:t>Build</a:t>
            </a:r>
            <a:r>
              <a:rPr lang="zh-CN" altLang="en-US" sz="3600" dirty="0"/>
              <a:t> 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44030E7-01CA-EA48-8EFA-8F121359E4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01465"/>
                <a:ext cx="10653584" cy="49706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buFont typeface="+mj-lt"/>
                  <a:buAutoNum type="arabicPeriod"/>
                </a:pPr>
                <a:r>
                  <a:rPr lang="en-US" altLang="zh-CN" sz="2000" dirty="0"/>
                  <a:t>We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use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linear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regression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model,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which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can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show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us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the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significance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of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variables.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It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is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simple,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and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easily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to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be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explained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and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rebuild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for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the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unprofessional.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It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can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also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be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fixed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easily.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altLang="zh-CN" sz="20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zh-CN" sz="2000" dirty="0"/>
                  <a:t>It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is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unnecessary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to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transformation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on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y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according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to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BOXCOX.</a:t>
                </a:r>
                <a:r>
                  <a:rPr lang="zh-CN" altLang="en-US" sz="2000" dirty="0"/>
                  <a:t>  </a:t>
                </a:r>
                <a:r>
                  <a:rPr lang="en-US" altLang="zh-CN" sz="2000" dirty="0"/>
                  <a:t>With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000"/>
                      <m:t>1.0</m:t>
                    </m:r>
                    <m:r>
                      <m:rPr>
                        <m:nor/>
                      </m:rPr>
                      <a:rPr lang="en-US" altLang="zh-CN" sz="2000" b="0" i="0" smtClean="0"/>
                      <m:t>7</m:t>
                    </m:r>
                  </m:oMath>
                </a14:m>
                <a:r>
                  <a:rPr lang="en-US" altLang="zh-CN" sz="2000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altLang="zh-CN" sz="20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zh-CN" sz="2000" dirty="0"/>
                  <a:t>From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simple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linear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regression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of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all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variables,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many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variables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is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not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significant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and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there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is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serious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multicollinearity,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the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mean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of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VIF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is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40.</a:t>
                </a:r>
                <a:r>
                  <a:rPr lang="zh-CN" altLang="en-US" sz="2000" dirty="0"/>
                  <a:t> </a:t>
                </a: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Therefore,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it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is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necessary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to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select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variables.</a:t>
                </a:r>
                <a:r>
                  <a:rPr lang="zh-CN" altLang="en-US" sz="2000" dirty="0"/>
                  <a:t> 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44030E7-01CA-EA48-8EFA-8F121359E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01465"/>
                <a:ext cx="10653584" cy="4970680"/>
              </a:xfrm>
              <a:prstGeom prst="rect">
                <a:avLst/>
              </a:prstGeom>
              <a:blipFill>
                <a:blip r:embed="rId4"/>
                <a:stretch>
                  <a:fillRect l="-715" t="-1531" r="-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80129BCC-6B9E-40AE-9B38-E67D3743651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62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351"/>
    </mc:Choice>
    <mc:Fallback xmlns="">
      <p:transition spd="slow" advTm="213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9861D-6EFB-1C49-9D25-30E401B58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481" y="1674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Variables</a:t>
            </a:r>
            <a:r>
              <a:rPr lang="zh-CN" altLang="en-US" sz="3600" dirty="0"/>
              <a:t> </a:t>
            </a:r>
            <a:r>
              <a:rPr lang="en-US" altLang="zh-CN" sz="3600" dirty="0"/>
              <a:t>Selection</a:t>
            </a:r>
            <a:r>
              <a:rPr lang="zh-CN" altLang="en-US" sz="3600" dirty="0"/>
              <a:t> </a:t>
            </a:r>
            <a:r>
              <a:rPr lang="en-US" altLang="zh-CN" sz="3600" dirty="0"/>
              <a:t>–</a:t>
            </a:r>
            <a:r>
              <a:rPr lang="zh-CN" altLang="en-US" sz="3600" dirty="0"/>
              <a:t> </a:t>
            </a:r>
            <a:r>
              <a:rPr lang="en-US" altLang="zh-CN" sz="3600" dirty="0"/>
              <a:t>Basic</a:t>
            </a:r>
            <a:r>
              <a:rPr lang="zh-CN" altLang="en-US" sz="3600" dirty="0"/>
              <a:t> </a:t>
            </a:r>
            <a:r>
              <a:rPr lang="en-US" altLang="zh-CN" sz="3600" dirty="0"/>
              <a:t>Idea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49EC5-A952-604B-8CE8-125EBC110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989" y="1569310"/>
            <a:ext cx="4672584" cy="4351338"/>
          </a:xfrm>
        </p:spPr>
        <p:txBody>
          <a:bodyPr/>
          <a:lstStyle/>
          <a:p>
            <a:r>
              <a:rPr lang="en-US" altLang="zh-CN" dirty="0"/>
              <a:t>Method: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Tree</a:t>
            </a:r>
            <a:r>
              <a:rPr lang="zh-CN" altLang="en-US" sz="2000" dirty="0"/>
              <a:t> </a:t>
            </a:r>
            <a:r>
              <a:rPr lang="en-US" altLang="zh-CN" sz="2000" dirty="0"/>
              <a:t>regression,</a:t>
            </a:r>
            <a:r>
              <a:rPr lang="zh-CN" altLang="en-US" sz="2000" dirty="0"/>
              <a:t> </a:t>
            </a:r>
            <a:r>
              <a:rPr lang="en-US" altLang="zh-CN" sz="2000" dirty="0"/>
              <a:t>including</a:t>
            </a:r>
            <a:r>
              <a:rPr lang="zh-CN" altLang="en-US" sz="2000" dirty="0"/>
              <a:t> </a:t>
            </a:r>
            <a:r>
              <a:rPr lang="en-US" altLang="zh-CN" sz="2000" dirty="0"/>
              <a:t>bagging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boosting</a:t>
            </a:r>
            <a:r>
              <a:rPr lang="zh-CN" altLang="en-US" sz="2000" dirty="0"/>
              <a:t> </a:t>
            </a:r>
            <a:r>
              <a:rPr lang="en-US" altLang="zh-CN" sz="2000" dirty="0"/>
              <a:t>ones</a:t>
            </a:r>
            <a:r>
              <a:rPr lang="zh-CN" altLang="en-US" sz="2000" dirty="0"/>
              <a:t> </a:t>
            </a:r>
            <a:r>
              <a:rPr lang="en-US" altLang="zh-CN" sz="2000" dirty="0"/>
              <a:t>for</a:t>
            </a:r>
            <a:r>
              <a:rPr lang="zh-CN" altLang="en-US" sz="2000" dirty="0"/>
              <a:t> </a:t>
            </a:r>
            <a:r>
              <a:rPr lang="en-US" altLang="zh-CN" sz="2000" dirty="0"/>
              <a:t>select</a:t>
            </a:r>
            <a:r>
              <a:rPr lang="zh-CN" altLang="en-US" sz="2000" dirty="0"/>
              <a:t> </a:t>
            </a:r>
            <a:r>
              <a:rPr lang="en-US" altLang="zh-CN" sz="2000" dirty="0"/>
              <a:t>important</a:t>
            </a:r>
            <a:r>
              <a:rPr lang="zh-CN" altLang="en-US" sz="2000" dirty="0"/>
              <a:t> </a:t>
            </a:r>
            <a:r>
              <a:rPr lang="en-US" altLang="zh-CN" sz="2000" dirty="0"/>
              <a:t>variables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Subsets</a:t>
            </a:r>
            <a:r>
              <a:rPr lang="zh-CN" altLang="en-US" sz="2000" dirty="0"/>
              <a:t> </a:t>
            </a:r>
            <a:r>
              <a:rPr lang="en-US" altLang="zh-CN" sz="2000" dirty="0"/>
              <a:t>Method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dirty="0"/>
              <a:t>Cp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BIC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Direction</a:t>
            </a:r>
            <a:r>
              <a:rPr lang="zh-CN" altLang="en-US" sz="2000" dirty="0"/>
              <a:t> </a:t>
            </a:r>
            <a:r>
              <a:rPr lang="en-US" altLang="zh-CN" sz="2000" dirty="0"/>
              <a:t>Search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dirty="0"/>
              <a:t>AIC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BIC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prefer</a:t>
            </a:r>
            <a:r>
              <a:rPr lang="zh-CN" altLang="en-US" sz="2000" dirty="0"/>
              <a:t> </a:t>
            </a:r>
            <a:r>
              <a:rPr lang="en-US" altLang="zh-CN" sz="2000" dirty="0"/>
              <a:t>both</a:t>
            </a:r>
            <a:r>
              <a:rPr lang="zh-CN" altLang="en-US" sz="2000" dirty="0"/>
              <a:t> </a:t>
            </a:r>
            <a:r>
              <a:rPr lang="en-US" altLang="zh-CN" sz="2000" dirty="0"/>
              <a:t>simple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precise</a:t>
            </a:r>
            <a:r>
              <a:rPr lang="zh-CN" altLang="en-US" sz="2000" dirty="0"/>
              <a:t> </a:t>
            </a:r>
            <a:r>
              <a:rPr lang="en-US" altLang="zh-CN" sz="1800" dirty="0"/>
              <a:t>model.</a:t>
            </a:r>
            <a:r>
              <a:rPr lang="zh-CN" altLang="en-US" sz="1800" dirty="0"/>
              <a:t> </a:t>
            </a:r>
            <a:endParaRPr lang="en-US" altLang="zh-CN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32E78E-BE4B-6341-A887-D05746001B74}"/>
              </a:ext>
            </a:extLst>
          </p:cNvPr>
          <p:cNvSpPr txBox="1">
            <a:spLocks/>
          </p:cNvSpPr>
          <p:nvPr/>
        </p:nvSpPr>
        <p:spPr>
          <a:xfrm>
            <a:off x="5601730" y="1492982"/>
            <a:ext cx="6215448" cy="48021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Full</a:t>
            </a:r>
            <a:r>
              <a:rPr lang="zh-CN" altLang="en-US" dirty="0"/>
              <a:t> </a:t>
            </a:r>
            <a:r>
              <a:rPr lang="en-US" altLang="zh-CN" dirty="0"/>
              <a:t>Model: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2000" dirty="0"/>
              <a:t>Four</a:t>
            </a:r>
            <a:r>
              <a:rPr lang="zh-CN" altLang="en-US" sz="2000" dirty="0"/>
              <a:t> </a:t>
            </a:r>
            <a:r>
              <a:rPr lang="en-US" altLang="zh-CN" sz="2000" dirty="0"/>
              <a:t>full</a:t>
            </a:r>
            <a:r>
              <a:rPr lang="zh-CN" altLang="en-US" sz="2000" dirty="0"/>
              <a:t> </a:t>
            </a:r>
            <a:r>
              <a:rPr lang="en-US" altLang="zh-CN" sz="2000" dirty="0"/>
              <a:t>model: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Full</a:t>
            </a:r>
            <a:r>
              <a:rPr lang="zh-CN" altLang="en-US" sz="2000" dirty="0"/>
              <a:t> </a:t>
            </a:r>
            <a:r>
              <a:rPr lang="en-US" altLang="zh-CN" sz="2000" dirty="0"/>
              <a:t>model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dirty="0"/>
              <a:t>all</a:t>
            </a:r>
            <a:r>
              <a:rPr lang="zh-CN" altLang="en-US" sz="2000" dirty="0"/>
              <a:t> </a:t>
            </a:r>
            <a:r>
              <a:rPr lang="en-US" altLang="zh-CN" sz="2000" dirty="0"/>
              <a:t>variables:</a:t>
            </a:r>
            <a:r>
              <a:rPr lang="zh-CN" altLang="en-US" sz="2000" dirty="0"/>
              <a:t>                                   </a:t>
            </a:r>
            <a:r>
              <a:rPr lang="en-US" altLang="zh-CN" sz="2000" dirty="0"/>
              <a:t>BODYFAT~AGE+WEIGHT+HEIGHT+ADIPOSITY+NECK+CHEST+ABDOMEN+HIP+THIGH+KNEE+ANKLE+BICEPS+FOREARM+WRIST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Full</a:t>
            </a:r>
            <a:r>
              <a:rPr lang="zh-CN" altLang="en-US" sz="2000" dirty="0"/>
              <a:t> </a:t>
            </a:r>
            <a:r>
              <a:rPr lang="en-US" altLang="zh-CN" sz="2000" dirty="0"/>
              <a:t>model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dirty="0"/>
              <a:t>all</a:t>
            </a:r>
            <a:r>
              <a:rPr lang="zh-CN" altLang="en-US" sz="2000" dirty="0"/>
              <a:t> </a:t>
            </a:r>
            <a:r>
              <a:rPr lang="en-US" altLang="zh-CN" sz="2000" dirty="0"/>
              <a:t>variables after</a:t>
            </a:r>
            <a:r>
              <a:rPr lang="zh-CN" altLang="en-US" sz="2000" dirty="0"/>
              <a:t> </a:t>
            </a:r>
            <a:r>
              <a:rPr lang="en-US" altLang="zh-CN" sz="2000" dirty="0"/>
              <a:t>logarithmic (log())</a:t>
            </a:r>
            <a:r>
              <a:rPr lang="zh-CN" altLang="en-US" sz="2000" dirty="0"/>
              <a:t> </a:t>
            </a:r>
            <a:r>
              <a:rPr lang="en-US" altLang="zh-CN" sz="2000" dirty="0"/>
              <a:t>transformation,</a:t>
            </a:r>
            <a:r>
              <a:rPr lang="zh-CN" altLang="en-US" sz="2000" dirty="0"/>
              <a:t> </a:t>
            </a:r>
            <a:r>
              <a:rPr lang="en-US" altLang="zh-CN" sz="2000" dirty="0"/>
              <a:t>from</a:t>
            </a:r>
            <a:r>
              <a:rPr lang="zh-CN" altLang="en-US" sz="2000" dirty="0"/>
              <a:t> </a:t>
            </a:r>
            <a:r>
              <a:rPr lang="en-US" altLang="zh-CN" sz="2000" dirty="0" err="1"/>
              <a:t>LogAGE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 err="1"/>
              <a:t>LogWRIST</a:t>
            </a: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Full</a:t>
            </a:r>
            <a:r>
              <a:rPr lang="zh-CN" altLang="en-US" sz="2000" dirty="0"/>
              <a:t> </a:t>
            </a:r>
            <a:r>
              <a:rPr lang="en-US" altLang="zh-CN" sz="2000" dirty="0"/>
              <a:t>model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dirty="0"/>
              <a:t>all</a:t>
            </a:r>
            <a:r>
              <a:rPr lang="zh-CN" altLang="en-US" sz="2000" dirty="0"/>
              <a:t> </a:t>
            </a:r>
            <a:r>
              <a:rPr lang="en-US" altLang="zh-CN" sz="2000" dirty="0"/>
              <a:t>variables after</a:t>
            </a:r>
            <a:r>
              <a:rPr lang="zh-CN" altLang="en-US" sz="2000" dirty="0"/>
              <a:t> </a:t>
            </a:r>
            <a:r>
              <a:rPr lang="en-US" altLang="zh-CN" sz="2000" dirty="0"/>
              <a:t>square</a:t>
            </a:r>
            <a:r>
              <a:rPr lang="zh-CN" altLang="en-US" sz="2000" dirty="0"/>
              <a:t> </a:t>
            </a:r>
            <a:r>
              <a:rPr lang="en-US" altLang="zh-CN" sz="2000" dirty="0"/>
              <a:t>(^2)</a:t>
            </a:r>
            <a:r>
              <a:rPr lang="zh-CN" altLang="en-US" sz="2000" dirty="0"/>
              <a:t> </a:t>
            </a:r>
            <a:r>
              <a:rPr lang="en-US" altLang="zh-CN" sz="2000" dirty="0"/>
              <a:t>transformation,</a:t>
            </a:r>
            <a:r>
              <a:rPr lang="zh-CN" altLang="en-US" sz="2000" dirty="0"/>
              <a:t> </a:t>
            </a:r>
            <a:r>
              <a:rPr lang="en-US" altLang="zh-CN" sz="2000" dirty="0"/>
              <a:t>from</a:t>
            </a:r>
            <a:r>
              <a:rPr lang="zh-CN" altLang="en-US" sz="2000" dirty="0"/>
              <a:t> </a:t>
            </a:r>
            <a:r>
              <a:rPr lang="en-US" altLang="zh-CN" sz="2000" dirty="0" err="1"/>
              <a:t>sqAGE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 err="1"/>
              <a:t>sqWRIST</a:t>
            </a: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Full</a:t>
            </a:r>
            <a:r>
              <a:rPr lang="zh-CN" altLang="en-US" sz="2000" dirty="0"/>
              <a:t> </a:t>
            </a:r>
            <a:r>
              <a:rPr lang="en-US" altLang="zh-CN" sz="2000" dirty="0"/>
              <a:t>model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dirty="0"/>
              <a:t>all</a:t>
            </a:r>
            <a:r>
              <a:rPr lang="zh-CN" altLang="en-US" sz="2000" dirty="0"/>
              <a:t> </a:t>
            </a:r>
            <a:r>
              <a:rPr lang="en-US" altLang="zh-CN" sz="2000" dirty="0"/>
              <a:t>variables from</a:t>
            </a:r>
            <a:r>
              <a:rPr lang="zh-CN" altLang="en-US" sz="2000" dirty="0"/>
              <a:t> </a:t>
            </a:r>
            <a:r>
              <a:rPr lang="en-US" altLang="zh-CN" sz="2000" dirty="0"/>
              <a:t>1,</a:t>
            </a:r>
            <a:r>
              <a:rPr lang="zh-CN" altLang="en-US" sz="2000" dirty="0"/>
              <a:t> </a:t>
            </a:r>
            <a:r>
              <a:rPr lang="en-US" altLang="zh-CN" sz="2000" dirty="0"/>
              <a:t>2,</a:t>
            </a:r>
            <a:r>
              <a:rPr lang="zh-CN" altLang="en-US" sz="2000" dirty="0"/>
              <a:t> </a:t>
            </a:r>
            <a:r>
              <a:rPr lang="en-US" altLang="zh-CN" sz="2000" dirty="0"/>
              <a:t>3,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dirty="0"/>
              <a:t>AGE,</a:t>
            </a:r>
            <a:r>
              <a:rPr lang="zh-CN" altLang="en-US" sz="2000" dirty="0"/>
              <a:t> </a:t>
            </a:r>
            <a:r>
              <a:rPr lang="en-US" altLang="zh-CN" sz="2000" dirty="0" err="1"/>
              <a:t>LogAGE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 err="1"/>
              <a:t>sqAGE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others.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still</a:t>
            </a:r>
            <a:r>
              <a:rPr lang="zh-CN" altLang="en-US" sz="2000" dirty="0"/>
              <a:t> </a:t>
            </a:r>
            <a:r>
              <a:rPr lang="en-US" altLang="zh-CN" sz="2000" dirty="0"/>
              <a:t>want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figure</a:t>
            </a:r>
            <a:r>
              <a:rPr lang="zh-CN" altLang="en-US" sz="2000" dirty="0"/>
              <a:t> </a:t>
            </a:r>
            <a:r>
              <a:rPr lang="en-US" altLang="zh-CN" sz="2000" dirty="0"/>
              <a:t>out</a:t>
            </a:r>
            <a:r>
              <a:rPr lang="zh-CN" altLang="en-US" sz="2000" dirty="0"/>
              <a:t> </a:t>
            </a:r>
            <a:r>
              <a:rPr lang="en-US" altLang="zh-CN" sz="2000" dirty="0"/>
              <a:t>any</a:t>
            </a:r>
            <a:r>
              <a:rPr lang="zh-CN" altLang="en-US" sz="2000" dirty="0"/>
              <a:t> </a:t>
            </a:r>
            <a:r>
              <a:rPr lang="en-US" altLang="zh-CN" sz="2000" dirty="0"/>
              <a:t>improvement</a:t>
            </a:r>
            <a:r>
              <a:rPr lang="zh-CN" altLang="en-US" sz="2000" dirty="0"/>
              <a:t> </a:t>
            </a:r>
            <a:r>
              <a:rPr lang="en-US" altLang="zh-CN" sz="2000" dirty="0"/>
              <a:t>after</a:t>
            </a:r>
            <a:r>
              <a:rPr lang="zh-CN" altLang="en-US" sz="2000" dirty="0"/>
              <a:t> </a:t>
            </a:r>
            <a:r>
              <a:rPr lang="en-US" altLang="zh-CN" sz="2000" dirty="0"/>
              <a:t>transformation</a:t>
            </a:r>
            <a:r>
              <a:rPr lang="zh-CN" altLang="en-US" sz="2000" dirty="0"/>
              <a:t> </a:t>
            </a:r>
            <a:r>
              <a:rPr lang="en-US" altLang="zh-CN" sz="2000" dirty="0"/>
              <a:t>on</a:t>
            </a:r>
            <a:r>
              <a:rPr lang="zh-CN" altLang="en-US" sz="2000" dirty="0"/>
              <a:t> </a:t>
            </a:r>
            <a:r>
              <a:rPr lang="en-US" altLang="zh-CN" sz="2000" dirty="0"/>
              <a:t>x</a:t>
            </a:r>
          </a:p>
        </p:txBody>
      </p:sp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511F74E9-8B1F-45E7-8BF7-7F095E75085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25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432"/>
    </mc:Choice>
    <mc:Fallback xmlns="">
      <p:transition spd="slow" advTm="184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75F7C-D823-9F4C-9CC4-6230E5C97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Variables</a:t>
            </a:r>
            <a:r>
              <a:rPr lang="zh-CN" altLang="en-US" sz="3600" dirty="0"/>
              <a:t> </a:t>
            </a:r>
            <a:r>
              <a:rPr lang="en-US" altLang="zh-CN" sz="3600" dirty="0"/>
              <a:t>Selection</a:t>
            </a:r>
            <a:r>
              <a:rPr lang="zh-CN" altLang="en-US" sz="3600" dirty="0"/>
              <a:t> </a:t>
            </a:r>
            <a:r>
              <a:rPr lang="en-US" altLang="zh-CN" sz="3600" dirty="0"/>
              <a:t>–</a:t>
            </a:r>
            <a:r>
              <a:rPr lang="zh-CN" altLang="en-US" sz="3600" dirty="0"/>
              <a:t> </a:t>
            </a:r>
            <a:r>
              <a:rPr lang="en-US" altLang="zh-CN" sz="3600" dirty="0"/>
              <a:t>Subsets</a:t>
            </a:r>
            <a:r>
              <a:rPr lang="zh-CN" altLang="en-US" sz="3600" dirty="0"/>
              <a:t> </a:t>
            </a:r>
            <a:r>
              <a:rPr lang="en-US" altLang="zh-CN" sz="3600" dirty="0"/>
              <a:t>Method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8AA58-9E3D-874D-9BFB-4CFF46B29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Here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only</a:t>
            </a:r>
            <a:r>
              <a:rPr lang="zh-CN" altLang="en-US" sz="2000" dirty="0"/>
              <a:t> </a:t>
            </a:r>
            <a:r>
              <a:rPr lang="en-US" altLang="zh-CN" sz="2000" dirty="0"/>
              <a:t>give</a:t>
            </a:r>
            <a:r>
              <a:rPr lang="zh-CN" altLang="en-US" sz="2000" dirty="0"/>
              <a:t> </a:t>
            </a:r>
            <a:r>
              <a:rPr lang="en-US" altLang="zh-CN" sz="2000" dirty="0"/>
              <a:t>results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full</a:t>
            </a:r>
            <a:r>
              <a:rPr lang="zh-CN" altLang="en-US" sz="2000" dirty="0"/>
              <a:t> </a:t>
            </a:r>
            <a:r>
              <a:rPr lang="en-US" altLang="zh-CN" sz="2000" dirty="0"/>
              <a:t>model</a:t>
            </a:r>
            <a:r>
              <a:rPr lang="zh-CN" altLang="en-US" sz="2000" dirty="0"/>
              <a:t> </a:t>
            </a:r>
            <a:r>
              <a:rPr lang="en-US" altLang="zh-CN" sz="2000" dirty="0"/>
              <a:t>4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dirty="0"/>
              <a:t>all</a:t>
            </a:r>
            <a:r>
              <a:rPr lang="zh-CN" altLang="en-US" sz="2000" dirty="0"/>
              <a:t> </a:t>
            </a:r>
            <a:r>
              <a:rPr lang="en-US" altLang="zh-CN" sz="2000" dirty="0"/>
              <a:t>variables</a:t>
            </a:r>
            <a:r>
              <a:rPr lang="zh-CN" altLang="en-US" sz="2000" dirty="0"/>
              <a:t> </a:t>
            </a:r>
            <a:r>
              <a:rPr lang="en-US" altLang="zh-CN" sz="2000" dirty="0"/>
              <a:t>including</a:t>
            </a:r>
            <a:r>
              <a:rPr lang="zh-CN" altLang="en-US" sz="2000" dirty="0"/>
              <a:t> </a:t>
            </a:r>
            <a:r>
              <a:rPr lang="en-US" altLang="zh-CN" sz="2000" dirty="0"/>
              <a:t>square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log</a:t>
            </a:r>
            <a:r>
              <a:rPr lang="zh-CN" altLang="en-US" sz="2000" dirty="0"/>
              <a:t> </a:t>
            </a:r>
            <a:r>
              <a:rPr lang="en-US" altLang="zh-CN" sz="2000" dirty="0"/>
              <a:t>transformation.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en-US" sz="2000" dirty="0" err="1"/>
              <a:t>BODYFAT~LogABDOMEN</a:t>
            </a:r>
            <a:r>
              <a:rPr lang="zh-CN" altLang="en-US" sz="2000" dirty="0"/>
              <a:t>     </a:t>
            </a:r>
            <a:r>
              <a:rPr lang="en-US" altLang="zh-CN" sz="2000" dirty="0"/>
              <a:t>				Adjusted</a:t>
            </a:r>
            <a:r>
              <a:rPr lang="zh-CN" altLang="en-US" sz="2000" dirty="0"/>
              <a:t> </a:t>
            </a:r>
            <a:r>
              <a:rPr lang="en-US" altLang="zh-CN" sz="2000" dirty="0" err="1"/>
              <a:t>Rsquared</a:t>
            </a:r>
            <a:r>
              <a:rPr lang="zh-CN" altLang="en-US" sz="2000" dirty="0"/>
              <a:t> </a:t>
            </a:r>
            <a:r>
              <a:rPr lang="en-US" altLang="zh-CN" sz="2000" dirty="0"/>
              <a:t>=</a:t>
            </a:r>
            <a:r>
              <a:rPr lang="zh-CN" altLang="en-US" sz="2000" dirty="0"/>
              <a:t> </a:t>
            </a:r>
            <a:r>
              <a:rPr lang="en-US" sz="2000" dirty="0"/>
              <a:t>0.6674660</a:t>
            </a:r>
          </a:p>
          <a:p>
            <a:r>
              <a:rPr lang="en-US" sz="2000" dirty="0"/>
              <a:t>BODYFAT~ABDOMEN + </a:t>
            </a:r>
            <a:r>
              <a:rPr lang="en-US" sz="2000" dirty="0" err="1"/>
              <a:t>sqWEIGHT</a:t>
            </a:r>
            <a:r>
              <a:rPr lang="zh-CN" altLang="en-US" sz="2000" dirty="0"/>
              <a:t>   </a:t>
            </a:r>
            <a:r>
              <a:rPr lang="en-US" altLang="zh-CN" sz="2000" dirty="0"/>
              <a:t>			Adjusted</a:t>
            </a:r>
            <a:r>
              <a:rPr lang="zh-CN" altLang="en-US" sz="2000" dirty="0"/>
              <a:t> </a:t>
            </a:r>
            <a:r>
              <a:rPr lang="en-US" altLang="zh-CN" sz="2000" dirty="0" err="1"/>
              <a:t>Rsquared</a:t>
            </a:r>
            <a:r>
              <a:rPr lang="en-US" altLang="zh-CN" sz="2000" dirty="0"/>
              <a:t> = </a:t>
            </a:r>
            <a:r>
              <a:rPr lang="en-US" sz="2000" dirty="0"/>
              <a:t>0.7252191</a:t>
            </a:r>
          </a:p>
          <a:p>
            <a:r>
              <a:rPr lang="en-US" sz="2000" dirty="0" err="1"/>
              <a:t>BODYFAT~sqWRIST</a:t>
            </a:r>
            <a:r>
              <a:rPr lang="en-US" sz="2000" dirty="0"/>
              <a:t> + </a:t>
            </a:r>
            <a:r>
              <a:rPr lang="en-US" sz="2000" dirty="0" err="1"/>
              <a:t>sqWEIGHT</a:t>
            </a:r>
            <a:r>
              <a:rPr lang="en-US" sz="2000" dirty="0"/>
              <a:t> + ABDOMEN		</a:t>
            </a:r>
            <a:r>
              <a:rPr lang="en-US" altLang="zh-CN" sz="2000" dirty="0"/>
              <a:t>Adjusted</a:t>
            </a:r>
            <a:r>
              <a:rPr lang="zh-CN" altLang="en-US" sz="2000" dirty="0"/>
              <a:t> </a:t>
            </a:r>
            <a:r>
              <a:rPr lang="en-US" altLang="zh-CN" sz="2000" dirty="0" err="1"/>
              <a:t>Rsquared</a:t>
            </a:r>
            <a:r>
              <a:rPr lang="en-US" altLang="zh-CN" sz="2000" dirty="0"/>
              <a:t> = </a:t>
            </a:r>
            <a:r>
              <a:rPr lang="en-US" sz="2000" dirty="0"/>
              <a:t>0.7349010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From</a:t>
            </a:r>
            <a:r>
              <a:rPr lang="zh-CN" altLang="en-US" sz="2000" dirty="0"/>
              <a:t> </a:t>
            </a:r>
            <a:r>
              <a:rPr lang="en-US" altLang="zh-CN" sz="2000" dirty="0"/>
              <a:t>subsets</a:t>
            </a:r>
            <a:r>
              <a:rPr lang="zh-CN" altLang="en-US" sz="2000" dirty="0"/>
              <a:t> </a:t>
            </a:r>
            <a:r>
              <a:rPr lang="en-US" altLang="zh-CN" sz="2000" dirty="0"/>
              <a:t>method</a:t>
            </a:r>
            <a:r>
              <a:rPr lang="zh-CN" altLang="en-US" sz="2000" dirty="0"/>
              <a:t> </a:t>
            </a:r>
            <a:r>
              <a:rPr lang="en-US" altLang="zh-CN" sz="2000" dirty="0"/>
              <a:t>results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four</a:t>
            </a:r>
            <a:r>
              <a:rPr lang="zh-CN" altLang="en-US" sz="2000" dirty="0"/>
              <a:t> </a:t>
            </a:r>
            <a:r>
              <a:rPr lang="en-US" altLang="zh-CN" sz="2000" dirty="0"/>
              <a:t>full</a:t>
            </a:r>
            <a:r>
              <a:rPr lang="zh-CN" altLang="en-US" sz="2000" dirty="0"/>
              <a:t> </a:t>
            </a:r>
            <a:r>
              <a:rPr lang="en-US" altLang="zh-CN" sz="2000" dirty="0"/>
              <a:t>models,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sz="2000" dirty="0"/>
              <a:t>ABDOMEN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its</a:t>
            </a:r>
            <a:r>
              <a:rPr lang="zh-CN" altLang="en-US" sz="2000" dirty="0"/>
              <a:t> </a:t>
            </a:r>
            <a:r>
              <a:rPr lang="en-US" altLang="zh-CN" sz="2000" dirty="0"/>
              <a:t>transformation</a:t>
            </a:r>
            <a:r>
              <a:rPr lang="zh-CN" altLang="en-US" sz="2000" dirty="0"/>
              <a:t> </a:t>
            </a:r>
            <a:r>
              <a:rPr lang="en-US" sz="2000" dirty="0"/>
              <a:t>is the most important variable. WEIGHT, WRIST are also very important.</a:t>
            </a:r>
          </a:p>
          <a:p>
            <a:endParaRPr lang="en-US" sz="2000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AAB9CEEA-D2C3-4156-8826-DED4B61A87B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96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680"/>
    </mc:Choice>
    <mc:Fallback xmlns="">
      <p:transition spd="slow" advTm="156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484</Words>
  <Application>Microsoft Macintosh PowerPoint</Application>
  <PresentationFormat>Widescreen</PresentationFormat>
  <Paragraphs>80</Paragraphs>
  <Slides>5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Data Clean – BMI Equation</vt:lpstr>
      <vt:lpstr>Clean Data - Summary</vt:lpstr>
      <vt:lpstr>Variables Selection – Model Build </vt:lpstr>
      <vt:lpstr>Variables Selection – Basic Idea</vt:lpstr>
      <vt:lpstr>Variables Selection – Subsets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Body Fat Assignment</dc:title>
  <dc:creator>Wang Enze</dc:creator>
  <cp:lastModifiedBy>Wang Enze</cp:lastModifiedBy>
  <cp:revision>8</cp:revision>
  <dcterms:created xsi:type="dcterms:W3CDTF">2020-10-10T17:23:29Z</dcterms:created>
  <dcterms:modified xsi:type="dcterms:W3CDTF">2020-10-21T00:21:35Z</dcterms:modified>
</cp:coreProperties>
</file>