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7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34E00-91C5-014E-9953-F80868D5742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5EECA-32BC-4147-8810-4F2D2474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6988-5B94-F444-89F5-DAC0D35C9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E4DB7-00E4-1C40-9014-469603CA5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844D-B173-DC49-B21B-8308EDC2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01A3F-130B-1F49-8B40-114823B6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A177-AF61-F645-A039-E4DC914B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FF91-7372-854B-B5BA-629B46BC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EB8D2-BCB0-FD4C-8F57-084D891D8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53E-635B-8B4B-98BA-AD38AF53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3D65E-CC91-0242-BA21-C57432BF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4D67-7296-5543-8C65-A853632A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5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99A67-D758-A341-813E-CBFAC2AD0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86AEE-B8C5-2A4D-BC10-E88BCBADA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D43A-8149-044F-A49C-BF631450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F6C4A-ABD2-7D4A-A14A-3C79F0F7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53B0-8FA6-E046-8707-357D3E0A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4496-B65A-1947-8D63-589196F9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07A5-8812-614F-87AF-AF1A6AE7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4F41-2E43-3042-9BE3-25D6D98F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0C13-FAD2-B14B-BE48-8D4259B1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D3D8-C55A-F740-9E50-0977A230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B86-5936-9C4C-84B7-8C68F683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6ADF-7CD0-5E4F-8ABF-D0CD1E99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2975-6968-A742-BD29-49D7E805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26EFB-7362-D24A-9CB4-DEE39CC1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50FC-CA92-704D-A119-EC25714C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9C6A-715D-A94E-B799-0084DA27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7C57-539C-444B-85E7-E8E3F015B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540B3-D56F-4240-81BB-48780917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0CE44-1623-C242-8A76-B72318F4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23FD-BD03-F44B-8FAC-7451208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D9D8-C083-2044-B8FD-235D1EF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8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FAAC-5FA6-4E41-ACD3-69932D58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02579-DC70-7345-9365-7F5FA848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87002-0EF9-494F-B7ED-C5BDA241A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6DE97-D5F5-E340-B05E-8A276C8A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47A78-C0A2-6048-80DE-C99265949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BD970-13E3-D140-ACD8-97BA8BEE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2245-15D2-994F-87FD-4C037CDF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B5D53-033F-A846-B8DC-FF60D3E2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5679-80C4-3E45-8AF3-60942B80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B5048-A17F-094D-B9D6-97087815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AD702-D6A3-7E4B-9AE5-AA3020A6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41E59-176B-5742-AA1C-8D24DF67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36B88-ED18-E24B-AE9C-736B4DDA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C3997-64D3-624B-A781-CC4ACA2E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16E04-CD77-6F44-AA71-DC21D5F8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05C6-2B64-4A46-8E53-7113E60C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6084-13A5-F44E-A835-87188694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065C1-9675-0748-8ADC-F10288EE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944A6-73BE-5E44-92B4-59A7CC9E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A0CC-F901-7B41-AC18-776E8C2B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A6A2-6CC5-964A-8EAE-A907CA76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8734-C25F-B64D-B747-FA0FC53A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924A1-8106-A340-A03F-1F02ABC3C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B4435-552D-414A-9409-2D50981EA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6D70-A3B7-0B4A-8590-EAE18B88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50120-16ED-3B44-BE81-B416108C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F9C7F-E65F-CB44-A47D-92E274D9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36873-297E-BC4C-BBC3-5667B69E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FCE3-7382-0D42-B184-0C549304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7C11-280D-D640-844B-5F13A4993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0D52-5188-C94E-A29A-8323F9DD2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89B0-AAF6-574C-80C0-FF4DB848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6A9F-2C85-4948-98B1-B201A456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Clean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BMI</a:t>
            </a:r>
            <a:r>
              <a:rPr lang="zh-CN" altLang="en-US" sz="3600" dirty="0"/>
              <a:t> </a:t>
            </a:r>
            <a:r>
              <a:rPr lang="en-US" altLang="zh-CN" sz="3600" dirty="0"/>
              <a:t>Equation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54747F-694E-0B4A-AC09-8B2FFD7B788D}"/>
              </a:ext>
            </a:extLst>
          </p:cNvPr>
          <p:cNvSpPr txBox="1">
            <a:spLocks/>
          </p:cNvSpPr>
          <p:nvPr/>
        </p:nvSpPr>
        <p:spPr>
          <a:xfrm>
            <a:off x="387096" y="1438507"/>
            <a:ext cx="67056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Connection</a:t>
            </a:r>
            <a:r>
              <a:rPr lang="zh-CN" altLang="en-US" sz="2000" dirty="0"/>
              <a:t> </a:t>
            </a:r>
            <a:r>
              <a:rPr lang="en-US" altLang="zh-CN" sz="2000" dirty="0"/>
              <a:t>among</a:t>
            </a:r>
            <a:r>
              <a:rPr lang="zh-CN" altLang="en-US" sz="2000" dirty="0"/>
              <a:t> </a:t>
            </a:r>
            <a:r>
              <a:rPr lang="en-US" altLang="zh-CN" sz="2000" dirty="0"/>
              <a:t>ADIPOSITY,</a:t>
            </a:r>
            <a:r>
              <a:rPr lang="zh-CN" altLang="en-US" sz="2000" dirty="0"/>
              <a:t> </a:t>
            </a:r>
            <a:r>
              <a:rPr lang="en-US" altLang="zh-CN" sz="2000" dirty="0"/>
              <a:t>WEIGHT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HEIGHT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our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called</a:t>
            </a:r>
            <a:r>
              <a:rPr lang="zh-CN" altLang="en-US" sz="2000" dirty="0"/>
              <a:t> </a:t>
            </a:r>
            <a:r>
              <a:rPr lang="en-US" altLang="zh-CN" sz="2000" dirty="0"/>
              <a:t>BMI</a:t>
            </a:r>
            <a:r>
              <a:rPr lang="zh-CN" altLang="en-US" sz="2000" dirty="0"/>
              <a:t> </a:t>
            </a:r>
            <a:r>
              <a:rPr lang="en-US" altLang="zh-CN" sz="2000" dirty="0"/>
              <a:t>equation: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BMI</a:t>
            </a:r>
            <a:r>
              <a:rPr lang="zh-CN" altLang="en-US" sz="2000" dirty="0"/>
              <a:t> </a:t>
            </a:r>
            <a:r>
              <a:rPr lang="en-US" altLang="zh-CN" sz="2000" dirty="0"/>
              <a:t>equation:</a:t>
            </a:r>
            <a:r>
              <a:rPr lang="zh-CN" altLang="en-US" sz="2000" dirty="0"/>
              <a:t> </a:t>
            </a:r>
            <a:r>
              <a:rPr lang="en-US" altLang="zh-CN" sz="2000" dirty="0"/>
              <a:t>ADIPOSITY=703</a:t>
            </a:r>
            <a:r>
              <a:rPr lang="zh-CN" altLang="en-US" sz="2000" dirty="0"/>
              <a:t> </a:t>
            </a:r>
            <a:r>
              <a:rPr lang="en-US" altLang="zh-CN" sz="2000" dirty="0"/>
              <a:t>WEIGHT/HEIGHT</a:t>
            </a:r>
            <a:r>
              <a:rPr lang="en-US" altLang="zh-CN" sz="2000" baseline="30000" dirty="0"/>
              <a:t>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Outstanding</a:t>
            </a:r>
            <a:r>
              <a:rPr lang="zh-CN" altLang="en-US" sz="2000" dirty="0"/>
              <a:t> </a:t>
            </a:r>
            <a:r>
              <a:rPr lang="en-US" altLang="zh-CN" sz="2000" dirty="0"/>
              <a:t>outliers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regression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ADIPOSITY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WEIGHT/HEIGHT</a:t>
            </a:r>
            <a:r>
              <a:rPr lang="en-US" altLang="zh-CN" sz="2000" baseline="30000" dirty="0"/>
              <a:t>2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also</a:t>
            </a:r>
            <a:r>
              <a:rPr lang="zh-CN" altLang="en-US" sz="2000" dirty="0"/>
              <a:t> </a:t>
            </a:r>
            <a:r>
              <a:rPr lang="en-US" altLang="zh-CN" sz="2000" dirty="0"/>
              <a:t>compare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ADIPOSITY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BMI</a:t>
            </a:r>
            <a:r>
              <a:rPr lang="zh-CN" altLang="en-US" sz="2000" dirty="0"/>
              <a:t> </a:t>
            </a:r>
            <a:r>
              <a:rPr lang="en-US" altLang="zh-CN" sz="2000" dirty="0"/>
              <a:t>equation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initial</a:t>
            </a:r>
            <a:r>
              <a:rPr lang="zh-CN" altLang="en-US" sz="2000" dirty="0"/>
              <a:t> </a:t>
            </a:r>
            <a:r>
              <a:rPr lang="en-US" altLang="zh-CN" sz="2000" dirty="0"/>
              <a:t>one.</a:t>
            </a:r>
            <a:endParaRPr lang="en-US" sz="2000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560BEC6-BFD1-E545-88E5-5E1D74EA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351" y="1072937"/>
            <a:ext cx="4712126" cy="4712126"/>
          </a:xfrm>
          <a:prstGeom prst="rect">
            <a:avLst/>
          </a:prstGeom>
        </p:spPr>
      </p:pic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7E5B258C-A2DF-7C4B-93C5-D96139728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3572"/>
              </p:ext>
            </p:extLst>
          </p:nvPr>
        </p:nvGraphicFramePr>
        <p:xfrm>
          <a:off x="521842" y="4104210"/>
          <a:ext cx="6257544" cy="179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15">
                  <a:extLst>
                    <a:ext uri="{9D8B030D-6E8A-4147-A177-3AD203B41FA5}">
                      <a16:colId xmlns:a16="http://schemas.microsoft.com/office/drawing/2014/main" val="1668988739"/>
                    </a:ext>
                  </a:extLst>
                </a:gridCol>
                <a:gridCol w="1844001">
                  <a:extLst>
                    <a:ext uri="{9D8B030D-6E8A-4147-A177-3AD203B41FA5}">
                      <a16:colId xmlns:a16="http://schemas.microsoft.com/office/drawing/2014/main" val="816374259"/>
                    </a:ext>
                  </a:extLst>
                </a:gridCol>
                <a:gridCol w="1705233">
                  <a:extLst>
                    <a:ext uri="{9D8B030D-6E8A-4147-A177-3AD203B41FA5}">
                      <a16:colId xmlns:a16="http://schemas.microsoft.com/office/drawing/2014/main" val="1857730404"/>
                    </a:ext>
                  </a:extLst>
                </a:gridCol>
                <a:gridCol w="1699795">
                  <a:extLst>
                    <a:ext uri="{9D8B030D-6E8A-4147-A177-3AD203B41FA5}">
                      <a16:colId xmlns:a16="http://schemas.microsoft.com/office/drawing/2014/main" val="2456645190"/>
                    </a:ext>
                  </a:extLst>
                </a:gridCol>
              </a:tblGrid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dirty="0"/>
                        <a:t>ADIPOSITY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dirty="0"/>
                        <a:t>ADIPOSITY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99763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Update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dirty="0"/>
                        <a:t>ADIPOSITY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95173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Update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dirty="0"/>
                        <a:t>ADIPOSITY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41357"/>
                  </a:ext>
                </a:extLst>
              </a:tr>
            </a:tbl>
          </a:graphicData>
        </a:graphic>
      </p:graphicFrame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22DC1A2-34D7-411A-B397-5C69F3E599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60"/>
    </mc:Choice>
    <mc:Fallback xmlns="">
      <p:transition spd="slow" advTm="2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BB93-A42B-D848-B5C4-EC56C454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8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Clean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-</a:t>
            </a:r>
            <a:r>
              <a:rPr lang="zh-CN" altLang="en-US" sz="3600" dirty="0"/>
              <a:t> </a:t>
            </a:r>
            <a:r>
              <a:rPr lang="en-US" altLang="zh-CN" sz="3600" dirty="0"/>
              <a:t>Summary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63D72-1CA9-064B-AD26-E1D17EB5E6E5}"/>
              </a:ext>
            </a:extLst>
          </p:cNvPr>
          <p:cNvSpPr txBox="1">
            <a:spLocks/>
          </p:cNvSpPr>
          <p:nvPr/>
        </p:nvSpPr>
        <p:spPr>
          <a:xfrm>
            <a:off x="689918" y="1046162"/>
            <a:ext cx="11289774" cy="55152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Table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deal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outliers: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trade</a:t>
            </a:r>
            <a:r>
              <a:rPr lang="zh-CN" altLang="en-US" sz="2000" dirty="0"/>
              <a:t> </a:t>
            </a:r>
            <a:r>
              <a:rPr lang="en-US" altLang="zh-CN" sz="2000" dirty="0"/>
              <a:t>off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keep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remove</a:t>
            </a:r>
            <a:r>
              <a:rPr lang="zh-CN" altLang="en-US" sz="2000" dirty="0"/>
              <a:t> </a:t>
            </a:r>
            <a:r>
              <a:rPr lang="en-US" altLang="zh-CN" sz="2000" dirty="0"/>
              <a:t>outliers.</a:t>
            </a:r>
          </a:p>
          <a:p>
            <a:pPr marL="0" indent="0">
              <a:buNone/>
            </a:pP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final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contains</a:t>
            </a:r>
            <a:r>
              <a:rPr lang="zh-CN" altLang="en-US" sz="2000" dirty="0"/>
              <a:t> </a:t>
            </a:r>
            <a:r>
              <a:rPr lang="en-US" altLang="zh-CN" sz="2000" dirty="0"/>
              <a:t>251</a:t>
            </a:r>
            <a:r>
              <a:rPr lang="zh-CN" altLang="en-US" sz="2000" dirty="0"/>
              <a:t> </a:t>
            </a:r>
            <a:r>
              <a:rPr lang="en-US" altLang="zh-CN" sz="2000" dirty="0"/>
              <a:t>observations.</a:t>
            </a:r>
            <a:r>
              <a:rPr lang="zh-CN" altLang="en-US" sz="2000" dirty="0"/>
              <a:t> 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high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r>
              <a:rPr lang="zh-CN" altLang="en-US" sz="2000" dirty="0"/>
              <a:t> </a:t>
            </a:r>
            <a:r>
              <a:rPr lang="en-US" altLang="zh-CN" sz="2000" dirty="0"/>
              <a:t>among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r>
              <a:rPr lang="zh-CN" altLang="en-US" sz="2000" dirty="0"/>
              <a:t> </a:t>
            </a:r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clean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heat</a:t>
            </a:r>
            <a:r>
              <a:rPr lang="zh-CN" altLang="en-US" sz="2000" dirty="0"/>
              <a:t> </a:t>
            </a:r>
            <a:r>
              <a:rPr lang="en-US" altLang="zh-CN" sz="2000" dirty="0"/>
              <a:t>plot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2293B970-07BC-0D4D-99A5-AE8A0E60B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741" y="2097205"/>
            <a:ext cx="4722341" cy="472234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7D199B9-A308-624D-8D5C-E3974278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42444"/>
              </p:ext>
            </p:extLst>
          </p:nvPr>
        </p:nvGraphicFramePr>
        <p:xfrm>
          <a:off x="488466" y="2097205"/>
          <a:ext cx="521211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17">
                  <a:extLst>
                    <a:ext uri="{9D8B030D-6E8A-4147-A177-3AD203B41FA5}">
                      <a16:colId xmlns:a16="http://schemas.microsoft.com/office/drawing/2014/main" val="256344449"/>
                    </a:ext>
                  </a:extLst>
                </a:gridCol>
                <a:gridCol w="4619501">
                  <a:extLst>
                    <a:ext uri="{9D8B030D-6E8A-4147-A177-3AD203B41FA5}">
                      <a16:colId xmlns:a16="http://schemas.microsoft.com/office/drawing/2014/main" val="217312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Method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1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Delete for extreme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3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HEIGHT by BMI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60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DENSITY by Siri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78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BODYFAT by Siri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80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BODYFAT by Siri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07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ADIPOSITY by BMI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50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Fix ADIPOSITY by BMI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986539"/>
                  </a:ext>
                </a:extLst>
              </a:tr>
            </a:tbl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25D1E3A7-CC4B-4783-9CA1-4F84E71E7F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27"/>
    </mc:Choice>
    <mc:Fallback xmlns="">
      <p:transition spd="slow" advTm="189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6F7F-C3F8-EF4D-8A75-F556E6AA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60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Variables</a:t>
            </a:r>
            <a:r>
              <a:rPr lang="zh-CN" altLang="en-US" sz="3600" dirty="0"/>
              <a:t> </a:t>
            </a:r>
            <a:r>
              <a:rPr lang="en-US" altLang="zh-CN" sz="3600" dirty="0"/>
              <a:t>Selection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Model</a:t>
            </a:r>
            <a:r>
              <a:rPr lang="zh-CN" altLang="en-US" sz="3600" dirty="0"/>
              <a:t> </a:t>
            </a:r>
            <a:r>
              <a:rPr lang="en-US" altLang="zh-CN" sz="3600" dirty="0"/>
              <a:t>Build</a:t>
            </a:r>
            <a:r>
              <a:rPr lang="zh-CN" altLang="en-US" sz="3600" dirty="0"/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44030E7-01CA-EA48-8EFA-8F121359E4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01465"/>
                <a:ext cx="10653584" cy="49706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linear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regression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model,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which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show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significance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simple,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easily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explained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rebuild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unprofessional.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also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fixed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easily.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unnecessary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transformation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according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BOXCOX.</a:t>
                </a:r>
                <a:r>
                  <a:rPr lang="zh-CN" altLang="en-US" sz="2000" dirty="0"/>
                  <a:t>  </a:t>
                </a:r>
                <a:r>
                  <a:rPr lang="en-US" altLang="zh-CN" sz="2000" dirty="0"/>
                  <a:t>With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1.0</m:t>
                    </m:r>
                    <m:r>
                      <m:rPr>
                        <m:nor/>
                      </m:rPr>
                      <a:rPr lang="en-US" altLang="zh-CN" sz="2000" b="0" i="0" smtClean="0"/>
                      <m:t>7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simple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linear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regression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many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not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significant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serious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multicollinearity,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mean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VIF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40.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Therefore,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necessary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select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variables.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44030E7-01CA-EA48-8EFA-8F121359E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1465"/>
                <a:ext cx="10653584" cy="4970680"/>
              </a:xfrm>
              <a:prstGeom prst="rect">
                <a:avLst/>
              </a:prstGeom>
              <a:blipFill>
                <a:blip r:embed="rId4"/>
                <a:stretch>
                  <a:fillRect l="-715" t="-1531" r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145D1424-21EF-4A41-823A-3BC9A8C0F3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2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89"/>
    </mc:Choice>
    <mc:Fallback xmlns="">
      <p:transition spd="slow" advTm="22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861D-6EFB-1C49-9D25-30E401B5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81" y="1674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Variables</a:t>
            </a:r>
            <a:r>
              <a:rPr lang="zh-CN" altLang="en-US" sz="3600" dirty="0"/>
              <a:t> </a:t>
            </a:r>
            <a:r>
              <a:rPr lang="en-US" altLang="zh-CN" sz="3600" dirty="0"/>
              <a:t>Selection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Basic</a:t>
            </a:r>
            <a:r>
              <a:rPr lang="zh-CN" altLang="en-US" sz="3600" dirty="0"/>
              <a:t> </a:t>
            </a:r>
            <a:r>
              <a:rPr lang="en-US" altLang="zh-CN" sz="3600" dirty="0"/>
              <a:t>Idea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9EC5-A952-604B-8CE8-125EBC110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89" y="1569310"/>
            <a:ext cx="4672584" cy="4351338"/>
          </a:xfrm>
        </p:spPr>
        <p:txBody>
          <a:bodyPr/>
          <a:lstStyle/>
          <a:p>
            <a:r>
              <a:rPr lang="en-US" altLang="zh-CN" dirty="0"/>
              <a:t>Method: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Tree</a:t>
            </a:r>
            <a:r>
              <a:rPr lang="zh-CN" altLang="en-US" sz="2000" dirty="0"/>
              <a:t> </a:t>
            </a:r>
            <a:r>
              <a:rPr lang="en-US" altLang="zh-CN" sz="2000" dirty="0"/>
              <a:t>regression,</a:t>
            </a:r>
            <a:r>
              <a:rPr lang="zh-CN" altLang="en-US" sz="2000" dirty="0"/>
              <a:t> </a:t>
            </a:r>
            <a:r>
              <a:rPr lang="en-US" altLang="zh-CN" sz="2000" dirty="0"/>
              <a:t>including</a:t>
            </a:r>
            <a:r>
              <a:rPr lang="zh-CN" altLang="en-US" sz="2000" dirty="0"/>
              <a:t> </a:t>
            </a:r>
            <a:r>
              <a:rPr lang="en-US" altLang="zh-CN" sz="2000" dirty="0"/>
              <a:t>bagging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boosting</a:t>
            </a:r>
            <a:r>
              <a:rPr lang="zh-CN" altLang="en-US" sz="2000" dirty="0"/>
              <a:t> </a:t>
            </a:r>
            <a:r>
              <a:rPr lang="en-US" altLang="zh-CN" sz="2000" dirty="0"/>
              <a:t>ones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select</a:t>
            </a:r>
            <a:r>
              <a:rPr lang="zh-CN" altLang="en-US" sz="2000" dirty="0"/>
              <a:t> </a:t>
            </a:r>
            <a:r>
              <a:rPr lang="en-US" altLang="zh-CN" sz="2000" dirty="0"/>
              <a:t>important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Subsets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Cp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BIC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Direction</a:t>
            </a:r>
            <a:r>
              <a:rPr lang="zh-CN" altLang="en-US" sz="2000" dirty="0"/>
              <a:t> </a:t>
            </a:r>
            <a:r>
              <a:rPr lang="en-US" altLang="zh-CN" sz="2000" dirty="0"/>
              <a:t>Search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AIC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BIC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prefer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simple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precise</a:t>
            </a:r>
            <a:r>
              <a:rPr lang="zh-CN" altLang="en-US" sz="2000" dirty="0"/>
              <a:t> </a:t>
            </a:r>
            <a:r>
              <a:rPr lang="en-US" altLang="zh-CN" sz="1800" dirty="0"/>
              <a:t>model.</a:t>
            </a:r>
            <a:r>
              <a:rPr lang="zh-CN" altLang="en-US" sz="1800" dirty="0"/>
              <a:t> </a:t>
            </a:r>
            <a:endParaRPr lang="en-US" altLang="zh-CN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32E78E-BE4B-6341-A887-D05746001B74}"/>
              </a:ext>
            </a:extLst>
          </p:cNvPr>
          <p:cNvSpPr txBox="1">
            <a:spLocks/>
          </p:cNvSpPr>
          <p:nvPr/>
        </p:nvSpPr>
        <p:spPr>
          <a:xfrm>
            <a:off x="5601730" y="1492982"/>
            <a:ext cx="6215448" cy="48021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2000" dirty="0"/>
              <a:t>Four</a:t>
            </a:r>
            <a:r>
              <a:rPr lang="zh-CN" altLang="en-US" sz="2000" dirty="0"/>
              <a:t> </a:t>
            </a: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variables:</a:t>
            </a:r>
            <a:r>
              <a:rPr lang="zh-CN" altLang="en-US" sz="2000" dirty="0"/>
              <a:t>                                   </a:t>
            </a:r>
            <a:r>
              <a:rPr lang="en-US" altLang="zh-CN" sz="2000" dirty="0"/>
              <a:t>BODYFAT~AGE+WEIGHT+HEIGHT+ADIPOSITY+NECK+CHEST+ABDOMEN+HIP+THIGH+KNEE+ANKLE+BICEPS+FOREARM+WRIST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 after</a:t>
            </a:r>
            <a:r>
              <a:rPr lang="zh-CN" altLang="en-US" sz="2000" dirty="0"/>
              <a:t> </a:t>
            </a:r>
            <a:r>
              <a:rPr lang="en-US" altLang="zh-CN" sz="2000" dirty="0"/>
              <a:t>logarithmic (log())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transformation,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 err="1"/>
              <a:t>LogAGE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err="1"/>
              <a:t>LogWRIST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 after</a:t>
            </a:r>
            <a:r>
              <a:rPr lang="zh-CN" altLang="en-US" sz="2000" dirty="0"/>
              <a:t> </a:t>
            </a:r>
            <a:r>
              <a:rPr lang="en-US" altLang="zh-CN" sz="2000" dirty="0"/>
              <a:t>square</a:t>
            </a:r>
            <a:r>
              <a:rPr lang="zh-CN" altLang="en-US" sz="2000" dirty="0"/>
              <a:t> </a:t>
            </a:r>
            <a:r>
              <a:rPr lang="en-US" altLang="zh-CN" sz="2000" dirty="0"/>
              <a:t>(^2)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transformation,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sqAGE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sqWRIST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 from</a:t>
            </a:r>
            <a:r>
              <a:rPr lang="zh-CN" altLang="en-US" sz="2000" dirty="0"/>
              <a:t> </a:t>
            </a:r>
            <a:r>
              <a:rPr lang="en-US" altLang="zh-CN" sz="2000" dirty="0"/>
              <a:t>1,</a:t>
            </a:r>
            <a:r>
              <a:rPr lang="zh-CN" altLang="en-US" sz="2000" dirty="0"/>
              <a:t> </a:t>
            </a:r>
            <a:r>
              <a:rPr lang="en-US" altLang="zh-CN" sz="2000" dirty="0"/>
              <a:t>2,</a:t>
            </a:r>
            <a:r>
              <a:rPr lang="zh-CN" altLang="en-US" sz="2000" dirty="0"/>
              <a:t> </a:t>
            </a:r>
            <a:r>
              <a:rPr lang="en-US" altLang="zh-CN" sz="2000" dirty="0"/>
              <a:t>3,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AGE,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LogAGE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sqAGE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others.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still</a:t>
            </a:r>
            <a:r>
              <a:rPr lang="zh-CN" altLang="en-US" sz="2000" dirty="0"/>
              <a:t> </a:t>
            </a:r>
            <a:r>
              <a:rPr lang="en-US" altLang="zh-CN" sz="2000" dirty="0"/>
              <a:t>want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figure</a:t>
            </a:r>
            <a:r>
              <a:rPr lang="zh-CN" altLang="en-US" sz="2000" dirty="0"/>
              <a:t> </a:t>
            </a:r>
            <a:r>
              <a:rPr lang="en-US" altLang="zh-CN" sz="2000" dirty="0"/>
              <a:t>out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improvement</a:t>
            </a:r>
            <a:r>
              <a:rPr lang="zh-CN" altLang="en-US" sz="2000" dirty="0"/>
              <a:t> </a:t>
            </a:r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x</a:t>
            </a:r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07BDE3E9-98D4-4F39-951D-2D878307AD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27116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75"/>
    </mc:Choice>
    <mc:Fallback xmlns="">
      <p:transition spd="slow" advTm="178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5F7C-D823-9F4C-9CC4-6230E5C9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Variables</a:t>
            </a:r>
            <a:r>
              <a:rPr lang="zh-CN" altLang="en-US" sz="3600" dirty="0"/>
              <a:t> </a:t>
            </a:r>
            <a:r>
              <a:rPr lang="en-US" altLang="zh-CN" sz="3600" dirty="0"/>
              <a:t>Selection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Subsets</a:t>
            </a:r>
            <a:r>
              <a:rPr lang="zh-CN" altLang="en-US" sz="3600" dirty="0"/>
              <a:t> </a:t>
            </a:r>
            <a:r>
              <a:rPr lang="en-US" altLang="zh-CN" sz="3600" dirty="0"/>
              <a:t>Method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AA58-9E3D-874D-9BFB-4CFF46B2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Here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give</a:t>
            </a:r>
            <a:r>
              <a:rPr lang="zh-CN" altLang="en-US" sz="2000" dirty="0"/>
              <a:t> </a:t>
            </a:r>
            <a:r>
              <a:rPr lang="en-US" altLang="zh-CN" sz="2000" dirty="0"/>
              <a:t>results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r>
              <a:rPr lang="zh-CN" altLang="en-US" sz="2000" dirty="0"/>
              <a:t> </a:t>
            </a:r>
            <a:r>
              <a:rPr lang="en-US" altLang="zh-CN" sz="2000" dirty="0"/>
              <a:t>including</a:t>
            </a:r>
            <a:r>
              <a:rPr lang="zh-CN" altLang="en-US" sz="2000" dirty="0"/>
              <a:t> </a:t>
            </a:r>
            <a:r>
              <a:rPr lang="en-US" altLang="zh-CN" sz="2000" dirty="0"/>
              <a:t>square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log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sz="2000" dirty="0" err="1"/>
              <a:t>BODYFAT~LogABDOMEN</a:t>
            </a:r>
            <a:r>
              <a:rPr lang="zh-CN" altLang="en-US" sz="2000" dirty="0"/>
              <a:t>     </a:t>
            </a:r>
            <a:r>
              <a:rPr lang="en-US" altLang="zh-CN" sz="2000" dirty="0"/>
              <a:t>				Adjusted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Rsquared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sz="2000" dirty="0"/>
              <a:t>0.6674660</a:t>
            </a:r>
          </a:p>
          <a:p>
            <a:r>
              <a:rPr lang="en-US" sz="2000" dirty="0"/>
              <a:t>BODYFAT~ABDOMEN + </a:t>
            </a:r>
            <a:r>
              <a:rPr lang="en-US" sz="2000" dirty="0" err="1"/>
              <a:t>sqWEIGHT</a:t>
            </a:r>
            <a:r>
              <a:rPr lang="zh-CN" altLang="en-US" sz="2000" dirty="0"/>
              <a:t>   </a:t>
            </a:r>
            <a:r>
              <a:rPr lang="en-US" altLang="zh-CN" sz="2000" dirty="0"/>
              <a:t>			Adjusted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Rsquared</a:t>
            </a:r>
            <a:r>
              <a:rPr lang="en-US" altLang="zh-CN" sz="2000" dirty="0"/>
              <a:t> = </a:t>
            </a:r>
            <a:r>
              <a:rPr lang="en-US" sz="2000" dirty="0"/>
              <a:t>0.7252191</a:t>
            </a:r>
          </a:p>
          <a:p>
            <a:r>
              <a:rPr lang="en-US" sz="2000" dirty="0" err="1"/>
              <a:t>BODYFAT~sqWRIST</a:t>
            </a:r>
            <a:r>
              <a:rPr lang="en-US" sz="2000" dirty="0"/>
              <a:t> + </a:t>
            </a:r>
            <a:r>
              <a:rPr lang="en-US" sz="2000" dirty="0" err="1"/>
              <a:t>sqWEIGHT</a:t>
            </a:r>
            <a:r>
              <a:rPr lang="en-US" sz="2000" dirty="0"/>
              <a:t> + ABDOMEN		</a:t>
            </a:r>
            <a:r>
              <a:rPr lang="en-US" altLang="zh-CN" sz="2000" dirty="0"/>
              <a:t>Adjusted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Rsquared</a:t>
            </a:r>
            <a:r>
              <a:rPr lang="en-US" altLang="zh-CN" sz="2000" dirty="0"/>
              <a:t> = </a:t>
            </a:r>
            <a:r>
              <a:rPr lang="en-US" sz="2000" dirty="0"/>
              <a:t>0.7349010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subsets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results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four</a:t>
            </a:r>
            <a:r>
              <a:rPr lang="zh-CN" altLang="en-US" sz="2000" dirty="0"/>
              <a:t> </a:t>
            </a: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models,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sz="2000" dirty="0"/>
              <a:t>ABDOMEN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its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</a:t>
            </a:r>
            <a:r>
              <a:rPr lang="zh-CN" altLang="en-US" sz="2000" dirty="0"/>
              <a:t> </a:t>
            </a:r>
            <a:r>
              <a:rPr lang="en-US" sz="2000" dirty="0"/>
              <a:t>is the most important variable. WEIGHT, WRIST are also very important.</a:t>
            </a:r>
          </a:p>
          <a:p>
            <a:endParaRPr lang="en-US" sz="20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315B58AA-8732-4A27-B281-4FFBBDF78C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91"/>
    </mc:Choice>
    <mc:Fallback xmlns="">
      <p:transition spd="slow" advTm="15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484</Words>
  <Application>Microsoft Macintosh PowerPoint</Application>
  <PresentationFormat>Widescreen</PresentationFormat>
  <Paragraphs>80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Data Clean – BMI Equation</vt:lpstr>
      <vt:lpstr>Clean Data - Summary</vt:lpstr>
      <vt:lpstr>Variables Selection – Model Build </vt:lpstr>
      <vt:lpstr>Variables Selection – Basic Idea</vt:lpstr>
      <vt:lpstr>Variables Selection – Subsets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Fat Assignment</dc:title>
  <dc:creator>Wang Enze</dc:creator>
  <cp:lastModifiedBy>Wang Enze</cp:lastModifiedBy>
  <cp:revision>8</cp:revision>
  <dcterms:created xsi:type="dcterms:W3CDTF">2020-10-10T17:23:29Z</dcterms:created>
  <dcterms:modified xsi:type="dcterms:W3CDTF">2020-10-20T19:58:37Z</dcterms:modified>
</cp:coreProperties>
</file>