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1" r:id="rId1"/>
  </p:sldMasterIdLst>
  <p:notesMasterIdLst>
    <p:notesMasterId r:id="rId8"/>
  </p:notesMasterIdLst>
  <p:sldIdLst>
    <p:sldId id="273" r:id="rId2"/>
    <p:sldId id="274" r:id="rId3"/>
    <p:sldId id="276" r:id="rId4"/>
    <p:sldId id="277" r:id="rId5"/>
    <p:sldId id="280" r:id="rId6"/>
    <p:sldId id="27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kiosk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79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7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E34E00-91C5-014E-9953-F80868D57424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05EECA-32BC-4147-8810-4F2D2474B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9964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nhhhh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05EECA-32BC-4147-8810-4F2D2474BC9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4935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05EECA-32BC-4147-8810-4F2D2474BC9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3790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06988-5B94-F444-89F5-DAC0D35C98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7E4DB7-00E4-1C40-9014-469603CA5A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E844D-B173-DC49-B21B-8308EDC2E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FF5E2-BA4C-5649-8A85-E0F83A696451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E01A3F-130B-1F49-8B40-114823B65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8AA177-AF61-F645-A039-E4DC914B9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DADA2-9BCA-9143-B3AF-0B3532F81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735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EFF91-7372-854B-B5BA-629B46BC9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9EB8D2-BCB0-FD4C-8F57-084D891D85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4A53E-635B-8B4B-98BA-AD38AF53E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FF5E2-BA4C-5649-8A85-E0F83A696451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93D65E-CC91-0242-BA21-C57432BF5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724D67-7296-5543-8C65-A853632A7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DADA2-9BCA-9143-B3AF-0B3532F81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955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099A67-D758-A341-813E-CBFAC2AD08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B86AEE-B8C5-2A4D-BC10-E88BCBADAB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B4D43A-8149-044F-A49C-BF6314505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FF5E2-BA4C-5649-8A85-E0F83A696451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8F6C4A-ABD2-7D4A-A14A-3C79F0F7B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A553B0-8FA6-E046-8707-357D3E0AF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DADA2-9BCA-9143-B3AF-0B3532F81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41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B4496-B65A-1947-8D63-589196F90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D407A5-8812-614F-87AF-AF1A6AE7DC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9A4F41-2E43-3042-9BE3-25D6D98F5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FF5E2-BA4C-5649-8A85-E0F83A696451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810C13-FAD2-B14B-BE48-8D4259B16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21D3D8-C55A-F740-9E50-0977A2301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DADA2-9BCA-9143-B3AF-0B3532F81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88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4AB86-5936-9C4C-84B7-8C68F6835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3C6ADF-7CD0-5E4F-8ABF-D0CD1E9983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3D2975-6968-A742-BD29-49D7E805B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FF5E2-BA4C-5649-8A85-E0F83A696451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226EFB-7362-D24A-9CB4-DEE39CC1D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A450FC-CA92-704D-A119-EC25714CC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DADA2-9BCA-9143-B3AF-0B3532F81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761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C9C6A-715D-A94E-B799-0084DA270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617C57-539C-444B-85E7-E8E3F015B5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3540B3-D56F-4240-81BB-4878091741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50CE44-1623-C242-8A76-B72318F47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FF5E2-BA4C-5649-8A85-E0F83A696451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FB23FD-BD03-F44B-8FAC-745120800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7AD9D8-C083-2044-B8FD-235D1EF0F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DADA2-9BCA-9143-B3AF-0B3532F81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584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2FAAC-5FA6-4E41-ACD3-69932D580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902579-DC70-7345-9365-7F5FA848A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487002-0EF9-494F-B7ED-C5BDA241A4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66DE97-D5F5-E340-B05E-8A276C8A89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347A78-C0A2-6048-80DE-C99265949B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0BD970-13E3-D140-ACD8-97BA8BEE5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FF5E2-BA4C-5649-8A85-E0F83A696451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EF2245-15D2-994F-87FD-4C037CDFD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DB5D53-033F-A846-B8DC-FF60D3E21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DADA2-9BCA-9143-B3AF-0B3532F81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35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F5679-80C4-3E45-8AF3-60942B80F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9B5048-A17F-094D-B9D6-970878153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FF5E2-BA4C-5649-8A85-E0F83A696451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AAD702-D6A3-7E4B-9AE5-AA3020A67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741E59-176B-5742-AA1C-8D24DF677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DADA2-9BCA-9143-B3AF-0B3532F81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889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236B88-ED18-E24B-AE9C-736B4DDAE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FF5E2-BA4C-5649-8A85-E0F83A696451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9C3997-64D3-624B-A781-CC4ACA2EE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D16E04-CD77-6F44-AA71-DC21D5F82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DADA2-9BCA-9143-B3AF-0B3532F81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238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305C6-2B64-4A46-8E53-7113E60CF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76084-13A5-F44E-A835-8718869496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C065C1-9675-0748-8ADC-F10288EEE2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5944A6-73BE-5E44-92B4-59A7CC9E0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FF5E2-BA4C-5649-8A85-E0F83A696451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BCA0CC-F901-7B41-AC18-776E8C2B6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09A6A2-6CC5-964A-8EAE-A907CA76E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DADA2-9BCA-9143-B3AF-0B3532F81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459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F8734-C25F-B64D-B747-FA0FC53A3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D924A1-8106-A340-A03F-1F02ABC3C2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6B4435-552D-414A-9409-2D50981EAC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206D70-A3B7-0B4A-8590-EAE18B884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FF5E2-BA4C-5649-8A85-E0F83A696451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C50120-16ED-3B44-BE81-B416108C3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7F9C7F-E65F-CB44-A47D-92E274D92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DADA2-9BCA-9143-B3AF-0B3532F81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510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536873-297E-BC4C-BBC3-5667B69EE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15FCE3-7382-0D42-B184-0C54930476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BC7C11-280D-D640-844B-5F13A49939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0FF5E2-BA4C-5649-8A85-E0F83A696451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6B0D52-5188-C94E-A29A-8323F9DD2F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B789B0-AAF6-574C-80C0-FF4DB8481F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2DADA2-9BCA-9143-B3AF-0B3532F81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185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6" Type="http://schemas.openxmlformats.org/officeDocument/2006/relationships/image" Target="../media/image3.jpe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6" Type="http://schemas.openxmlformats.org/officeDocument/2006/relationships/image" Target="../media/image5.jpe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2.png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6" Type="http://schemas.openxmlformats.org/officeDocument/2006/relationships/image" Target="../media/image6.png"/><Relationship Id="rId5" Type="http://schemas.openxmlformats.org/officeDocument/2006/relationships/image" Target="../media/image50.png"/><Relationship Id="rId10" Type="http://schemas.openxmlformats.org/officeDocument/2006/relationships/image" Target="../media/image9.jpeg"/><Relationship Id="rId4" Type="http://schemas.openxmlformats.org/officeDocument/2006/relationships/notesSlide" Target="../notesSlides/notesSlide1.xml"/><Relationship Id="rId9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4.m4a"/><Relationship Id="rId1" Type="http://schemas.microsoft.com/office/2007/relationships/media" Target="../media/media4.m4a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5.m4a"/><Relationship Id="rId1" Type="http://schemas.microsoft.com/office/2007/relationships/media" Target="../media/media5.m4a"/><Relationship Id="rId6" Type="http://schemas.openxmlformats.org/officeDocument/2006/relationships/image" Target="../media/image11.jpg"/><Relationship Id="rId5" Type="http://schemas.openxmlformats.org/officeDocument/2006/relationships/image" Target="../media/image10.jp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6.m4a"/><Relationship Id="rId1" Type="http://schemas.microsoft.com/office/2007/relationships/media" Target="../media/media6.m4a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CD01CA-154F-2946-8A27-5DBD9FD304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20049" cy="4351338"/>
          </a:xfrm>
        </p:spPr>
        <p:txBody>
          <a:bodyPr>
            <a:normAutofit/>
          </a:bodyPr>
          <a:lstStyle/>
          <a:p>
            <a:r>
              <a:rPr lang="en-US" sz="2000" dirty="0"/>
              <a:t>Cook</a:t>
            </a:r>
            <a:r>
              <a:rPr lang="en-US" altLang="zh-CN" sz="2000" dirty="0"/>
              <a:t>’</a:t>
            </a:r>
            <a:r>
              <a:rPr lang="en-US" sz="2000" dirty="0"/>
              <a:t>s</a:t>
            </a:r>
            <a:r>
              <a:rPr lang="zh-CN" altLang="en-US" sz="2000" dirty="0"/>
              <a:t> </a:t>
            </a:r>
            <a:r>
              <a:rPr lang="en-US" altLang="zh-CN" sz="2000" dirty="0"/>
              <a:t>distance</a:t>
            </a:r>
            <a:r>
              <a:rPr lang="zh-CN" altLang="en-US" sz="2000" dirty="0"/>
              <a:t> </a:t>
            </a:r>
            <a:endParaRPr lang="en-US" altLang="zh-CN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measure the influence of </a:t>
            </a:r>
            <a:r>
              <a:rPr lang="en-US" sz="2000" dirty="0" err="1"/>
              <a:t>i</a:t>
            </a:r>
            <a:r>
              <a:rPr lang="en-US" sz="2000" baseline="30000" dirty="0" err="1"/>
              <a:t>th</a:t>
            </a:r>
            <a:r>
              <a:rPr lang="en-US" sz="2000" dirty="0"/>
              <a:t> observation on all n fitted values.</a:t>
            </a:r>
          </a:p>
          <a:p>
            <a:endParaRPr lang="en-US" altLang="zh-CN" sz="2000" dirty="0"/>
          </a:p>
          <a:p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red</a:t>
            </a:r>
            <a:r>
              <a:rPr lang="zh-CN" altLang="en-US" sz="2000" dirty="0"/>
              <a:t> </a:t>
            </a:r>
            <a:r>
              <a:rPr lang="en-US" altLang="zh-CN" sz="2000" dirty="0"/>
              <a:t>line</a:t>
            </a:r>
            <a:r>
              <a:rPr lang="zh-CN" altLang="en-US" sz="2000" dirty="0"/>
              <a:t> </a:t>
            </a:r>
            <a:r>
              <a:rPr lang="en-US" altLang="zh-CN" sz="2000" dirty="0"/>
              <a:t>is</a:t>
            </a:r>
            <a:r>
              <a:rPr lang="zh-CN" altLang="en-US" sz="2000" dirty="0"/>
              <a:t> </a:t>
            </a:r>
            <a:r>
              <a:rPr lang="en-US" altLang="zh-CN" sz="2000" dirty="0"/>
              <a:t>rule</a:t>
            </a:r>
            <a:r>
              <a:rPr lang="zh-CN" altLang="en-US" sz="2000" dirty="0"/>
              <a:t> </a:t>
            </a:r>
            <a:r>
              <a:rPr lang="en-US" altLang="zh-CN" sz="2000" dirty="0"/>
              <a:t>of</a:t>
            </a:r>
            <a:r>
              <a:rPr lang="zh-CN" altLang="en-US" sz="2000" dirty="0"/>
              <a:t> </a:t>
            </a:r>
            <a:r>
              <a:rPr lang="en-US" altLang="zh-CN" sz="2000" dirty="0"/>
              <a:t>influential</a:t>
            </a:r>
            <a:r>
              <a:rPr lang="zh-CN" altLang="en-US" sz="2000" dirty="0"/>
              <a:t> </a:t>
            </a:r>
            <a:r>
              <a:rPr lang="en-US" altLang="zh-CN" sz="2000" dirty="0"/>
              <a:t>observation.</a:t>
            </a:r>
          </a:p>
          <a:p>
            <a:endParaRPr lang="en-US" altLang="zh-CN" sz="2000" dirty="0"/>
          </a:p>
          <a:p>
            <a:r>
              <a:rPr lang="en-US" altLang="zh-CN" sz="2000" dirty="0"/>
              <a:t>No influential observation</a:t>
            </a:r>
            <a:r>
              <a:rPr lang="zh-CN" altLang="en-US" sz="2000" dirty="0"/>
              <a:t> </a:t>
            </a:r>
            <a:r>
              <a:rPr lang="en-US" altLang="zh-CN" sz="2000" dirty="0"/>
              <a:t>after</a:t>
            </a:r>
            <a:r>
              <a:rPr lang="zh-CN" altLang="en-US" sz="2000" dirty="0"/>
              <a:t> </a:t>
            </a:r>
            <a:r>
              <a:rPr lang="en-US" altLang="zh-CN" sz="2000" dirty="0"/>
              <a:t>removing</a:t>
            </a:r>
            <a:r>
              <a:rPr lang="zh-CN" altLang="en-US" sz="2000" dirty="0"/>
              <a:t> </a:t>
            </a:r>
            <a:r>
              <a:rPr lang="en-US" altLang="zh-CN" sz="2000" dirty="0"/>
              <a:t>ID39.</a:t>
            </a: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E4BC85-FBE6-094A-BEE3-65EEB1C856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5281" y="1690688"/>
            <a:ext cx="2082800" cy="685800"/>
          </a:xfrm>
          <a:prstGeom prst="rect">
            <a:avLst/>
          </a:prstGeom>
        </p:spPr>
      </p:pic>
      <p:pic>
        <p:nvPicPr>
          <p:cNvPr id="8" name="Audio 7">
            <a:hlinkClick r:id="" action="ppaction://media"/>
            <a:extLst>
              <a:ext uri="{FF2B5EF4-FFF2-40B4-BE49-F238E27FC236}">
                <a16:creationId xmlns:a16="http://schemas.microsoft.com/office/drawing/2014/main" id="{47885EDC-6AFE-874D-A2D4-F1C191689B8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DB8959CF-F026-D248-983F-41953F319FBF}"/>
              </a:ext>
            </a:extLst>
          </p:cNvPr>
          <p:cNvSpPr txBox="1">
            <a:spLocks/>
          </p:cNvSpPr>
          <p:nvPr/>
        </p:nvSpPr>
        <p:spPr>
          <a:xfrm>
            <a:off x="63957" y="182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/>
              <a:t>Model </a:t>
            </a:r>
            <a:r>
              <a:rPr lang="en-US" altLang="zh-CN" sz="3600"/>
              <a:t>D</a:t>
            </a:r>
            <a:r>
              <a:rPr lang="en-US" sz="3600"/>
              <a:t>iagnosis</a:t>
            </a:r>
            <a:r>
              <a:rPr lang="zh-CN" altLang="en-US" sz="3600"/>
              <a:t> </a:t>
            </a:r>
            <a:r>
              <a:rPr lang="en-US" altLang="zh-CN" sz="3600"/>
              <a:t>–</a:t>
            </a:r>
            <a:r>
              <a:rPr lang="zh-CN" altLang="en-US" sz="3600"/>
              <a:t> </a:t>
            </a:r>
            <a:r>
              <a:rPr lang="en-US" altLang="zh-CN" sz="3600"/>
              <a:t>Cook’s</a:t>
            </a:r>
            <a:r>
              <a:rPr lang="zh-CN" altLang="en-US" sz="3600"/>
              <a:t> </a:t>
            </a:r>
            <a:r>
              <a:rPr lang="en-US" altLang="zh-CN" sz="3600"/>
              <a:t>Distance</a:t>
            </a:r>
            <a:endParaRPr lang="en-US" sz="3600" dirty="0"/>
          </a:p>
        </p:txBody>
      </p:sp>
      <p:pic>
        <p:nvPicPr>
          <p:cNvPr id="10" name="Picture 9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995BCBC3-0B3F-0D42-AA0D-AEE91C1BB43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77481" y="812800"/>
            <a:ext cx="5578475" cy="557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156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352"/>
    </mc:Choice>
    <mc:Fallback xmlns="">
      <p:transition spd="slow" advTm="2035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88914-78FA-9741-B557-87DBF1A114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3870" y="1836642"/>
            <a:ext cx="4993806" cy="4351338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DFFITS</a:t>
            </a:r>
            <a:r>
              <a:rPr lang="zh-CN" altLang="en-US" sz="2000" dirty="0"/>
              <a:t> </a:t>
            </a:r>
            <a:endParaRPr lang="en-US" altLang="zh-CN" sz="2000" dirty="0"/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/>
              <a:t>measures the influence of the </a:t>
            </a:r>
            <a:r>
              <a:rPr lang="en-US" sz="2000" dirty="0" err="1"/>
              <a:t>i</a:t>
            </a:r>
            <a:r>
              <a:rPr lang="en-US" sz="2000" baseline="30000" dirty="0" err="1"/>
              <a:t>th</a:t>
            </a:r>
            <a:r>
              <a:rPr lang="en-US" sz="2000" baseline="30000" dirty="0"/>
              <a:t> </a:t>
            </a:r>
            <a:r>
              <a:rPr lang="en-US" sz="2000" dirty="0"/>
              <a:t>observation on the fitted value</a:t>
            </a:r>
            <a:r>
              <a:rPr lang="zh-CN" altLang="en-US" sz="2000" dirty="0"/>
              <a:t> </a:t>
            </a:r>
            <a:r>
              <a:rPr lang="en-US" altLang="zh-CN" sz="2000" dirty="0" err="1"/>
              <a:t>y</a:t>
            </a:r>
            <a:r>
              <a:rPr lang="en-US" altLang="zh-CN" sz="2000" baseline="-25000" dirty="0" err="1"/>
              <a:t>i</a:t>
            </a:r>
            <a:r>
              <a:rPr lang="en-US" altLang="zh-CN" sz="2000" dirty="0"/>
              <a:t>.</a:t>
            </a:r>
          </a:p>
          <a:p>
            <a:endParaRPr lang="en-US" sz="2000" dirty="0"/>
          </a:p>
          <a:p>
            <a:r>
              <a:rPr lang="en-US" sz="2000" dirty="0"/>
              <a:t>The rule of </a:t>
            </a:r>
            <a:r>
              <a:rPr lang="en-US" altLang="zh-CN" sz="2000" dirty="0"/>
              <a:t>influential observation</a:t>
            </a:r>
            <a:r>
              <a:rPr lang="en-US" sz="2000" dirty="0"/>
              <a:t> for small dataset is </a:t>
            </a:r>
            <a:r>
              <a:rPr lang="en-US" altLang="zh-CN" sz="2000" dirty="0"/>
              <a:t>red</a:t>
            </a:r>
            <a:r>
              <a:rPr lang="zh-CN" altLang="en-US" sz="2000" dirty="0"/>
              <a:t> </a:t>
            </a:r>
            <a:r>
              <a:rPr lang="en-US" altLang="zh-CN" sz="2000" dirty="0"/>
              <a:t>lines</a:t>
            </a:r>
            <a:r>
              <a:rPr lang="en-US" sz="2000" dirty="0"/>
              <a:t>, for large dataset is </a:t>
            </a:r>
            <a:r>
              <a:rPr lang="en-US" altLang="zh-CN" sz="2000" dirty="0"/>
              <a:t>green</a:t>
            </a:r>
            <a:r>
              <a:rPr lang="zh-CN" altLang="en-US" sz="2000" dirty="0"/>
              <a:t> </a:t>
            </a:r>
            <a:r>
              <a:rPr lang="en-US" altLang="zh-CN" sz="2000" dirty="0"/>
              <a:t>lines.</a:t>
            </a:r>
            <a:r>
              <a:rPr lang="zh-CN" altLang="en-US" sz="2000" dirty="0"/>
              <a:t> 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No</a:t>
            </a:r>
            <a:r>
              <a:rPr lang="zh-CN" altLang="en-US" sz="2000" dirty="0"/>
              <a:t> </a:t>
            </a:r>
            <a:r>
              <a:rPr lang="en-US" altLang="zh-CN" sz="2000" dirty="0"/>
              <a:t>obvious</a:t>
            </a:r>
            <a:r>
              <a:rPr lang="zh-CN" altLang="en-US" sz="2000" dirty="0"/>
              <a:t> </a:t>
            </a:r>
            <a:r>
              <a:rPr lang="en-US" altLang="zh-CN" sz="2000" dirty="0"/>
              <a:t>influential observation.</a:t>
            </a: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D2D540-A0BF-3340-93F8-06A97D6ADB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0323" y="1690688"/>
            <a:ext cx="2120900" cy="673100"/>
          </a:xfrm>
          <a:prstGeom prst="rect">
            <a:avLst/>
          </a:prstGeom>
        </p:spPr>
      </p:pic>
      <p:pic>
        <p:nvPicPr>
          <p:cNvPr id="8" name="Audio 7">
            <a:hlinkClick r:id="" action="ppaction://media"/>
            <a:extLst>
              <a:ext uri="{FF2B5EF4-FFF2-40B4-BE49-F238E27FC236}">
                <a16:creationId xmlns:a16="http://schemas.microsoft.com/office/drawing/2014/main" id="{FF93172C-6D57-4F47-847C-577D57D7E6F3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5C8D4066-CF2D-424A-B43C-632ED60D615C}"/>
              </a:ext>
            </a:extLst>
          </p:cNvPr>
          <p:cNvSpPr txBox="1">
            <a:spLocks/>
          </p:cNvSpPr>
          <p:nvPr/>
        </p:nvSpPr>
        <p:spPr>
          <a:xfrm>
            <a:off x="323175" y="9975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/>
              <a:t>Model </a:t>
            </a:r>
            <a:r>
              <a:rPr lang="en-US" altLang="zh-CN" sz="3600"/>
              <a:t>D</a:t>
            </a:r>
            <a:r>
              <a:rPr lang="en-US" sz="3600"/>
              <a:t>iagnosis</a:t>
            </a:r>
            <a:r>
              <a:rPr lang="zh-CN" altLang="en-US" sz="3600"/>
              <a:t> </a:t>
            </a:r>
            <a:r>
              <a:rPr lang="en-US" altLang="zh-CN" sz="3600"/>
              <a:t>-</a:t>
            </a:r>
            <a:r>
              <a:rPr lang="zh-CN" altLang="en-US" sz="3600"/>
              <a:t> </a:t>
            </a:r>
            <a:r>
              <a:rPr lang="en-US" altLang="zh-CN" sz="3600"/>
              <a:t>DFFITS</a:t>
            </a:r>
            <a:endParaRPr lang="en-US" sz="3600" dirty="0"/>
          </a:p>
        </p:txBody>
      </p:sp>
      <p:pic>
        <p:nvPicPr>
          <p:cNvPr id="10" name="Picture 9" descr="Chart, scatter chart&#10;&#10;Description automatically generated">
            <a:extLst>
              <a:ext uri="{FF2B5EF4-FFF2-40B4-BE49-F238E27FC236}">
                <a16:creationId xmlns:a16="http://schemas.microsoft.com/office/drawing/2014/main" id="{061D55D9-974D-E944-B0C4-1E21D1AA9C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90726" y="939106"/>
            <a:ext cx="5248874" cy="5248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631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530"/>
    </mc:Choice>
    <mc:Fallback xmlns="">
      <p:transition spd="slow" advTm="553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E43435-E746-ED49-A7B2-4BF115FC9F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12099" y="1844249"/>
                <a:ext cx="4785791" cy="4351338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sz="2000" dirty="0"/>
                  <a:t>DFBETAS</a:t>
                </a:r>
              </a:p>
              <a:p>
                <a:endParaRPr lang="en-US" altLang="zh-CN" sz="2000" dirty="0"/>
              </a:p>
              <a:p>
                <a:pPr marL="0" indent="0">
                  <a:buNone/>
                </a:pPr>
                <a:r>
                  <a:rPr lang="en-US" sz="2000" dirty="0"/>
                  <a:t>measures the influence of </a:t>
                </a:r>
                <a:r>
                  <a:rPr lang="en-US" sz="2000" dirty="0" err="1"/>
                  <a:t>i</a:t>
                </a:r>
                <a:r>
                  <a:rPr lang="en-US" sz="2000" baseline="30000" dirty="0" err="1"/>
                  <a:t>th</a:t>
                </a:r>
                <a:r>
                  <a:rPr lang="en-US" sz="2000" dirty="0"/>
                  <a:t> observation on the fit of the regression coefficient</a:t>
                </a:r>
                <a:r>
                  <a:rPr lang="zh-CN" altLang="en-US" sz="2000" dirty="0"/>
                  <a:t> </a:t>
                </a:r>
                <a14:m>
                  <m:oMath xmlns:m="http://schemas.openxmlformats.org/officeDocument/2006/math">
                    <m:r>
                      <a:rPr lang="zh-CN" altLang="en-US" sz="200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zh-CN" sz="2000" b="0" i="1" baseline="-2500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sz="2000" baseline="-25000" dirty="0"/>
                  <a:t> </a:t>
                </a:r>
                <a:r>
                  <a:rPr lang="en-US" altLang="zh-CN" sz="2000" baseline="-25000" dirty="0"/>
                  <a:t>.</a:t>
                </a:r>
              </a:p>
              <a:p>
                <a:endParaRPr lang="en-US" altLang="zh-CN" sz="2000" baseline="-25000" dirty="0"/>
              </a:p>
              <a:p>
                <a:r>
                  <a:rPr lang="en-US" sz="2000" dirty="0"/>
                  <a:t>The rule of </a:t>
                </a:r>
                <a:r>
                  <a:rPr lang="en-US" altLang="zh-CN" sz="2000" dirty="0"/>
                  <a:t>influential observation</a:t>
                </a:r>
                <a:r>
                  <a:rPr lang="en-US" sz="2000" dirty="0"/>
                  <a:t> for small dataset is </a:t>
                </a:r>
                <a:r>
                  <a:rPr lang="en-US" altLang="zh-CN" sz="2000" dirty="0"/>
                  <a:t>red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lines</a:t>
                </a:r>
                <a:r>
                  <a:rPr lang="en-US" sz="2000" dirty="0"/>
                  <a:t>, for large dataset is </a:t>
                </a:r>
                <a:r>
                  <a:rPr lang="en-US" altLang="zh-CN" sz="2000" dirty="0"/>
                  <a:t>green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lines.</a:t>
                </a:r>
              </a:p>
              <a:p>
                <a:endParaRPr lang="en-US" altLang="zh-CN" sz="2000" dirty="0"/>
              </a:p>
              <a:p>
                <a:r>
                  <a:rPr lang="en-US" altLang="zh-CN" sz="2000" dirty="0"/>
                  <a:t>There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is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no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obvious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influential observation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in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DFBETAS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of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three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coefficients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including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intercept.</a:t>
                </a:r>
                <a:r>
                  <a:rPr lang="zh-CN" altLang="en-US" sz="2000" dirty="0"/>
                  <a:t> </a:t>
                </a:r>
                <a:endParaRPr lang="en-US" sz="2000" dirty="0"/>
              </a:p>
              <a:p>
                <a:endParaRPr lang="en-US" altLang="zh-CN" sz="2000" baseline="-25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E43435-E746-ED49-A7B2-4BF115FC9F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12099" y="1844249"/>
                <a:ext cx="4785791" cy="4351338"/>
              </a:xfrm>
              <a:blipFill>
                <a:blip r:embed="rId5"/>
                <a:stretch>
                  <a:fillRect l="-1058" t="-1453" r="-15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E01E6862-5845-2D43-893D-2DF199391A3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03571" y="1586841"/>
            <a:ext cx="3118009" cy="921579"/>
          </a:xfrm>
          <a:prstGeom prst="rect">
            <a:avLst/>
          </a:prstGeom>
        </p:spPr>
      </p:pic>
      <p:pic>
        <p:nvPicPr>
          <p:cNvPr id="11" name="Audio 10">
            <a:hlinkClick r:id="" action="ppaction://media"/>
            <a:extLst>
              <a:ext uri="{FF2B5EF4-FFF2-40B4-BE49-F238E27FC236}">
                <a16:creationId xmlns:a16="http://schemas.microsoft.com/office/drawing/2014/main" id="{CA52FA12-4DAF-EC4B-A9FB-0DB07ED85FE1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ABFA9C28-3CB0-4543-8118-DA9265A333C1}"/>
              </a:ext>
            </a:extLst>
          </p:cNvPr>
          <p:cNvSpPr txBox="1">
            <a:spLocks/>
          </p:cNvSpPr>
          <p:nvPr/>
        </p:nvSpPr>
        <p:spPr>
          <a:xfrm>
            <a:off x="150644" y="1718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/>
              <a:t>Model </a:t>
            </a:r>
            <a:r>
              <a:rPr lang="en-US" altLang="zh-CN" sz="3600"/>
              <a:t>D</a:t>
            </a:r>
            <a:r>
              <a:rPr lang="en-US" sz="3600"/>
              <a:t>iagnosis</a:t>
            </a:r>
            <a:r>
              <a:rPr lang="zh-CN" altLang="en-US" sz="3600"/>
              <a:t> </a:t>
            </a:r>
            <a:r>
              <a:rPr lang="en-US" altLang="zh-CN" sz="3600"/>
              <a:t>-</a:t>
            </a:r>
            <a:r>
              <a:rPr lang="zh-CN" altLang="en-US" sz="3600"/>
              <a:t> </a:t>
            </a:r>
            <a:r>
              <a:rPr lang="en-US" altLang="zh-CN" sz="3600"/>
              <a:t>DFBETAS</a:t>
            </a:r>
            <a:endParaRPr lang="en-US" sz="3600" dirty="0"/>
          </a:p>
        </p:txBody>
      </p:sp>
      <p:pic>
        <p:nvPicPr>
          <p:cNvPr id="13" name="Picture 12" descr="Chart, scatter chart&#10;&#10;Description automatically generated">
            <a:extLst>
              <a:ext uri="{FF2B5EF4-FFF2-40B4-BE49-F238E27FC236}">
                <a16:creationId xmlns:a16="http://schemas.microsoft.com/office/drawing/2014/main" id="{9C599D7D-9ECF-6B4E-AC47-417D6DFE1D7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97890" y="1497390"/>
            <a:ext cx="3518452" cy="3518452"/>
          </a:xfrm>
          <a:prstGeom prst="rect">
            <a:avLst/>
          </a:prstGeom>
        </p:spPr>
      </p:pic>
      <p:pic>
        <p:nvPicPr>
          <p:cNvPr id="14" name="Picture 13" descr="Chart, scatter chart&#10;&#10;Description automatically generated">
            <a:extLst>
              <a:ext uri="{FF2B5EF4-FFF2-40B4-BE49-F238E27FC236}">
                <a16:creationId xmlns:a16="http://schemas.microsoft.com/office/drawing/2014/main" id="{41E0E204-9089-904E-9403-AF0B8FA1519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22226" y="20419"/>
            <a:ext cx="3319130" cy="3319130"/>
          </a:xfrm>
          <a:prstGeom prst="rect">
            <a:avLst/>
          </a:prstGeom>
        </p:spPr>
      </p:pic>
      <p:pic>
        <p:nvPicPr>
          <p:cNvPr id="15" name="Picture 14" descr="Chart, scatter chart&#10;&#10;Description automatically generated">
            <a:extLst>
              <a:ext uri="{FF2B5EF4-FFF2-40B4-BE49-F238E27FC236}">
                <a16:creationId xmlns:a16="http://schemas.microsoft.com/office/drawing/2014/main" id="{0D0B11C8-2834-7449-931D-F75ADC1F23A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720470" y="3490957"/>
            <a:ext cx="3319130" cy="3319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696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63"/>
    </mc:Choice>
    <mc:Fallback xmlns="">
      <p:transition spd="slow" advTm="446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1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434F6-40DC-0E49-91ED-A47CBCEDD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</a:t>
            </a:r>
            <a:r>
              <a:rPr lang="en-US" altLang="zh-CN" dirty="0"/>
              <a:t>D</a:t>
            </a:r>
            <a:r>
              <a:rPr lang="en-US" dirty="0"/>
              <a:t>iagnosis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Summary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3A359-ACC1-E340-A1D7-61CCE41F9D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154" y="1550400"/>
            <a:ext cx="10817646" cy="4700703"/>
          </a:xfrm>
        </p:spPr>
        <p:txBody>
          <a:bodyPr numCol="2">
            <a:normAutofit/>
          </a:bodyPr>
          <a:lstStyle/>
          <a:p>
            <a:endParaRPr lang="en-US" sz="1800" dirty="0"/>
          </a:p>
          <a:p>
            <a:r>
              <a:rPr lang="en-US" altLang="zh-CN" dirty="0"/>
              <a:t>Advantages:</a:t>
            </a:r>
            <a:r>
              <a:rPr lang="zh-CN" altLang="en-US" dirty="0"/>
              <a:t> 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sz="2000" dirty="0"/>
              <a:t>Perform</a:t>
            </a:r>
            <a:r>
              <a:rPr lang="zh-CN" altLang="en-US" sz="2000" dirty="0"/>
              <a:t> </a:t>
            </a:r>
            <a:r>
              <a:rPr lang="en-US" altLang="zh-CN" sz="2000" dirty="0"/>
              <a:t>well</a:t>
            </a:r>
            <a:r>
              <a:rPr lang="zh-CN" altLang="en-US" sz="2000" dirty="0"/>
              <a:t> </a:t>
            </a:r>
            <a:r>
              <a:rPr lang="en-US" altLang="zh-CN" sz="2000" dirty="0"/>
              <a:t>in</a:t>
            </a:r>
            <a:r>
              <a:rPr lang="zh-CN" altLang="en-US" sz="2000" dirty="0"/>
              <a:t> </a:t>
            </a:r>
            <a:r>
              <a:rPr lang="en-US" altLang="zh-CN" sz="2000" dirty="0"/>
              <a:t>diagnosis.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2000" dirty="0"/>
              <a:t>Simple</a:t>
            </a:r>
            <a:r>
              <a:rPr lang="zh-CN" altLang="en-US" sz="2000" dirty="0"/>
              <a:t> </a:t>
            </a:r>
            <a:r>
              <a:rPr lang="en-US" altLang="zh-CN" sz="2000" dirty="0"/>
              <a:t>rule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2000" dirty="0"/>
              <a:t>No</a:t>
            </a:r>
            <a:r>
              <a:rPr lang="zh-CN" altLang="en-US" sz="2000" dirty="0"/>
              <a:t> </a:t>
            </a:r>
            <a:r>
              <a:rPr lang="en-US" altLang="zh-CN" sz="2000" dirty="0"/>
              <a:t>serious</a:t>
            </a:r>
            <a:r>
              <a:rPr lang="zh-CN" altLang="en-US" sz="2000" dirty="0"/>
              <a:t> </a:t>
            </a:r>
            <a:r>
              <a:rPr lang="en-US" sz="2000" dirty="0"/>
              <a:t>multicollinearity</a:t>
            </a:r>
            <a:r>
              <a:rPr lang="en-US" altLang="zh-CN" sz="200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2000" dirty="0"/>
              <a:t>All</a:t>
            </a:r>
            <a:r>
              <a:rPr lang="zh-CN" altLang="en-US" sz="2000" dirty="0"/>
              <a:t> </a:t>
            </a:r>
            <a:r>
              <a:rPr lang="en-US" altLang="zh-CN" sz="2000" dirty="0"/>
              <a:t>linear</a:t>
            </a:r>
            <a:r>
              <a:rPr lang="zh-CN" altLang="en-US" sz="2000" dirty="0"/>
              <a:t> </a:t>
            </a:r>
            <a:r>
              <a:rPr lang="en-US" altLang="zh-CN" sz="2000" dirty="0"/>
              <a:t>regression</a:t>
            </a:r>
            <a:r>
              <a:rPr lang="zh-CN" altLang="en-US" sz="2000" dirty="0"/>
              <a:t> </a:t>
            </a:r>
            <a:r>
              <a:rPr lang="en-US" altLang="zh-CN" sz="2000" dirty="0"/>
              <a:t>assumptions</a:t>
            </a:r>
            <a:r>
              <a:rPr lang="zh-CN" altLang="en-US" sz="2000" dirty="0"/>
              <a:t> </a:t>
            </a:r>
            <a:r>
              <a:rPr lang="en-US" altLang="zh-CN" sz="2000" dirty="0"/>
              <a:t>hold.</a:t>
            </a:r>
            <a:r>
              <a:rPr lang="zh-CN" altLang="en-US" sz="2000" dirty="0"/>
              <a:t> 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r>
              <a:rPr lang="en-US" altLang="zh-CN" dirty="0"/>
              <a:t>Disadvantages:</a:t>
            </a:r>
            <a:r>
              <a:rPr lang="zh-CN" altLang="en-US" dirty="0"/>
              <a:t> 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R-squared</a:t>
            </a:r>
            <a:r>
              <a:rPr lang="zh-CN" altLang="en-US" sz="2000" dirty="0"/>
              <a:t> </a:t>
            </a:r>
            <a:r>
              <a:rPr lang="en-US" altLang="zh-CN" sz="2000" dirty="0"/>
              <a:t>is</a:t>
            </a:r>
            <a:r>
              <a:rPr lang="zh-CN" altLang="en-US" sz="2000" dirty="0"/>
              <a:t> </a:t>
            </a:r>
            <a:r>
              <a:rPr lang="en-US" altLang="zh-CN" sz="2000" dirty="0"/>
              <a:t>not</a:t>
            </a:r>
            <a:r>
              <a:rPr lang="zh-CN" altLang="en-US" sz="2000" dirty="0"/>
              <a:t> </a:t>
            </a:r>
            <a:r>
              <a:rPr lang="en-US" altLang="zh-CN" sz="2000" dirty="0"/>
              <a:t>perfect.</a:t>
            </a:r>
            <a:r>
              <a:rPr lang="zh-CN" altLang="en-US" sz="2000" dirty="0"/>
              <a:t> </a:t>
            </a:r>
            <a:endParaRPr lang="en-US" altLang="zh-CN" sz="2000" dirty="0"/>
          </a:p>
          <a:p>
            <a:pPr marL="457200" indent="-457200">
              <a:buFont typeface="+mj-lt"/>
              <a:buAutoNum type="arabicPeriod"/>
            </a:pPr>
            <a:r>
              <a:rPr lang="en-US" altLang="zh-CN" sz="2000" dirty="0"/>
              <a:t>Sacrifice</a:t>
            </a:r>
            <a:r>
              <a:rPr lang="zh-CN" altLang="en-US" sz="2000" dirty="0"/>
              <a:t> </a:t>
            </a:r>
            <a:r>
              <a:rPr lang="en-US" altLang="zh-CN" sz="2000" dirty="0"/>
              <a:t>precision</a:t>
            </a:r>
            <a:r>
              <a:rPr lang="zh-CN" altLang="en-US" sz="2000" dirty="0"/>
              <a:t> </a:t>
            </a:r>
            <a:r>
              <a:rPr lang="en-US" altLang="zh-CN" sz="2000" dirty="0"/>
              <a:t>for</a:t>
            </a:r>
            <a:r>
              <a:rPr lang="zh-CN" altLang="en-US" sz="2000" dirty="0"/>
              <a:t> </a:t>
            </a:r>
            <a:r>
              <a:rPr lang="en-US" altLang="zh-CN" sz="2000" dirty="0"/>
              <a:t>simplicity.</a:t>
            </a:r>
          </a:p>
          <a:p>
            <a:pPr marL="342900" indent="-342900">
              <a:buFont typeface="+mj-lt"/>
              <a:buAutoNum type="arabicPeriod"/>
            </a:pPr>
            <a:endParaRPr lang="en-US" altLang="zh-CN" sz="1800" dirty="0"/>
          </a:p>
          <a:p>
            <a:pPr marL="0" indent="0">
              <a:buNone/>
            </a:pPr>
            <a:endParaRPr lang="en-US" altLang="zh-CN" sz="1800" dirty="0"/>
          </a:p>
          <a:p>
            <a:r>
              <a:rPr lang="en-US" altLang="zh-CN" dirty="0"/>
              <a:t>Improvement: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altLang="zh-CN" sz="2000" dirty="0"/>
              <a:t>We</a:t>
            </a:r>
            <a:r>
              <a:rPr lang="zh-CN" altLang="en-US" sz="2000" dirty="0"/>
              <a:t> </a:t>
            </a:r>
            <a:r>
              <a:rPr lang="en-US" altLang="zh-CN" sz="2000" dirty="0"/>
              <a:t>expect</a:t>
            </a:r>
            <a:r>
              <a:rPr lang="zh-CN" altLang="en-US" sz="2000" dirty="0"/>
              <a:t> </a:t>
            </a:r>
            <a:r>
              <a:rPr lang="en-US" altLang="zh-CN" sz="2000" dirty="0"/>
              <a:t>large</a:t>
            </a:r>
            <a:r>
              <a:rPr lang="zh-CN" altLang="en-US" sz="2000" dirty="0"/>
              <a:t> </a:t>
            </a:r>
            <a:r>
              <a:rPr lang="en-US" altLang="zh-CN" sz="2000" dirty="0"/>
              <a:t>and</a:t>
            </a:r>
            <a:r>
              <a:rPr lang="zh-CN" altLang="en-US" sz="2000" dirty="0"/>
              <a:t> </a:t>
            </a:r>
            <a:r>
              <a:rPr lang="en-US" altLang="zh-CN" sz="2000" dirty="0"/>
              <a:t>detailed</a:t>
            </a:r>
            <a:r>
              <a:rPr lang="zh-CN" altLang="en-US" sz="2000" dirty="0"/>
              <a:t> </a:t>
            </a:r>
            <a:r>
              <a:rPr lang="en-US" altLang="zh-CN" sz="2000" dirty="0"/>
              <a:t>data</a:t>
            </a:r>
            <a:r>
              <a:rPr lang="zh-CN" altLang="en-US" sz="2000" dirty="0"/>
              <a:t> </a:t>
            </a:r>
            <a:r>
              <a:rPr lang="en-US" altLang="zh-CN" sz="2000" dirty="0"/>
              <a:t>sets.</a:t>
            </a:r>
            <a:r>
              <a:rPr lang="zh-CN" altLang="en-US" sz="2000" dirty="0"/>
              <a:t> </a:t>
            </a:r>
            <a:endParaRPr lang="en-US" altLang="zh-CN" sz="2000" dirty="0"/>
          </a:p>
          <a:p>
            <a:r>
              <a:rPr lang="en-US" altLang="zh-CN" sz="2000" dirty="0"/>
              <a:t>Is</a:t>
            </a:r>
            <a:r>
              <a:rPr lang="zh-CN" altLang="en-US" sz="2000" dirty="0"/>
              <a:t> </a:t>
            </a:r>
            <a:r>
              <a:rPr lang="en-US" altLang="zh-CN" sz="2000" dirty="0"/>
              <a:t>there</a:t>
            </a:r>
            <a:r>
              <a:rPr lang="zh-CN" altLang="en-US" sz="2000" dirty="0"/>
              <a:t> </a:t>
            </a:r>
            <a:r>
              <a:rPr lang="en-US" altLang="zh-CN" sz="2000" dirty="0"/>
              <a:t>any</a:t>
            </a:r>
            <a:r>
              <a:rPr lang="zh-CN" altLang="en-US" sz="2000" dirty="0"/>
              <a:t> </a:t>
            </a:r>
            <a:r>
              <a:rPr lang="en-US" altLang="zh-CN" sz="2000" dirty="0"/>
              <a:t>improvement</a:t>
            </a:r>
            <a:r>
              <a:rPr lang="zh-CN" altLang="en-US" sz="2000" dirty="0"/>
              <a:t> </a:t>
            </a:r>
            <a:r>
              <a:rPr lang="en-US" altLang="zh-CN" sz="2000" dirty="0"/>
              <a:t>for</a:t>
            </a:r>
            <a:r>
              <a:rPr lang="zh-CN" altLang="en-US" sz="2000" dirty="0"/>
              <a:t> </a:t>
            </a:r>
            <a:r>
              <a:rPr lang="en-US" altLang="zh-CN" sz="2000" dirty="0"/>
              <a:t>new</a:t>
            </a:r>
            <a:r>
              <a:rPr lang="zh-CN" altLang="en-US" sz="2000" dirty="0"/>
              <a:t> </a:t>
            </a:r>
            <a:r>
              <a:rPr lang="en-US" altLang="zh-CN" sz="2000" dirty="0"/>
              <a:t>variables</a:t>
            </a:r>
            <a:r>
              <a:rPr lang="zh-CN" altLang="en-US" sz="2000" dirty="0"/>
              <a:t> </a:t>
            </a:r>
            <a:r>
              <a:rPr lang="en-US" altLang="zh-CN" sz="2000" dirty="0"/>
              <a:t>from</a:t>
            </a:r>
            <a:r>
              <a:rPr lang="zh-CN" altLang="en-US" sz="2000" dirty="0"/>
              <a:t> </a:t>
            </a:r>
            <a:r>
              <a:rPr lang="en-US" altLang="zh-CN" sz="2000" dirty="0"/>
              <a:t>complex</a:t>
            </a:r>
            <a:r>
              <a:rPr lang="zh-CN" altLang="en-US" sz="2000" dirty="0"/>
              <a:t> </a:t>
            </a:r>
            <a:r>
              <a:rPr lang="en-US" altLang="zh-CN" sz="2000" dirty="0"/>
              <a:t>transformation</a:t>
            </a:r>
            <a:r>
              <a:rPr lang="zh-CN" altLang="en-US" sz="2000" dirty="0"/>
              <a:t> </a:t>
            </a:r>
            <a:r>
              <a:rPr lang="en-US" altLang="zh-CN" sz="2000" dirty="0"/>
              <a:t>and</a:t>
            </a:r>
            <a:r>
              <a:rPr lang="zh-CN" altLang="en-US" sz="2000" dirty="0"/>
              <a:t> </a:t>
            </a:r>
            <a:r>
              <a:rPr lang="en-US" altLang="zh-CN" sz="2000" dirty="0"/>
              <a:t>combination?</a:t>
            </a:r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6" name="Audio 5">
            <a:hlinkClick r:id="" action="ppaction://media"/>
            <a:extLst>
              <a:ext uri="{FF2B5EF4-FFF2-40B4-BE49-F238E27FC236}">
                <a16:creationId xmlns:a16="http://schemas.microsoft.com/office/drawing/2014/main" id="{8744D0E6-BF3D-7142-979F-53736E7899B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998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926"/>
    </mc:Choice>
    <mc:Fallback xmlns="">
      <p:transition spd="slow" advTm="2192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41A37-CD95-B949-842E-4D41C8F60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912" y="-274466"/>
            <a:ext cx="4837176" cy="1170432"/>
          </a:xfrm>
        </p:spPr>
        <p:txBody>
          <a:bodyPr anchor="b">
            <a:normAutofit/>
          </a:bodyPr>
          <a:lstStyle/>
          <a:p>
            <a:r>
              <a:rPr lang="en-US" altLang="zh-CN" sz="3600" dirty="0"/>
              <a:t>Shiny</a:t>
            </a:r>
            <a:r>
              <a:rPr lang="zh-CN" altLang="en-US" sz="3600" dirty="0"/>
              <a:t> </a:t>
            </a:r>
            <a:r>
              <a:rPr lang="en-US" altLang="zh-CN" sz="3600" dirty="0"/>
              <a:t>Application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408C6-07D7-154A-832B-7A4B4C7B26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912" y="1176868"/>
            <a:ext cx="4837176" cy="3666744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/>
              <a:t>Function of changing unit</a:t>
            </a:r>
            <a:endParaRPr lang="en-US" altLang="zh-CN" sz="2000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sz="2000" dirty="0"/>
              <a:t>Color</a:t>
            </a:r>
            <a:r>
              <a:rPr lang="zh-CN" altLang="en-US" sz="2000" dirty="0"/>
              <a:t> </a:t>
            </a:r>
            <a:r>
              <a:rPr lang="en-US" altLang="zh-CN" sz="2000" dirty="0"/>
              <a:t>warning</a:t>
            </a:r>
            <a:r>
              <a:rPr lang="zh-CN" altLang="en-US" sz="2000" dirty="0"/>
              <a:t> </a:t>
            </a:r>
            <a:r>
              <a:rPr lang="en-US" altLang="zh-CN" sz="2000" dirty="0"/>
              <a:t>when</a:t>
            </a:r>
            <a:r>
              <a:rPr lang="zh-CN" altLang="en-US" sz="2000" dirty="0"/>
              <a:t> </a:t>
            </a:r>
            <a:r>
              <a:rPr lang="en-US" altLang="zh-CN" sz="2000" dirty="0"/>
              <a:t>your</a:t>
            </a:r>
            <a:r>
              <a:rPr lang="zh-CN" altLang="en-US" sz="2000" dirty="0"/>
              <a:t> </a:t>
            </a:r>
            <a:r>
              <a:rPr lang="en-US" altLang="zh-CN" sz="2000" dirty="0"/>
              <a:t>bodyfat</a:t>
            </a:r>
            <a:r>
              <a:rPr lang="zh-CN" altLang="en-US" sz="2000" dirty="0"/>
              <a:t> </a:t>
            </a:r>
            <a:r>
              <a:rPr lang="en-US" altLang="zh-CN" sz="2000" dirty="0"/>
              <a:t>is</a:t>
            </a:r>
            <a:r>
              <a:rPr lang="zh-CN" altLang="en-US" sz="2000" dirty="0"/>
              <a:t> </a:t>
            </a:r>
            <a:r>
              <a:rPr lang="en-US" altLang="zh-CN" sz="2000" dirty="0"/>
              <a:t>high.</a:t>
            </a:r>
            <a:r>
              <a:rPr lang="zh-CN" altLang="en-US" sz="2000" dirty="0"/>
              <a:t> </a:t>
            </a:r>
            <a:endParaRPr lang="en-US" altLang="zh-CN" sz="2000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sz="2000" dirty="0"/>
              <a:t>Body</a:t>
            </a:r>
            <a:r>
              <a:rPr lang="zh-CN" altLang="en-US" sz="2000" dirty="0"/>
              <a:t> </a:t>
            </a:r>
            <a:r>
              <a:rPr lang="en-US" altLang="zh-CN" sz="2000" dirty="0"/>
              <a:t>fat</a:t>
            </a:r>
            <a:r>
              <a:rPr lang="zh-CN" altLang="en-US" sz="2000" dirty="0"/>
              <a:t> </a:t>
            </a:r>
            <a:r>
              <a:rPr lang="en-US" altLang="zh-CN" sz="2000" dirty="0"/>
              <a:t>suggestion</a:t>
            </a:r>
            <a:r>
              <a:rPr lang="zh-CN" altLang="en-US" sz="2000" dirty="0"/>
              <a:t> </a:t>
            </a:r>
            <a:r>
              <a:rPr lang="en-US" altLang="zh-CN" sz="2000" dirty="0"/>
              <a:t>from</a:t>
            </a:r>
            <a:r>
              <a:rPr lang="zh-CN" altLang="en-US" sz="2000" dirty="0"/>
              <a:t> </a:t>
            </a:r>
            <a:r>
              <a:rPr lang="en-US" sz="2000" dirty="0"/>
              <a:t>American Council on Exercise</a:t>
            </a:r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13" name="Audio 12">
            <a:hlinkClick r:id="" action="ppaction://media"/>
            <a:extLst>
              <a:ext uri="{FF2B5EF4-FFF2-40B4-BE49-F238E27FC236}">
                <a16:creationId xmlns:a16="http://schemas.microsoft.com/office/drawing/2014/main" id="{378A50C4-DA3F-6D42-85C0-DB77FCC9C331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  <p:pic>
        <p:nvPicPr>
          <p:cNvPr id="14" name="Picture 13" descr="Chart&#10;&#10;Description automatically generated">
            <a:extLst>
              <a:ext uri="{FF2B5EF4-FFF2-40B4-BE49-F238E27FC236}">
                <a16:creationId xmlns:a16="http://schemas.microsoft.com/office/drawing/2014/main" id="{C174BAD3-B4E9-E748-95D9-F5E4817AEE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75243" y="473809"/>
            <a:ext cx="6364357" cy="5405234"/>
          </a:xfrm>
          <a:prstGeom prst="rect">
            <a:avLst/>
          </a:prstGeom>
        </p:spPr>
      </p:pic>
      <p:pic>
        <p:nvPicPr>
          <p:cNvPr id="15" name="Picture 14" descr="A picture containing chart&#10;&#10;Description automatically generated">
            <a:extLst>
              <a:ext uri="{FF2B5EF4-FFF2-40B4-BE49-F238E27FC236}">
                <a16:creationId xmlns:a16="http://schemas.microsoft.com/office/drawing/2014/main" id="{CD38C126-F3B7-364F-B3DE-01BBD235D1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0791" y="2716108"/>
            <a:ext cx="4516522" cy="3849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567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991"/>
    </mc:Choice>
    <mc:Fallback xmlns="">
      <p:transition spd="slow" advTm="1599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3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8A72C-3B8D-2549-9790-AE992B84C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Acknowledge</a:t>
            </a:r>
            <a:endParaRPr lang="en-US" dirty="0"/>
          </a:p>
        </p:txBody>
      </p:sp>
      <p:pic>
        <p:nvPicPr>
          <p:cNvPr id="6" name="Audio 5">
            <a:hlinkClick r:id="" action="ppaction://media"/>
            <a:extLst>
              <a:ext uri="{FF2B5EF4-FFF2-40B4-BE49-F238E27FC236}">
                <a16:creationId xmlns:a16="http://schemas.microsoft.com/office/drawing/2014/main" id="{47DB1ED4-7A52-E742-A0DA-4D7E560FCE2C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ADB00D1-20DB-954B-A718-CEDEB6A900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94271"/>
            <a:ext cx="11197281" cy="4619242"/>
          </a:xfrm>
        </p:spPr>
        <p:txBody>
          <a:bodyPr numCol="2">
            <a:noAutofit/>
          </a:bodyPr>
          <a:lstStyle/>
          <a:p>
            <a:r>
              <a:rPr lang="en-US" altLang="zh-CN" sz="2000" b="1" dirty="0"/>
              <a:t>GitHub,</a:t>
            </a:r>
            <a:r>
              <a:rPr lang="zh-CN" altLang="en-US" sz="2000" b="1" dirty="0"/>
              <a:t> </a:t>
            </a:r>
            <a:r>
              <a:rPr lang="en-US" altLang="zh-CN" sz="2000" b="1" dirty="0"/>
              <a:t>Main</a:t>
            </a:r>
            <a:r>
              <a:rPr lang="zh-CN" altLang="en-US" sz="2000" b="1" dirty="0"/>
              <a:t> </a:t>
            </a:r>
            <a:r>
              <a:rPr lang="en-US" altLang="zh-CN" sz="2000" b="1" dirty="0"/>
              <a:t>Code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2000" dirty="0"/>
              <a:t>Main</a:t>
            </a:r>
            <a:r>
              <a:rPr lang="zh-CN" altLang="en-US" sz="2000" dirty="0"/>
              <a:t> </a:t>
            </a:r>
            <a:r>
              <a:rPr lang="en-US" altLang="zh-CN" sz="2000" dirty="0"/>
              <a:t>code</a:t>
            </a:r>
            <a:r>
              <a:rPr lang="zh-CN" altLang="en-US" sz="2000" dirty="0"/>
              <a:t> </a:t>
            </a:r>
            <a:r>
              <a:rPr lang="en-US" altLang="zh-CN" sz="2000" dirty="0"/>
              <a:t>edited</a:t>
            </a:r>
            <a:r>
              <a:rPr lang="zh-CN" altLang="en-US" sz="2000" dirty="0"/>
              <a:t> </a:t>
            </a:r>
            <a:r>
              <a:rPr lang="en-US" altLang="zh-CN" sz="2000" dirty="0"/>
              <a:t>by</a:t>
            </a:r>
            <a:r>
              <a:rPr lang="zh-CN" altLang="en-US" sz="2000" dirty="0"/>
              <a:t> </a:t>
            </a:r>
            <a:r>
              <a:rPr lang="en-US" altLang="zh-CN" sz="2000" dirty="0"/>
              <a:t>CHENYANG</a:t>
            </a:r>
            <a:r>
              <a:rPr lang="zh-CN" altLang="en-US" sz="2000" dirty="0"/>
              <a:t> </a:t>
            </a:r>
            <a:r>
              <a:rPr lang="en-US" altLang="zh-CN" sz="2000" dirty="0"/>
              <a:t>JIANG</a:t>
            </a:r>
            <a:r>
              <a:rPr lang="zh-CN" altLang="en-US" sz="2000" dirty="0"/>
              <a:t> </a:t>
            </a:r>
            <a:r>
              <a:rPr lang="en-US" altLang="zh-CN" sz="2000" dirty="0"/>
              <a:t>and</a:t>
            </a:r>
            <a:r>
              <a:rPr lang="zh-CN" altLang="en-US" sz="2000" dirty="0"/>
              <a:t> </a:t>
            </a:r>
            <a:r>
              <a:rPr lang="en-US" altLang="zh-CN" sz="2000" dirty="0"/>
              <a:t>ENZE</a:t>
            </a:r>
            <a:r>
              <a:rPr lang="zh-CN" altLang="en-US" sz="2000" dirty="0"/>
              <a:t> </a:t>
            </a:r>
            <a:r>
              <a:rPr lang="en-US" altLang="zh-CN" sz="2000" dirty="0"/>
              <a:t>WANG</a:t>
            </a:r>
            <a:endParaRPr lang="en-US" sz="2000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sz="2000" dirty="0"/>
              <a:t>Tree</a:t>
            </a:r>
            <a:r>
              <a:rPr lang="zh-CN" altLang="en-US" sz="2000" dirty="0"/>
              <a:t> </a:t>
            </a:r>
            <a:r>
              <a:rPr lang="en-US" altLang="zh-CN" sz="2000" dirty="0"/>
              <a:t>regression</a:t>
            </a:r>
            <a:r>
              <a:rPr lang="zh-CN" altLang="en-US" sz="2000" dirty="0"/>
              <a:t> </a:t>
            </a:r>
            <a:r>
              <a:rPr lang="en-US" altLang="zh-CN" sz="2000" dirty="0"/>
              <a:t>edited</a:t>
            </a:r>
            <a:r>
              <a:rPr lang="zh-CN" altLang="en-US" sz="2000" dirty="0"/>
              <a:t> </a:t>
            </a:r>
            <a:r>
              <a:rPr lang="en-US" altLang="zh-CN" sz="2000" dirty="0"/>
              <a:t>by</a:t>
            </a:r>
            <a:r>
              <a:rPr lang="zh-CN" altLang="en-US" sz="2000" dirty="0"/>
              <a:t> </a:t>
            </a:r>
            <a:r>
              <a:rPr lang="en-US" altLang="zh-CN" sz="2000" dirty="0" err="1"/>
              <a:t>HanGyu</a:t>
            </a:r>
            <a:r>
              <a:rPr lang="zh-CN" altLang="en-US" sz="2000" dirty="0"/>
              <a:t> </a:t>
            </a:r>
            <a:r>
              <a:rPr lang="en-US" altLang="zh-CN" sz="2000" dirty="0"/>
              <a:t>KANG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2000" dirty="0"/>
              <a:t>Model</a:t>
            </a:r>
            <a:r>
              <a:rPr lang="zh-CN" altLang="en-US" sz="2000" dirty="0"/>
              <a:t> </a:t>
            </a:r>
            <a:r>
              <a:rPr lang="en-US" altLang="zh-CN" sz="2000" dirty="0"/>
              <a:t>selection</a:t>
            </a:r>
            <a:r>
              <a:rPr lang="zh-CN" altLang="en-US" sz="2000" dirty="0"/>
              <a:t> </a:t>
            </a:r>
            <a:r>
              <a:rPr lang="en-US" altLang="zh-CN" sz="2000" dirty="0"/>
              <a:t>fixed</a:t>
            </a:r>
            <a:r>
              <a:rPr lang="zh-CN" altLang="en-US" sz="2000" dirty="0"/>
              <a:t> </a:t>
            </a:r>
            <a:r>
              <a:rPr lang="en-US" altLang="zh-CN" sz="2000" dirty="0"/>
              <a:t>by</a:t>
            </a:r>
            <a:r>
              <a:rPr lang="zh-CN" altLang="en-US" sz="2000" dirty="0"/>
              <a:t> </a:t>
            </a:r>
            <a:r>
              <a:rPr lang="en-US" altLang="zh-CN" sz="2000" dirty="0"/>
              <a:t>RUI</a:t>
            </a:r>
            <a:r>
              <a:rPr lang="zh-CN" altLang="en-US" sz="2000" dirty="0"/>
              <a:t> </a:t>
            </a:r>
            <a:r>
              <a:rPr lang="en-US" altLang="zh-CN" sz="2000" dirty="0"/>
              <a:t>HUANG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2000" dirty="0"/>
              <a:t>GitHub</a:t>
            </a:r>
            <a:r>
              <a:rPr lang="zh-CN" altLang="en-US" sz="2000" dirty="0"/>
              <a:t> </a:t>
            </a:r>
            <a:r>
              <a:rPr lang="en-US" altLang="zh-CN" sz="2000" dirty="0"/>
              <a:t>maintained</a:t>
            </a:r>
            <a:r>
              <a:rPr lang="zh-CN" altLang="en-US" sz="2000" dirty="0"/>
              <a:t> </a:t>
            </a:r>
            <a:r>
              <a:rPr lang="en-US" altLang="zh-CN" sz="2000" dirty="0"/>
              <a:t>by</a:t>
            </a:r>
            <a:r>
              <a:rPr lang="zh-CN" altLang="en-US" sz="2000" dirty="0"/>
              <a:t> </a:t>
            </a:r>
            <a:r>
              <a:rPr lang="en-US" altLang="zh-CN" sz="2000" dirty="0"/>
              <a:t>ENZE</a:t>
            </a:r>
            <a:r>
              <a:rPr lang="zh-CN" altLang="en-US" sz="2000" dirty="0"/>
              <a:t> </a:t>
            </a:r>
            <a:r>
              <a:rPr lang="en-US" altLang="zh-CN" sz="2000" dirty="0"/>
              <a:t>WANG</a:t>
            </a:r>
          </a:p>
          <a:p>
            <a:r>
              <a:rPr lang="en-US" altLang="zh-CN" sz="2000" b="1" dirty="0"/>
              <a:t>Shiny</a:t>
            </a:r>
            <a:r>
              <a:rPr lang="zh-CN" altLang="en-US" sz="2000" b="1" dirty="0"/>
              <a:t> </a:t>
            </a:r>
            <a:r>
              <a:rPr lang="en-US" altLang="zh-CN" sz="2000" b="1" dirty="0"/>
              <a:t>App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2000" dirty="0"/>
              <a:t>Main</a:t>
            </a:r>
            <a:r>
              <a:rPr lang="zh-CN" altLang="en-US" sz="2000" dirty="0"/>
              <a:t> </a:t>
            </a:r>
            <a:r>
              <a:rPr lang="en-US" altLang="zh-CN" sz="2000" dirty="0"/>
              <a:t>edited</a:t>
            </a:r>
            <a:r>
              <a:rPr lang="zh-CN" altLang="en-US" sz="2000" dirty="0"/>
              <a:t> </a:t>
            </a:r>
            <a:r>
              <a:rPr lang="en-US" altLang="zh-CN" sz="2000" dirty="0"/>
              <a:t>by</a:t>
            </a:r>
            <a:r>
              <a:rPr lang="zh-CN" altLang="en-US" sz="2000" dirty="0"/>
              <a:t> </a:t>
            </a:r>
            <a:r>
              <a:rPr lang="en-US" altLang="zh-CN" sz="2000" dirty="0"/>
              <a:t>RUI</a:t>
            </a:r>
            <a:r>
              <a:rPr lang="zh-CN" altLang="en-US" sz="2000" dirty="0"/>
              <a:t> </a:t>
            </a:r>
            <a:r>
              <a:rPr lang="en-US" altLang="zh-CN" sz="2000" dirty="0"/>
              <a:t>HUANG</a:t>
            </a:r>
            <a:r>
              <a:rPr lang="zh-CN" altLang="en-US" sz="2000" dirty="0"/>
              <a:t> </a:t>
            </a:r>
            <a:r>
              <a:rPr lang="en-US" altLang="zh-CN" sz="2000" dirty="0"/>
              <a:t>and</a:t>
            </a:r>
            <a:r>
              <a:rPr lang="zh-CN" altLang="en-US" sz="2000" dirty="0"/>
              <a:t> </a:t>
            </a:r>
            <a:r>
              <a:rPr lang="en-US" sz="2000" dirty="0" err="1"/>
              <a:t>HanGyu</a:t>
            </a:r>
            <a:r>
              <a:rPr lang="en-US" sz="2000" dirty="0"/>
              <a:t> KANG </a:t>
            </a:r>
            <a:endParaRPr lang="en-US" altLang="zh-CN" sz="2000" dirty="0"/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The interface, </a:t>
            </a:r>
            <a:r>
              <a:rPr lang="en-US" sz="2000" dirty="0" err="1"/>
              <a:t>ggplot</a:t>
            </a:r>
            <a:r>
              <a:rPr lang="en-US" sz="2000" dirty="0"/>
              <a:t> and unit part are fixed, edited and maintained by ENZE WANG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Other problems are fixed by CHENYANG JIANG</a:t>
            </a:r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b="1" dirty="0"/>
              <a:t>Presentation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2000" dirty="0"/>
              <a:t>PPT</a:t>
            </a:r>
            <a:r>
              <a:rPr lang="zh-CN" altLang="en-US" sz="2000" dirty="0"/>
              <a:t> </a:t>
            </a:r>
            <a:r>
              <a:rPr lang="en-US" altLang="zh-CN" sz="2000" dirty="0"/>
              <a:t>edited</a:t>
            </a:r>
            <a:r>
              <a:rPr lang="zh-CN" altLang="en-US" sz="2000" dirty="0"/>
              <a:t> </a:t>
            </a:r>
            <a:r>
              <a:rPr lang="en-US" altLang="zh-CN" sz="2000" dirty="0"/>
              <a:t>by</a:t>
            </a:r>
            <a:r>
              <a:rPr lang="zh-CN" altLang="en-US" sz="2000" dirty="0"/>
              <a:t> </a:t>
            </a:r>
            <a:r>
              <a:rPr lang="en-US" altLang="zh-CN" sz="2000" dirty="0"/>
              <a:t>ENZE</a:t>
            </a:r>
            <a:r>
              <a:rPr lang="zh-CN" altLang="en-US" sz="2000" dirty="0"/>
              <a:t> </a:t>
            </a:r>
            <a:r>
              <a:rPr lang="en-US" altLang="zh-CN" sz="2000" dirty="0"/>
              <a:t>WANG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2000" dirty="0"/>
              <a:t>Video</a:t>
            </a:r>
            <a:r>
              <a:rPr lang="zh-CN" altLang="en-US" sz="2000" dirty="0"/>
              <a:t> </a:t>
            </a:r>
            <a:r>
              <a:rPr lang="en-US" altLang="zh-CN" sz="2000" dirty="0"/>
              <a:t>edited</a:t>
            </a:r>
            <a:r>
              <a:rPr lang="zh-CN" altLang="en-US" sz="2000" dirty="0"/>
              <a:t> </a:t>
            </a:r>
            <a:r>
              <a:rPr lang="en-US" altLang="zh-CN" sz="2000" dirty="0"/>
              <a:t>by</a:t>
            </a:r>
            <a:r>
              <a:rPr lang="zh-CN" altLang="en-US" sz="2000" dirty="0"/>
              <a:t> </a:t>
            </a:r>
            <a:r>
              <a:rPr lang="en-US" sz="2000" dirty="0" err="1"/>
              <a:t>HanGyu</a:t>
            </a:r>
            <a:r>
              <a:rPr lang="en-US" sz="2000" dirty="0"/>
              <a:t> KANG 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2000" dirty="0"/>
              <a:t>P</a:t>
            </a:r>
            <a:r>
              <a:rPr lang="en-US" sz="2000" dirty="0"/>
              <a:t>resented</a:t>
            </a:r>
            <a:r>
              <a:rPr lang="zh-CN" altLang="en-US" sz="2000" dirty="0"/>
              <a:t> </a:t>
            </a:r>
            <a:r>
              <a:rPr lang="en-US" altLang="zh-CN" sz="2000" dirty="0"/>
              <a:t>with</a:t>
            </a:r>
            <a:r>
              <a:rPr lang="zh-CN" altLang="en-US" sz="2000" dirty="0"/>
              <a:t> </a:t>
            </a:r>
            <a:r>
              <a:rPr lang="en-US" sz="2000" dirty="0"/>
              <a:t>CHENYANG JIANG</a:t>
            </a:r>
            <a:r>
              <a:rPr lang="zh-CN" altLang="en-US" sz="2000" dirty="0"/>
              <a:t> </a:t>
            </a:r>
            <a:r>
              <a:rPr lang="en-US" altLang="zh-CN" sz="2000" dirty="0"/>
              <a:t>and</a:t>
            </a:r>
            <a:r>
              <a:rPr lang="zh-CN" altLang="en-US" sz="2000" dirty="0"/>
              <a:t> </a:t>
            </a:r>
            <a:r>
              <a:rPr lang="en-US" altLang="zh-CN" sz="2000" dirty="0"/>
              <a:t>RUI</a:t>
            </a:r>
            <a:r>
              <a:rPr lang="zh-CN" altLang="en-US" sz="2000" dirty="0"/>
              <a:t> </a:t>
            </a:r>
            <a:r>
              <a:rPr lang="en-US" altLang="zh-CN" sz="2000" dirty="0"/>
              <a:t>HUANG</a:t>
            </a:r>
            <a:endParaRPr lang="en-US" sz="2000" dirty="0"/>
          </a:p>
          <a:p>
            <a:pPr marL="514350" indent="-514350">
              <a:buFont typeface="+mj-lt"/>
              <a:buAutoNum type="arabicPeriod"/>
            </a:pPr>
            <a:endParaRPr lang="en-US" altLang="zh-CN" sz="2000" dirty="0"/>
          </a:p>
          <a:p>
            <a:r>
              <a:rPr lang="en-US" altLang="zh-CN" sz="2000" b="1" dirty="0"/>
              <a:t>PDF</a:t>
            </a:r>
            <a:r>
              <a:rPr lang="zh-CN" altLang="en-US" sz="2000" b="1" dirty="0"/>
              <a:t> </a:t>
            </a:r>
            <a:r>
              <a:rPr lang="en-US" altLang="zh-CN" sz="2000" b="1" dirty="0"/>
              <a:t>Summary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2000" dirty="0"/>
              <a:t>Main</a:t>
            </a:r>
            <a:r>
              <a:rPr lang="zh-CN" altLang="en-US" sz="2000" dirty="0"/>
              <a:t> </a:t>
            </a:r>
            <a:r>
              <a:rPr lang="en-US" altLang="zh-CN" sz="2000" dirty="0"/>
              <a:t>edited</a:t>
            </a:r>
            <a:r>
              <a:rPr lang="zh-CN" altLang="en-US" sz="2000" dirty="0"/>
              <a:t> </a:t>
            </a:r>
            <a:r>
              <a:rPr lang="en-US" altLang="zh-CN" sz="2000" dirty="0"/>
              <a:t>by</a:t>
            </a:r>
            <a:r>
              <a:rPr lang="zh-CN" altLang="en-US" sz="2000" dirty="0"/>
              <a:t> </a:t>
            </a:r>
            <a:r>
              <a:rPr lang="en-US" altLang="zh-CN" sz="2000" dirty="0"/>
              <a:t>ENZE</a:t>
            </a:r>
            <a:r>
              <a:rPr lang="zh-CN" altLang="en-US" sz="2000" dirty="0"/>
              <a:t> </a:t>
            </a:r>
            <a:r>
              <a:rPr lang="en-US" altLang="zh-CN" sz="2000" dirty="0"/>
              <a:t>WANG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2000" dirty="0"/>
              <a:t>Fixed</a:t>
            </a:r>
            <a:r>
              <a:rPr lang="zh-CN" altLang="en-US" sz="2000" dirty="0"/>
              <a:t> </a:t>
            </a:r>
            <a:r>
              <a:rPr lang="en-US" altLang="zh-CN" sz="2000" dirty="0"/>
              <a:t>by</a:t>
            </a:r>
            <a:r>
              <a:rPr lang="zh-CN" altLang="en-US" sz="2000" dirty="0"/>
              <a:t> </a:t>
            </a:r>
            <a:r>
              <a:rPr lang="en-US" altLang="zh-CN" sz="2000" dirty="0"/>
              <a:t>RUI</a:t>
            </a:r>
            <a:r>
              <a:rPr lang="zh-CN" altLang="en-US" sz="2000" dirty="0"/>
              <a:t> </a:t>
            </a:r>
            <a:r>
              <a:rPr lang="en-US" altLang="zh-CN" sz="2000" dirty="0"/>
              <a:t>HUANG,</a:t>
            </a:r>
            <a:r>
              <a:rPr lang="zh-CN" altLang="en-US" sz="2000" dirty="0"/>
              <a:t> </a:t>
            </a:r>
            <a:r>
              <a:rPr lang="en-US" altLang="zh-CN" sz="2000" dirty="0"/>
              <a:t>CHENYANG</a:t>
            </a:r>
            <a:r>
              <a:rPr lang="zh-CN" altLang="en-US" sz="2000" dirty="0"/>
              <a:t> </a:t>
            </a:r>
            <a:r>
              <a:rPr lang="en-US" altLang="zh-CN" sz="2000" dirty="0"/>
              <a:t>JIANG</a:t>
            </a:r>
            <a:r>
              <a:rPr lang="zh-CN" altLang="en-US" sz="2000" dirty="0"/>
              <a:t> </a:t>
            </a:r>
            <a:r>
              <a:rPr lang="en-US" altLang="zh-CN" sz="2000" dirty="0"/>
              <a:t>and</a:t>
            </a:r>
            <a:r>
              <a:rPr lang="zh-CN" altLang="en-US" sz="2000" dirty="0"/>
              <a:t> </a:t>
            </a:r>
            <a:r>
              <a:rPr lang="en-US" altLang="zh-CN" sz="2000" dirty="0" err="1"/>
              <a:t>HanGyu</a:t>
            </a:r>
            <a:r>
              <a:rPr lang="zh-CN" altLang="en-US" sz="2000" dirty="0"/>
              <a:t> </a:t>
            </a:r>
            <a:r>
              <a:rPr lang="en-US" altLang="zh-CN" sz="2000" dirty="0"/>
              <a:t>KANG</a:t>
            </a:r>
          </a:p>
          <a:p>
            <a:pPr marL="1143000" indent="-1143000">
              <a:buFont typeface="+mj-lt"/>
              <a:buAutoNum type="arabicPeriod"/>
            </a:pPr>
            <a:endParaRPr lang="en-US" altLang="zh-CN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5336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282"/>
    </mc:Choice>
    <mc:Fallback xmlns="">
      <p:transition spd="slow" advTm="928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501</TotalTime>
  <Words>313</Words>
  <Application>Microsoft Macintosh PowerPoint</Application>
  <PresentationFormat>Widescreen</PresentationFormat>
  <Paragraphs>67</Paragraphs>
  <Slides>6</Slides>
  <Notes>2</Notes>
  <HiddenSlides>0</HiddenSlides>
  <MMClips>6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Model Diagnosis and Summary</vt:lpstr>
      <vt:lpstr>Shiny Application</vt:lpstr>
      <vt:lpstr>Acknowledge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 Diagnosis – Cook’s Distance</dc:title>
  <dc:creator>uex</dc:creator>
  <cp:lastModifiedBy>Wang Enze</cp:lastModifiedBy>
  <cp:revision>13</cp:revision>
  <dcterms:created xsi:type="dcterms:W3CDTF">2020-10-14T01:44:50Z</dcterms:created>
  <dcterms:modified xsi:type="dcterms:W3CDTF">2020-10-21T03:47:36Z</dcterms:modified>
</cp:coreProperties>
</file>