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Corbe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CED189-E66E-46FA-A069-1BBA50EBBD98}">
  <a:tblStyle styleId="{9FCED189-E66E-46FA-A069-1BBA50EBBD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5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4.xml"/><Relationship Id="rId32" Type="http://schemas.openxmlformats.org/officeDocument/2006/relationships/font" Target="fonts/Corbel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0e3ca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0e3ca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20e3cad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20e3cad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782cb75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782cb75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782cb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782cb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782cb75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782cb75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782cb75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782cb75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20e3cad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20e3cad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782cb75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782cb75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ea1606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ea1606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782cb75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782cb75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be14334f5baf21a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be14334f5baf21a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258b61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258b61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1704ced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1704ced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b6ebc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b6ebc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1704ced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1704ced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1704ced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1704ced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b6ebc3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b6ebc3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20e3cad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20e3cad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571499"/>
            <a:ext cx="6856200" cy="400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952697" y="571499"/>
            <a:ext cx="2193900" cy="40005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C1FEE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724851" y="-174819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514500" y="1543050"/>
            <a:ext cx="37149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723834" y="-171390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900934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900934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63590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900934" y="767690"/>
            <a:ext cx="2606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2900934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863847" y="767690"/>
            <a:ext cx="260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63847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900934" y="651510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92024" y="2620632"/>
            <a:ext cx="21261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677983" y="575564"/>
            <a:ext cx="6086400" cy="3998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92024" y="2619756"/>
            <a:ext cx="21261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624326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O0hGgX7hPVjiwBrPFSKQs0ZpfPaYFELEUhNnCX_16dM/edit?usp=sharing" TargetMode="External"/><Relationship Id="rId4" Type="http://schemas.openxmlformats.org/officeDocument/2006/relationships/hyperlink" Target="https://docs.google.com/document/d/1O0hGgX7hPVjiwBrPFSKQs0ZpfPaYFELEUhNnCX_16dM/edit?usp=sharing" TargetMode="External"/><Relationship Id="rId5" Type="http://schemas.openxmlformats.org/officeDocument/2006/relationships/hyperlink" Target="https://docs.google.com/document/d/1O0hGgX7hPVjiwBrPFSKQs0ZpfPaYFELEUhNnCX_16dM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eitoragm/RSI-PSD_Projec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Descobrindo </a:t>
            </a:r>
            <a:r>
              <a:rPr i="1" lang="pt-BR" sz="3600">
                <a:latin typeface="Roboto"/>
                <a:ea typeface="Roboto"/>
                <a:cs typeface="Roboto"/>
                <a:sym typeface="Roboto"/>
              </a:rPr>
              <a:t>links</a:t>
            </a: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 sociais através de </a:t>
            </a:r>
            <a:r>
              <a:rPr i="1" lang="pt-BR" sz="3600">
                <a:latin typeface="Roboto"/>
                <a:ea typeface="Roboto"/>
                <a:cs typeface="Roboto"/>
                <a:sym typeface="Roboto"/>
              </a:rPr>
              <a:t>probe requests </a:t>
            </a: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coletados num shopping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Ebony Marques, Heitor Augusto e Lucas Marsol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800" y="1191221"/>
            <a:ext cx="1259550" cy="2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6967175" y="3242525"/>
            <a:ext cx="21768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DEINFO | BSI</a:t>
            </a:r>
            <a:endParaRPr sz="17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RSI e PSD 2019.1</a:t>
            </a:r>
            <a:endParaRPr sz="17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32.341 </a:t>
            </a:r>
            <a:r>
              <a:rPr i="1"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sociais descobertos</a:t>
            </a:r>
            <a:endParaRPr sz="4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ctrTitle"/>
          </p:nvPr>
        </p:nvSpPr>
        <p:spPr>
          <a:xfrm>
            <a:off x="0" y="668609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Estatísticas dos </a:t>
            </a:r>
            <a:r>
              <a:rPr i="1"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sociais...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896088" y="24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{9FCED189-E66E-46FA-A069-1BBA50EBBD98}</a:tableStyleId>
              </a:tblPr>
              <a:tblGrid>
                <a:gridCol w="2569000"/>
                <a:gridCol w="382850"/>
                <a:gridCol w="2189475"/>
                <a:gridCol w="717025"/>
                <a:gridCol w="1493475"/>
              </a:tblGrid>
              <a:tr h="1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SSID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Ocorrências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Índice Adamic-Ada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065390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0,120761705373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034138, 065390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18, 311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0.360574171941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122492, 034138, 065390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329, 18, 311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0.480163591226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4294967295" type="ctrTitle"/>
          </p:nvPr>
        </p:nvSpPr>
        <p:spPr>
          <a:xfrm>
            <a:off x="0" y="1988109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Dados da nossa análise final...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775"/>
            <a:ext cx="8839200" cy="483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76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775"/>
            <a:ext cx="8839200" cy="483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Algumas dificuldades...</a:t>
            </a:r>
            <a:endParaRPr sz="4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Como usar funções de agregação no contexto do </a:t>
            </a:r>
            <a:r>
              <a:rPr i="1" lang="pt-BR" sz="36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streaming </a:t>
            </a:r>
            <a:r>
              <a:rPr lang="pt-BR" sz="36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estruturado do framework Apache Spark?</a:t>
            </a:r>
            <a:endParaRPr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GitHub: </a:t>
            </a:r>
            <a:r>
              <a:rPr i="1" lang="pt-BR" sz="24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https://github.com/heitoragm/RSI-PSD_Project</a:t>
            </a:r>
            <a:r>
              <a:rPr lang="pt-BR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Agradecemos a atenção.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4294967295" type="ctrTitle"/>
          </p:nvPr>
        </p:nvSpPr>
        <p:spPr>
          <a:xfrm>
            <a:off x="0" y="9728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Dados do artigo...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360450" y="27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{9FCED189-E66E-46FA-A069-1BBA50EBBD98}</a:tableStyleId>
              </a:tblPr>
              <a:tblGrid>
                <a:gridCol w="1291700"/>
                <a:gridCol w="1376775"/>
                <a:gridCol w="1010300"/>
                <a:gridCol w="1762550"/>
                <a:gridCol w="1910500"/>
                <a:gridCol w="97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Dispositivos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PNLs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 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diretos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 (%)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Broadcast probes</a:t>
                      </a:r>
                      <a:r>
                        <a:rPr i="1" lang="pt-BR">
                          <a:solidFill>
                            <a:schemeClr val="lt1"/>
                          </a:solidFill>
                        </a:rPr>
                        <a:t>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SSIDs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9.731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3.859 (39,6%)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820.806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394.184 (48%)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426.622 (52%)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10.451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ctrTitle"/>
          </p:nvPr>
        </p:nvSpPr>
        <p:spPr>
          <a:xfrm>
            <a:off x="0" y="9728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Dados da nossa </a:t>
            </a:r>
            <a:r>
              <a:rPr i="1"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primeira </a:t>
            </a: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análise...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360450" y="27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{9FCED189-E66E-46FA-A069-1BBA50EBBD98}</a:tableStyleId>
              </a:tblPr>
              <a:tblGrid>
                <a:gridCol w="1291700"/>
                <a:gridCol w="1376775"/>
                <a:gridCol w="1010300"/>
                <a:gridCol w="1762550"/>
                <a:gridCol w="1910500"/>
                <a:gridCol w="97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Dispositivos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PNLs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 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diretos (%)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Broadcast probes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SSIDs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9.312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3.691 (39,6%)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657.175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309.732 (47,1%)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347.443 (52,9%)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10.109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 title="Distribuição de fornecedo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 title="Tamanho da Lista de PNL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0" y="9517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Estatísticas dos </a:t>
            </a:r>
            <a:r>
              <a:rPr i="1"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probes</a:t>
            </a: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896088" y="2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{9FCED189-E66E-46FA-A069-1BBA50EBBD98}</a:tableStyleId>
              </a:tblPr>
              <a:tblGrid>
                <a:gridCol w="1472425"/>
                <a:gridCol w="1479425"/>
                <a:gridCol w="1459375"/>
                <a:gridCol w="1447125"/>
                <a:gridCol w="149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|V1|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|V2|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|E|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d1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d2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9.312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10.109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18.719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5,07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2,01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2495538"/>
            <a:ext cx="74771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0" y="9517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Adamic-Ada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adro">
  <a:themeElements>
    <a:clrScheme name="Personalizada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CC99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