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7" r:id="rId2"/>
  </p:sldMasterIdLst>
  <p:notesMasterIdLst>
    <p:notesMasterId r:id="rId19"/>
  </p:notesMasterIdLst>
  <p:sldIdLst>
    <p:sldId id="259" r:id="rId3"/>
    <p:sldId id="343" r:id="rId4"/>
    <p:sldId id="338" r:id="rId5"/>
    <p:sldId id="351" r:id="rId6"/>
    <p:sldId id="353" r:id="rId7"/>
    <p:sldId id="354" r:id="rId8"/>
    <p:sldId id="355" r:id="rId9"/>
    <p:sldId id="356" r:id="rId10"/>
    <p:sldId id="352" r:id="rId11"/>
    <p:sldId id="357" r:id="rId12"/>
    <p:sldId id="358" r:id="rId13"/>
    <p:sldId id="359" r:id="rId14"/>
    <p:sldId id="360" r:id="rId15"/>
    <p:sldId id="361" r:id="rId16"/>
    <p:sldId id="257" r:id="rId17"/>
    <p:sldId id="28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6" autoAdjust="0"/>
    <p:restoredTop sz="94669"/>
  </p:normalViewPr>
  <p:slideViewPr>
    <p:cSldViewPr snapToGrid="0">
      <p:cViewPr varScale="1">
        <p:scale>
          <a:sx n="72" d="100"/>
          <a:sy n="72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EFE3F-B4EB-4864-94AA-497B10D6EC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7317B2-D7AC-4956-84FF-717F7C750CA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/>
            <a:t>Leve</a:t>
          </a:r>
          <a:endParaRPr lang="en-US"/>
        </a:p>
      </dgm:t>
    </dgm:pt>
    <dgm:pt modelId="{5AE7EA9D-94D6-4EE2-AAE8-075011098A8B}" type="parTrans" cxnId="{060C99C9-2D7B-4644-AACA-DD22F8C75FB1}">
      <dgm:prSet/>
      <dgm:spPr/>
      <dgm:t>
        <a:bodyPr/>
        <a:lstStyle/>
        <a:p>
          <a:endParaRPr lang="en-US"/>
        </a:p>
      </dgm:t>
    </dgm:pt>
    <dgm:pt modelId="{E5650ED8-3EE7-4E5A-89E1-266C90A1F8C4}" type="sibTrans" cxnId="{060C99C9-2D7B-4644-AACA-DD22F8C75FB1}">
      <dgm:prSet/>
      <dgm:spPr/>
      <dgm:t>
        <a:bodyPr/>
        <a:lstStyle/>
        <a:p>
          <a:endParaRPr lang="en-US"/>
        </a:p>
      </dgm:t>
    </dgm:pt>
    <dgm:pt modelId="{21DFB0AC-C949-417D-9979-143FE43189A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Integração com o jetpack</a:t>
          </a:r>
          <a:endParaRPr lang="en-US"/>
        </a:p>
      </dgm:t>
    </dgm:pt>
    <dgm:pt modelId="{766C0137-81DD-40F0-8688-0759794E6971}" type="parTrans" cxnId="{21F26E06-01F8-48A9-8B5F-F6581961C46B}">
      <dgm:prSet/>
      <dgm:spPr/>
      <dgm:t>
        <a:bodyPr/>
        <a:lstStyle/>
        <a:p>
          <a:endParaRPr lang="en-US"/>
        </a:p>
      </dgm:t>
    </dgm:pt>
    <dgm:pt modelId="{05F073D7-C110-41E8-88D6-DC155DDDA92B}" type="sibTrans" cxnId="{21F26E06-01F8-48A9-8B5F-F6581961C46B}">
      <dgm:prSet/>
      <dgm:spPr/>
      <dgm:t>
        <a:bodyPr/>
        <a:lstStyle/>
        <a:p>
          <a:endParaRPr lang="en-US"/>
        </a:p>
      </dgm:t>
    </dgm:pt>
    <dgm:pt modelId="{0494C046-3147-7443-9ABB-BDF01D2C2B0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Redução nos memory leaks</a:t>
          </a:r>
        </a:p>
      </dgm:t>
    </dgm:pt>
    <dgm:pt modelId="{A57FE2AE-0463-3D4E-A7D4-47C867664E97}" type="parTrans" cxnId="{A4E55E28-0442-434A-AD26-C5685048DD9E}">
      <dgm:prSet/>
      <dgm:spPr/>
      <dgm:t>
        <a:bodyPr/>
        <a:lstStyle/>
        <a:p>
          <a:endParaRPr lang="pt-BR"/>
        </a:p>
      </dgm:t>
    </dgm:pt>
    <dgm:pt modelId="{B64B4B3E-88F0-D049-B644-C55C52E69F78}" type="sibTrans" cxnId="{A4E55E28-0442-434A-AD26-C5685048DD9E}">
      <dgm:prSet/>
      <dgm:spPr/>
      <dgm:t>
        <a:bodyPr/>
        <a:lstStyle/>
        <a:p>
          <a:endParaRPr lang="pt-BR"/>
        </a:p>
      </dgm:t>
    </dgm:pt>
    <dgm:pt modelId="{ACF75111-96F7-472C-9237-40B34B030B7E}" type="pres">
      <dgm:prSet presAssocID="{D71EFE3F-B4EB-4864-94AA-497B10D6ECFF}" presName="root" presStyleCnt="0">
        <dgm:presLayoutVars>
          <dgm:dir/>
          <dgm:resizeHandles val="exact"/>
        </dgm:presLayoutVars>
      </dgm:prSet>
      <dgm:spPr/>
    </dgm:pt>
    <dgm:pt modelId="{8FB887E5-F211-45E1-9CD6-E62445DB4628}" type="pres">
      <dgm:prSet presAssocID="{587317B2-D7AC-4956-84FF-717F7C750CA3}" presName="compNode" presStyleCnt="0"/>
      <dgm:spPr/>
    </dgm:pt>
    <dgm:pt modelId="{AD0CF2F5-3A2A-4AC6-ADA2-7F6938E42489}" type="pres">
      <dgm:prSet presAssocID="{587317B2-D7AC-4956-84FF-717F7C750C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"/>
        </a:ext>
      </dgm:extLst>
    </dgm:pt>
    <dgm:pt modelId="{6CCAB11E-4496-43FC-8D1D-2AE3E9D4876C}" type="pres">
      <dgm:prSet presAssocID="{587317B2-D7AC-4956-84FF-717F7C750CA3}" presName="spaceRect" presStyleCnt="0"/>
      <dgm:spPr/>
    </dgm:pt>
    <dgm:pt modelId="{BF881101-41BF-402D-8439-50C63ECAF497}" type="pres">
      <dgm:prSet presAssocID="{587317B2-D7AC-4956-84FF-717F7C750CA3}" presName="textRect" presStyleLbl="revTx" presStyleIdx="0" presStyleCnt="3">
        <dgm:presLayoutVars>
          <dgm:chMax val="1"/>
          <dgm:chPref val="1"/>
        </dgm:presLayoutVars>
      </dgm:prSet>
      <dgm:spPr/>
    </dgm:pt>
    <dgm:pt modelId="{40F212CE-E103-48D8-8740-BE743CE48B7B}" type="pres">
      <dgm:prSet presAssocID="{E5650ED8-3EE7-4E5A-89E1-266C90A1F8C4}" presName="sibTrans" presStyleCnt="0"/>
      <dgm:spPr/>
    </dgm:pt>
    <dgm:pt modelId="{3518708F-59DB-4470-A991-C9794C587BAB}" type="pres">
      <dgm:prSet presAssocID="{21DFB0AC-C949-417D-9979-143FE43189A0}" presName="compNode" presStyleCnt="0"/>
      <dgm:spPr/>
    </dgm:pt>
    <dgm:pt modelId="{EBB118CB-193D-4BEC-B105-FDC7B4D18A0D}" type="pres">
      <dgm:prSet presAssocID="{21DFB0AC-C949-417D-9979-143FE43189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DBE1713-D686-416D-B17D-38D6B312C41A}" type="pres">
      <dgm:prSet presAssocID="{21DFB0AC-C949-417D-9979-143FE43189A0}" presName="spaceRect" presStyleCnt="0"/>
      <dgm:spPr/>
    </dgm:pt>
    <dgm:pt modelId="{0D99B1F8-4EA3-40E8-B3DD-15741E41A578}" type="pres">
      <dgm:prSet presAssocID="{21DFB0AC-C949-417D-9979-143FE43189A0}" presName="textRect" presStyleLbl="revTx" presStyleIdx="1" presStyleCnt="3">
        <dgm:presLayoutVars>
          <dgm:chMax val="1"/>
          <dgm:chPref val="1"/>
        </dgm:presLayoutVars>
      </dgm:prSet>
      <dgm:spPr/>
    </dgm:pt>
    <dgm:pt modelId="{F21D8A4B-30AF-4C2D-9D34-8F0DFCF254FE}" type="pres">
      <dgm:prSet presAssocID="{05F073D7-C110-41E8-88D6-DC155DDDA92B}" presName="sibTrans" presStyleCnt="0"/>
      <dgm:spPr/>
    </dgm:pt>
    <dgm:pt modelId="{51484DB8-4504-4661-99C0-037271D028CC}" type="pres">
      <dgm:prSet presAssocID="{0494C046-3147-7443-9ABB-BDF01D2C2B0B}" presName="compNode" presStyleCnt="0"/>
      <dgm:spPr/>
    </dgm:pt>
    <dgm:pt modelId="{BE2A822A-D851-42E8-8944-CC54CB2FD6A4}" type="pres">
      <dgm:prSet presAssocID="{0494C046-3147-7443-9ABB-BDF01D2C2B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4CE977-742A-4FD8-A2B1-9FB2DF99594C}" type="pres">
      <dgm:prSet presAssocID="{0494C046-3147-7443-9ABB-BDF01D2C2B0B}" presName="spaceRect" presStyleCnt="0"/>
      <dgm:spPr/>
    </dgm:pt>
    <dgm:pt modelId="{43FF4264-875F-4C72-9AF8-B64673755AEF}" type="pres">
      <dgm:prSet presAssocID="{0494C046-3147-7443-9ABB-BDF01D2C2B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F26E06-01F8-48A9-8B5F-F6581961C46B}" srcId="{D71EFE3F-B4EB-4864-94AA-497B10D6ECFF}" destId="{21DFB0AC-C949-417D-9979-143FE43189A0}" srcOrd="1" destOrd="0" parTransId="{766C0137-81DD-40F0-8688-0759794E6971}" sibTransId="{05F073D7-C110-41E8-88D6-DC155DDDA92B}"/>
    <dgm:cxn modelId="{A4E55E28-0442-434A-AD26-C5685048DD9E}" srcId="{D71EFE3F-B4EB-4864-94AA-497B10D6ECFF}" destId="{0494C046-3147-7443-9ABB-BDF01D2C2B0B}" srcOrd="2" destOrd="0" parTransId="{A57FE2AE-0463-3D4E-A7D4-47C867664E97}" sibTransId="{B64B4B3E-88F0-D049-B644-C55C52E69F78}"/>
    <dgm:cxn modelId="{05D77F4C-E010-8C40-B796-7FF99F0A2760}" type="presOf" srcId="{21DFB0AC-C949-417D-9979-143FE43189A0}" destId="{0D99B1F8-4EA3-40E8-B3DD-15741E41A578}" srcOrd="0" destOrd="0" presId="urn:microsoft.com/office/officeart/2018/2/layout/IconLabelList"/>
    <dgm:cxn modelId="{8E4BCB9A-E719-2A45-B5BD-3455D1BB822E}" type="presOf" srcId="{587317B2-D7AC-4956-84FF-717F7C750CA3}" destId="{BF881101-41BF-402D-8439-50C63ECAF497}" srcOrd="0" destOrd="0" presId="urn:microsoft.com/office/officeart/2018/2/layout/IconLabelList"/>
    <dgm:cxn modelId="{060C99C9-2D7B-4644-AACA-DD22F8C75FB1}" srcId="{D71EFE3F-B4EB-4864-94AA-497B10D6ECFF}" destId="{587317B2-D7AC-4956-84FF-717F7C750CA3}" srcOrd="0" destOrd="0" parTransId="{5AE7EA9D-94D6-4EE2-AAE8-075011098A8B}" sibTransId="{E5650ED8-3EE7-4E5A-89E1-266C90A1F8C4}"/>
    <dgm:cxn modelId="{147D4AD2-8947-E444-869D-1FE197A63BC9}" type="presOf" srcId="{D71EFE3F-B4EB-4864-94AA-497B10D6ECFF}" destId="{ACF75111-96F7-472C-9237-40B34B030B7E}" srcOrd="0" destOrd="0" presId="urn:microsoft.com/office/officeart/2018/2/layout/IconLabelList"/>
    <dgm:cxn modelId="{D16C62DF-ABAF-CD4B-813D-2829B512731A}" type="presOf" srcId="{0494C046-3147-7443-9ABB-BDF01D2C2B0B}" destId="{43FF4264-875F-4C72-9AF8-B64673755AEF}" srcOrd="0" destOrd="0" presId="urn:microsoft.com/office/officeart/2018/2/layout/IconLabelList"/>
    <dgm:cxn modelId="{7E7E399D-A914-DC4F-8A2D-0708650987B6}" type="presParOf" srcId="{ACF75111-96F7-472C-9237-40B34B030B7E}" destId="{8FB887E5-F211-45E1-9CD6-E62445DB4628}" srcOrd="0" destOrd="0" presId="urn:microsoft.com/office/officeart/2018/2/layout/IconLabelList"/>
    <dgm:cxn modelId="{7C044F8F-7B5E-C342-9002-87E97167C7B4}" type="presParOf" srcId="{8FB887E5-F211-45E1-9CD6-E62445DB4628}" destId="{AD0CF2F5-3A2A-4AC6-ADA2-7F6938E42489}" srcOrd="0" destOrd="0" presId="urn:microsoft.com/office/officeart/2018/2/layout/IconLabelList"/>
    <dgm:cxn modelId="{89B50B2E-8A04-9948-8C8F-463232237F25}" type="presParOf" srcId="{8FB887E5-F211-45E1-9CD6-E62445DB4628}" destId="{6CCAB11E-4496-43FC-8D1D-2AE3E9D4876C}" srcOrd="1" destOrd="0" presId="urn:microsoft.com/office/officeart/2018/2/layout/IconLabelList"/>
    <dgm:cxn modelId="{F8A688C9-6D21-DB4A-85A9-C2A425BEFF23}" type="presParOf" srcId="{8FB887E5-F211-45E1-9CD6-E62445DB4628}" destId="{BF881101-41BF-402D-8439-50C63ECAF497}" srcOrd="2" destOrd="0" presId="urn:microsoft.com/office/officeart/2018/2/layout/IconLabelList"/>
    <dgm:cxn modelId="{ED3E774E-67AB-5A47-B1AB-F8C94B6D8D3C}" type="presParOf" srcId="{ACF75111-96F7-472C-9237-40B34B030B7E}" destId="{40F212CE-E103-48D8-8740-BE743CE48B7B}" srcOrd="1" destOrd="0" presId="urn:microsoft.com/office/officeart/2018/2/layout/IconLabelList"/>
    <dgm:cxn modelId="{5FE817BD-9EAD-4749-BECD-58BA2A49A24E}" type="presParOf" srcId="{ACF75111-96F7-472C-9237-40B34B030B7E}" destId="{3518708F-59DB-4470-A991-C9794C587BAB}" srcOrd="2" destOrd="0" presId="urn:microsoft.com/office/officeart/2018/2/layout/IconLabelList"/>
    <dgm:cxn modelId="{18147152-8098-B24F-ACAA-9713D87CB013}" type="presParOf" srcId="{3518708F-59DB-4470-A991-C9794C587BAB}" destId="{EBB118CB-193D-4BEC-B105-FDC7B4D18A0D}" srcOrd="0" destOrd="0" presId="urn:microsoft.com/office/officeart/2018/2/layout/IconLabelList"/>
    <dgm:cxn modelId="{0DD7D3D8-58E9-B142-901B-C3A4ABA89713}" type="presParOf" srcId="{3518708F-59DB-4470-A991-C9794C587BAB}" destId="{CDBE1713-D686-416D-B17D-38D6B312C41A}" srcOrd="1" destOrd="0" presId="urn:microsoft.com/office/officeart/2018/2/layout/IconLabelList"/>
    <dgm:cxn modelId="{1A2F9F28-40E6-4340-BF3D-27435FCC2FA6}" type="presParOf" srcId="{3518708F-59DB-4470-A991-C9794C587BAB}" destId="{0D99B1F8-4EA3-40E8-B3DD-15741E41A578}" srcOrd="2" destOrd="0" presId="urn:microsoft.com/office/officeart/2018/2/layout/IconLabelList"/>
    <dgm:cxn modelId="{6928FE89-6278-7941-8AD5-CF74ACAA2826}" type="presParOf" srcId="{ACF75111-96F7-472C-9237-40B34B030B7E}" destId="{F21D8A4B-30AF-4C2D-9D34-8F0DFCF254FE}" srcOrd="3" destOrd="0" presId="urn:microsoft.com/office/officeart/2018/2/layout/IconLabelList"/>
    <dgm:cxn modelId="{A93B1701-2A17-5E45-AE12-C8E38A419101}" type="presParOf" srcId="{ACF75111-96F7-472C-9237-40B34B030B7E}" destId="{51484DB8-4504-4661-99C0-037271D028CC}" srcOrd="4" destOrd="0" presId="urn:microsoft.com/office/officeart/2018/2/layout/IconLabelList"/>
    <dgm:cxn modelId="{E896B4D4-1372-5C4F-A7A9-39437A425CB7}" type="presParOf" srcId="{51484DB8-4504-4661-99C0-037271D028CC}" destId="{BE2A822A-D851-42E8-8944-CC54CB2FD6A4}" srcOrd="0" destOrd="0" presId="urn:microsoft.com/office/officeart/2018/2/layout/IconLabelList"/>
    <dgm:cxn modelId="{6D6EFA6B-F791-3B4D-9135-26000FE32093}" type="presParOf" srcId="{51484DB8-4504-4661-99C0-037271D028CC}" destId="{2A4CE977-742A-4FD8-A2B1-9FB2DF99594C}" srcOrd="1" destOrd="0" presId="urn:microsoft.com/office/officeart/2018/2/layout/IconLabelList"/>
    <dgm:cxn modelId="{9644E5F9-C84E-DE45-A383-2FDD9D55D650}" type="presParOf" srcId="{51484DB8-4504-4661-99C0-037271D028CC}" destId="{43FF4264-875F-4C72-9AF8-B64673755A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F2F5-3A2A-4AC6-ADA2-7F6938E42489}">
      <dsp:nvSpPr>
        <dsp:cNvPr id="0" name=""/>
        <dsp:cNvSpPr/>
      </dsp:nvSpPr>
      <dsp:spPr>
        <a:xfrm>
          <a:off x="1126180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81101-41BF-402D-8439-50C63ECAF497}">
      <dsp:nvSpPr>
        <dsp:cNvPr id="0" name=""/>
        <dsp:cNvSpPr/>
      </dsp:nvSpPr>
      <dsp:spPr>
        <a:xfrm>
          <a:off x="340719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/>
            <a:t>Leve</a:t>
          </a:r>
          <a:endParaRPr lang="en-US" sz="2300" kern="1200"/>
        </a:p>
      </dsp:txBody>
      <dsp:txXfrm>
        <a:off x="340719" y="2091632"/>
        <a:ext cx="2856223" cy="720000"/>
      </dsp:txXfrm>
    </dsp:sp>
    <dsp:sp modelId="{EBB118CB-193D-4BEC-B105-FDC7B4D18A0D}">
      <dsp:nvSpPr>
        <dsp:cNvPr id="0" name=""/>
        <dsp:cNvSpPr/>
      </dsp:nvSpPr>
      <dsp:spPr>
        <a:xfrm>
          <a:off x="4482243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B1F8-4EA3-40E8-B3DD-15741E41A578}">
      <dsp:nvSpPr>
        <dsp:cNvPr id="0" name=""/>
        <dsp:cNvSpPr/>
      </dsp:nvSpPr>
      <dsp:spPr>
        <a:xfrm>
          <a:off x="3696781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/>
            <a:t>Integração com o jetpack</a:t>
          </a:r>
          <a:endParaRPr lang="en-US" sz="2300" kern="1200"/>
        </a:p>
      </dsp:txBody>
      <dsp:txXfrm>
        <a:off x="3696781" y="2091632"/>
        <a:ext cx="2856223" cy="720000"/>
      </dsp:txXfrm>
    </dsp:sp>
    <dsp:sp modelId="{BE2A822A-D851-42E8-8944-CC54CB2FD6A4}">
      <dsp:nvSpPr>
        <dsp:cNvPr id="0" name=""/>
        <dsp:cNvSpPr/>
      </dsp:nvSpPr>
      <dsp:spPr>
        <a:xfrm>
          <a:off x="7838305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4264-875F-4C72-9AF8-B64673755AEF}">
      <dsp:nvSpPr>
        <dsp:cNvPr id="0" name=""/>
        <dsp:cNvSpPr/>
      </dsp:nvSpPr>
      <dsp:spPr>
        <a:xfrm>
          <a:off x="7052844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Redução nos memory leaks</a:t>
          </a:r>
        </a:p>
      </dsp:txBody>
      <dsp:txXfrm>
        <a:off x="7052844" y="2091632"/>
        <a:ext cx="285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9D921-CD9F-EB43-A89D-898CA8D66341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3E439-EBB5-4240-8885-3796EFA22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7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6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3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8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2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06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droiddevelopers/coroutines-on-android-part-i-getting-the-background-3e0e54d20bb" TargetMode="External"/><Relationship Id="rId2" Type="http://schemas.openxmlformats.org/officeDocument/2006/relationships/hyperlink" Target="https://medium.com/android-dev-br/utilizando-kotlin-coroutines-no-android-c73fcda71e27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hyperlink" Target="https://github.com/android/architecture-samples/blob/todo-mvvm-live-kotlin/todoapp/app/src/main/java/com/example/android/architecture/blueprints/todoapp/Event.k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basics.html#your-first-corouti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droiddevelopers/coroutines-on-android-part-i-getting-the-background-3e0e54d20bb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3" name="Straight Connector 24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4" name="Rectangle 24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14" descr="Script de computador em uma tela">
            <a:extLst>
              <a:ext uri="{FF2B5EF4-FFF2-40B4-BE49-F238E27FC236}">
                <a16:creationId xmlns:a16="http://schemas.microsoft.com/office/drawing/2014/main" id="{2C637631-D858-4B6A-A574-4D62EF1F7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0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A9C8-32C5-4089-A741-3A39DF2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dirty="0"/>
              <a:t>Aula 2 : </a:t>
            </a:r>
            <a:r>
              <a:rPr lang="pt-BR" sz="6600" dirty="0" err="1"/>
              <a:t>Coroutines</a:t>
            </a:r>
            <a:endParaRPr lang="pt-BR" sz="6600" dirty="0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80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9931F-8F8A-BF4D-BF3B-4BDA84E1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Dispatchers: Exemplo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B5F17590-2AF3-5442-8E08-2D863E55B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81448"/>
            <a:ext cx="8681132" cy="477462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2CD3E8-89B2-6347-B22F-5AB4842C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Escopos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DF358-E2DA-FE46-A307-D1A4EBFC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Os escopos ajudam a definir o ciclo de vida de uma </a:t>
            </a:r>
            <a:r>
              <a:rPr lang="pt-BR" dirty="0" err="1"/>
              <a:t>coroutine</a:t>
            </a:r>
            <a:endParaRPr lang="pt-BR" dirty="0"/>
          </a:p>
          <a:p>
            <a:r>
              <a:rPr lang="pt-BR" dirty="0"/>
              <a:t>Existem vários escopos disponíveis, os principais são:</a:t>
            </a:r>
          </a:p>
          <a:p>
            <a:r>
              <a:rPr lang="pt-BR" dirty="0" err="1"/>
              <a:t>GlobalScope</a:t>
            </a:r>
            <a:r>
              <a:rPr lang="pt-BR" dirty="0"/>
              <a:t>: Escopo global vinculado ao ciclo de vida da aplicação</a:t>
            </a:r>
          </a:p>
          <a:p>
            <a:r>
              <a:rPr lang="pt-BR" dirty="0" err="1"/>
              <a:t>ViewModelScope</a:t>
            </a:r>
            <a:r>
              <a:rPr lang="pt-BR" dirty="0"/>
              <a:t>: Escopo vinculado a uma </a:t>
            </a:r>
            <a:r>
              <a:rPr lang="pt-BR" dirty="0" err="1"/>
              <a:t>viewModel</a:t>
            </a:r>
            <a:endParaRPr lang="pt-BR" dirty="0"/>
          </a:p>
          <a:p>
            <a:r>
              <a:rPr lang="pt-BR" dirty="0" err="1"/>
              <a:t>LiveDataScope</a:t>
            </a:r>
            <a:r>
              <a:rPr lang="pt-BR" dirty="0"/>
              <a:t>: Vinculado ao ciclo de vida de um </a:t>
            </a:r>
            <a:r>
              <a:rPr lang="pt-BR" dirty="0" err="1"/>
              <a:t>livedata</a:t>
            </a:r>
            <a:endParaRPr lang="pt-BR" dirty="0"/>
          </a:p>
          <a:p>
            <a:r>
              <a:rPr lang="pt-BR" dirty="0" err="1"/>
              <a:t>MainScope</a:t>
            </a:r>
            <a:r>
              <a:rPr lang="pt-BR" dirty="0"/>
              <a:t>: Vinculado ao ciclo de vida da UI</a:t>
            </a:r>
          </a:p>
        </p:txBody>
      </p:sp>
      <p:pic>
        <p:nvPicPr>
          <p:cNvPr id="5" name="Picture 4" descr="Alvo com vários anéis de precisão">
            <a:extLst>
              <a:ext uri="{FF2B5EF4-FFF2-40B4-BE49-F238E27FC236}">
                <a16:creationId xmlns:a16="http://schemas.microsoft.com/office/drawing/2014/main" id="{9DF0CF15-5E5F-CD13-A0C1-F7E37BF83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2" b="-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30010-724F-F64F-9D7F-8C4747B4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dispatcher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58F87-EAA8-F947-8FA8-A37596F1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escopo define </a:t>
            </a:r>
            <a:r>
              <a:rPr lang="pt-BR" b="1" dirty="0"/>
              <a:t>qual o ciclo de vida </a:t>
            </a:r>
            <a:r>
              <a:rPr lang="pt-BR" dirty="0"/>
              <a:t>que uma </a:t>
            </a:r>
            <a:r>
              <a:rPr lang="pt-BR" dirty="0" err="1"/>
              <a:t>coroutine</a:t>
            </a:r>
            <a:r>
              <a:rPr lang="pt-BR" dirty="0"/>
              <a:t> vai estar vinculada</a:t>
            </a:r>
          </a:p>
          <a:p>
            <a:r>
              <a:rPr lang="pt-BR" dirty="0"/>
              <a:t>O </a:t>
            </a:r>
            <a:r>
              <a:rPr lang="pt-BR" dirty="0" err="1"/>
              <a:t>dispatcher</a:t>
            </a:r>
            <a:r>
              <a:rPr lang="pt-BR" dirty="0"/>
              <a:t> </a:t>
            </a:r>
            <a:r>
              <a:rPr lang="pt-BR" b="1" dirty="0"/>
              <a:t>define aonde</a:t>
            </a:r>
            <a:r>
              <a:rPr lang="pt-BR" dirty="0"/>
              <a:t> a </a:t>
            </a:r>
            <a:r>
              <a:rPr lang="pt-BR" dirty="0" err="1"/>
              <a:t>coroutine</a:t>
            </a:r>
            <a:r>
              <a:rPr lang="pt-BR" dirty="0"/>
              <a:t> vai rodar</a:t>
            </a:r>
          </a:p>
        </p:txBody>
      </p:sp>
    </p:spTree>
    <p:extLst>
      <p:ext uri="{BB962C8B-B14F-4D97-AF65-F5344CB8AC3E}">
        <p14:creationId xmlns:p14="http://schemas.microsoft.com/office/powerpoint/2010/main" val="41918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E3E5-922F-4D46-B554-01D42C7D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Retrofit</a:t>
            </a:r>
            <a:r>
              <a:rPr lang="pt-BR" dirty="0"/>
              <a:t> + </a:t>
            </a:r>
            <a:r>
              <a:rPr lang="pt-BR" dirty="0" err="1"/>
              <a:t>coroutine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5D606-A437-6C49-80A4-DBF3CA3F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 </a:t>
            </a:r>
            <a:r>
              <a:rPr lang="pt-BR" dirty="0" err="1"/>
              <a:t>coroutines</a:t>
            </a:r>
            <a:r>
              <a:rPr lang="pt-BR" dirty="0"/>
              <a:t> com o </a:t>
            </a:r>
            <a:r>
              <a:rPr lang="pt-BR" dirty="0" err="1"/>
              <a:t>retrofit</a:t>
            </a:r>
            <a:r>
              <a:rPr lang="pt-BR" dirty="0"/>
              <a:t> basta transformar as funções na interface em </a:t>
            </a:r>
            <a:r>
              <a:rPr lang="pt-BR" b="1" dirty="0" err="1"/>
              <a:t>suspended</a:t>
            </a:r>
            <a:r>
              <a:rPr lang="pt-BR" b="1" dirty="0"/>
              <a:t> </a:t>
            </a:r>
            <a:r>
              <a:rPr lang="pt-BR" dirty="0"/>
              <a:t>e alterar o tipo de retorno para </a:t>
            </a:r>
            <a:r>
              <a:rPr lang="pt-BR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6591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0C12F-4DDA-054E-8853-5926C4F7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Adicionando as dependências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32A4E3-E0F8-A545-BCE8-1009675C8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433800"/>
            <a:ext cx="10621502" cy="995200"/>
          </a:xfrm>
        </p:spPr>
      </p:pic>
    </p:spTree>
    <p:extLst>
      <p:ext uri="{BB962C8B-B14F-4D97-AF65-F5344CB8AC3E}">
        <p14:creationId xmlns:p14="http://schemas.microsoft.com/office/powerpoint/2010/main" val="161840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0DE4F-9CF8-4535-9393-A1F0CE67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Bora </a:t>
            </a:r>
            <a:r>
              <a:rPr lang="pt-BR" sz="6000" dirty="0"/>
              <a:t>programar</a:t>
            </a:r>
            <a:r>
              <a:rPr lang="en-US" sz="6000" dirty="0"/>
              <a:t>?!</a:t>
            </a:r>
          </a:p>
        </p:txBody>
      </p:sp>
      <p:pic>
        <p:nvPicPr>
          <p:cNvPr id="81" name="Picture 80" descr="Script de ordenador en una pantalla">
            <a:extLst>
              <a:ext uri="{FF2B5EF4-FFF2-40B4-BE49-F238E27FC236}">
                <a16:creationId xmlns:a16="http://schemas.microsoft.com/office/drawing/2014/main" id="{D63C162A-4776-4C44-AAF2-356BE662D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7" r="49902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2AFF-2384-4566-AB8C-528F927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Quer saber mais a respeito?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D1264-C3ED-4BB8-822D-6E635BF43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hlinkClick r:id="rId2"/>
              </a:rPr>
              <a:t>Medium: Wellington Costa - Utilizando Coroutines no Android</a:t>
            </a:r>
            <a:endParaRPr lang="en-US" dirty="0"/>
          </a:p>
          <a:p>
            <a:pPr lvl="1"/>
            <a:r>
              <a:rPr lang="pt-BR" dirty="0">
                <a:hlinkClick r:id="rId3"/>
              </a:rPr>
              <a:t>Medium: Sean McQuillan - Coroutines part I</a:t>
            </a:r>
            <a:r>
              <a:rPr lang="pt-BR" dirty="0"/>
              <a:t> (Em inglês)</a:t>
            </a:r>
          </a:p>
          <a:p>
            <a:pPr lvl="1"/>
            <a:r>
              <a:rPr lang="pt-BR" i="1" dirty="0">
                <a:hlinkClick r:id="rId4"/>
              </a:rPr>
              <a:t>Google Architecture Samples: Event </a:t>
            </a:r>
            <a:r>
              <a:rPr lang="pt-BR" i="1">
                <a:hlinkClick r:id="rId4"/>
              </a:rPr>
              <a:t>wrapper</a:t>
            </a:r>
            <a:endParaRPr lang="pt-BR" i="1" dirty="0"/>
          </a:p>
        </p:txBody>
      </p:sp>
      <p:pic>
        <p:nvPicPr>
          <p:cNvPr id="5" name="Picture 4" descr="Óculos em cima de um livro">
            <a:extLst>
              <a:ext uri="{FF2B5EF4-FFF2-40B4-BE49-F238E27FC236}">
                <a16:creationId xmlns:a16="http://schemas.microsoft.com/office/drawing/2014/main" id="{046B0056-D59F-4BCA-B829-46F858AFF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86" r="37954" b="9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42E511-92F5-9945-9C70-E2C0E9AE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pt-BR" dirty="0" err="1"/>
              <a:t>Coroutines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C10D1-5C30-6249-99BC-29BF1670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pt-BR" dirty="0"/>
              <a:t>Uma das grandes vantagens de utilizar </a:t>
            </a:r>
            <a:r>
              <a:rPr lang="pt-BR" dirty="0" err="1"/>
              <a:t>Kotlin</a:t>
            </a:r>
            <a:r>
              <a:rPr lang="pt-BR" dirty="0"/>
              <a:t> é a possibilidade de utilizar as </a:t>
            </a:r>
            <a:r>
              <a:rPr lang="pt-BR" dirty="0" err="1"/>
              <a:t>coroutines</a:t>
            </a:r>
            <a:r>
              <a:rPr lang="pt-BR" dirty="0"/>
              <a:t> </a:t>
            </a:r>
          </a:p>
          <a:p>
            <a:r>
              <a:rPr lang="pt-BR" dirty="0"/>
              <a:t>Elas proporcionam um jeito simples e elegante de criar código assíncrono</a:t>
            </a:r>
          </a:p>
          <a:p>
            <a:r>
              <a:rPr lang="pt-BR" dirty="0"/>
              <a:t>Utilizando esta biblioteca podemos escrever código de forma muito similar ao que faríamos de forma síncrona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82E3-A269-02C5-60BC-CA67646A8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87" r="27044" b="-1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4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81431-EE15-2747-89E1-CED2B37D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Vantagens das coroutines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AC2A33B-05B6-EBD7-F694-B2939BE43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6383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08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A11817-5B82-D54E-A64F-5D5DC0E2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Coroutine exemplo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C432F8B-4DC7-684C-85FB-B3C6551E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2787063"/>
            <a:ext cx="10885620" cy="247647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9BF1B6-3661-E94C-AF66-782B5B6F5F0C}"/>
              </a:ext>
            </a:extLst>
          </p:cNvPr>
          <p:cNvSpPr txBox="1"/>
          <p:nvPr/>
        </p:nvSpPr>
        <p:spPr>
          <a:xfrm>
            <a:off x="770961" y="5809129"/>
            <a:ext cx="37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Kotlin Lang: First coroutine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25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7910E-D715-7E48-84EF-0AAADDF2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suspensas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8F165-5A8C-0D44-8D73-A47ECC64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Quando utilizamos uma função suspensa, ela permite que suspendamos a execução daquele trecho do código enquanto a operação custosa está sendo executada </a:t>
            </a:r>
            <a:r>
              <a:rPr lang="pt-BR" b="1" dirty="0"/>
              <a:t>mas não bloquei a thread principal</a:t>
            </a:r>
          </a:p>
          <a:p>
            <a:r>
              <a:rPr lang="pt-BR" dirty="0"/>
              <a:t>Quando a operação custosa termina, ele volta a executar o código que estava suspenso do ponto aonde ele tinha parado</a:t>
            </a:r>
          </a:p>
          <a:p>
            <a:r>
              <a:rPr lang="pt-BR" dirty="0"/>
              <a:t>Funções suspensas só podem ser chamadas por outras funções suspensas ou </a:t>
            </a:r>
            <a:r>
              <a:rPr lang="pt-BR" dirty="0" err="1"/>
              <a:t>coroutines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67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3C21D-7E01-054A-8A90-46245A75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70890"/>
            <a:ext cx="8417485" cy="3927094"/>
          </a:xfrm>
        </p:spPr>
        <p:txBody>
          <a:bodyPr>
            <a:normAutofit/>
          </a:bodyPr>
          <a:lstStyle/>
          <a:p>
            <a:r>
              <a:rPr lang="pt-BR" dirty="0"/>
              <a:t>Funções suspensas: exemplo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3AC9C169-2EFA-374A-BF6F-EFB8A930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8" y="2298103"/>
            <a:ext cx="7802308" cy="1736014"/>
          </a:xfrm>
          <a:prstGeom prst="rect">
            <a:avLst/>
          </a:prstGeom>
        </p:spPr>
      </p:pic>
      <p:grpSp>
        <p:nvGrpSpPr>
          <p:cNvPr id="24" name="Group 1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2BBB7-6ABB-5243-8D10-6601CAC5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coroutine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A54EB-61CB-DE40-8703-3716E58B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criar uma </a:t>
            </a:r>
            <a:r>
              <a:rPr lang="pt-BR" dirty="0" err="1"/>
              <a:t>coroutine</a:t>
            </a:r>
            <a:r>
              <a:rPr lang="pt-BR" dirty="0"/>
              <a:t> utilizamos duas palavras reservadas, </a:t>
            </a:r>
            <a:r>
              <a:rPr lang="pt-BR" b="1" dirty="0" err="1"/>
              <a:t>launch</a:t>
            </a:r>
            <a:r>
              <a:rPr lang="pt-BR" dirty="0"/>
              <a:t> e </a:t>
            </a:r>
            <a:r>
              <a:rPr lang="pt-BR" b="1" dirty="0" err="1"/>
              <a:t>async</a:t>
            </a:r>
            <a:r>
              <a:rPr lang="pt-BR" dirty="0"/>
              <a:t>. As </a:t>
            </a:r>
            <a:r>
              <a:rPr lang="pt-BR" dirty="0" err="1"/>
              <a:t>coroutines</a:t>
            </a:r>
            <a:r>
              <a:rPr lang="pt-BR" dirty="0"/>
              <a:t> criadas desta forma</a:t>
            </a:r>
            <a:r>
              <a:rPr lang="pt-BR" b="1" dirty="0"/>
              <a:t> não bloqueiam a thread principal </a:t>
            </a:r>
          </a:p>
          <a:p>
            <a:r>
              <a:rPr lang="pt-BR" dirty="0"/>
              <a:t>Utilizamos o </a:t>
            </a:r>
            <a:r>
              <a:rPr lang="pt-BR" b="1" dirty="0" err="1"/>
              <a:t>launch</a:t>
            </a:r>
            <a:r>
              <a:rPr lang="pt-BR" b="1" dirty="0"/>
              <a:t> </a:t>
            </a:r>
            <a:r>
              <a:rPr lang="pt-BR" dirty="0"/>
              <a:t>em operações que </a:t>
            </a:r>
            <a:r>
              <a:rPr lang="pt-BR" b="1" dirty="0"/>
              <a:t>não tem retorno</a:t>
            </a:r>
          </a:p>
          <a:p>
            <a:pPr lvl="1"/>
            <a:r>
              <a:rPr lang="pt-BR" dirty="0"/>
              <a:t>O tipo do retorno da função </a:t>
            </a:r>
            <a:r>
              <a:rPr lang="pt-BR" dirty="0" err="1"/>
              <a:t>launch</a:t>
            </a:r>
            <a:r>
              <a:rPr lang="pt-BR" dirty="0"/>
              <a:t> 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, </a:t>
            </a:r>
            <a:r>
              <a:rPr lang="pt-BR" dirty="0"/>
              <a:t>com ele podemos cancelar a execução da </a:t>
            </a:r>
            <a:r>
              <a:rPr lang="pt-BR" dirty="0" err="1"/>
              <a:t>coroutine</a:t>
            </a:r>
            <a:endParaRPr lang="pt-BR" dirty="0"/>
          </a:p>
          <a:p>
            <a:r>
              <a:rPr lang="pt-BR" dirty="0"/>
              <a:t>Para</a:t>
            </a:r>
            <a:r>
              <a:rPr lang="pt-BR" b="1" dirty="0"/>
              <a:t> </a:t>
            </a:r>
            <a:r>
              <a:rPr lang="pt-BR" dirty="0"/>
              <a:t>operações</a:t>
            </a:r>
            <a:r>
              <a:rPr lang="pt-BR" b="1" dirty="0"/>
              <a:t> aonde precisamos de um retorno </a:t>
            </a:r>
            <a:r>
              <a:rPr lang="pt-BR" dirty="0"/>
              <a:t>utilizamos</a:t>
            </a:r>
            <a:r>
              <a:rPr lang="pt-BR" b="1" dirty="0"/>
              <a:t> o </a:t>
            </a:r>
            <a:r>
              <a:rPr lang="pt-BR" b="1" dirty="0" err="1"/>
              <a:t>async</a:t>
            </a:r>
            <a:endParaRPr lang="pt-BR" b="1" dirty="0"/>
          </a:p>
          <a:p>
            <a:pPr lvl="1"/>
            <a:r>
              <a:rPr lang="pt-BR" dirty="0"/>
              <a:t>O tipo do retorno do </a:t>
            </a:r>
            <a:r>
              <a:rPr lang="pt-BR" dirty="0" err="1"/>
              <a:t>async</a:t>
            </a:r>
            <a:r>
              <a:rPr lang="pt-BR" dirty="0"/>
              <a:t> é o </a:t>
            </a:r>
            <a:r>
              <a:rPr lang="pt-BR" b="1" dirty="0" err="1"/>
              <a:t>Deferred</a:t>
            </a:r>
            <a:r>
              <a:rPr lang="pt-BR" b="1" dirty="0"/>
              <a:t>, </a:t>
            </a:r>
            <a:r>
              <a:rPr lang="pt-BR" dirty="0"/>
              <a:t>através do método </a:t>
            </a:r>
            <a:r>
              <a:rPr lang="pt-BR" b="1" dirty="0" err="1"/>
              <a:t>await</a:t>
            </a:r>
            <a:r>
              <a:rPr lang="pt-BR" dirty="0"/>
              <a:t> conseguimos obter o retorno</a:t>
            </a:r>
          </a:p>
        </p:txBody>
      </p:sp>
    </p:spTree>
    <p:extLst>
      <p:ext uri="{BB962C8B-B14F-4D97-AF65-F5344CB8AC3E}">
        <p14:creationId xmlns:p14="http://schemas.microsoft.com/office/powerpoint/2010/main" val="382426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A2ACB6-5D47-0441-8C41-EA0D4EC9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7879602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 dirty="0"/>
              <a:t>Criando </a:t>
            </a:r>
            <a:r>
              <a:rPr lang="pt-BR" sz="3400" dirty="0" err="1"/>
              <a:t>coroutine</a:t>
            </a:r>
            <a:r>
              <a:rPr lang="pt-BR" sz="3400" dirty="0"/>
              <a:t>: exemplo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617917DD-D309-AB42-9F39-73A3EE49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2" y="1567259"/>
            <a:ext cx="9361398" cy="49381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0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1AF5D-7583-DD4C-A989-F7DFF5A0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Dispatchers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9B6FB-EAC6-B149-B163-F83BED80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7335835" cy="3601212"/>
          </a:xfrm>
        </p:spPr>
        <p:txBody>
          <a:bodyPr/>
          <a:lstStyle/>
          <a:p>
            <a:r>
              <a:rPr lang="pt-BR" dirty="0"/>
              <a:t>Toda </a:t>
            </a:r>
            <a:r>
              <a:rPr lang="pt-BR" dirty="0" err="1"/>
              <a:t>coroutine</a:t>
            </a:r>
            <a:r>
              <a:rPr lang="pt-BR" dirty="0"/>
              <a:t> precisa rodar em um </a:t>
            </a:r>
            <a:r>
              <a:rPr lang="pt-BR" dirty="0" err="1"/>
              <a:t>dispatcher</a:t>
            </a:r>
            <a:endParaRPr lang="pt-BR" dirty="0"/>
          </a:p>
          <a:p>
            <a:r>
              <a:rPr lang="pt-BR" dirty="0" err="1"/>
              <a:t>Kotlin</a:t>
            </a:r>
            <a:r>
              <a:rPr lang="pt-BR" dirty="0"/>
              <a:t> provê 3 </a:t>
            </a:r>
            <a:r>
              <a:rPr lang="pt-BR" dirty="0" err="1"/>
              <a:t>dispatchers</a:t>
            </a:r>
            <a:r>
              <a:rPr lang="pt-BR" dirty="0"/>
              <a:t>, cada um deles com funções específicas:</a:t>
            </a:r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12A1D05-C282-A94A-8F30-3DFB243E5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06786"/>
              </p:ext>
            </p:extLst>
          </p:nvPr>
        </p:nvGraphicFramePr>
        <p:xfrm>
          <a:off x="759012" y="3044161"/>
          <a:ext cx="8127999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1576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931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755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Main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Executa o código na thread principal do </a:t>
                      </a:r>
                      <a:r>
                        <a:rPr lang="pt-BR" dirty="0" err="1"/>
                        <a:t>Android</a:t>
                      </a:r>
                      <a:r>
                        <a:rPr lang="pt-BR" dirty="0"/>
                        <a:t>. Necessário para Interagir com a UI, utilizado para chamar outras </a:t>
                      </a:r>
                      <a:r>
                        <a:rPr lang="pt-BR" dirty="0" err="1"/>
                        <a:t>coroutines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executa na </a:t>
                      </a:r>
                      <a:r>
                        <a:rPr lang="pt-BR" dirty="0" err="1"/>
                        <a:t>main</a:t>
                      </a:r>
                      <a:r>
                        <a:rPr lang="pt-BR" dirty="0"/>
                        <a:t> thread. Melhor performance para operações de rede e leitura/escrita no disco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executa na </a:t>
                      </a:r>
                      <a:r>
                        <a:rPr lang="pt-BR" dirty="0" err="1"/>
                        <a:t>main</a:t>
                      </a:r>
                      <a:r>
                        <a:rPr lang="pt-BR" dirty="0"/>
                        <a:t> thread, melhor performance para tarefas que necessitam de maior processamento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Atualizar </a:t>
                      </a:r>
                      <a:r>
                        <a:rPr lang="pt-BR" dirty="0" err="1"/>
                        <a:t>LiveData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Chamar funções suspensas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Interagir com a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Requisições para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Interação com Banco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Execução de tarefas custosas, </a:t>
                      </a:r>
                      <a:r>
                        <a:rPr lang="pt-BR" dirty="0" err="1"/>
                        <a:t>ex</a:t>
                      </a:r>
                      <a:r>
                        <a:rPr lang="pt-BR" dirty="0"/>
                        <a:t>: ordenação de listas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2267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01095DB-DCDB-AE49-8D4A-8F1649D77B50}"/>
              </a:ext>
            </a:extLst>
          </p:cNvPr>
          <p:cNvSpPr txBox="1"/>
          <p:nvPr/>
        </p:nvSpPr>
        <p:spPr>
          <a:xfrm>
            <a:off x="759012" y="6515469"/>
            <a:ext cx="557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Medium: Sean McQuillan - Coroutines part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147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485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Neue Haas Grotesk Text Pro</vt:lpstr>
      <vt:lpstr>Tema do Office</vt:lpstr>
      <vt:lpstr>PunchcardVTI</vt:lpstr>
      <vt:lpstr>Aula 2 : Coroutines</vt:lpstr>
      <vt:lpstr>Coroutines</vt:lpstr>
      <vt:lpstr>Vantagens das coroutines</vt:lpstr>
      <vt:lpstr>Coroutine exemplo</vt:lpstr>
      <vt:lpstr>Funções suspensas</vt:lpstr>
      <vt:lpstr>Funções suspensas: exemplo</vt:lpstr>
      <vt:lpstr>Criando uma coroutine</vt:lpstr>
      <vt:lpstr>Criando coroutine: exemplo</vt:lpstr>
      <vt:lpstr>Dispatchers</vt:lpstr>
      <vt:lpstr>Dispatchers: Exemplo</vt:lpstr>
      <vt:lpstr>Escopos</vt:lpstr>
      <vt:lpstr>Escopo x dispatcher</vt:lpstr>
      <vt:lpstr>Retrofit + coroutine</vt:lpstr>
      <vt:lpstr>Adicionando as dependências</vt:lpstr>
      <vt:lpstr>Bora programar?!</vt:lpstr>
      <vt:lpstr>Quer saber mais a respeito?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Tomaz Rocha da Silva</cp:lastModifiedBy>
  <cp:revision>31</cp:revision>
  <dcterms:created xsi:type="dcterms:W3CDTF">2021-10-25T11:00:19Z</dcterms:created>
  <dcterms:modified xsi:type="dcterms:W3CDTF">2022-04-10T04:00:18Z</dcterms:modified>
</cp:coreProperties>
</file>