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Álgebra Linear Computacional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Aula 20: Sistemas Lineares (Decomposição Cholesky)</a:t>
            </a:r>
            <a:br/>
            <a:br/>
            <a:r>
              <a:rPr/>
              <a:t>Heitor S. Ramos  ramosh@dcc.ufmg.br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Esses slides são fortemente baseados no livro do prof. Frederico Ferreira Campos, Filho.</a:t>
            </a:r>
          </a:p>
        </p:txBody>
      </p:sp>
    </p:spTree>
  </p:cSld>
</p:sld>
</file>

<file path=ppt/slides/slide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Decomposição de Cholesky e </a:t></a:r><a14:m><m:oMath xmlns:m="http://schemas.openxmlformats.org/officeDocument/2006/math"><m:r><m:t>L</m:t></m:r><m:r><m:t>D</m:t></m:r><m:sSup><m:e><m:r><m:t>L</m:t></m:r></m:e><m:sup><m:r><m:rPr><m:sty m:val="p" /></m:rPr><m:t>⊤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Matriz de coeficientes </a:t></a:r><a14:m><m:oMath xmlns:m="http://schemas.openxmlformats.org/officeDocument/2006/math"><m:r><m:t>A</m:t></m:r></m:oMath></a14:m><a:r><a:rPr /><a:t> simétrica e definida positiva</a:t></a:r></a:p><a:p><a:pPr lvl="0" indent="0" marL="0"><a:buNone /></a:pPr><a14:m><m:oMathPara xmlns:m="http://schemas.openxmlformats.org/officeDocument/2006/math"><m:oMathParaPr><m:jc m:val="center" /></m:oMathParaPr><m:oMath><m:sSup><m:e><m:r><m:t>v</m:t></m:r></m:e><m:sup><m:r><m:rPr><m:sty m:val="p" /></m:rPr><m:t>⊤</m:t></m:r></m:sup></m:sSup><m:r><m:t>A</m:t></m:r><m:r><m:t>v</m:t></m:r><m:r><m:rPr><m:sty m:val="p" /></m:rPr><m:t>&gt;</m:t></m:r><m:r><m:t>0</m:t></m:r><m:r><m:rPr><m:sty m:val="p" /></m:rPr><m:t>,</m:t></m:r><m:r><m:rPr><m:sty m:val="p" /></m:rPr><m:t>∀</m:t></m:r><m:r><m:t>v</m:t></m:r><m:r><m:rPr><m:sty m:val="p" /></m:rPr><m:t>≠</m:t></m:r><m:r><m:t>0</m:t></m:r></m:oMath></m:oMathPara></a14:m></a:p><a:p><a:pPr lvl="0" /><a14:m><m:oMath xmlns:m="http://schemas.openxmlformats.org/officeDocument/2006/math"><m:r><m:t>A</m:t></m:r></m:oMath></a14:m><a:r><a:rPr /><a:t> pode ser decomposta tal que</a:t></a:r></a:p><a:p><a:pPr lvl="0" indent="0" marL="0"><a:buNone /></a:pPr><a14:m><m:oMathPara xmlns:m="http://schemas.openxmlformats.org/officeDocument/2006/math"><m:oMathParaPr><m:jc m:val="center" /></m:oMathParaPr><m:oMath><m:r><m:t>A</m:t></m:r><m:r><m:rPr><m:sty m:val="p" /></m:rPr><m:t>=</m:t></m:r><m:r><m:t>L</m:t></m:r><m:sSup><m:e><m:r><m:t>L</m:t></m:r></m:e><m:sup><m:r><m:rPr><m:sty m:val="p" /></m:rPr><m:t>⊤</m:t></m:r></m:sup></m:sSup></m:oMath></m:oMathPara></a14:m></a:p><a:p><a:pPr lvl="0" /><a14:m><m:oMath xmlns:m="http://schemas.openxmlformats.org/officeDocument/2006/math"><m:r><m:t>L</m:t></m:r></m:oMath></a14:m><a:r><a:rPr /><a:t> é triangular inferior</a:t></a:r></a:p><a:p><a:pPr lvl="0" /><a14:m><m:oMath xmlns:m="http://schemas.openxmlformats.org/officeDocument/2006/math"><m:sSup><m:e><m:r><m:t>L</m:t></m:r></m:e><m:sup><m:r><m:rPr><m:sty m:val="p" /></m:rPr><m:t>⊤</m:t></m:r></m:sup></m:sSup></m:oMath></a14:m><a:r><a:rPr /><a:t> é triangular superior</a:t></a:r></a:p></p:txBody></p:sp></mc:Choice></mc:AlternateContent></p:spTree></p:cSld>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Decomposição de Cholesky e </a:t></a:r><a14:m><m:oMath xmlns:m="http://schemas.openxmlformats.org/officeDocument/2006/math"><m:r><m:t>L</m:t></m:r><m:r><m:t>D</m:t></m:r><m:sSup><m:e><m:r><m:t>L</m:t></m:r></m:e><m:sup><m:r><m:rPr><m:sty m:val="p" /></m:rPr><m:t>⊤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1270000"><a:buNone /></a:pPr><a:r><a:rPr sz="2000" b="1" /><a:t>Teorema (Cholesky)</a:t></a:r></a:p><a:p><a:pPr lvl="0" indent="0" marL="1270000"><a:buNone /></a:pPr><a:r><a:rPr sz="2000" /><a:t>Se </a:t></a:r><a14:m><m:oMath xmlns:m="http://schemas.openxmlformats.org/officeDocument/2006/math"><m:r><m:t>A</m:t></m:r></m:oMath></a14:m><a:r><a:rPr sz="2000" /><a:t> for uma matriz simétrica e definida positiva, então existe uma única matriz triangular </a:t></a:r><a14:m><m:oMath xmlns:m="http://schemas.openxmlformats.org/officeDocument/2006/math"><m:r><m:t>L</m:t></m:r></m:oMath></a14:m><a:r><a:rPr sz="2000" /><a:t> com elementos da diagonal positivos tal que </a:t></a:r><a14:m><m:oMath xmlns:m="http://schemas.openxmlformats.org/officeDocument/2006/math"><m:r><m:t>A</m:t></m:r><m:r><m:rPr><m:sty m:val="p" /></m:rPr><m:t>=</m:t></m:r><m:r><m:t>L</m:t></m:r><m:sSup><m:e><m:r><m:t>L</m:t></m:r></m:e><m:sup><m:r><m:rPr><m:sty m:val="p" /></m:rPr><m:t>⊤</m:t></m:r></m:sup></m:sSup></m:oMath></a14:m></a:p><a:p><a:pPr lvl="0" /><a:r><a:rPr /><a:t>Produto </a:t></a:r><a14:m><m:oMath xmlns:m="http://schemas.openxmlformats.org/officeDocument/2006/math"><m:r><m:t>L</m:t></m:r><m:sSup><m:e><m:r><m:t>L</m:t></m:r></m:e><m:sup><m:r><m:rPr><m:sty m:val="p" /></m:rPr><m:t>⊤</m:t></m:r></m:sup></m:sSup><m:r><m:rPr><m:sty m:val="p" /></m:rPr><m:t>=</m:t></m:r><m:r><m:t>A</m:t></m:r></m:oMath></a14:m><a:r><a:rPr /><a:t> de uma matriz de ordem 4</a:t></a:r></a:p><a:p><a:pPr lvl="0" indent="0" marL="0"><a:buNone /></a:pPr><a14:m><m:oMathPara xmlns:m="http://schemas.openxmlformats.org/officeDocument/2006/math"><m:oMathParaPr><m:jc m:val="center" /></m:oMathParaPr><m:oMath><m:d><m:dPr><m:begChr m:val="[" /><m:endChr m:val="]" /><m:sepChr m:val="" /><m:grow /></m:dPr><m:e><m:m><m:mPr><m:baseJc m:val="center" /><m:plcHide m:val="1" /><m:mcs><m:mc><m:mcPr><m:mcJc m:val="center" /><m:count m:val="1" /></m:mcPr></m:mc><m:mc><m:mcPr><m:mcJc m:val="center" /><m:count m:val="1" /></m:mcPr></m:mc><m:mc><m:mcPr><m:mcJc m:val="center" /><m:count m:val="1" /></m:mcPr></m:mc><m:mc><m:mcPr><m:mcJc m:val="center" /><m:count m:val="1" /></m:mcPr></m:mc></m:mcs></m:mPr><m:mr><m:e><m:sSub><m:e><m:r><m:t>l</m:t></m:r></m:e><m:sub><m:r><m:t>11</m:t></m:r></m:sub></m:sSub></m:e><m:e><m:r><m:t>0</m:t></m:r></m:e><m:e><m:r><m:t>0</m:t></m:r></m:e><m:e><m:r><m:t>0</m:t></m:r></m:e></m:mr><m:mr><m:e><m:sSub><m:e><m:r><m:t>l</m:t></m:r></m:e><m:sub><m:r><m:t>21</m:t></m:r></m:sub></m:sSub></m:e><m:e><m:sSub><m:e><m:r><m:t>l</m:t></m:r></m:e><m:sub><m:r><m:t>22</m:t></m:r></m:sub></m:sSub></m:e><m:e><m:r><m:t>0</m:t></m:r></m:e><m:e><m:r><m:t>0</m:t></m:r></m:e></m:mr><m:mr><m:e><m:sSub><m:e><m:r><m:t>l</m:t></m:r></m:e><m:sub><m:r><m:t>31</m:t></m:r></m:sub></m:sSub></m:e><m:e><m:sSub><m:e><m:r><m:t>l</m:t></m:r></m:e><m:sub><m:r><m:t>32</m:t></m:r></m:sub></m:sSub></m:e><m:e><m:sSub><m:e><m:r><m:t>l</m:t></m:r></m:e><m:sub><m:r><m:t>33</m:t></m:r></m:sub></m:sSub></m:e><m:e><m:r><m:t>0</m:t></m:r></m:e></m:mr><m:mr><m:e><m:sSub><m:e><m:r><m:t>l</m:t></m:r></m:e><m:sub><m:r><m:t>41</m:t></m:r></m:sub></m:sSub></m:e><m:e><m:sSub><m:e><m:r><m:t>l</m:t></m:r></m:e><m:sub><m:r><m:t>42</m:t></m:r></m:sub></m:sSub></m:e><m:e><m:sSub><m:e><m:r><m:t>l</m:t></m:r></m:e><m:sub><m:r><m:t>43</m:t></m:r></m:sub></m:sSub></m:e><m:e><m:sSub><m:e><m:r><m:t>l</m:t></m:r></m:e><m:sub><m:r><m:t>44</m:t></m:r></m:sub></m:sSub></m:e></m:mr></m:m></m:e></m:d><m:d><m:dPr><m:begChr m:val="[" /><m:endChr m:val="]" /><m:sepChr m:val="" /><m:grow /></m:dPr><m:e><m:m><m:mPr><m:baseJc m:val="center" /><m:plcHide m:val="1" /><m:mcs><m:mc><m:mcPr><m:mcJc m:val="center" /><m:count m:val="1" /></m:mcPr></m:mc><m:mc><m:mcPr><m:mcJc m:val="center" /><m:count m:val="1" /></m:mcPr></m:mc><m:mc><m:mcPr><m:mcJc m:val="center" /><m:count m:val="1" /></m:mcPr></m:mc><m:mc><m:mcPr><m:mcJc m:val="center" /><m:count m:val="1" /></m:mcPr></m:mc></m:mcs></m:mPr><m:mr><m:e><m:sSub><m:e><m:r><m:t>l</m:t></m:r></m:e><m:sub><m:r><m:t>11</m:t></m:r></m:sub></m:sSub></m:e><m:e><m:sSub><m:e><m:r><m:t>l</m:t></m:r></m:e><m:sub><m:r><m:t>21</m:t></m:r></m:sub></m:sSub></m:e><m:e><m:sSub><m:e><m:r><m:t>l</m:t></m:r></m:e><m:sub><m:r><m:t>31</m:t></m:r></m:sub></m:sSub></m:e><m:e><m:sSub><m:e><m:r><m:t>l</m:t></m:r></m:e><m:sub><m:r><m:t>41</m:t></m:r></m:sub></m:sSub></m:e></m:mr><m:mr><m:e><m:r><m:t>0</m:t></m:r></m:e><m:e><m:sSub><m:e><m:r><m:t>l</m:t></m:r></m:e><m:sub><m:r><m:t>22</m:t></m:r></m:sub></m:sSub></m:e><m:e><m:sSub><m:e><m:r><m:t>l</m:t></m:r></m:e><m:sub><m:r><m:t>32</m:t></m:r></m:sub></m:sSub></m:e><m:e><m:sSub><m:e><m:r><m:t>l</m:t></m:r></m:e><m:sub><m:r><m:t>42</m:t></m:r></m:sub></m:sSub></m:e></m:mr><m:mr><m:e><m:r><m:t>0</m:t></m:r></m:e><m:e><m:r><m:t>0</m:t></m:r></m:e><m:e><m:sSub><m:e><m:r><m:t>l</m:t></m:r></m:e><m:sub><m:r><m:t>33</m:t></m:r></m:sub></m:sSub></m:e><m:e><m:sSub><m:e><m:r><m:t>l</m:t></m:r></m:e><m:sub><m:r><m:t>43</m:t></m:r></m:sub></m:sSub></m:e></m:mr><m:mr><m:e><m:r><m:t>0</m:t></m:r></m:e><m:e><m:r><m:t>0</m:t></m:r></m:e><m:e><m:r><m:t>0</m:t></m:r></m:e><m:e><m:sSub><m:e><m:r><m:t>l</m:t></m:r></m:e><m:sub><m:r><m:t>44</m:t></m:r></m:sub></m:sSub></m:e></m:mr></m:m></m:e></m:d><m:r><m:rPr><m:sty m:val="p" /></m:rPr><m:t>=</m:t></m:r><m:d><m:dPr><m:begChr m:val="[" /><m:endChr m:val="]" /><m:sepChr m:val="" /><m:grow /></m:dPr><m:e><m:m><m:mPr><m:baseJc m:val="center" /><m:plcHide m:val="1" /><m:mcs><m:mc><m:mcPr><m:mcJc m:val="center" /><m:count m:val="1" /></m:mcPr></m:mc><m:mc><m:mcPr><m:mcJc m:val="center" /><m:count m:val="1" /></m:mcPr></m:mc><m:mc><m:mcPr><m:mcJc m:val="center" /><m:count m:val="1" /></m:mcPr></m:mc><m:mc><m:mcPr><m:mcJc m:val="center" /><m:count m:val="1" /></m:mcPr></m:mc></m:mcs></m:mPr><m:mr><m:e><m:sSub><m:e><m:r><m:t>a</m:t></m:r></m:e><m:sub><m:r><m:t>11</m:t></m:r></m:sub></m:sSub></m:e><m:e><m:sSub><m:e><m:r><m:t>a</m:t></m:r></m:e><m:sub><m:r><m:t>12</m:t></m:r></m:sub></m:sSub></m:e><m:e><m:sSub><m:e><m:r><m:t>a</m:t></m:r></m:e><m:sub><m:r><m:t>13</m:t></m:r></m:sub></m:sSub></m:e><m:e><m:sSub><m:e><m:r><m:t>a</m:t></m:r></m:e><m:sub><m:r><m:t>14</m:t></m:r></m:sub></m:sSub></m:e></m:mr><m:mr><m:e><m:sSub><m:e><m:r><m:t>a</m:t></m:r></m:e><m:sub><m:r><m:t>21</m:t></m:r></m:sub></m:sSub></m:e><m:e><m:sSub><m:e><m:r><m:t>a</m:t></m:r></m:e><m:sub><m:r><m:t>22</m:t></m:r></m:sub></m:sSub></m:e><m:e><m:sSub><m:e><m:r><m:t>a</m:t></m:r></m:e><m:sub><m:r><m:t>23</m:t></m:r></m:sub></m:sSub></m:e><m:e><m:sSub><m:e><m:r><m:t>a</m:t></m:r></m:e><m:sub><m:r><m:t>24</m:t></m:r></m:sub></m:sSub></m:e></m:mr><m:mr><m:e><m:sSub><m:e><m:r><m:t>a</m:t></m:r></m:e><m:sub><m:r><m:t>31</m:t></m:r></m:sub></m:sSub></m:e><m:e><m:sSub><m:e><m:r><m:t>a</m:t></m:r></m:e><m:sub><m:r><m:t>32</m:t></m:r></m:sub></m:sSub></m:e><m:e><m:sSub><m:e><m:r><m:t>a</m:t></m:r></m:e><m:sub><m:r><m:t>33</m:t></m:r></m:sub></m:sSub></m:e><m:e><m:sSub><m:e><m:r><m:t>a</m:t></m:r></m:e><m:sub><m:r><m:t>34</m:t></m:r></m:sub></m:sSub></m:e></m:mr><m:mr><m:e><m:sSub><m:e><m:r><m:t>a</m:t></m:r></m:e><m:sub><m:r><m:t>41</m:t></m:r></m:sub></m:sSub></m:e><m:e><m:sSub><m:e><m:r><m:t>a</m:t></m:r></m:e><m:sub><m:r><m:t>42</m:t></m:r></m:sub></m:sSub></m:e><m:e><m:sSub><m:e><m:r><m:t>a</m:t></m:r></m:e><m:sub><m:r><m:t>43</m:t></m:r></m:sub></m:sSub></m:e><m:e><m:sSub><m:e><m:r><m:t>a</m:t></m:r></m:e><m:sub><m:r><m:t>44</m:t></m:r></m:sub></m:sSub></m:e></m:mr></m:m></m:e></m:d></m:oMath></m:oMathPara></a14:m></a:p></p:txBody></p:sp></mc:Choice></mc:AlternateContent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 dos fatores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l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Calculo de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44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$$
l^2_{41} + l^2_{42} + l^2_{43} + l^2_{44} = a_{44} \\
l_{44} =  \sqrt{a_{44} - (l^2_{41} + l^2_{42} + l^2_{43})}\\ 
l_{44} = \sqrt{a_{44} - \sum_{k=1}^3 l^2_{4k}}
$$</a:t>
                </a:r>
              </a:p>
              <a:p>
                <a:pPr lvl="0"/>
                <a:r>
                  <a:rPr/>
                  <a:t>Elemento de qualquer diagonal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p>
                            <m:e>
                              <m:sSubSup>
                                <m:e>
                                  <m:r>
                                    <m:t>l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k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onde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Elemento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43</m:t>
                        </m:r>
                      </m:sub>
                    </m:sSub>
                  </m:oMath>
                </a14:m>
                <a:r>
                  <a:rPr/>
                  <a:t> abaixo da diagonal</a:t>
                </a:r>
              </a:p>
              <a:p>
                <a:pPr lvl="0" indent="0" marL="0">
                  <a:buNone/>
                </a:pPr>
                <a:r>
                  <a:rPr/>
                  <a:t>$$
l_{41}l_{31} + l_{42}l_{32} + l_{43}l{33}  = a_{43} \\
l_{43} =  \frac{a_{43} - (l_{41}l_{31} + l_{42}l_{32})}{l_{33}}\\ 
l_{43} = \frac{a_{43} - \sum_{k=1}^2 l_{4k}l_{3k}}{l_{33}}
$$</a:t>
                </a:r>
              </a:p>
              <a:p>
                <a:pPr lvl="0"/>
                <a:r>
                  <a:rPr/>
                  <a:t>Elemento genérico abaixo da diagonal principal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  <m:e>
                              <m:sSub>
                                <m:e>
                                  <m:r>
                                    <m:t>l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k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onde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j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Solução do sistema </a:t></a:r><a14:m><m:oMath xmlns:m="http://schemas.openxmlformats.org/officeDocument/2006/math"><m:r><m:t>A</m:t></m:r><m:r><m:t>x</m:t></m:r><m:r><m:rPr><m:sty m:val="p" /></m:rPr><m:t>=</m:t></m:r><m:r><m:t>b</m:t></m:r></m:oMath></a14:m><a:r><a:rPr /><a:t> pela decomposição de Cholesky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Seja</a:t></a:r></a:p><a:p><a:pPr lvl="0" indent="0" marL="0"><a:buNone /></a:pPr><a:r><a:rPr /><a:t>$$
Ax = b\\ 
LL^\top x = b\\ 
L^\top x =y, \text{ então } Ly=b
$$</a:t></a:r></a:p><a:p><a:pPr lvl="0" indent="0" marL="0"><a:buNone /></a:pPr><a:r><a:rPr /><a:t>Sistema triangular inferior </a:t></a:r><a14:m><m:oMath xmlns:m="http://schemas.openxmlformats.org/officeDocument/2006/math"><m:r><m:t>L</m:t></m:r><m:r><m:t>y</m:t></m:r><m:r><m:rPr><m:sty m:val="p" /></m:rPr><m:t>=</m:t></m:r><m:r><m:t>b</m:t></m:r></m:oMath></a14:m><a:r><a:rPr /><a:t> resolvido pelas substituições sucessivas</a:t></a:r></a:p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f><m:fPr><m:type m:val="bar" /></m:fPr><m:num><m:d><m:dPr><m:begChr m:val="(" /><m:endChr m:val=")" /><m:sepChr m:val="" /><m:grow /></m:dPr><m:e><m:sSub><m:e><m:r><m:t>b</m:t></m:r></m:e><m:sub><m:r><m:t>i</m:t></m:r></m:sub></m:sSub><m:r><m:rPr><m:sty m:val="p" /></m:rPr><m:t>−</m:t></m:r><m:nary><m:naryPr><m:chr m:val="∑" /><m:limLoc m:val="undOvr" /><m:subHide m:val="0" /><m:supHide m:val="0" /></m:naryPr><m:sub><m:r><m:t>j</m:t></m:r><m:r><m:rPr><m:sty m:val="p" /></m:rPr><m:t>=</m:t></m:r><m:r><m:t>1</m:t></m:r></m:sub><m:sup><m:r><m:t>i</m:t></m:r><m:r><m:rPr><m:sty m:val="p" /></m:rPr><m:t>−</m:t></m:r><m:r><m:t>1</m:t></m:r></m:sup><m:e><m:sSub><m:e><m:r><m:t>l</m:t></m:r></m:e><m:sub><m:r><m:t>i</m:t></m:r><m:r><m:t>j</m:t></m:r></m:sub></m:sSub></m:e></m:nary><m:sSub><m:e><m:r><m:t>y</m:t></m:r></m:e><m:sub><m:r><m:t>j</m:t></m:r></m:sub></m:sSub></m:e></m:d></m:num><m:den><m:sSub><m:e><m:r><m:t>l</m:t></m:r></m:e><m:sub><m:r><m:t>i</m:t></m:r><m:r><m:t>i</m:t></m:r></m:sub></m:sSub></m:den></m:f><m:r><m:rPr><m:sty m:val="p" /></m:rPr><m:t>,</m:t></m:r></m:oMath></m:oMathPara></a14:m></a:p><a:p><a:pPr lvl="0" indent="0" marL="0"><a:buNone /></a:pPr><a:r><a:rPr /><a:t>onde </a:t></a:r><a14:m><m:oMath xmlns:m="http://schemas.openxmlformats.org/officeDocument/2006/math"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/m:oMath></a14:m></a:p><a:p><a:pPr lvl="0" indent="0" marL="0"><a:buNone /></a:pPr><a:r><a:rPr /><a:t>Sistema triangular superior </a:t></a:r><a14:m><m:oMath xmlns:m="http://schemas.openxmlformats.org/officeDocument/2006/math"><m:sSup><m:e><m:r><m:t>L</m:t></m:r></m:e><m:sup><m:r><m:rPr><m:sty m:val="p" /></m:rPr><m:t>⊤</m:t></m:r></m:sup></m:sSup><m:r><m:t>x</m:t></m:r><m:r><m:rPr><m:sty m:val="p" /></m:rPr><m:t>=</m:t></m:r><m:r><m:t>y</m:t></m:r></m:oMath></a14:m><a:r><a:rPr /><a:t> resolvido pelas substituições retroativas</a:t></a:r></a:p><a:p><a:pPr lvl="0" indent="0" marL="0"><a:buNone /></a:pPr><a14:m><m:oMathPara xmlns:m="http://schemas.openxmlformats.org/officeDocument/2006/math"><m:oMathParaPr><m:jc m:val="center" /></m:oMathParaPr><m:oMath><m:sSub><m:e><m:r><m:t>x</m:t></m:r></m:e><m:sub><m:r><m:t>i</m:t></m:r></m:sub></m:sSub><m:r><m:rPr><m:sty m:val="p" /></m:rPr><m:t>=</m:t></m:r><m:f><m:fPr><m:type m:val="bar" /></m:fPr><m:num><m:d><m:dPr><m:begChr m:val="(" /><m:endChr m:val=")" /><m:sepChr m:val="" /><m:grow /></m:dPr><m:e><m:sSub><m:e><m:r><m:t>y</m:t></m:r></m:e><m:sub><m:r><m:t>i</m:t></m:r></m:sub></m:sSub><m:r><m:rPr><m:sty m:val="p" /></m:rPr><m:t>−</m:t></m:r><m:nary><m:naryPr><m:chr m:val="∑" /><m:limLoc m:val="undOvr" /><m:subHide m:val="0" /><m:supHide m:val="0" /></m:naryPr><m:sub><m:r><m:t>j</m:t></m:r><m:r><m:rPr><m:sty m:val="p" /></m:rPr><m:t>=</m:t></m:r><m:r><m:t>i</m:t></m:r><m:r><m:rPr><m:sty m:val="p" /></m:rPr><m:t>+</m:t></m:r><m:r><m:t>1</m:t></m:r></m:sub><m:sup><m:r><m:t>n</m:t></m:r></m:sup><m:e><m:sSub><m:e><m:r><m:t>l</m:t></m:r></m:e><m:sub><m:r><m:t>j</m:t></m:r><m:r><m:t>i</m:t></m:r></m:sub></m:sSub></m:e></m:nary><m:sSub><m:e><m:r><m:t>x</m:t></m:r></m:e><m:sub><m:r><m:t>j</m:t></m:r></m:sub></m:sSub></m:e></m:d></m:num><m:den><m:sSub><m:e><m:r><m:t>l</m:t></m:r></m:e><m:sub><m:r><m:t>i</m:t></m:r><m:r><m:t>i</m:t></m:r></m:sub></m:sSub></m:den></m:f><m:r><m:rPr><m:sty m:val="p" /></m:rPr><m:t>,</m:t></m:r></m:oMath></m:oMathPara></a14:m></a:p><a:p><a:pPr lvl="0" indent="0" marL="0"><a:buNone /></a:pPr><a:r><a:rPr /><a:t>onde </a:t></a:r><a14:m><m:oMath xmlns:m="http://schemas.openxmlformats.org/officeDocument/2006/math"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/m:oMath></a14:m></a:p></p:txBody></p:sp></mc:Choice></mc:AlternateContent></p:spTree></p:cSld>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 do determinante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Pela propriedade dos determinantes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det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det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</m:e>
                      </m:d>
                      <m:r>
                        <m:rPr>
                          <m:nor/>
                          <m:sty m:val="p"/>
                        </m:rPr>
                        <m:t>det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L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det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subHide m:val="0"/>
                                  <m:supHide m:val="0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b>
                                    <m:e>
                                      <m:r>
                                        <m:t>l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Exemplo da decomposição de Cholesky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Resolver o sistema a seguir usando a decomposição de Cholesky e verificar a exatidão e unicidade da solução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10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  <m:e>
                                <m: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Coluna 1:</a:t>
                </a:r>
              </a:p>
              <a:p>
                <a:pPr lvl="0" indent="0" marL="0">
                  <a:buNone/>
                </a:pPr>
                <a:r>
                  <a:rPr/>
                  <a:t>$$
l_{11} = \sqrt{a_{11}} = \sqrt{4} = 2\\ 
l_{21} = \frac{a_{21}}{l_{11}} = \frac{-2}{2} = -1\\
l_{31} = \frac{a_{31}}{l_{11}} = \frac{2}{2} = 1 
$$</a:t>
                </a:r>
              </a:p>
              <a:p>
                <a:pPr lvl="0"/>
                <a:r>
                  <a:rPr/>
                  <a:t>Coluna 2:</a:t>
                </a:r>
              </a:p>
              <a:p>
                <a:pPr lvl="0" indent="0" marL="0">
                  <a:buNone/>
                </a:pPr>
                <a:r>
                  <a:rPr/>
                  <a:t>$$
l_{22} = \sqrt{a_{22}-l^2_{21}} = \sqrt{10 - (-1)^2} = 3\\
l_{32} = \frac{a_{32} - l_{31}l_{21}}{l_{22}}= \frac{-7-(-1)(-1)}{3} = -2\\ 
$$</a:t>
                </a:r>
              </a:p>
              <a:p>
                <a:pPr lvl="0"/>
                <a:r>
                  <a:rPr/>
                  <a:t>Coluna 3: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33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Sup>
                                <m:e>
                                  <m:r>
                                    <m:t>l</m:t>
                                  </m:r>
                                </m:e>
                                <m:sub>
                                  <m:r>
                                    <m:t>31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Sup>
                                <m:e>
                                  <m:r>
                                    <m:t>l</m:t>
                                  </m:r>
                                </m:e>
                                <m:sub>
                                  <m:r>
                                    <m:t>32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30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>
                        <m:t>5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10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  <m:e>
                                <m: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Solução dos sistemas triangulares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Sistema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Solução intermediária: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t>4</m:t>
                                  </m:r>
                                </m:e>
                                <m:e>
                                  <m:r>
                                    <m:t>5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⊤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Sistema </a:t>
                </a:r>
                <a14:m>
                  <m:oMath xmlns:m="http://schemas.openxmlformats.org/officeDocument/2006/math"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m:t>⊤</m:t>
                        </m:r>
                      </m:sup>
                    </m:sSup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Solução: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t>3</m:t>
                                  </m:r>
                                </m:e>
                                <m:e>
                                  <m: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⊤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Verificação da exatidão e unicidade da solução</a:t>
                </a:r>
              </a:p>
              <a:p>
                <a:pPr lvl="0" indent="0" marL="0">
                  <a:buNone/>
                </a:pPr>
                <a:r>
                  <a:rPr/>
                  <a:t>Vetor resíduo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t>10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7</m:t>
                                </m:r>
                              </m:e>
                              <m:e>
                                <m: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Solução exata!</a:t>
                </a:r>
              </a:p>
              <a:p>
                <a:pPr lvl="0"/>
                <a:r>
                  <a:rPr/>
                  <a:t>Cálculo do determinante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det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subHide m:val="0"/>
                                  <m:supHide m:val="0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b>
                                    <m:e>
                                      <m:r>
                                        <m:t>l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⋅</m:t>
                              </m:r>
                              <m: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900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Solução única!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Linear Computacional</dc:title>
  <dc:creator>Heitor S. Ramos   ramosh@dcc.ufmg.br</dc:creator>
  <cp:keywords/>
  <dcterms:created xsi:type="dcterms:W3CDTF">2022-11-17T14:02:49Z</dcterms:created>
  <dcterms:modified xsi:type="dcterms:W3CDTF">2022-11-17T14:02:49Z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chalkboard">
    <vt:lpwstr/>
  </property>
  <property fmtid="{D5CDD505-2E9C-101B-9397-08002B2CF9AE}" pid="4" name="controls">
    <vt:lpwstr>True</vt:lpwstr>
  </property>
  <property fmtid="{D5CDD505-2E9C-101B-9397-08002B2CF9AE}" pid="5" name="footer">
    <vt:lpwstr>https://heitorramos.github.io/alc.html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jupyter">
    <vt:lpwstr>python3</vt:lpwstr>
  </property>
  <property fmtid="{D5CDD505-2E9C-101B-9397-08002B2CF9AE}" pid="10" name="logo">
    <vt:lpwstr>common/UFMG_HEAD.png</vt:lpwstr>
  </property>
  <property fmtid="{D5CDD505-2E9C-101B-9397-08002B2CF9AE}" pid="11" name="preview-links">
    <vt:lpwstr>auto</vt:lpwstr>
  </property>
  <property fmtid="{D5CDD505-2E9C-101B-9397-08002B2CF9AE}" pid="12" name="progress">
    <vt:lpwstr>True</vt:lpwstr>
  </property>
  <property fmtid="{D5CDD505-2E9C-101B-9397-08002B2CF9AE}" pid="13" name="resources">
    <vt:lpwstr/>
  </property>
  <property fmtid="{D5CDD505-2E9C-101B-9397-08002B2CF9AE}" pid="14" name="search">
    <vt:lpwstr>True</vt:lpwstr>
  </property>
  <property fmtid="{D5CDD505-2E9C-101B-9397-08002B2CF9AE}" pid="15" name="slide-number">
    <vt:lpwstr>True</vt:lpwstr>
  </property>
  <property fmtid="{D5CDD505-2E9C-101B-9397-08002B2CF9AE}" pid="16" name="style">
    <vt:lpwstr>common/style.css</vt:lpwstr>
  </property>
  <property fmtid="{D5CDD505-2E9C-101B-9397-08002B2CF9AE}" pid="17" name="subtitle">
    <vt:lpwstr>Aula 20: Sistemas Lineares (Decomposição Cholesky)</vt:lpwstr>
  </property>
  <property fmtid="{D5CDD505-2E9C-101B-9397-08002B2CF9AE}" pid="18" name="theme">
    <vt:lpwstr>default</vt:lpwstr>
  </property>
  <property fmtid="{D5CDD505-2E9C-101B-9397-08002B2CF9AE}" pid="19" name="toc-title">
    <vt:lpwstr>Table of contents</vt:lpwstr>
  </property>
</Properties>
</file>