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93" r:id="rId35"/>
    <p:sldId id="294" r:id="rId36"/>
    <p:sldId id="296" r:id="rId37"/>
    <p:sldId id="297" r:id="rId38"/>
    <p:sldId id="298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14" r:id="rId47"/>
    <p:sldId id="309" r:id="rId48"/>
    <p:sldId id="310" r:id="rId49"/>
    <p:sldId id="312" r:id="rId50"/>
    <p:sldId id="313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299" r:id="rId72"/>
    <p:sldId id="262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olors.asp" TargetMode="External"/><Relationship Id="rId2" Type="http://schemas.openxmlformats.org/officeDocument/2006/relationships/hyperlink" Target="https://www.w3schools.com/cssref/css3_pr_border-radiu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j3gtbaF8WA" TargetMode="External"/><Relationship Id="rId2" Type="http://schemas.openxmlformats.org/officeDocument/2006/relationships/hyperlink" Target="https://www.w3schools.com/cssref/pr_border-bottom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www.youtube.com/watch?v=Fj3gtbaF8WA" TargetMode="External"/><Relationship Id="rId4" Type="http://schemas.openxmlformats.org/officeDocument/2006/relationships/hyperlink" Target="https://www.w3school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HTML, CSS, JAVASCRIPT, PHP, MYSQL e muito 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web, precisaremos criar um arquivo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Agora precisamos abrir esse arquivo no Visual Studio Code: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11" y="756866"/>
            <a:ext cx="8572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26" y="3499949"/>
            <a:ext cx="28575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59" y="3499950"/>
            <a:ext cx="4253214" cy="29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iniciar com um simples </a:t>
            </a:r>
            <a:r>
              <a:rPr lang="pt-BR" sz="2000" dirty="0" smtClean="0">
                <a:solidFill>
                  <a:srgbClr val="FF0000"/>
                </a:solidFill>
              </a:rPr>
              <a:t>Olá Mundo!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abrimos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&lt;html&gt;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inicio da página e no final fechamos essa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&lt;/html&gt;,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ao fechar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a barra 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das chaves </a:t>
            </a:r>
            <a:r>
              <a:rPr lang="pt-BR" sz="2000" dirty="0" smtClean="0">
                <a:solidFill>
                  <a:srgbClr val="FF0000"/>
                </a:solidFill>
              </a:rPr>
              <a:t>&lt;/&gt;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esqueçamos também da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 </a:t>
            </a:r>
            <a:r>
              <a:rPr lang="pt-BR" sz="2000" dirty="0" smtClean="0">
                <a:solidFill>
                  <a:srgbClr val="FF0000"/>
                </a:solidFill>
              </a:rPr>
              <a:t>salvar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 arquivo antes de visualizar as alterações na página.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02" y="2864301"/>
            <a:ext cx="9486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alguns navegadores não fazem a adaptação da escrita para português automaticamente,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chamaremos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meta </a:t>
            </a:r>
            <a:r>
              <a:rPr lang="pt-BR" sz="2000" dirty="0" smtClean="0">
                <a:solidFill>
                  <a:schemeClr val="bg1"/>
                </a:solidFill>
              </a:rPr>
              <a:t>com a funcionalidade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resolver esse problema.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abrirmos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&lt;meta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na própria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inserirmos a informação do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 finalizamos 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com apenas um </a:t>
            </a:r>
            <a:r>
              <a:rPr lang="pt-BR" sz="2000" dirty="0" smtClean="0">
                <a:solidFill>
                  <a:srgbClr val="FF0000"/>
                </a:solidFill>
              </a:rPr>
              <a:t>&gt;</a:t>
            </a:r>
            <a:r>
              <a:rPr lang="pt-BR" sz="2000" dirty="0" smtClean="0">
                <a:solidFill>
                  <a:schemeClr val="bg1"/>
                </a:solidFill>
              </a:rPr>
              <a:t>, nesse caso </a:t>
            </a:r>
            <a:r>
              <a:rPr lang="pt-BR" sz="2000" dirty="0" smtClean="0">
                <a:solidFill>
                  <a:srgbClr val="FF0000"/>
                </a:solidFill>
              </a:rPr>
              <a:t>não precisamos encerrar</a:t>
            </a:r>
            <a:r>
              <a:rPr lang="pt-BR" sz="2000" dirty="0" smtClean="0">
                <a:solidFill>
                  <a:schemeClr val="bg1"/>
                </a:solidFill>
              </a:rPr>
              <a:t> com </a:t>
            </a:r>
            <a:r>
              <a:rPr lang="pt-BR" sz="2000" dirty="0" smtClean="0">
                <a:solidFill>
                  <a:srgbClr val="FF0000"/>
                </a:solidFill>
              </a:rPr>
              <a:t>&lt;/meta&gt;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pois esse tipo de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/>
                </a:solidFill>
              </a:rPr>
              <a:t> não aceita conteúdos dentro dela.</a:t>
            </a: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93" y="1090666"/>
            <a:ext cx="10313117" cy="15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64" y="4185373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organizar melhor nosso código podemos inserir um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inserir o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 código: </a:t>
            </a:r>
            <a:r>
              <a:rPr lang="pt-BR" sz="2000" dirty="0" smtClean="0">
                <a:solidFill>
                  <a:srgbClr val="FF0000"/>
                </a:solidFill>
              </a:rPr>
              <a:t>&lt;!--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/>
                </a:solidFill>
              </a:rPr>
              <a:t>TEXTO QUALQUER </a:t>
            </a:r>
            <a:r>
              <a:rPr lang="pt-BR" sz="2000" dirty="0" smtClean="0">
                <a:solidFill>
                  <a:srgbClr val="FF0000"/>
                </a:solidFill>
              </a:rPr>
              <a:t>--&gt;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isso podemos organizar e identificar o que estamos fazendo em nosso código para consultas posteriores, </a:t>
            </a:r>
            <a:r>
              <a:rPr lang="pt-BR" sz="2000" dirty="0" smtClean="0">
                <a:solidFill>
                  <a:srgbClr val="FF0000"/>
                </a:solidFill>
              </a:rPr>
              <a:t>sem interferir na página</a:t>
            </a:r>
            <a:r>
              <a:rPr lang="pt-BR" sz="2000" dirty="0" smtClean="0">
                <a:solidFill>
                  <a:schemeClr val="bg1"/>
                </a:solidFill>
              </a:rPr>
              <a:t> a ser exibida para o usuário.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73" y="1813276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06286" y="4595750"/>
            <a:ext cx="10527905" cy="163121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Recomendamos a utilização do </a:t>
            </a:r>
            <a:r>
              <a:rPr lang="pt-BR" sz="2000" dirty="0" smtClean="0">
                <a:solidFill>
                  <a:srgbClr val="FF0000"/>
                </a:solidFill>
              </a:rPr>
              <a:t>&lt;meta charset=“UTF-8”&gt; </a:t>
            </a:r>
            <a:r>
              <a:rPr lang="pt-BR" sz="2000" dirty="0" smtClean="0">
                <a:solidFill>
                  <a:schemeClr val="bg1"/>
                </a:solidFill>
              </a:rPr>
              <a:t>para todas as aplicações, com isso podemos utilizar caracteres especiais e acentuação da nossa linguagem em todos os navegadores sem maiores problemas.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Utilização de DIVS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0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aprender um pouco sobre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consideramos uma das </a:t>
            </a:r>
            <a:r>
              <a:rPr lang="pt-BR" sz="2000" dirty="0" smtClean="0">
                <a:solidFill>
                  <a:srgbClr val="FF0000"/>
                </a:solidFill>
              </a:rPr>
              <a:t>tags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mais importantes para o desenvolvimento web.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ao utilizar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e fechando ela </a:t>
            </a:r>
            <a:r>
              <a:rPr lang="pt-BR" sz="2000" dirty="0" smtClean="0">
                <a:solidFill>
                  <a:srgbClr val="FF0000"/>
                </a:solidFill>
              </a:rPr>
              <a:t>(&lt;div&gt; &lt;/div&gt;)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há efeito nenhum na página, pois 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serve para organizar conteúdo e aplicarmos os efeitos estilizados que chamados de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1" y="1103672"/>
            <a:ext cx="10210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podermos visualizar uma div precisamos passar três valores para ela: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ltura (</a:t>
            </a:r>
            <a:r>
              <a:rPr lang="pt-BR" sz="2000" dirty="0" smtClean="0">
                <a:solidFill>
                  <a:srgbClr val="FF0000"/>
                </a:solidFill>
              </a:rPr>
              <a:t>height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), largura (</a:t>
            </a:r>
            <a:r>
              <a:rPr lang="pt-BR" sz="2000" dirty="0" smtClean="0">
                <a:solidFill>
                  <a:srgbClr val="FF0000"/>
                </a:solidFill>
              </a:rPr>
              <a:t>width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borda (</a:t>
            </a:r>
            <a:r>
              <a:rPr lang="pt-BR" sz="2000" dirty="0" smtClean="0">
                <a:solidFill>
                  <a:srgbClr val="FF0000"/>
                </a:solidFill>
              </a:rPr>
              <a:t>border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passar esses valores para um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utilizaremos uma funcionalidade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chamado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lembrando que os valores desse atributos serão passados dentro de aspas duplas </a:t>
            </a:r>
            <a:r>
              <a:rPr lang="pt-BR" sz="2000" dirty="0" smtClean="0">
                <a:solidFill>
                  <a:srgbClr val="FF0000"/>
                </a:solidFill>
              </a:rPr>
              <a:t>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separados por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exemplo: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0" y="2741468"/>
            <a:ext cx="10644964" cy="31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quando passamos a </a:t>
            </a:r>
            <a:r>
              <a:rPr lang="pt-BR" sz="2000" dirty="0" smtClean="0">
                <a:solidFill>
                  <a:srgbClr val="FF0000"/>
                </a:solidFill>
              </a:rPr>
              <a:t>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desejada temos </a:t>
            </a:r>
            <a:r>
              <a:rPr lang="pt-BR" sz="2000" dirty="0" smtClean="0">
                <a:solidFill>
                  <a:srgbClr val="FF0000"/>
                </a:solidFill>
              </a:rPr>
              <a:t>três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valores, o primeiro </a:t>
            </a:r>
            <a:r>
              <a:rPr lang="pt-BR" sz="2000" dirty="0" smtClean="0">
                <a:solidFill>
                  <a:srgbClr val="FF0000"/>
                </a:solidFill>
              </a:rPr>
              <a:t>solid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trata do tipo da borda que no caso é uma borda solida, o segundo é a </a:t>
            </a:r>
            <a:r>
              <a:rPr lang="pt-BR" sz="2000" dirty="0" smtClean="0">
                <a:solidFill>
                  <a:srgbClr val="FF0000"/>
                </a:solidFill>
              </a:rPr>
              <a:t>espessura da borda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no caso escolhemos a largura de </a:t>
            </a:r>
            <a:r>
              <a:rPr lang="pt-BR" sz="2000" dirty="0" smtClean="0">
                <a:solidFill>
                  <a:srgbClr val="FF0000"/>
                </a:solidFill>
              </a:rPr>
              <a:t>1px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 pixel) e o terceiro se refere a </a:t>
            </a:r>
            <a:r>
              <a:rPr lang="pt-BR" sz="2000" dirty="0" smtClean="0">
                <a:solidFill>
                  <a:srgbClr val="FF0000"/>
                </a:solidFill>
              </a:rPr>
              <a:t>cor da 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pode ser passado pelo nome da cor em inglês ou pelo valor hexadecimal da borda que no caso do black se trata do hexadecimal </a:t>
            </a:r>
            <a:r>
              <a:rPr lang="pt-BR" sz="2000" dirty="0" smtClean="0">
                <a:solidFill>
                  <a:srgbClr val="FF0000"/>
                </a:solidFill>
              </a:rPr>
              <a:t>#000000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7" y="2054431"/>
            <a:ext cx="523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Podemos </a:t>
            </a:r>
            <a:r>
              <a:rPr lang="pt-BR" sz="2000" dirty="0">
                <a:solidFill>
                  <a:srgbClr val="FF0000"/>
                </a:solidFill>
              </a:rPr>
              <a:t>consultar os valores hexadecimais </a:t>
            </a:r>
            <a:r>
              <a:rPr lang="pt-BR" sz="2000" dirty="0">
                <a:solidFill>
                  <a:schemeClr val="bg1"/>
                </a:solidFill>
              </a:rPr>
              <a:t>das cores em ferramentas de edição de imagem ou no próprio google: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9" y="1001919"/>
            <a:ext cx="7657325" cy="55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 uma lista com os diversos tipos de borda que podemos utilizar descritas no site da w3schools: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https://www.w3schools.com/css/css_border.asp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42" y="1176001"/>
            <a:ext cx="7284212" cy="522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HTML +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Fundamentos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definir o formato da div livremente modificando os valores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o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1" y="1084552"/>
            <a:ext cx="10172627" cy="33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inserirmos uma cor de fundo na nossa div podemos utilizar o atributo </a:t>
            </a:r>
            <a:r>
              <a:rPr lang="pt-BR" sz="2000" dirty="0" smtClean="0">
                <a:solidFill>
                  <a:srgbClr val="FF0000"/>
                </a:solidFill>
              </a:rPr>
              <a:t>background-color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nossa div (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Depois de entendermos melhor o conceito básico de uma página </a:t>
            </a:r>
            <a:r>
              <a:rPr lang="pt-BR" sz="2000" dirty="0" smtClean="0">
                <a:solidFill>
                  <a:srgbClr val="FF0000"/>
                </a:solidFill>
              </a:rPr>
              <a:t>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fica fácil de realizarmos as alterações que desejamos de forma simples, clara e objetiva.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38" y="1129834"/>
            <a:ext cx="10839820" cy="358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vários conteúdos dentro de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inclusive outra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Não </a:t>
            </a:r>
            <a:r>
              <a:rPr lang="pt-BR" sz="2000" dirty="0">
                <a:solidFill>
                  <a:srgbClr val="FF0000"/>
                </a:solidFill>
              </a:rPr>
              <a:t>foi necessário o uso de borda na nova div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pois visualizamos apenas </a:t>
            </a:r>
            <a:r>
              <a:rPr lang="pt-BR" sz="2000" dirty="0">
                <a:solidFill>
                  <a:schemeClr val="bg1"/>
                </a:solidFill>
              </a:rPr>
              <a:t>com o </a:t>
            </a:r>
            <a:r>
              <a:rPr lang="pt-BR" sz="2000" dirty="0" smtClean="0">
                <a:solidFill>
                  <a:schemeClr val="bg1"/>
                </a:solidFill>
              </a:rPr>
              <a:t>background-color.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Utilizamos dois </a:t>
            </a: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br</a:t>
            </a:r>
            <a:r>
              <a:rPr lang="pt-BR" sz="2000" dirty="0">
                <a:solidFill>
                  <a:srgbClr val="FF0000"/>
                </a:solidFill>
              </a:rPr>
              <a:t>&gt; </a:t>
            </a:r>
            <a:r>
              <a:rPr lang="pt-BR" sz="2000" dirty="0">
                <a:solidFill>
                  <a:schemeClr val="bg1"/>
                </a:solidFill>
              </a:rPr>
              <a:t>para pularmos as linhas entre o texto Div personalidade e o inicio da nova div.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5" y="690934"/>
            <a:ext cx="10409845" cy="44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imagem na página, primeiro vamos criar uma pasta no nosso projeto chamado fotos: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Feito isso, salvaremos alguma imagem nessa pasta, precisamos observar bem o </a:t>
            </a:r>
            <a:r>
              <a:rPr lang="pt-BR" sz="2000" dirty="0" smtClean="0">
                <a:solidFill>
                  <a:srgbClr val="FF0000"/>
                </a:solidFill>
              </a:rPr>
              <a:t>nome da pasta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o </a:t>
            </a:r>
            <a:r>
              <a:rPr lang="pt-BR" sz="2000" dirty="0" smtClean="0">
                <a:solidFill>
                  <a:srgbClr val="FF0000"/>
                </a:solidFill>
              </a:rPr>
              <a:t>nome do arquivo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 imagem e a </a:t>
            </a:r>
            <a:r>
              <a:rPr lang="pt-BR" sz="2000" dirty="0" smtClean="0">
                <a:solidFill>
                  <a:srgbClr val="FF0000"/>
                </a:solidFill>
              </a:rPr>
              <a:t>extensão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dele: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0"/>
          <a:stretch/>
        </p:blipFill>
        <p:spPr bwMode="auto">
          <a:xfrm>
            <a:off x="3560210" y="781732"/>
            <a:ext cx="596900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/>
          <a:stretch/>
        </p:blipFill>
        <p:spPr bwMode="auto">
          <a:xfrm>
            <a:off x="2389544" y="3579586"/>
            <a:ext cx="8310342" cy="137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arquivo de imagem no local correto e com as informações necessárias, vamos inclui-la em nossa página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comando </a:t>
            </a:r>
            <a:r>
              <a:rPr lang="pt-BR" sz="2000" dirty="0">
                <a:solidFill>
                  <a:srgbClr val="FF0000"/>
                </a:solidFill>
              </a:rPr>
              <a:t>&lt;img src="fotos/logo_coracao.png</a:t>
            </a:r>
            <a:r>
              <a:rPr lang="pt-BR" sz="2000" dirty="0" smtClean="0">
                <a:solidFill>
                  <a:srgbClr val="FF0000"/>
                </a:solidFill>
              </a:rPr>
              <a:t>"&gt;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0" y="1236493"/>
            <a:ext cx="10327530" cy="4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Vamos observar os detalhes da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 &lt;img</a:t>
            </a:r>
            <a:r>
              <a:rPr lang="pt-BR" sz="2800" dirty="0">
                <a:solidFill>
                  <a:schemeClr val="bg1"/>
                </a:solidFill>
              </a:rPr>
              <a:t> src="fotos/logo_coracao.png</a:t>
            </a:r>
            <a:r>
              <a:rPr lang="pt-BR" sz="2800" dirty="0" smtClean="0">
                <a:solidFill>
                  <a:schemeClr val="bg1"/>
                </a:solidFill>
              </a:rPr>
              <a:t>"&gt;</a:t>
            </a:r>
          </a:p>
          <a:p>
            <a:pPr algn="ctr"/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utilizamos o comando </a:t>
            </a:r>
            <a:r>
              <a:rPr lang="pt-BR" sz="2000" b="1" dirty="0" smtClean="0">
                <a:solidFill>
                  <a:srgbClr val="FF0000"/>
                </a:solidFill>
              </a:rPr>
              <a:t>src=“”</a:t>
            </a:r>
            <a:r>
              <a:rPr lang="pt-B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significa source (fonte), dentro das </a:t>
            </a:r>
            <a:r>
              <a:rPr lang="pt-BR" sz="2000" dirty="0" smtClean="0">
                <a:solidFill>
                  <a:srgbClr val="FF0000"/>
                </a:solidFill>
              </a:rPr>
              <a:t>aspas duplas 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será informado o diretório do nosso arquivo de imagem.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805049" y="859862"/>
            <a:ext cx="19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43903" y="859862"/>
            <a:ext cx="183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Encerramento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76352" y="771896"/>
            <a:ext cx="926277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047018" y="751158"/>
            <a:ext cx="263238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59532" y="1368675"/>
            <a:ext cx="0" cy="1802037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230093" y="1368674"/>
            <a:ext cx="0" cy="113702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8605652" y="1368673"/>
            <a:ext cx="0" cy="32949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767942" y="3405250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Pasta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8503" y="2619499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Nome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14062" y="1869583"/>
            <a:ext cx="264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Extensão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06286" y="4797625"/>
            <a:ext cx="10527905" cy="190821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Nesse exemplo utilizamos uma imagem com extensão </a:t>
            </a:r>
            <a:r>
              <a:rPr lang="pt-BR" sz="2000" dirty="0" smtClean="0">
                <a:solidFill>
                  <a:srgbClr val="FF0000"/>
                </a:solidFill>
              </a:rPr>
              <a:t>.png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esse tipo de imagem podemos inserir um fundo transparente, existem vários efeitos que podemos criar com imagens de fundo transparente em nossas páginas.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/>
                </a:solidFill>
              </a:rPr>
              <a:t>não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precisamos passar todo o diretório do arquivo que no caso seria: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xampp/htdocs/aulas_iep/aula_01/</a:t>
            </a:r>
            <a:r>
              <a:rPr lang="pt-BR" sz="2000" dirty="0" smtClean="0">
                <a:solidFill>
                  <a:srgbClr val="FF0000"/>
                </a:solidFill>
              </a:rPr>
              <a:t>fotos/logo_coracao.png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Pois a página que estamos chamando a imagem já consta no diretório: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C:/xampp/htdocs/aulas_iep/aula_01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foi necessário informar apenas </a:t>
            </a:r>
            <a:r>
              <a:rPr lang="pt-BR" sz="2000" dirty="0" smtClean="0">
                <a:solidFill>
                  <a:srgbClr val="FF0000"/>
                </a:solidFill>
              </a:rPr>
              <a:t>fotos/</a:t>
            </a:r>
            <a:r>
              <a:rPr lang="pt-BR" sz="2000" dirty="0">
                <a:solidFill>
                  <a:srgbClr val="FF0000"/>
                </a:solidFill>
              </a:rPr>
              <a:t>logo_coracao.png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76" y="3429000"/>
            <a:ext cx="4562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</a:t>
            </a:r>
            <a:r>
              <a:rPr lang="pt-BR" sz="2000" dirty="0" smtClean="0">
                <a:solidFill>
                  <a:srgbClr val="FF0000"/>
                </a:solidFill>
              </a:rPr>
              <a:t>resultado é o mesmo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a extensão do arquivo por completo: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63" y="822056"/>
            <a:ext cx="10861900" cy="39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8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ajustarmos o tamanho da imagem podemos utilizar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estilizarmos essa imagem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CSS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então vamos aumentar um pouco o tamanho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redimensionar o tamanho da </a:t>
            </a:r>
            <a:r>
              <a:rPr lang="pt-BR" sz="2000" dirty="0" smtClean="0">
                <a:solidFill>
                  <a:srgbClr val="FF0000"/>
                </a:solidFill>
              </a:rPr>
              <a:t>imagem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72" y="1458391"/>
            <a:ext cx="10464882" cy="479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0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inserimos 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abrindo e fechando ele com o diretório da imagem, e depois abrimos 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separando os estilos com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depois fechamos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várias </a:t>
            </a:r>
            <a:r>
              <a:rPr lang="pt-BR" sz="2000" dirty="0" smtClean="0">
                <a:solidFill>
                  <a:srgbClr val="FF0000"/>
                </a:solidFill>
              </a:rPr>
              <a:t>funcionalidades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de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devemos informar a </a:t>
            </a:r>
            <a:r>
              <a:rPr lang="pt-BR" sz="2000" dirty="0" smtClean="0">
                <a:solidFill>
                  <a:srgbClr val="FF0000"/>
                </a:solidFill>
              </a:rPr>
              <a:t>funcionalidade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com </a:t>
            </a:r>
            <a:r>
              <a:rPr lang="pt-BR" sz="2000" dirty="0" smtClean="0">
                <a:solidFill>
                  <a:srgbClr val="FF0000"/>
                </a:solidFill>
              </a:rPr>
              <a:t>aspas duplas 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src=“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depois de inserir as informações dela e fechar </a:t>
            </a:r>
            <a:r>
              <a:rPr lang="pt-BR" sz="2000" dirty="0" smtClean="0">
                <a:solidFill>
                  <a:srgbClr val="FF0000"/>
                </a:solidFill>
              </a:rPr>
              <a:t>com outra aspas duplas “,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por exemplo </a:t>
            </a:r>
            <a:r>
              <a:rPr lang="pt-BR" sz="2000" dirty="0" smtClean="0">
                <a:solidFill>
                  <a:srgbClr val="FF0000"/>
                </a:solidFill>
              </a:rPr>
              <a:t>src=“</a:t>
            </a:r>
            <a:r>
              <a:rPr lang="pt-BR" sz="2000" dirty="0" smtClean="0">
                <a:solidFill>
                  <a:schemeClr val="accent4"/>
                </a:solidFill>
              </a:rPr>
              <a:t>foto/foto.jpg</a:t>
            </a:r>
            <a:r>
              <a:rPr lang="pt-BR" sz="2000" dirty="0" smtClean="0">
                <a:solidFill>
                  <a:srgbClr val="FF0000"/>
                </a:solidFill>
              </a:rPr>
              <a:t>”,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depois utilizarmos outra funcionalidade após um espaço dentro da mesma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style=“</a:t>
            </a:r>
            <a:r>
              <a:rPr lang="pt-BR" sz="2000" dirty="0" smtClean="0">
                <a:solidFill>
                  <a:schemeClr val="accent4"/>
                </a:solidFill>
              </a:rPr>
              <a:t>background-color: yellow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6" y="1129833"/>
            <a:ext cx="8220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76" y="4298297"/>
            <a:ext cx="7229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iniciarmos nosso curso, primeiramente será necessário instalar na maquina uma ferramenta de edição de código, no caso utilizaremos o </a:t>
            </a:r>
            <a:r>
              <a:rPr lang="pt-BR" sz="2000" dirty="0" smtClean="0">
                <a:solidFill>
                  <a:srgbClr val="FF0000"/>
                </a:solidFill>
              </a:rPr>
              <a:t>Visual Code Studio</a:t>
            </a:r>
            <a:r>
              <a:rPr lang="pt-BR" sz="2000" dirty="0" smtClean="0">
                <a:solidFill>
                  <a:schemeClr val="bg1"/>
                </a:solidFill>
              </a:rPr>
              <a:t>, ferramenta gratuita da Microsoft.</a:t>
            </a:r>
          </a:p>
          <a:p>
            <a:pPr algn="just"/>
            <a:endParaRPr lang="pt-BR" sz="2000" b="1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Link para Download: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Tutoria de instalação: 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8" y="2578019"/>
            <a:ext cx="7432367" cy="372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imagem, as cores e o tamanho das divs ficam na escolha de cada aluno, o importante é entender o conceito das funcionalidades </a:t>
            </a:r>
            <a:r>
              <a:rPr lang="pt-BR" sz="2000" dirty="0" smtClean="0">
                <a:solidFill>
                  <a:srgbClr val="FF0000"/>
                </a:solidFill>
              </a:rPr>
              <a:t>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/>
          <a:stretch/>
        </p:blipFill>
        <p:spPr bwMode="auto">
          <a:xfrm>
            <a:off x="3601489" y="785099"/>
            <a:ext cx="5313458" cy="46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4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Organizando Objetos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iniciarmos os alinhamentos dos objetos vamos inserir um titulo para a nossa página, para isso utilizamos a </a:t>
            </a:r>
            <a:r>
              <a:rPr lang="pt-BR" sz="2000" dirty="0" smtClean="0">
                <a:solidFill>
                  <a:srgbClr val="FF0000"/>
                </a:solidFill>
              </a:rPr>
              <a:t>tag title </a:t>
            </a:r>
            <a:r>
              <a:rPr lang="pt-BR" sz="2000" dirty="0" smtClean="0">
                <a:solidFill>
                  <a:schemeClr val="bg1"/>
                </a:solidFill>
              </a:rPr>
              <a:t>e para inserir uma imagem no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link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87" y="1389412"/>
            <a:ext cx="10642451" cy="441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9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internos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 b="3598"/>
          <a:stretch/>
        </p:blipFill>
        <p:spPr bwMode="auto">
          <a:xfrm>
            <a:off x="1354912" y="941119"/>
            <a:ext cx="10379602" cy="54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Existem 5 comandos que podemos utilizar no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exemplos: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padding-top</a:t>
            </a:r>
            <a:r>
              <a:rPr lang="pt-BR" sz="2000" dirty="0" smtClean="0">
                <a:solidFill>
                  <a:schemeClr val="bg1"/>
                </a:solidFill>
              </a:rPr>
              <a:t> : Espaçamento interno apenas do </a:t>
            </a:r>
            <a:r>
              <a:rPr lang="pt-BR" sz="2000" dirty="0" smtClean="0">
                <a:solidFill>
                  <a:srgbClr val="FF0000"/>
                </a:solidFill>
              </a:rPr>
              <a:t>topo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chemeClr val="bg1"/>
                </a:solidFill>
              </a:rPr>
              <a:t> :</a:t>
            </a:r>
            <a:r>
              <a:rPr lang="pt-BR" sz="2000" dirty="0">
                <a:solidFill>
                  <a:schemeClr val="bg1"/>
                </a:solidFill>
              </a:rPr>
              <a:t> 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base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utilizar todas as funcionalidades apenas com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a direção é feita no </a:t>
            </a:r>
            <a:r>
              <a:rPr lang="pt-BR" sz="2000" dirty="0" smtClean="0">
                <a:solidFill>
                  <a:srgbClr val="FF0000"/>
                </a:solidFill>
              </a:rPr>
              <a:t>sentido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horário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mais exemplos: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https://www.w3schools.com/css/css_padding.asp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60" y="3096490"/>
            <a:ext cx="8357713" cy="281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externos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segue as </a:t>
            </a:r>
            <a:r>
              <a:rPr lang="pt-BR" sz="2000" dirty="0" smtClean="0">
                <a:solidFill>
                  <a:srgbClr val="FF0000"/>
                </a:solidFill>
              </a:rPr>
              <a:t>mesmas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regras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/>
                </a:solidFill>
              </a:rPr>
              <a:t>, para mais exemplos:</a:t>
            </a:r>
          </a:p>
          <a:p>
            <a:pPr algn="just"/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https://www.w3schools.com/css/css_margin.asp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1" y="814387"/>
            <a:ext cx="9477858" cy="488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alinharmos horizontalmente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um objeto no </a:t>
            </a:r>
            <a:r>
              <a:rPr lang="pt-BR" sz="2000" dirty="0" smtClean="0">
                <a:solidFill>
                  <a:srgbClr val="FF0000"/>
                </a:solidFill>
              </a:rPr>
              <a:t>centro da página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 no </a:t>
            </a:r>
            <a:r>
              <a:rPr lang="pt-BR" sz="2000" dirty="0" smtClean="0">
                <a:solidFill>
                  <a:srgbClr val="FF0000"/>
                </a:solidFill>
              </a:rPr>
              <a:t>centro de outros objetos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margin:</a:t>
            </a:r>
            <a:r>
              <a:rPr lang="pt-BR" sz="2000" dirty="0">
                <a:solidFill>
                  <a:srgbClr val="FF0000"/>
                </a:solidFill>
              </a:rPr>
              <a:t> 0 </a:t>
            </a:r>
            <a:r>
              <a:rPr lang="pt-BR" sz="2000" dirty="0" smtClean="0">
                <a:solidFill>
                  <a:srgbClr val="FF0000"/>
                </a:solidFill>
              </a:rPr>
              <a:t>auto </a:t>
            </a:r>
            <a:r>
              <a:rPr lang="pt-BR" sz="2000" dirty="0" smtClean="0">
                <a:solidFill>
                  <a:schemeClr val="bg1"/>
                </a:solidFill>
              </a:rPr>
              <a:t>e para </a:t>
            </a:r>
            <a:r>
              <a:rPr lang="pt-BR" sz="2000" dirty="0" smtClean="0">
                <a:solidFill>
                  <a:srgbClr val="FF0000"/>
                </a:solidFill>
              </a:rPr>
              <a:t>alinharmos um texto horizontalmente </a:t>
            </a:r>
            <a:r>
              <a:rPr lang="pt-BR" sz="2000" dirty="0" smtClean="0">
                <a:solidFill>
                  <a:schemeClr val="bg1"/>
                </a:solidFill>
              </a:rPr>
              <a:t>utilizamos o</a:t>
            </a:r>
            <a:r>
              <a:rPr lang="pt-BR" sz="2000" dirty="0" smtClean="0">
                <a:solidFill>
                  <a:srgbClr val="FF0000"/>
                </a:solidFill>
              </a:rPr>
              <a:t> text-align: center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Existem também a funcionalidade de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que alinham 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direita respectivamente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/>
          <a:stretch/>
        </p:blipFill>
        <p:spPr bwMode="auto">
          <a:xfrm>
            <a:off x="1143386" y="1092872"/>
            <a:ext cx="10802656" cy="28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 um texto verticalmente </a:t>
            </a:r>
            <a:r>
              <a:rPr lang="pt-BR" sz="2000" dirty="0" smtClean="0">
                <a:solidFill>
                  <a:schemeClr val="bg1"/>
                </a:solidFill>
              </a:rPr>
              <a:t>dentro de um objeto utilizamos </a:t>
            </a:r>
            <a:r>
              <a:rPr lang="pt-BR" sz="2000" dirty="0">
                <a:solidFill>
                  <a:schemeClr val="bg1"/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line-height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smtClean="0">
                <a:solidFill>
                  <a:schemeClr val="bg1"/>
                </a:solidFill>
              </a:rPr>
              <a:t>informando exatamente a altura do </a:t>
            </a:r>
            <a:r>
              <a:rPr lang="pt-BR" sz="2000" dirty="0">
                <a:solidFill>
                  <a:schemeClr val="bg1"/>
                </a:solidFill>
              </a:rPr>
              <a:t>objeto </a:t>
            </a:r>
            <a:r>
              <a:rPr lang="pt-BR" sz="2000" dirty="0">
                <a:solidFill>
                  <a:srgbClr val="FF0000"/>
                </a:solidFill>
              </a:rPr>
              <a:t>(height</a:t>
            </a:r>
            <a:r>
              <a:rPr lang="pt-BR" sz="2000" dirty="0" smtClean="0">
                <a:solidFill>
                  <a:srgbClr val="FF0000"/>
                </a:solidFill>
              </a:rPr>
              <a:t>):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Quando existe mais de uma linha de texto, dividimos o line-height pela quantidade de linhas de texto.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Lembrando que existem </a:t>
            </a:r>
            <a:r>
              <a:rPr lang="pt-BR" sz="2000" dirty="0" smtClean="0">
                <a:solidFill>
                  <a:srgbClr val="FF0000"/>
                </a:solidFill>
              </a:rPr>
              <a:t>outras formas </a:t>
            </a:r>
            <a:r>
              <a:rPr lang="pt-BR" sz="2000" dirty="0" smtClean="0">
                <a:solidFill>
                  <a:schemeClr val="bg1"/>
                </a:solidFill>
              </a:rPr>
              <a:t>de alinhas objetos verticalmente, que serão explicadas posteriormente.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5" y="1134773"/>
            <a:ext cx="10774878" cy="30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</a:t>
            </a:r>
            <a:r>
              <a:rPr lang="pt-BR" sz="2000" dirty="0">
                <a:solidFill>
                  <a:srgbClr val="FF0000"/>
                </a:solidFill>
              </a:rPr>
              <a:t>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(HyperText Markup Language, que significa: Linguagem de Marcação de Hipertexto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é necessário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para o navegador converter nosso código em arte visual.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o próprio sistema operacional já identifica que páginas com extensão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deverão ser iniciadas através de um navegador da internet.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406670"/>
            <a:ext cx="9286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2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 importante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não se perder no código e ser mais claro quando uma div precisa estar dentro de outra comentamos onde a div se inicia e ela termina, veja exemplo: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t="-5614" r="914" b="5614"/>
          <a:stretch/>
        </p:blipFill>
        <p:spPr bwMode="auto">
          <a:xfrm>
            <a:off x="1319734" y="636735"/>
            <a:ext cx="10449959" cy="602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Seja criativo com as cores, e não esqueça da indentação,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 título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 página com imagem e das margins de distanciamento!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72" y="1241765"/>
            <a:ext cx="5834482" cy="540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Float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6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div ao lado da outra utilizamos a funcionalidade CSS </a:t>
            </a:r>
            <a:r>
              <a:rPr lang="pt-BR" sz="2000" dirty="0" smtClean="0">
                <a:solidFill>
                  <a:srgbClr val="FF0000"/>
                </a:solidFill>
              </a:rPr>
              <a:t>Float, </a:t>
            </a:r>
            <a:r>
              <a:rPr lang="pt-BR" sz="2000" dirty="0" smtClean="0">
                <a:solidFill>
                  <a:schemeClr val="bg1"/>
                </a:solidFill>
              </a:rPr>
              <a:t>abaixo vemos uma div pai (div black) e duas divs filhas (div red e div green), </a:t>
            </a:r>
            <a:r>
              <a:rPr lang="pt-BR" sz="2000" dirty="0" smtClean="0">
                <a:solidFill>
                  <a:srgbClr val="FF0000"/>
                </a:solidFill>
              </a:rPr>
              <a:t>sem o Float </a:t>
            </a:r>
            <a:r>
              <a:rPr lang="pt-BR" sz="2000" dirty="0" smtClean="0">
                <a:solidFill>
                  <a:schemeClr val="bg1"/>
                </a:solidFill>
              </a:rPr>
              <a:t>elas ficam organizadas dessa maneira: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389280"/>
            <a:ext cx="10658859" cy="499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Mas ao adicionarmos o </a:t>
            </a:r>
            <a:r>
              <a:rPr lang="pt-BR" sz="2000" dirty="0" smtClean="0">
                <a:solidFill>
                  <a:srgbClr val="FF0000"/>
                </a:solidFill>
              </a:rPr>
              <a:t>Float: Left;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nas </a:t>
            </a:r>
            <a:r>
              <a:rPr lang="pt-BR" sz="2000" dirty="0" smtClean="0">
                <a:solidFill>
                  <a:srgbClr val="FF0000"/>
                </a:solidFill>
              </a:rPr>
              <a:t>divs filhas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elas se </a:t>
            </a:r>
            <a:r>
              <a:rPr lang="pt-BR" sz="2000" dirty="0" smtClean="0">
                <a:solidFill>
                  <a:srgbClr val="FF0000"/>
                </a:solidFill>
              </a:rPr>
              <a:t>alinham na horizontal </a:t>
            </a:r>
            <a:r>
              <a:rPr lang="pt-BR" sz="2000" dirty="0" smtClean="0">
                <a:solidFill>
                  <a:schemeClr val="bg1"/>
                </a:solidFill>
              </a:rPr>
              <a:t>sempre iniciando da esquerda para a direita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428701"/>
            <a:ext cx="10658859" cy="48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 a regra da horizontal pela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 utilizamos o </a:t>
            </a:r>
            <a:r>
              <a:rPr lang="pt-BR" sz="2000" dirty="0" smtClean="0">
                <a:solidFill>
                  <a:srgbClr val="FF0000"/>
                </a:solidFill>
              </a:rPr>
              <a:t>Float: Rigth;: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235034"/>
            <a:ext cx="10658859" cy="481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 Se desejarmos inserir uma div abaixo das filhas mas </a:t>
            </a:r>
            <a:r>
              <a:rPr lang="pt-BR" sz="2000" dirty="0" smtClean="0">
                <a:solidFill>
                  <a:srgbClr val="FF0000"/>
                </a:solidFill>
              </a:rPr>
              <a:t>sem a regra do float</a:t>
            </a:r>
            <a:r>
              <a:rPr lang="pt-BR" sz="2000" dirty="0" smtClean="0">
                <a:solidFill>
                  <a:schemeClr val="bg1"/>
                </a:solidFill>
              </a:rPr>
              <a:t>, veja o que acontece: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2" y="1043111"/>
            <a:ext cx="10658859" cy="53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resolvermos esse problema utilizamos o </a:t>
            </a:r>
            <a:r>
              <a:rPr lang="pt-BR" sz="2000" dirty="0" smtClean="0">
                <a:solidFill>
                  <a:srgbClr val="FF0000"/>
                </a:solidFill>
              </a:rPr>
              <a:t>Clear: Both;</a:t>
            </a:r>
            <a:r>
              <a:rPr lang="pt-BR" sz="2000" dirty="0" smtClean="0">
                <a:solidFill>
                  <a:schemeClr val="bg1"/>
                </a:solidFill>
              </a:rPr>
              <a:t>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3" y="857637"/>
            <a:ext cx="10658859" cy="509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Também podemos inserir arredondamento nas bordas das divs com o </a:t>
            </a:r>
            <a:r>
              <a:rPr lang="pt-BR" sz="2000" dirty="0" smtClean="0">
                <a:solidFill>
                  <a:srgbClr val="FF0000"/>
                </a:solidFill>
              </a:rPr>
              <a:t>border-radius</a:t>
            </a:r>
            <a:r>
              <a:rPr lang="pt-BR" sz="2000" dirty="0" smtClean="0">
                <a:solidFill>
                  <a:schemeClr val="bg1"/>
                </a:solidFill>
              </a:rPr>
              <a:t> e alterar a cor dos textos das divs com o </a:t>
            </a:r>
            <a:r>
              <a:rPr lang="pt-BR" sz="2000" dirty="0" smtClean="0">
                <a:solidFill>
                  <a:srgbClr val="FF0000"/>
                </a:solidFill>
              </a:rPr>
              <a:t>color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1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Border-Radius: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https://www.w3schools.com/cssref/css3_pr_border-radius.asp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Color: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https://www.w3schools.com/html/html_colors.asp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86" y="974637"/>
            <a:ext cx="9367947" cy="50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1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Neste outro exemplo vemos o que acontece quando um navegador faz a leitura de uma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outra com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687163"/>
            <a:ext cx="5095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2" y="1687163"/>
            <a:ext cx="5114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06286" y="4595750"/>
            <a:ext cx="10527905" cy="160043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Quando nomeamos o arquivo como </a:t>
            </a:r>
            <a:r>
              <a:rPr lang="pt-BR" sz="2000" dirty="0" smtClean="0">
                <a:solidFill>
                  <a:srgbClr val="FF0000"/>
                </a:solidFill>
              </a:rPr>
              <a:t>index.html</a:t>
            </a:r>
            <a:r>
              <a:rPr lang="pt-BR" sz="2000" dirty="0" smtClean="0">
                <a:solidFill>
                  <a:schemeClr val="bg1"/>
                </a:solidFill>
              </a:rPr>
              <a:t> estamos informando ao servidor de hospedagem que essa </a:t>
            </a:r>
            <a:r>
              <a:rPr lang="pt-BR" sz="2000" dirty="0" smtClean="0">
                <a:solidFill>
                  <a:srgbClr val="FF0000"/>
                </a:solidFill>
              </a:rPr>
              <a:t>será a primeira página a ser exibida em nosso site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Para pintar apenas a borda de baixo da div utilizamos o </a:t>
            </a:r>
            <a:r>
              <a:rPr lang="pt-BR" sz="2000" dirty="0" smtClean="0">
                <a:solidFill>
                  <a:srgbClr val="FF0000"/>
                </a:solidFill>
              </a:rPr>
              <a:t>border-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https://www.w3schools.com/cssref/pr_border-bottom.asp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 de subir os arquivos no </a:t>
            </a:r>
            <a:r>
              <a:rPr lang="pt-BR" sz="2000" dirty="0" smtClean="0">
                <a:solidFill>
                  <a:srgbClr val="FF0000"/>
                </a:solidFill>
              </a:rPr>
              <a:t>github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https://www.youtube.com/watch?v=Fj3gtbaF8WA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50" y="893990"/>
            <a:ext cx="80867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9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Arquivo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Ao invés de abrirmos a </a:t>
            </a:r>
            <a:r>
              <a:rPr lang="pt-BR" sz="2000" dirty="0" smtClean="0">
                <a:solidFill>
                  <a:srgbClr val="FF0000"/>
                </a:solidFill>
              </a:rPr>
              <a:t>tag style </a:t>
            </a:r>
            <a:r>
              <a:rPr lang="pt-BR" sz="2000" dirty="0" smtClean="0">
                <a:solidFill>
                  <a:schemeClr val="bg1"/>
                </a:solidFill>
              </a:rPr>
              <a:t>e passarmos todos os atributos para nossos objetos no próprio objeto como a </a:t>
            </a:r>
            <a:r>
              <a:rPr lang="pt-BR" sz="2000" dirty="0" smtClean="0">
                <a:solidFill>
                  <a:srgbClr val="FF0000"/>
                </a:solidFill>
              </a:rPr>
              <a:t>div </a:t>
            </a:r>
            <a:r>
              <a:rPr lang="pt-BR" sz="2000" dirty="0" smtClean="0">
                <a:solidFill>
                  <a:schemeClr val="bg1"/>
                </a:solidFill>
              </a:rPr>
              <a:t>por exemplo, podemos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.css </a:t>
            </a:r>
            <a:r>
              <a:rPr lang="pt-BR" sz="2000" dirty="0" smtClean="0">
                <a:solidFill>
                  <a:schemeClr val="bg1"/>
                </a:solidFill>
              </a:rPr>
              <a:t>e realizar todos os estilos dos objetos em uma </a:t>
            </a:r>
            <a:r>
              <a:rPr lang="pt-BR" sz="2000" dirty="0" smtClean="0">
                <a:solidFill>
                  <a:srgbClr val="FF0000"/>
                </a:solidFill>
              </a:rPr>
              <a:t>classe</a:t>
            </a:r>
            <a:r>
              <a:rPr lang="pt-BR" sz="2000" dirty="0" smtClean="0">
                <a:solidFill>
                  <a:schemeClr val="bg1"/>
                </a:solidFill>
              </a:rPr>
              <a:t>, na qual essa </a:t>
            </a:r>
            <a:r>
              <a:rPr lang="pt-BR" sz="2000" dirty="0" smtClean="0">
                <a:solidFill>
                  <a:srgbClr val="FF0000"/>
                </a:solidFill>
              </a:rPr>
              <a:t>classe</a:t>
            </a:r>
            <a:r>
              <a:rPr lang="pt-BR" sz="2000" dirty="0" smtClean="0">
                <a:solidFill>
                  <a:schemeClr val="bg1"/>
                </a:solidFill>
              </a:rPr>
              <a:t> será passada para todos os objetos que desejamos: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512991"/>
            <a:ext cx="10658859" cy="491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criarmos uma tabela utilizamos a </a:t>
            </a:r>
            <a:r>
              <a:rPr lang="pt-BR" sz="2000" dirty="0" smtClean="0">
                <a:solidFill>
                  <a:srgbClr val="FF0000"/>
                </a:solidFill>
              </a:rPr>
              <a:t>tag table</a:t>
            </a:r>
            <a:r>
              <a:rPr lang="pt-BR" sz="2000" dirty="0" smtClean="0">
                <a:solidFill>
                  <a:schemeClr val="bg1"/>
                </a:solidFill>
              </a:rPr>
              <a:t>, para criar uma linha utilizando a </a:t>
            </a:r>
            <a:r>
              <a:rPr lang="pt-BR" sz="2000" dirty="0" smtClean="0">
                <a:solidFill>
                  <a:srgbClr val="FF0000"/>
                </a:solidFill>
              </a:rPr>
              <a:t>tag tr</a:t>
            </a:r>
            <a:r>
              <a:rPr lang="pt-BR" sz="2000" dirty="0" smtClean="0">
                <a:solidFill>
                  <a:schemeClr val="bg1"/>
                </a:solidFill>
              </a:rPr>
              <a:t>, para coluna de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th</a:t>
            </a:r>
            <a:r>
              <a:rPr lang="pt-BR" sz="2000" dirty="0" smtClean="0">
                <a:solidFill>
                  <a:schemeClr val="bg1"/>
                </a:solidFill>
              </a:rPr>
              <a:t> e para coluna de resultado utilizamos a </a:t>
            </a:r>
            <a:r>
              <a:rPr lang="pt-BR" sz="2000" dirty="0" smtClean="0">
                <a:solidFill>
                  <a:srgbClr val="FF0000"/>
                </a:solidFill>
              </a:rPr>
              <a:t>tag td</a:t>
            </a:r>
            <a:r>
              <a:rPr lang="pt-BR" sz="2000" dirty="0" smtClean="0">
                <a:solidFill>
                  <a:schemeClr val="bg1"/>
                </a:solidFill>
              </a:rPr>
              <a:t>, e todas elas podem ser individualmente estilizadas no nosso arquivo </a:t>
            </a:r>
            <a:r>
              <a:rPr lang="pt-BR" sz="2000" dirty="0" smtClean="0">
                <a:solidFill>
                  <a:srgbClr val="FF0000"/>
                </a:solidFill>
              </a:rPr>
              <a:t>.css</a:t>
            </a:r>
            <a:r>
              <a:rPr lang="pt-BR" sz="2000" dirty="0" smtClean="0">
                <a:solidFill>
                  <a:schemeClr val="bg1"/>
                </a:solidFill>
              </a:rPr>
              <a:t>, lembrando que para </a:t>
            </a:r>
            <a:r>
              <a:rPr lang="pt-BR" sz="2000" dirty="0" smtClean="0">
                <a:solidFill>
                  <a:srgbClr val="FF0000"/>
                </a:solidFill>
              </a:rPr>
              <a:t>classes do sistema não utilizamos o . (ponto)</a:t>
            </a:r>
            <a:r>
              <a:rPr lang="pt-BR" sz="2000" dirty="0" smtClean="0">
                <a:solidFill>
                  <a:schemeClr val="bg1"/>
                </a:solidFill>
              </a:rPr>
              <a:t> apenas utilizamos o . (ponto) nas classes personalizadas: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3" y="1603168"/>
            <a:ext cx="10658859" cy="51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9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pt-BR" sz="2000" dirty="0" smtClean="0">
                <a:solidFill>
                  <a:srgbClr val="FF0000"/>
                </a:solidFill>
              </a:rPr>
              <a:t> .css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25" y="1076664"/>
            <a:ext cx="7700176" cy="40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2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FORMS e FONT AWESOME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9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Utilizamos a </a:t>
            </a:r>
            <a:r>
              <a:rPr lang="pt-BR" sz="2000" dirty="0" smtClean="0">
                <a:solidFill>
                  <a:srgbClr val="FF0000"/>
                </a:solidFill>
              </a:rPr>
              <a:t>tag form </a:t>
            </a:r>
            <a:r>
              <a:rPr lang="pt-BR" sz="2000" dirty="0" smtClean="0">
                <a:solidFill>
                  <a:schemeClr val="bg1"/>
                </a:solidFill>
              </a:rPr>
              <a:t>para poder receber e passar informações para os usuários que utilizam nossos sites, existem diversos </a:t>
            </a:r>
            <a:r>
              <a:rPr lang="pt-BR" sz="2000" dirty="0" smtClean="0">
                <a:solidFill>
                  <a:srgbClr val="FF0000"/>
                </a:solidFill>
              </a:rPr>
              <a:t>inputs types</a:t>
            </a:r>
            <a:r>
              <a:rPr lang="pt-BR" sz="2000" dirty="0" smtClean="0">
                <a:solidFill>
                  <a:schemeClr val="bg1"/>
                </a:solidFill>
              </a:rPr>
              <a:t> para diferenciar o tipo de entrada, veja alguns: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26" y="1178279"/>
            <a:ext cx="7508174" cy="523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1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Dentro da </a:t>
            </a:r>
            <a:r>
              <a:rPr lang="pt-BR" sz="2000" dirty="0" smtClean="0">
                <a:solidFill>
                  <a:srgbClr val="FF0000"/>
                </a:solidFill>
              </a:rPr>
              <a:t>tag input </a:t>
            </a:r>
            <a:r>
              <a:rPr lang="pt-BR" sz="2000" dirty="0" smtClean="0">
                <a:solidFill>
                  <a:schemeClr val="bg1"/>
                </a:solidFill>
              </a:rPr>
              <a:t>temos alguns comando que podemos utilizar além do </a:t>
            </a:r>
            <a:r>
              <a:rPr lang="pt-BR" sz="2000" dirty="0" smtClean="0">
                <a:solidFill>
                  <a:srgbClr val="FF0000"/>
                </a:solidFill>
              </a:rPr>
              <a:t>class</a:t>
            </a:r>
            <a:r>
              <a:rPr lang="pt-BR" sz="2000" dirty="0" smtClean="0">
                <a:solidFill>
                  <a:schemeClr val="bg1"/>
                </a:solidFill>
              </a:rPr>
              <a:t> e 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/>
                </a:solidFill>
              </a:rPr>
              <a:t> que já conhecemos, um dos comandos mais usados para estilizar nosso projeto se chama </a:t>
            </a:r>
            <a:r>
              <a:rPr lang="pt-BR" sz="2000" dirty="0" smtClean="0">
                <a:solidFill>
                  <a:srgbClr val="FF0000"/>
                </a:solidFill>
              </a:rPr>
              <a:t>placeholder</a:t>
            </a:r>
            <a:r>
              <a:rPr lang="pt-BR" sz="2000" dirty="0" smtClean="0">
                <a:solidFill>
                  <a:schemeClr val="bg1"/>
                </a:solidFill>
              </a:rPr>
              <a:t>, veja: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Obs.: Outros exemplos e mais detalhes serão vistos no modulo de </a:t>
            </a:r>
            <a:r>
              <a:rPr lang="pt-BR" sz="2000" dirty="0" smtClean="0">
                <a:solidFill>
                  <a:srgbClr val="FF0000"/>
                </a:solidFill>
              </a:rPr>
              <a:t>bootstrap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47" y="1100987"/>
            <a:ext cx="9508134" cy="49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578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estilizarmos ainda mais nosso site, utilizamos o </a:t>
            </a:r>
            <a:r>
              <a:rPr lang="pt-BR" sz="2000" dirty="0" smtClean="0">
                <a:solidFill>
                  <a:srgbClr val="FF0000"/>
                </a:solidFill>
              </a:rPr>
              <a:t>Font Awesome</a:t>
            </a:r>
            <a:r>
              <a:rPr lang="pt-BR" sz="2000" dirty="0" smtClean="0">
                <a:solidFill>
                  <a:schemeClr val="bg1"/>
                </a:solidFill>
              </a:rPr>
              <a:t>, se trata de uma plataforma que oferece muitos ícones gratuitamente,  e podemos utiliza-los com simples comando, o primeiro passo é se cadastrar na plataforma, feito isso será disponibilizado um código para ser utilizado em nosso site: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Site: </a:t>
            </a:r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https://fontawesome.com/</a:t>
            </a:r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92" y="1445262"/>
            <a:ext cx="10302639" cy="413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Dicas básicas de programação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Organização e estruturação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Veja o </a:t>
            </a:r>
            <a:r>
              <a:rPr lang="pt-BR" sz="2000" dirty="0" smtClean="0">
                <a:solidFill>
                  <a:srgbClr val="FF0000"/>
                </a:solidFill>
              </a:rPr>
              <a:t>Font Awesome</a:t>
            </a:r>
            <a:r>
              <a:rPr lang="pt-BR" sz="2000" dirty="0" smtClean="0">
                <a:solidFill>
                  <a:schemeClr val="bg1"/>
                </a:solidFill>
              </a:rPr>
              <a:t> integrado: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771896"/>
            <a:ext cx="10658859" cy="537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4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utilizar um ícone basta pesquisar os ícones que são gratuitos e copiar a </a:t>
            </a:r>
            <a:r>
              <a:rPr lang="pt-BR" sz="2000" b="1" dirty="0" smtClean="0">
                <a:solidFill>
                  <a:srgbClr val="FF0000"/>
                </a:solidFill>
              </a:rPr>
              <a:t>tag i </a:t>
            </a:r>
            <a:r>
              <a:rPr lang="pt-BR" sz="2000" dirty="0" smtClean="0">
                <a:solidFill>
                  <a:schemeClr val="bg1"/>
                </a:solidFill>
              </a:rPr>
              <a:t>na descrição do ícone: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7"/>
          <a:stretch/>
        </p:blipFill>
        <p:spPr bwMode="auto">
          <a:xfrm>
            <a:off x="1329776" y="1151906"/>
            <a:ext cx="10429875" cy="473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Veja resultado com o </a:t>
            </a:r>
            <a:r>
              <a:rPr lang="pt-BR" sz="2000" dirty="0" smtClean="0">
                <a:solidFill>
                  <a:srgbClr val="FF0000"/>
                </a:solidFill>
              </a:rPr>
              <a:t>Font Awesome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81" y="751191"/>
            <a:ext cx="9594064" cy="58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5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pt-BR" sz="2000" dirty="0" smtClean="0">
                <a:solidFill>
                  <a:srgbClr val="FF0000"/>
                </a:solidFill>
              </a:rPr>
              <a:t> .css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99" y="897329"/>
            <a:ext cx="96488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0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BOOTSTRAP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utilizarmos o </a:t>
            </a:r>
            <a:r>
              <a:rPr lang="pt-BR" sz="2000" dirty="0" smtClean="0">
                <a:solidFill>
                  <a:srgbClr val="FF0000"/>
                </a:solidFill>
              </a:rPr>
              <a:t>bootstrap</a:t>
            </a:r>
            <a:r>
              <a:rPr lang="pt-BR" sz="2000" dirty="0" smtClean="0">
                <a:solidFill>
                  <a:schemeClr val="bg1"/>
                </a:solidFill>
              </a:rPr>
              <a:t> em nosso site basta adicionar o link css que está na página de introdução do </a:t>
            </a:r>
            <a:r>
              <a:rPr lang="pt-BR" sz="2000" dirty="0" smtClean="0">
                <a:solidFill>
                  <a:srgbClr val="FF0000"/>
                </a:solidFill>
              </a:rPr>
              <a:t>bootstrap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https://getbootstrap.com/docs/5.1/getting-started/introduction/</a:t>
            </a:r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28" y="1960622"/>
            <a:ext cx="84201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3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montarmos um site responsivo, precisamos primeiramente estruturar o layout, através de </a:t>
            </a:r>
            <a:r>
              <a:rPr lang="pt-BR" sz="2000" dirty="0" smtClean="0">
                <a:solidFill>
                  <a:srgbClr val="FF0000"/>
                </a:solidFill>
              </a:rPr>
              <a:t>containers</a:t>
            </a:r>
            <a:r>
              <a:rPr lang="pt-BR" sz="2000" dirty="0" smtClean="0">
                <a:solidFill>
                  <a:schemeClr val="bg1"/>
                </a:solidFill>
              </a:rPr>
              <a:t>, </a:t>
            </a:r>
            <a:r>
              <a:rPr lang="pt-BR" sz="2000" dirty="0" smtClean="0">
                <a:solidFill>
                  <a:srgbClr val="FF0000"/>
                </a:solidFill>
              </a:rPr>
              <a:t>grid</a:t>
            </a:r>
            <a:r>
              <a:rPr lang="pt-BR" sz="2000" dirty="0" smtClean="0">
                <a:solidFill>
                  <a:schemeClr val="bg1"/>
                </a:solidFill>
              </a:rPr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columns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52" y="1305289"/>
            <a:ext cx="8482322" cy="417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3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Tamb</a:t>
            </a:r>
            <a:r>
              <a:rPr lang="pt-BR" sz="2000" dirty="0" smtClean="0">
                <a:solidFill>
                  <a:schemeClr val="bg1"/>
                </a:solidFill>
              </a:rPr>
              <a:t>ém podemos utilizar os formulários e componentes do </a:t>
            </a:r>
            <a:r>
              <a:rPr lang="pt-BR" sz="2000" dirty="0" smtClean="0">
                <a:solidFill>
                  <a:srgbClr val="FF0000"/>
                </a:solidFill>
              </a:rPr>
              <a:t>bootstrap</a:t>
            </a:r>
            <a:r>
              <a:rPr lang="pt-BR" sz="2000" dirty="0" smtClean="0">
                <a:solidFill>
                  <a:schemeClr val="bg1"/>
                </a:solidFill>
              </a:rPr>
              <a:t> para facilitar as nossas criações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60" y="960998"/>
            <a:ext cx="8838705" cy="493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8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programarmos, é necessário entendermos o conceito de organização do nosso código: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Sempre que abrirmos um </a:t>
            </a:r>
            <a:r>
              <a:rPr lang="pt-BR" sz="2000" dirty="0" smtClean="0">
                <a:solidFill>
                  <a:srgbClr val="FF0000"/>
                </a:solidFill>
              </a:rPr>
              <a:t>bloco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que receberá conteúdo, </a:t>
            </a:r>
            <a:r>
              <a:rPr lang="pt-BR" sz="2000" dirty="0" smtClean="0">
                <a:solidFill>
                  <a:srgbClr val="FF0000"/>
                </a:solidFill>
              </a:rPr>
              <a:t>dentro desse bloco damos um 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(tecla tab) para que o código sempre esteja organizado, o próprio Visual Studio Code já nos sugere o uso do </a:t>
            </a:r>
            <a:r>
              <a:rPr lang="pt-BR" sz="2000" dirty="0" smtClean="0">
                <a:solidFill>
                  <a:srgbClr val="FF0000"/>
                </a:solidFill>
              </a:rPr>
              <a:t>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quando abrirmos um novo bloco de conteúdo, essa organização chamamos de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99" y="2062395"/>
            <a:ext cx="8818124" cy="448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794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  <a:r>
              <a:rPr lang="pt-BR" sz="2000" dirty="0" smtClean="0">
                <a:solidFill>
                  <a:srgbClr val="FF0000"/>
                </a:solidFill>
              </a:rPr>
              <a:t>html, 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  <a:r>
              <a:rPr lang="pt-BR" sz="2000" dirty="0" smtClean="0">
                <a:solidFill>
                  <a:srgbClr val="FF0000"/>
                </a:solidFill>
              </a:rPr>
              <a:t>css e boostrap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abaixo, lembrando que a página é a mesa só muda a visualização, no caso do google chrome utilizamos o inspecionar: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Desktop:                                                                                Mobile: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17760" r="7447" b="24672"/>
          <a:stretch/>
        </p:blipFill>
        <p:spPr bwMode="auto">
          <a:xfrm>
            <a:off x="1215284" y="2038782"/>
            <a:ext cx="6289921" cy="17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233" y="2015032"/>
            <a:ext cx="2857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5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Referências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160337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Referências: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https://www.w3schools.com/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https://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www.youtube.com/watch?v=Fj3gtbaF8WA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6"/>
              </a:rPr>
              <a:t>https://fontawesome.com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6"/>
              </a:rPr>
              <a:t>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7"/>
              </a:rPr>
              <a:t>https://getbootstrap.com/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próprio Visual Code Studio já identifica com um traço cinza-claro onde se inicia e finaliza o bloco e o conteúdo dentro dele: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73" y="1445821"/>
            <a:ext cx="9324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Primeira Página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2769</TotalTime>
  <Words>2309</Words>
  <Application>Microsoft Office PowerPoint</Application>
  <PresentationFormat>Personalizar</PresentationFormat>
  <Paragraphs>1072</Paragraphs>
  <Slides>72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3" baseType="lpstr">
      <vt:lpstr>Circuito</vt:lpstr>
      <vt:lpstr>Desenvolvimento WEB</vt:lpstr>
      <vt:lpstr>HTML + CSS</vt:lpstr>
      <vt:lpstr>Apresentação do PowerPoint</vt:lpstr>
      <vt:lpstr>Apresentação do PowerPoint</vt:lpstr>
      <vt:lpstr>Apresentação do PowerPoint</vt:lpstr>
      <vt:lpstr>Dicas básicas de programação</vt:lpstr>
      <vt:lpstr>Apresentação do PowerPoint</vt:lpstr>
      <vt:lpstr>Apresentação do PowerPoint</vt:lpstr>
      <vt:lpstr>Primeira Página WEB</vt:lpstr>
      <vt:lpstr>Apresentação do PowerPoint</vt:lpstr>
      <vt:lpstr>Apresentação do PowerPoint</vt:lpstr>
      <vt:lpstr>Apresentação do PowerPoint</vt:lpstr>
      <vt:lpstr>Apresentação do PowerPoint</vt:lpstr>
      <vt:lpstr>Utilização de DIVS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Organizando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Float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Arquivo CSS</vt:lpstr>
      <vt:lpstr>Apresentação do PowerPoint</vt:lpstr>
      <vt:lpstr>Apresentação do PowerPoint</vt:lpstr>
      <vt:lpstr>Exercício</vt:lpstr>
      <vt:lpstr>Apresentação do PowerPoint</vt:lpstr>
      <vt:lpstr>FORMS e FONT AWESOME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BOOTSTRAP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um desenvolvedor web</dc:title>
  <dc:creator>Heitor</dc:creator>
  <cp:lastModifiedBy>Heitor Scalabrini Sampaio</cp:lastModifiedBy>
  <cp:revision>252</cp:revision>
  <dcterms:created xsi:type="dcterms:W3CDTF">2021-07-06T11:36:54Z</dcterms:created>
  <dcterms:modified xsi:type="dcterms:W3CDTF">2021-09-29T16:20:21Z</dcterms:modified>
</cp:coreProperties>
</file>