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1" r:id="rId34"/>
    <p:sldId id="293" r:id="rId35"/>
    <p:sldId id="294" r:id="rId36"/>
    <p:sldId id="296" r:id="rId37"/>
    <p:sldId id="297" r:id="rId38"/>
    <p:sldId id="298" r:id="rId39"/>
    <p:sldId id="300" r:id="rId40"/>
    <p:sldId id="302" r:id="rId41"/>
    <p:sldId id="303" r:id="rId42"/>
    <p:sldId id="299" r:id="rId43"/>
    <p:sldId id="26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w3schools.com/css/css_padding.asp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w3schools.com/css/css_margin.asp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css/css_border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Desenvolvimento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HTML, CSS, JAVASCRIPT, PHP, MYSQL e muito 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web, precisaremos criar um arquivo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Agora precisamos abrir esse arquivo no Visual Studio Code: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11" y="756866"/>
            <a:ext cx="8572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26" y="3499949"/>
            <a:ext cx="28575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59" y="3499950"/>
            <a:ext cx="4253214" cy="298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8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iniciar com um simples </a:t>
            </a:r>
            <a:r>
              <a:rPr lang="pt-BR" sz="2000" dirty="0" smtClean="0">
                <a:solidFill>
                  <a:srgbClr val="FF0000"/>
                </a:solidFill>
              </a:rPr>
              <a:t>Olá Mundo!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abrimos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&lt;html&gt;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 inicio da página e no final fechamos essa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&lt;/html&gt;,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ao fechar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a barra </a:t>
            </a:r>
            <a:r>
              <a:rPr lang="pt-BR" sz="2000" dirty="0" smtClean="0">
                <a:solidFill>
                  <a:srgbClr val="FF0000"/>
                </a:solidFill>
              </a:rPr>
              <a:t>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das chaves </a:t>
            </a:r>
            <a:r>
              <a:rPr lang="pt-BR" sz="2000" dirty="0" smtClean="0">
                <a:solidFill>
                  <a:srgbClr val="FF0000"/>
                </a:solidFill>
              </a:rPr>
              <a:t>&lt;/&gt;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esqueçamos também da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 </a:t>
            </a:r>
            <a:r>
              <a:rPr lang="pt-BR" sz="2000" dirty="0" smtClean="0">
                <a:solidFill>
                  <a:srgbClr val="FF0000"/>
                </a:solidFill>
              </a:rPr>
              <a:t>salvar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 arquivo antes de visualizar as alterações na página.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02" y="2864301"/>
            <a:ext cx="94869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alguns navegadores não fazem a adaptação da escrita para português automaticamente,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chamaremos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meta </a:t>
            </a:r>
            <a:r>
              <a:rPr lang="pt-BR" sz="2000" dirty="0" smtClean="0">
                <a:solidFill>
                  <a:schemeClr val="bg1"/>
                </a:solidFill>
              </a:rPr>
              <a:t>com a funcionalidade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resolver esse problema.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abrirmos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&lt;meta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na própria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inserirmos a informação do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 finalizamos 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com apenas um </a:t>
            </a:r>
            <a:r>
              <a:rPr lang="pt-BR" sz="2000" dirty="0" smtClean="0">
                <a:solidFill>
                  <a:srgbClr val="FF0000"/>
                </a:solidFill>
              </a:rPr>
              <a:t>&gt;</a:t>
            </a:r>
            <a:r>
              <a:rPr lang="pt-BR" sz="2000" dirty="0" smtClean="0">
                <a:solidFill>
                  <a:schemeClr val="bg1"/>
                </a:solidFill>
              </a:rPr>
              <a:t>, nesse caso </a:t>
            </a:r>
            <a:r>
              <a:rPr lang="pt-BR" sz="2000" dirty="0" smtClean="0">
                <a:solidFill>
                  <a:srgbClr val="FF0000"/>
                </a:solidFill>
              </a:rPr>
              <a:t>não precisamos encerrar</a:t>
            </a:r>
            <a:r>
              <a:rPr lang="pt-BR" sz="2000" dirty="0" smtClean="0">
                <a:solidFill>
                  <a:schemeClr val="bg1"/>
                </a:solidFill>
              </a:rPr>
              <a:t> com </a:t>
            </a:r>
            <a:r>
              <a:rPr lang="pt-BR" sz="2000" dirty="0" smtClean="0">
                <a:solidFill>
                  <a:srgbClr val="FF0000"/>
                </a:solidFill>
              </a:rPr>
              <a:t>&lt;/meta&gt;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pois esse tipo de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/>
                </a:solidFill>
              </a:rPr>
              <a:t> não aceita conteúdos dentro dela.</a:t>
            </a: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93" y="1090666"/>
            <a:ext cx="10313117" cy="152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64" y="4185373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2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organizar melhor nosso código podemos inserir um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inserir o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 código: </a:t>
            </a:r>
            <a:r>
              <a:rPr lang="pt-BR" sz="2000" dirty="0" smtClean="0">
                <a:solidFill>
                  <a:srgbClr val="FF0000"/>
                </a:solidFill>
              </a:rPr>
              <a:t>&lt;!--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4"/>
                </a:solidFill>
              </a:rPr>
              <a:t>TEXTO QUALQUER </a:t>
            </a:r>
            <a:r>
              <a:rPr lang="pt-BR" sz="2000" dirty="0" smtClean="0">
                <a:solidFill>
                  <a:srgbClr val="FF0000"/>
                </a:solidFill>
              </a:rPr>
              <a:t>--&gt;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isso podemos organizar e identificar o que estamos fazendo em nosso código para consultas posteriores, </a:t>
            </a:r>
            <a:r>
              <a:rPr lang="pt-BR" sz="2000" dirty="0" smtClean="0">
                <a:solidFill>
                  <a:srgbClr val="FF0000"/>
                </a:solidFill>
              </a:rPr>
              <a:t>sem interferir na página</a:t>
            </a:r>
            <a:r>
              <a:rPr lang="pt-BR" sz="2000" dirty="0" smtClean="0">
                <a:solidFill>
                  <a:schemeClr val="bg1"/>
                </a:solidFill>
              </a:rPr>
              <a:t> a ser exibida para o usuário.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73" y="1813276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306286" y="4595750"/>
            <a:ext cx="10527905" cy="1631216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Recomendamos a utilização do </a:t>
            </a:r>
            <a:r>
              <a:rPr lang="pt-BR" sz="2000" dirty="0" smtClean="0">
                <a:solidFill>
                  <a:srgbClr val="FF0000"/>
                </a:solidFill>
              </a:rPr>
              <a:t>&lt;meta charset=“UTF-8”&gt; </a:t>
            </a:r>
            <a:r>
              <a:rPr lang="pt-BR" sz="2000" dirty="0" smtClean="0">
                <a:solidFill>
                  <a:schemeClr val="bg1"/>
                </a:solidFill>
              </a:rPr>
              <a:t>para todas as aplicações, com isso podemos utilizar caracteres especiais e acentuação da nossa linguagem em todos os navegadores sem maiores problemas.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Utilização de DIVS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0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aprender um pouco sobre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consideramos uma das </a:t>
            </a:r>
            <a:r>
              <a:rPr lang="pt-BR" sz="2000" dirty="0" smtClean="0">
                <a:solidFill>
                  <a:srgbClr val="FF0000"/>
                </a:solidFill>
              </a:rPr>
              <a:t>tags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mais importantes para o desenvolvimento web.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ao utilizar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e fechando ela </a:t>
            </a:r>
            <a:r>
              <a:rPr lang="pt-BR" sz="2000" dirty="0" smtClean="0">
                <a:solidFill>
                  <a:srgbClr val="FF0000"/>
                </a:solidFill>
              </a:rPr>
              <a:t>(&lt;div&gt; &lt;/div&gt;)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há efeito nenhum na página, pois 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serve para organizar conteúdo e aplicarmos os efeitos estilizados que chamados de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61" y="1103672"/>
            <a:ext cx="10210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podermos visualizar uma div precisamos passar três valores para ela: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ltura (</a:t>
            </a:r>
            <a:r>
              <a:rPr lang="pt-BR" sz="2000" dirty="0" smtClean="0">
                <a:solidFill>
                  <a:srgbClr val="FF0000"/>
                </a:solidFill>
              </a:rPr>
              <a:t>height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), largura (</a:t>
            </a:r>
            <a:r>
              <a:rPr lang="pt-BR" sz="2000" dirty="0" smtClean="0">
                <a:solidFill>
                  <a:srgbClr val="FF0000"/>
                </a:solidFill>
              </a:rPr>
              <a:t>width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borda (</a:t>
            </a:r>
            <a:r>
              <a:rPr lang="pt-BR" sz="2000" dirty="0" smtClean="0">
                <a:solidFill>
                  <a:srgbClr val="FF0000"/>
                </a:solidFill>
              </a:rPr>
              <a:t>border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passar esses valores para um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utilizaremos uma funcionalidade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chamado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lembrando que os valores desse atributos serão passados dentro de aspas duplas </a:t>
            </a:r>
            <a:r>
              <a:rPr lang="pt-BR" sz="2000" dirty="0" smtClean="0">
                <a:solidFill>
                  <a:srgbClr val="FF0000"/>
                </a:solidFill>
              </a:rPr>
              <a:t>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separados por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exemplo: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0" y="2741468"/>
            <a:ext cx="10644964" cy="312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quando passamos a </a:t>
            </a:r>
            <a:r>
              <a:rPr lang="pt-BR" sz="2000" dirty="0" smtClean="0">
                <a:solidFill>
                  <a:srgbClr val="FF0000"/>
                </a:solidFill>
              </a:rPr>
              <a:t>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desejada temos </a:t>
            </a:r>
            <a:r>
              <a:rPr lang="pt-BR" sz="2000" dirty="0" smtClean="0">
                <a:solidFill>
                  <a:srgbClr val="FF0000"/>
                </a:solidFill>
              </a:rPr>
              <a:t>três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valores, o primeiro </a:t>
            </a:r>
            <a:r>
              <a:rPr lang="pt-BR" sz="2000" dirty="0" smtClean="0">
                <a:solidFill>
                  <a:srgbClr val="FF0000"/>
                </a:solidFill>
              </a:rPr>
              <a:t>solid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trata do tipo da borda que no caso é uma borda solida, o segundo é a </a:t>
            </a:r>
            <a:r>
              <a:rPr lang="pt-BR" sz="2000" dirty="0" smtClean="0">
                <a:solidFill>
                  <a:srgbClr val="FF0000"/>
                </a:solidFill>
              </a:rPr>
              <a:t>espessura da borda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no caso escolhemos a largura de </a:t>
            </a:r>
            <a:r>
              <a:rPr lang="pt-BR" sz="2000" dirty="0" smtClean="0">
                <a:solidFill>
                  <a:srgbClr val="FF0000"/>
                </a:solidFill>
              </a:rPr>
              <a:t>1px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(1 pixel) e o terceiro se refere a </a:t>
            </a:r>
            <a:r>
              <a:rPr lang="pt-BR" sz="2000" dirty="0" smtClean="0">
                <a:solidFill>
                  <a:srgbClr val="FF0000"/>
                </a:solidFill>
              </a:rPr>
              <a:t>cor da 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pode ser passado pelo nome da cor em inglês ou pelo valor hexadecimal da borda que no caso do black se trata do hexadecimal </a:t>
            </a:r>
            <a:r>
              <a:rPr lang="pt-BR" sz="2000" dirty="0" smtClean="0">
                <a:solidFill>
                  <a:srgbClr val="FF0000"/>
                </a:solidFill>
              </a:rPr>
              <a:t>#000000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77" y="2054431"/>
            <a:ext cx="523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Podemos </a:t>
            </a:r>
            <a:r>
              <a:rPr lang="pt-BR" sz="2000" dirty="0">
                <a:solidFill>
                  <a:srgbClr val="FF0000"/>
                </a:solidFill>
              </a:rPr>
              <a:t>consultar os valores hexadecimais </a:t>
            </a:r>
            <a:r>
              <a:rPr lang="pt-BR" sz="2000" dirty="0">
                <a:solidFill>
                  <a:schemeClr val="bg1"/>
                </a:solidFill>
              </a:rPr>
              <a:t>das cores em ferramentas de edição de imagem ou no próprio google: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89" y="1001919"/>
            <a:ext cx="7657325" cy="55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 uma lista com os diversos tipos de borda que podemos utilizar descritas no site da w3schools: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https://www.w3schools.com/css/css_border.asp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42" y="1176001"/>
            <a:ext cx="7284212" cy="522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HTML + CSS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Fundamentos básicos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definir o formato da div livremente modificando os valores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o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1" y="1084552"/>
            <a:ext cx="10172627" cy="336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inserirmos uma cor de fundo na nossa div podemos utilizar o atributo </a:t>
            </a:r>
            <a:r>
              <a:rPr lang="pt-BR" sz="2000" dirty="0" smtClean="0">
                <a:solidFill>
                  <a:srgbClr val="FF0000"/>
                </a:solidFill>
              </a:rPr>
              <a:t>background-color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nossa div (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Depois de entendermos melhor o conceito básico de uma página </a:t>
            </a:r>
            <a:r>
              <a:rPr lang="pt-BR" sz="2000" dirty="0" smtClean="0">
                <a:solidFill>
                  <a:srgbClr val="FF0000"/>
                </a:solidFill>
              </a:rPr>
              <a:t>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fica fácil de realizarmos as alterações que desejamos de forma simples, clara e objetiva.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38" y="1129834"/>
            <a:ext cx="10839820" cy="358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vários conteúdos dentro de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inclusive outra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Não </a:t>
            </a:r>
            <a:r>
              <a:rPr lang="pt-BR" sz="2000" dirty="0">
                <a:solidFill>
                  <a:srgbClr val="FF0000"/>
                </a:solidFill>
              </a:rPr>
              <a:t>foi necessário o uso de borda na nova div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pois visualizamos apenas </a:t>
            </a:r>
            <a:r>
              <a:rPr lang="pt-BR" sz="2000" dirty="0">
                <a:solidFill>
                  <a:schemeClr val="bg1"/>
                </a:solidFill>
              </a:rPr>
              <a:t>com o </a:t>
            </a:r>
            <a:r>
              <a:rPr lang="pt-BR" sz="2000" dirty="0" smtClean="0">
                <a:solidFill>
                  <a:schemeClr val="bg1"/>
                </a:solidFill>
              </a:rPr>
              <a:t>background-color.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Utilizamos dois </a:t>
            </a: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br</a:t>
            </a:r>
            <a:r>
              <a:rPr lang="pt-BR" sz="2000" dirty="0">
                <a:solidFill>
                  <a:srgbClr val="FF0000"/>
                </a:solidFill>
              </a:rPr>
              <a:t>&gt; </a:t>
            </a:r>
            <a:r>
              <a:rPr lang="pt-BR" sz="2000" dirty="0">
                <a:solidFill>
                  <a:schemeClr val="bg1"/>
                </a:solidFill>
              </a:rPr>
              <a:t>para pularmos as linhas entre o texto Div personalidade e o inicio da nova div.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5" y="690934"/>
            <a:ext cx="10409845" cy="441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7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 uma imagem na página, primeiro vamos criar uma pasta no nosso projeto chamado fotos: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Feito isso, salvaremos alguma imagem nessa pasta, precisamos observar bem o </a:t>
            </a:r>
            <a:r>
              <a:rPr lang="pt-BR" sz="2000" dirty="0" smtClean="0">
                <a:solidFill>
                  <a:srgbClr val="FF0000"/>
                </a:solidFill>
              </a:rPr>
              <a:t>nome da pasta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o </a:t>
            </a:r>
            <a:r>
              <a:rPr lang="pt-BR" sz="2000" dirty="0" smtClean="0">
                <a:solidFill>
                  <a:srgbClr val="FF0000"/>
                </a:solidFill>
              </a:rPr>
              <a:t>nome do arquivo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 imagem e a </a:t>
            </a:r>
            <a:r>
              <a:rPr lang="pt-BR" sz="2000" dirty="0" smtClean="0">
                <a:solidFill>
                  <a:srgbClr val="FF0000"/>
                </a:solidFill>
              </a:rPr>
              <a:t>extensão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dele: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0"/>
          <a:stretch/>
        </p:blipFill>
        <p:spPr bwMode="auto">
          <a:xfrm>
            <a:off x="3560210" y="781732"/>
            <a:ext cx="5969009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3"/>
          <a:stretch/>
        </p:blipFill>
        <p:spPr bwMode="auto">
          <a:xfrm>
            <a:off x="2389544" y="3579586"/>
            <a:ext cx="8310342" cy="137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arquivo de imagem no local correto e com as informações necessárias, vamos inclui-la em nossa página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comando </a:t>
            </a:r>
            <a:r>
              <a:rPr lang="pt-BR" sz="2000" dirty="0">
                <a:solidFill>
                  <a:srgbClr val="FF0000"/>
                </a:solidFill>
              </a:rPr>
              <a:t>&lt;img src="fotos/logo_coracao.png</a:t>
            </a:r>
            <a:r>
              <a:rPr lang="pt-BR" sz="2000" dirty="0" smtClean="0">
                <a:solidFill>
                  <a:srgbClr val="FF0000"/>
                </a:solidFill>
              </a:rPr>
              <a:t>"&gt;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0" y="1236493"/>
            <a:ext cx="10327530" cy="419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Vamos observar os detalhes da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 &lt;img</a:t>
            </a:r>
            <a:r>
              <a:rPr lang="pt-BR" sz="2800" dirty="0">
                <a:solidFill>
                  <a:schemeClr val="bg1"/>
                </a:solidFill>
              </a:rPr>
              <a:t> src="fotos/logo_coracao.png</a:t>
            </a:r>
            <a:r>
              <a:rPr lang="pt-BR" sz="2800" dirty="0" smtClean="0">
                <a:solidFill>
                  <a:schemeClr val="bg1"/>
                </a:solidFill>
              </a:rPr>
              <a:t>"&gt;</a:t>
            </a:r>
          </a:p>
          <a:p>
            <a:pPr algn="ctr"/>
            <a:endParaRPr lang="pt-BR" sz="2800" dirty="0">
              <a:solidFill>
                <a:schemeClr val="bg1"/>
              </a:solidFill>
            </a:endParaRPr>
          </a:p>
          <a:p>
            <a:pPr algn="ctr"/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utilizamos o comando </a:t>
            </a:r>
            <a:r>
              <a:rPr lang="pt-BR" sz="2000" b="1" dirty="0" smtClean="0">
                <a:solidFill>
                  <a:srgbClr val="FF0000"/>
                </a:solidFill>
              </a:rPr>
              <a:t>src=“”</a:t>
            </a:r>
            <a:r>
              <a:rPr lang="pt-BR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significa source (fonte), dentro das </a:t>
            </a:r>
            <a:r>
              <a:rPr lang="pt-BR" sz="2000" dirty="0" smtClean="0">
                <a:solidFill>
                  <a:srgbClr val="FF0000"/>
                </a:solidFill>
              </a:rPr>
              <a:t>aspas duplas 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será informado o diretório do nosso arquivo de imagem.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805049" y="859862"/>
            <a:ext cx="1971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43903" y="859862"/>
            <a:ext cx="183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Encerramento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76352" y="771896"/>
            <a:ext cx="926277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047018" y="751158"/>
            <a:ext cx="263238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759532" y="1368675"/>
            <a:ext cx="0" cy="1802037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230093" y="1368674"/>
            <a:ext cx="0" cy="113702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8605652" y="1368673"/>
            <a:ext cx="0" cy="32949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767942" y="3405250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Pasta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8503" y="2619499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Nome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614062" y="1869583"/>
            <a:ext cx="264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Extensão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306286" y="4797625"/>
            <a:ext cx="10527905" cy="1908215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Nesse exemplo utilizamos uma imagem com extensão </a:t>
            </a:r>
            <a:r>
              <a:rPr lang="pt-BR" sz="2000" dirty="0" smtClean="0">
                <a:solidFill>
                  <a:srgbClr val="FF0000"/>
                </a:solidFill>
              </a:rPr>
              <a:t>.png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esse tipo de imagem podemos inserir um fundo transparente, existem vários efeitos que podemos criar com imagens de fundo transparente em nossas páginas.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/>
                </a:solidFill>
              </a:rPr>
              <a:t>não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precisamos passar todo o diretório do arquivo que no caso seria: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xampp/htdocs/aulas_iep/aula_01/</a:t>
            </a:r>
            <a:r>
              <a:rPr lang="pt-BR" sz="2000" dirty="0" smtClean="0">
                <a:solidFill>
                  <a:srgbClr val="FF0000"/>
                </a:solidFill>
              </a:rPr>
              <a:t>fotos/logo_coracao.png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Pois a página que estamos chamando a imagem já consta no diretório: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C:/xampp/htdocs/aulas_iep/aula_01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foi necessário informar apenas </a:t>
            </a:r>
            <a:r>
              <a:rPr lang="pt-BR" sz="2000" dirty="0" smtClean="0">
                <a:solidFill>
                  <a:srgbClr val="FF0000"/>
                </a:solidFill>
              </a:rPr>
              <a:t>fotos/</a:t>
            </a:r>
            <a:r>
              <a:rPr lang="pt-BR" sz="2000" dirty="0">
                <a:solidFill>
                  <a:srgbClr val="FF0000"/>
                </a:solidFill>
              </a:rPr>
              <a:t>logo_coracao.png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76" y="3429000"/>
            <a:ext cx="4562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</a:t>
            </a:r>
            <a:r>
              <a:rPr lang="pt-BR" sz="2000" dirty="0" smtClean="0">
                <a:solidFill>
                  <a:srgbClr val="FF0000"/>
                </a:solidFill>
              </a:rPr>
              <a:t>resultado é o mesmo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a extensão do arquivo por completo: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63" y="822056"/>
            <a:ext cx="10861900" cy="39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8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ajustarmos o tamanho da imagem podemos utilizar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estilizarmos essa imagem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CSS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então vamos aumentar um pouco o tamanho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redimensionar o tamanho da </a:t>
            </a:r>
            <a:r>
              <a:rPr lang="pt-BR" sz="2000" dirty="0" smtClean="0">
                <a:solidFill>
                  <a:srgbClr val="FF0000"/>
                </a:solidFill>
              </a:rPr>
              <a:t>imagem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72" y="1458391"/>
            <a:ext cx="10464882" cy="479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0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inserimos 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abrindo e fechando ele com o diretório da imagem, e depois abrimos 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separando os estilos com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depois fechamos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várias </a:t>
            </a:r>
            <a:r>
              <a:rPr lang="pt-BR" sz="2000" dirty="0" smtClean="0">
                <a:solidFill>
                  <a:srgbClr val="FF0000"/>
                </a:solidFill>
              </a:rPr>
              <a:t>funcionalidades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de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devemos informar a </a:t>
            </a:r>
            <a:r>
              <a:rPr lang="pt-BR" sz="2000" dirty="0" smtClean="0">
                <a:solidFill>
                  <a:srgbClr val="FF0000"/>
                </a:solidFill>
              </a:rPr>
              <a:t>funcionalidade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com </a:t>
            </a:r>
            <a:r>
              <a:rPr lang="pt-BR" sz="2000" dirty="0" smtClean="0">
                <a:solidFill>
                  <a:srgbClr val="FF0000"/>
                </a:solidFill>
              </a:rPr>
              <a:t>aspas duplas 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src=“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depois de inserir as informações dela e fechar </a:t>
            </a:r>
            <a:r>
              <a:rPr lang="pt-BR" sz="2000" dirty="0" smtClean="0">
                <a:solidFill>
                  <a:srgbClr val="FF0000"/>
                </a:solidFill>
              </a:rPr>
              <a:t>com outra aspas duplas “,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por exemplo </a:t>
            </a:r>
            <a:r>
              <a:rPr lang="pt-BR" sz="2000" dirty="0" smtClean="0">
                <a:solidFill>
                  <a:srgbClr val="FF0000"/>
                </a:solidFill>
              </a:rPr>
              <a:t>src=“</a:t>
            </a:r>
            <a:r>
              <a:rPr lang="pt-BR" sz="2000" dirty="0" smtClean="0">
                <a:solidFill>
                  <a:schemeClr val="accent4"/>
                </a:solidFill>
              </a:rPr>
              <a:t>foto/foto.jpg</a:t>
            </a:r>
            <a:r>
              <a:rPr lang="pt-BR" sz="2000" dirty="0" smtClean="0">
                <a:solidFill>
                  <a:srgbClr val="FF0000"/>
                </a:solidFill>
              </a:rPr>
              <a:t>”,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depois utilizarmos outra funcionalidade após um espaço dentro da mesma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style=“</a:t>
            </a:r>
            <a:r>
              <a:rPr lang="pt-BR" sz="2000" dirty="0" smtClean="0">
                <a:solidFill>
                  <a:schemeClr val="accent4"/>
                </a:solidFill>
              </a:rPr>
              <a:t>background-color: yellow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6" y="1129833"/>
            <a:ext cx="82200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76" y="4298297"/>
            <a:ext cx="7229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3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iniciarmos nosso curso, primeiramente será necessário instalar na maquina uma ferramenta de edição de código, no caso utilizaremos o </a:t>
            </a:r>
            <a:r>
              <a:rPr lang="pt-BR" sz="2000" dirty="0" smtClean="0">
                <a:solidFill>
                  <a:srgbClr val="FF0000"/>
                </a:solidFill>
              </a:rPr>
              <a:t>Visual Code Studio</a:t>
            </a:r>
            <a:r>
              <a:rPr lang="pt-BR" sz="2000" dirty="0" smtClean="0">
                <a:solidFill>
                  <a:schemeClr val="bg1"/>
                </a:solidFill>
              </a:rPr>
              <a:t>, ferramenta gratuita da Microsoft.</a:t>
            </a:r>
          </a:p>
          <a:p>
            <a:pPr algn="just"/>
            <a:endParaRPr lang="pt-BR" sz="2000" b="1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Link para Download: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Tutoria de instalação: 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68" y="2578019"/>
            <a:ext cx="7432367" cy="372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imagem, as cores e o tamanho das divs ficam na escolha de cada aluno, o importante é entender o conceito das funcionalidades </a:t>
            </a:r>
            <a:r>
              <a:rPr lang="pt-BR" sz="2000" dirty="0" smtClean="0">
                <a:solidFill>
                  <a:srgbClr val="FF0000"/>
                </a:solidFill>
              </a:rPr>
              <a:t>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/>
          <a:stretch/>
        </p:blipFill>
        <p:spPr bwMode="auto">
          <a:xfrm>
            <a:off x="3601489" y="785099"/>
            <a:ext cx="5313458" cy="467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4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Organizando Objetos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0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iniciarmos os alinhamentos dos objetos vamos inserir um titulo para a nossa página, para isso utilizamos a </a:t>
            </a:r>
            <a:r>
              <a:rPr lang="pt-BR" sz="2000" dirty="0" smtClean="0">
                <a:solidFill>
                  <a:srgbClr val="FF0000"/>
                </a:solidFill>
              </a:rPr>
              <a:t>tag title </a:t>
            </a:r>
            <a:r>
              <a:rPr lang="pt-BR" sz="2000" dirty="0" smtClean="0">
                <a:solidFill>
                  <a:schemeClr val="bg1"/>
                </a:solidFill>
              </a:rPr>
              <a:t>e para inserir uma imagem no titulo utilizamos a </a:t>
            </a:r>
            <a:r>
              <a:rPr lang="pt-BR" sz="2000" dirty="0" smtClean="0">
                <a:solidFill>
                  <a:srgbClr val="FF0000"/>
                </a:solidFill>
              </a:rPr>
              <a:t>tag link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87" y="1389412"/>
            <a:ext cx="10642451" cy="441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9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internos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7" b="3598"/>
          <a:stretch/>
        </p:blipFill>
        <p:spPr bwMode="auto">
          <a:xfrm>
            <a:off x="1354912" y="941119"/>
            <a:ext cx="10379602" cy="54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Existem 5 comandos que podemos utilizar no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exemplos: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padding-top</a:t>
            </a:r>
            <a:r>
              <a:rPr lang="pt-BR" sz="2000" dirty="0" smtClean="0">
                <a:solidFill>
                  <a:schemeClr val="bg1"/>
                </a:solidFill>
              </a:rPr>
              <a:t> : Espaçamento interno apenas do </a:t>
            </a:r>
            <a:r>
              <a:rPr lang="pt-BR" sz="2000" dirty="0" smtClean="0">
                <a:solidFill>
                  <a:srgbClr val="FF0000"/>
                </a:solidFill>
              </a:rPr>
              <a:t>topo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chemeClr val="bg1"/>
                </a:solidFill>
              </a:rPr>
              <a:t> :</a:t>
            </a:r>
            <a:r>
              <a:rPr lang="pt-BR" sz="2000" dirty="0">
                <a:solidFill>
                  <a:schemeClr val="bg1"/>
                </a:solidFill>
              </a:rPr>
              <a:t> 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direita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bottom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base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utilizar todas as funcionalidades apenas com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a direção é feita no </a:t>
            </a:r>
            <a:r>
              <a:rPr lang="pt-BR" sz="2000" dirty="0" smtClean="0">
                <a:solidFill>
                  <a:srgbClr val="FF0000"/>
                </a:solidFill>
              </a:rPr>
              <a:t>sentido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horário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mais exemplos: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https://www.w3schools.com/css/css_padding.asp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60" y="3096490"/>
            <a:ext cx="8357713" cy="281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externos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segue as </a:t>
            </a:r>
            <a:r>
              <a:rPr lang="pt-BR" sz="2000" dirty="0" smtClean="0">
                <a:solidFill>
                  <a:srgbClr val="FF0000"/>
                </a:solidFill>
              </a:rPr>
              <a:t>mesmas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regras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/>
                </a:solidFill>
              </a:rPr>
              <a:t>, para mais exemplos:</a:t>
            </a:r>
          </a:p>
          <a:p>
            <a:pPr algn="just"/>
            <a:r>
              <a:rPr lang="pt-BR" sz="2000" dirty="0" smtClean="0">
                <a:solidFill>
                  <a:schemeClr val="bg1"/>
                </a:solidFill>
                <a:hlinkClick r:id="rId2"/>
              </a:rPr>
              <a:t>https://www.w3schools.com/css/css_margin.asp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1" y="814387"/>
            <a:ext cx="9477858" cy="488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alinharmos horizontalmente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um objeto no </a:t>
            </a:r>
            <a:r>
              <a:rPr lang="pt-BR" sz="2000" dirty="0" smtClean="0">
                <a:solidFill>
                  <a:srgbClr val="FF0000"/>
                </a:solidFill>
              </a:rPr>
              <a:t>centro da página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 no </a:t>
            </a:r>
            <a:r>
              <a:rPr lang="pt-BR" sz="2000" dirty="0" smtClean="0">
                <a:solidFill>
                  <a:srgbClr val="FF0000"/>
                </a:solidFill>
              </a:rPr>
              <a:t>centro de outros objetos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margin:</a:t>
            </a:r>
            <a:r>
              <a:rPr lang="pt-BR" sz="2000" dirty="0">
                <a:solidFill>
                  <a:srgbClr val="FF0000"/>
                </a:solidFill>
              </a:rPr>
              <a:t> 0 </a:t>
            </a:r>
            <a:r>
              <a:rPr lang="pt-BR" sz="2000" dirty="0" smtClean="0">
                <a:solidFill>
                  <a:srgbClr val="FF0000"/>
                </a:solidFill>
              </a:rPr>
              <a:t>auto </a:t>
            </a:r>
            <a:r>
              <a:rPr lang="pt-BR" sz="2000" dirty="0" smtClean="0">
                <a:solidFill>
                  <a:schemeClr val="bg1"/>
                </a:solidFill>
              </a:rPr>
              <a:t>e para </a:t>
            </a:r>
            <a:r>
              <a:rPr lang="pt-BR" sz="2000" dirty="0" smtClean="0">
                <a:solidFill>
                  <a:srgbClr val="FF0000"/>
                </a:solidFill>
              </a:rPr>
              <a:t>alinharmos um texto horizontalmente </a:t>
            </a:r>
            <a:r>
              <a:rPr lang="pt-BR" sz="2000" dirty="0" smtClean="0">
                <a:solidFill>
                  <a:schemeClr val="bg1"/>
                </a:solidFill>
              </a:rPr>
              <a:t>utilizamos o</a:t>
            </a:r>
            <a:r>
              <a:rPr lang="pt-BR" sz="2000" dirty="0" smtClean="0">
                <a:solidFill>
                  <a:srgbClr val="FF0000"/>
                </a:solidFill>
              </a:rPr>
              <a:t> text-align: center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Existem também a funcionalidade de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que alinham 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 e </a:t>
            </a:r>
            <a:r>
              <a:rPr lang="pt-BR" sz="2000" dirty="0" smtClean="0">
                <a:solidFill>
                  <a:srgbClr val="FF0000"/>
                </a:solidFill>
              </a:rPr>
              <a:t>direita respectivamente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/>
          <a:stretch/>
        </p:blipFill>
        <p:spPr bwMode="auto">
          <a:xfrm>
            <a:off x="1143386" y="1092872"/>
            <a:ext cx="10802656" cy="282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2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 um texto verticalmente </a:t>
            </a:r>
            <a:r>
              <a:rPr lang="pt-BR" sz="2000" dirty="0" smtClean="0">
                <a:solidFill>
                  <a:schemeClr val="bg1"/>
                </a:solidFill>
              </a:rPr>
              <a:t>dentro de um objeto utilizamos </a:t>
            </a:r>
            <a:r>
              <a:rPr lang="pt-BR" sz="2000" dirty="0">
                <a:solidFill>
                  <a:schemeClr val="bg1"/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line-height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 smtClean="0">
                <a:solidFill>
                  <a:schemeClr val="bg1"/>
                </a:solidFill>
              </a:rPr>
              <a:t>informando exatamente a altura do </a:t>
            </a:r>
            <a:r>
              <a:rPr lang="pt-BR" sz="2000" dirty="0">
                <a:solidFill>
                  <a:schemeClr val="bg1"/>
                </a:solidFill>
              </a:rPr>
              <a:t>objeto </a:t>
            </a:r>
            <a:r>
              <a:rPr lang="pt-BR" sz="2000" dirty="0">
                <a:solidFill>
                  <a:srgbClr val="FF0000"/>
                </a:solidFill>
              </a:rPr>
              <a:t>(height</a:t>
            </a:r>
            <a:r>
              <a:rPr lang="pt-BR" sz="2000" dirty="0" smtClean="0">
                <a:solidFill>
                  <a:srgbClr val="FF0000"/>
                </a:solidFill>
              </a:rPr>
              <a:t>):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Quando existe mais de uma linha de texto, dividimos o line-height pela quantidade de linhas de texto.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Lembrando que existem </a:t>
            </a:r>
            <a:r>
              <a:rPr lang="pt-BR" sz="2000" dirty="0" smtClean="0">
                <a:solidFill>
                  <a:srgbClr val="FF0000"/>
                </a:solidFill>
              </a:rPr>
              <a:t>outras formas </a:t>
            </a:r>
            <a:r>
              <a:rPr lang="pt-BR" sz="2000" dirty="0" smtClean="0">
                <a:solidFill>
                  <a:schemeClr val="bg1"/>
                </a:solidFill>
              </a:rPr>
              <a:t>de alinhas objetos verticalmente, que serão explicadas posteriormente.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75" y="1134773"/>
            <a:ext cx="10774878" cy="30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</a:t>
            </a:r>
            <a:r>
              <a:rPr lang="pt-BR" sz="2000" dirty="0">
                <a:solidFill>
                  <a:srgbClr val="FF0000"/>
                </a:solidFill>
              </a:rPr>
              <a:t>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(HyperText Markup Language, que significa: Linguagem de Marcação de Hipertexto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é necessário criar um arquivo com a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para o navegador converter nosso código em arte visual.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o próprio sistema operacional já identifica que páginas com extensão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deverão ser iniciadas através de um navegador da internet.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406670"/>
            <a:ext cx="9286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2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Dica importante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não se perder no código e ser mais claro quando uma div precisa estar dentro de outra comentamos onde a div se inicia e ela termina, veja exemplo: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t="-5614" r="914" b="5614"/>
          <a:stretch/>
        </p:blipFill>
        <p:spPr bwMode="auto">
          <a:xfrm>
            <a:off x="1319734" y="636735"/>
            <a:ext cx="10449959" cy="602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8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Seja criativo com as cores, e não esqueça da indentação,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 título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 página com imagem e das margins de distanciamento!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72" y="1241765"/>
            <a:ext cx="5834482" cy="540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1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Referências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7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Referências: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https://www.w3schools.com/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Neste outro exemplo vemos o que acontece quando um navegador faz a leitura de uma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outra com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687163"/>
            <a:ext cx="50958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52" y="1687163"/>
            <a:ext cx="5114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06286" y="4595750"/>
            <a:ext cx="10527905" cy="160043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Quando nomeamos o arquivo como </a:t>
            </a:r>
            <a:r>
              <a:rPr lang="pt-BR" sz="2000" dirty="0" smtClean="0">
                <a:solidFill>
                  <a:srgbClr val="FF0000"/>
                </a:solidFill>
              </a:rPr>
              <a:t>index.html</a:t>
            </a:r>
            <a:r>
              <a:rPr lang="pt-BR" sz="2000" dirty="0" smtClean="0">
                <a:solidFill>
                  <a:schemeClr val="bg1"/>
                </a:solidFill>
              </a:rPr>
              <a:t> estamos informando ao servidor de hospedagem que essa </a:t>
            </a:r>
            <a:r>
              <a:rPr lang="pt-BR" sz="2000" dirty="0" smtClean="0">
                <a:solidFill>
                  <a:srgbClr val="FF0000"/>
                </a:solidFill>
              </a:rPr>
              <a:t>será a primeira página a ser exibida em nosso site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Dicas básicas de programação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Organização e estruturação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9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programarmos, é necessário entendermos o conceito de organização do nosso código: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Sempre que abrirmos um </a:t>
            </a:r>
            <a:r>
              <a:rPr lang="pt-BR" sz="2000" dirty="0" smtClean="0">
                <a:solidFill>
                  <a:srgbClr val="FF0000"/>
                </a:solidFill>
              </a:rPr>
              <a:t>bloco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que receberá conteúdo, </a:t>
            </a:r>
            <a:r>
              <a:rPr lang="pt-BR" sz="2000" dirty="0" smtClean="0">
                <a:solidFill>
                  <a:srgbClr val="FF0000"/>
                </a:solidFill>
              </a:rPr>
              <a:t>dentro desse bloco damos um 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(tecla tab) para que o código sempre esteja organizado, o próprio Visual Studio Code já nos sugere o uso do </a:t>
            </a:r>
            <a:r>
              <a:rPr lang="pt-BR" sz="2000" dirty="0" smtClean="0">
                <a:solidFill>
                  <a:srgbClr val="FF0000"/>
                </a:solidFill>
              </a:rPr>
              <a:t>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quando abrirmos um novo bloco de conteúdo, essa organização chamamos de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99" y="2062395"/>
            <a:ext cx="8818124" cy="448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próprio Visual Code Studio já identifica com um traço cinza-claro onde se inicia e finaliza o bloco e o conteúdo dentro dele: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73" y="1445821"/>
            <a:ext cx="93249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4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Primeira Página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2151</TotalTime>
  <Words>1625</Words>
  <Application>Microsoft Office PowerPoint</Application>
  <PresentationFormat>Personalizar</PresentationFormat>
  <Paragraphs>410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Circuito</vt:lpstr>
      <vt:lpstr>Desenvolvimento WEB</vt:lpstr>
      <vt:lpstr>HTML + CSS</vt:lpstr>
      <vt:lpstr>Apresentação do PowerPoint</vt:lpstr>
      <vt:lpstr>Apresentação do PowerPoint</vt:lpstr>
      <vt:lpstr>Apresentação do PowerPoint</vt:lpstr>
      <vt:lpstr>Dicas básicas de programação</vt:lpstr>
      <vt:lpstr>Apresentação do PowerPoint</vt:lpstr>
      <vt:lpstr>Apresentação do PowerPoint</vt:lpstr>
      <vt:lpstr>Primeira Página WEB</vt:lpstr>
      <vt:lpstr>Apresentação do PowerPoint</vt:lpstr>
      <vt:lpstr>Apresentação do PowerPoint</vt:lpstr>
      <vt:lpstr>Apresentação do PowerPoint</vt:lpstr>
      <vt:lpstr>Apresentação do PowerPoint</vt:lpstr>
      <vt:lpstr>Utilização de DIVS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Organizando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Apresentação do PowerPoint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um desenvolvedor web</dc:title>
  <dc:creator>Heitor</dc:creator>
  <cp:lastModifiedBy>Heitor Scalabrini Sampaio</cp:lastModifiedBy>
  <cp:revision>197</cp:revision>
  <dcterms:created xsi:type="dcterms:W3CDTF">2021-07-06T11:36:54Z</dcterms:created>
  <dcterms:modified xsi:type="dcterms:W3CDTF">2021-08-31T13:09:46Z</dcterms:modified>
</cp:coreProperties>
</file>