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2" r:id="rId33"/>
    <p:sldId id="291" r:id="rId34"/>
    <p:sldId id="293" r:id="rId35"/>
    <p:sldId id="294" r:id="rId36"/>
    <p:sldId id="296" r:id="rId37"/>
    <p:sldId id="297" r:id="rId38"/>
    <p:sldId id="298" r:id="rId39"/>
    <p:sldId id="300" r:id="rId40"/>
    <p:sldId id="302" r:id="rId41"/>
    <p:sldId id="303" r:id="rId42"/>
    <p:sldId id="299" r:id="rId43"/>
    <p:sldId id="262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342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w3schools.com/css/css_border.as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R6YslWRUFk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w3schools.com/css/css_padding.asp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w3schools.com/css/css_margin.asp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R6YslWRUFk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3schools.com/css/css_border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Desenvolvimento WEB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HTML, CSS, JAVASCRIPT, PHP, MYSQL e muito mais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356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criarmos nossa primeira página web, precisaremos criar um arquivo com extensão </a:t>
            </a:r>
            <a:r>
              <a:rPr lang="pt-BR" sz="2000" dirty="0" smtClean="0">
                <a:solidFill>
                  <a:srgbClr val="FF0000"/>
                </a:solidFill>
              </a:rPr>
              <a:t>.html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Agora precisamos abrir esse arquivo no Visual Studio Code:</a:t>
            </a: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511" y="756866"/>
            <a:ext cx="85725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326" y="3499949"/>
            <a:ext cx="28575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259" y="3499950"/>
            <a:ext cx="4253214" cy="2985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81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Vamos iniciar com um simples </a:t>
            </a:r>
            <a:r>
              <a:rPr lang="pt-BR" sz="2000" dirty="0" smtClean="0">
                <a:solidFill>
                  <a:srgbClr val="FF0000"/>
                </a:solidFill>
              </a:rPr>
              <a:t>Olá Mundo!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Veja que abrimos 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&lt;html&gt;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 inicio da página e no final fechamos essa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&lt;/html&gt;,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note que ao fechar uma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utilizamos a barra </a:t>
            </a:r>
            <a:r>
              <a:rPr lang="pt-BR" sz="2000" dirty="0" smtClean="0">
                <a:solidFill>
                  <a:srgbClr val="FF0000"/>
                </a:solidFill>
              </a:rPr>
              <a:t>/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dentro das chaves </a:t>
            </a:r>
            <a:r>
              <a:rPr lang="pt-BR" sz="2000" dirty="0" smtClean="0">
                <a:solidFill>
                  <a:srgbClr val="FF0000"/>
                </a:solidFill>
              </a:rPr>
              <a:t>&lt;/&gt;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 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Não esqueçamos também da </a:t>
            </a:r>
            <a:r>
              <a:rPr lang="pt-BR" sz="2000" dirty="0" smtClean="0">
                <a:solidFill>
                  <a:srgbClr val="FF0000"/>
                </a:solidFill>
              </a:rPr>
              <a:t>indentação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e de </a:t>
            </a:r>
            <a:r>
              <a:rPr lang="pt-BR" sz="2000" dirty="0" smtClean="0">
                <a:solidFill>
                  <a:srgbClr val="FF0000"/>
                </a:solidFill>
              </a:rPr>
              <a:t>salvar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o arquivo antes de visualizar as alterações na página.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002" y="2864301"/>
            <a:ext cx="948690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67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Veja que alguns navegadores não fazem a adaptação da escrita para português automaticamente,</a:t>
            </a: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Então chamaremos 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meta </a:t>
            </a:r>
            <a:r>
              <a:rPr lang="pt-BR" sz="2000" dirty="0" smtClean="0">
                <a:solidFill>
                  <a:schemeClr val="bg1"/>
                </a:solidFill>
              </a:rPr>
              <a:t>com a funcionalidade </a:t>
            </a:r>
            <a:r>
              <a:rPr lang="pt-BR" sz="2000" dirty="0" smtClean="0">
                <a:solidFill>
                  <a:srgbClr val="FF0000"/>
                </a:solidFill>
              </a:rPr>
              <a:t>charset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para resolver esse problema.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Note que abrirmos 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&lt;meta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e na própria </a:t>
            </a:r>
            <a:r>
              <a:rPr lang="pt-BR" sz="2000" dirty="0" smtClean="0">
                <a:solidFill>
                  <a:srgbClr val="FF0000"/>
                </a:solidFill>
              </a:rPr>
              <a:t>abertura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inserirmos a informação do </a:t>
            </a:r>
            <a:r>
              <a:rPr lang="pt-BR" sz="2000" dirty="0" smtClean="0">
                <a:solidFill>
                  <a:srgbClr val="FF0000"/>
                </a:solidFill>
              </a:rPr>
              <a:t>charset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e finalizamos a </a:t>
            </a:r>
            <a:r>
              <a:rPr lang="pt-BR" sz="2000" dirty="0" smtClean="0">
                <a:solidFill>
                  <a:srgbClr val="FF0000"/>
                </a:solidFill>
              </a:rPr>
              <a:t>abertura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com apenas um </a:t>
            </a:r>
            <a:r>
              <a:rPr lang="pt-BR" sz="2000" dirty="0" smtClean="0">
                <a:solidFill>
                  <a:srgbClr val="FF0000"/>
                </a:solidFill>
              </a:rPr>
              <a:t>&gt;</a:t>
            </a:r>
            <a:r>
              <a:rPr lang="pt-BR" sz="2000" dirty="0" smtClean="0">
                <a:solidFill>
                  <a:schemeClr val="bg1"/>
                </a:solidFill>
              </a:rPr>
              <a:t>, nesse caso </a:t>
            </a:r>
            <a:r>
              <a:rPr lang="pt-BR" sz="2000" dirty="0" smtClean="0">
                <a:solidFill>
                  <a:srgbClr val="FF0000"/>
                </a:solidFill>
              </a:rPr>
              <a:t>não precisamos encerrar</a:t>
            </a:r>
            <a:r>
              <a:rPr lang="pt-BR" sz="2000" dirty="0" smtClean="0">
                <a:solidFill>
                  <a:schemeClr val="bg1"/>
                </a:solidFill>
              </a:rPr>
              <a:t> com </a:t>
            </a:r>
            <a:r>
              <a:rPr lang="pt-BR" sz="2000" dirty="0" smtClean="0">
                <a:solidFill>
                  <a:srgbClr val="FF0000"/>
                </a:solidFill>
              </a:rPr>
              <a:t>&lt;/meta&gt;</a:t>
            </a:r>
            <a:r>
              <a:rPr lang="pt-BR" sz="2000" dirty="0" smtClean="0">
                <a:solidFill>
                  <a:schemeClr val="bg1"/>
                </a:solidFill>
              </a:rPr>
              <a:t>,</a:t>
            </a:r>
            <a:r>
              <a:rPr lang="pt-BR" sz="2000" dirty="0" smtClean="0">
                <a:solidFill>
                  <a:srgbClr val="FF0000"/>
                </a:solidFill>
              </a:rPr>
              <a:t>  </a:t>
            </a:r>
            <a:r>
              <a:rPr lang="pt-BR" sz="2000" dirty="0" smtClean="0">
                <a:solidFill>
                  <a:schemeClr val="bg1"/>
                </a:solidFill>
              </a:rPr>
              <a:t>pois esse tipo de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/>
                </a:solidFill>
              </a:rPr>
              <a:t> não aceita conteúdos dentro dela.</a:t>
            </a: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893" y="1090666"/>
            <a:ext cx="10313117" cy="152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64" y="4185373"/>
            <a:ext cx="100107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26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organizar melhor nosso código podemos inserir um </a:t>
            </a:r>
            <a:r>
              <a:rPr lang="pt-BR" sz="2000" dirty="0" smtClean="0">
                <a:solidFill>
                  <a:srgbClr val="FF0000"/>
                </a:solidFill>
              </a:rPr>
              <a:t>comentário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para inserir o </a:t>
            </a:r>
            <a:r>
              <a:rPr lang="pt-BR" sz="2000" dirty="0" smtClean="0">
                <a:solidFill>
                  <a:srgbClr val="FF0000"/>
                </a:solidFill>
              </a:rPr>
              <a:t>comentário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utilizamos o código: </a:t>
            </a:r>
            <a:r>
              <a:rPr lang="pt-BR" sz="2000" dirty="0" smtClean="0">
                <a:solidFill>
                  <a:srgbClr val="FF0000"/>
                </a:solidFill>
              </a:rPr>
              <a:t>&lt;!--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accent4"/>
                </a:solidFill>
              </a:rPr>
              <a:t>TEXTO QUALQUER </a:t>
            </a:r>
            <a:r>
              <a:rPr lang="pt-BR" sz="2000" dirty="0" smtClean="0">
                <a:solidFill>
                  <a:srgbClr val="FF0000"/>
                </a:solidFill>
              </a:rPr>
              <a:t>--&gt;</a:t>
            </a:r>
            <a:r>
              <a:rPr lang="pt-BR" sz="2000" dirty="0" smtClean="0">
                <a:solidFill>
                  <a:schemeClr val="bg1"/>
                </a:solidFill>
              </a:rPr>
              <a:t>,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com isso podemos organizar e identificar o que estamos fazendo em nosso código para consultas posteriores, </a:t>
            </a:r>
            <a:r>
              <a:rPr lang="pt-BR" sz="2000" dirty="0" smtClean="0">
                <a:solidFill>
                  <a:srgbClr val="FF0000"/>
                </a:solidFill>
              </a:rPr>
              <a:t>sem interferir na página</a:t>
            </a:r>
            <a:r>
              <a:rPr lang="pt-BR" sz="2000" dirty="0" smtClean="0">
                <a:solidFill>
                  <a:schemeClr val="bg1"/>
                </a:solidFill>
              </a:rPr>
              <a:t> a ser exibida para o usuário.</a:t>
            </a:r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373" y="1813276"/>
            <a:ext cx="100107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306286" y="4595750"/>
            <a:ext cx="10527905" cy="1631216"/>
          </a:xfrm>
          <a:prstGeom prst="rect">
            <a:avLst/>
          </a:prstGeom>
          <a:noFill/>
          <a:ln w="19050"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2000" u="sng" dirty="0" smtClean="0">
                <a:solidFill>
                  <a:schemeClr val="bg1"/>
                </a:solidFill>
              </a:rPr>
              <a:t>Nota</a:t>
            </a:r>
          </a:p>
          <a:p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/>
                </a:solidFill>
              </a:rPr>
              <a:t>Recomendamos a utilização do </a:t>
            </a:r>
            <a:r>
              <a:rPr lang="pt-BR" sz="2000" dirty="0" smtClean="0">
                <a:solidFill>
                  <a:srgbClr val="FF0000"/>
                </a:solidFill>
              </a:rPr>
              <a:t>&lt;meta charset=“UTF-8”&gt; </a:t>
            </a:r>
            <a:r>
              <a:rPr lang="pt-BR" sz="2000" dirty="0" smtClean="0">
                <a:solidFill>
                  <a:schemeClr val="bg1"/>
                </a:solidFill>
              </a:rPr>
              <a:t>para todas as aplicações, com isso podemos utilizar caracteres especiais e acentuação da nossa linguagem em todos os navegadores sem maiores problemas.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29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Utilização de DIVS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 +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50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Vamos aprender um pouco sobre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que consideramos uma das </a:t>
            </a:r>
            <a:r>
              <a:rPr lang="pt-BR" sz="2000" dirty="0" smtClean="0">
                <a:solidFill>
                  <a:srgbClr val="FF0000"/>
                </a:solidFill>
              </a:rPr>
              <a:t>tags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mais importantes para o desenvolvimento web. 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Veja que ao utilizar uma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abrindo e fechando ela </a:t>
            </a:r>
            <a:r>
              <a:rPr lang="pt-BR" sz="2000" dirty="0" smtClean="0">
                <a:solidFill>
                  <a:srgbClr val="FF0000"/>
                </a:solidFill>
              </a:rPr>
              <a:t>(&lt;div&gt; &lt;/div&gt;)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não há efeito nenhum na página, pois a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serve para organizar conteúdo e aplicarmos os efeitos estilizados que chamados de </a:t>
            </a:r>
            <a:r>
              <a:rPr lang="pt-BR" sz="2000" dirty="0" smtClean="0">
                <a:solidFill>
                  <a:srgbClr val="FF0000"/>
                </a:solidFill>
              </a:rPr>
              <a:t>CSS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361" y="1103672"/>
            <a:ext cx="102108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19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podermos visualizar uma div precisamos passar três valores para ela: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ltura (</a:t>
            </a:r>
            <a:r>
              <a:rPr lang="pt-BR" sz="2000" dirty="0" smtClean="0">
                <a:solidFill>
                  <a:srgbClr val="FF0000"/>
                </a:solidFill>
              </a:rPr>
              <a:t>height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), largura (</a:t>
            </a:r>
            <a:r>
              <a:rPr lang="pt-BR" sz="2000" dirty="0" smtClean="0">
                <a:solidFill>
                  <a:srgbClr val="FF0000"/>
                </a:solidFill>
              </a:rPr>
              <a:t>width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 borda (</a:t>
            </a:r>
            <a:r>
              <a:rPr lang="pt-BR" sz="2000" dirty="0" smtClean="0">
                <a:solidFill>
                  <a:srgbClr val="FF0000"/>
                </a:solidFill>
              </a:rPr>
              <a:t>border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passar esses valores para um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utilizaremos uma funcionalidade da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chamado </a:t>
            </a:r>
            <a:r>
              <a:rPr lang="pt-BR" sz="2000" dirty="0" smtClean="0">
                <a:solidFill>
                  <a:srgbClr val="FF0000"/>
                </a:solidFill>
              </a:rPr>
              <a:t>style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lembrando que os valores desse atributos serão passados dentro de aspas duplas </a:t>
            </a:r>
            <a:r>
              <a:rPr lang="pt-BR" sz="2000" dirty="0" smtClean="0">
                <a:solidFill>
                  <a:srgbClr val="FF0000"/>
                </a:solidFill>
              </a:rPr>
              <a:t>“”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separados por ponto e virgula </a:t>
            </a:r>
            <a:r>
              <a:rPr lang="pt-BR" sz="2000" dirty="0" smtClean="0">
                <a:solidFill>
                  <a:srgbClr val="FF0000"/>
                </a:solidFill>
              </a:rPr>
              <a:t>;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exemplo:</a:t>
            </a: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970" y="2741468"/>
            <a:ext cx="10644964" cy="3124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17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Veja que quando passamos a </a:t>
            </a:r>
            <a:r>
              <a:rPr lang="pt-BR" sz="2000" dirty="0" smtClean="0">
                <a:solidFill>
                  <a:srgbClr val="FF0000"/>
                </a:solidFill>
              </a:rPr>
              <a:t>borda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desejada temos </a:t>
            </a:r>
            <a:r>
              <a:rPr lang="pt-BR" sz="2000" dirty="0" smtClean="0">
                <a:solidFill>
                  <a:srgbClr val="FF0000"/>
                </a:solidFill>
              </a:rPr>
              <a:t>três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valores, o primeiro </a:t>
            </a:r>
            <a:r>
              <a:rPr lang="pt-BR" sz="2000" dirty="0" smtClean="0">
                <a:solidFill>
                  <a:srgbClr val="FF0000"/>
                </a:solidFill>
              </a:rPr>
              <a:t>solid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 trata do tipo da borda que no caso é uma borda solida, o segundo é a </a:t>
            </a:r>
            <a:r>
              <a:rPr lang="pt-BR" sz="2000" dirty="0" smtClean="0">
                <a:solidFill>
                  <a:srgbClr val="FF0000"/>
                </a:solidFill>
              </a:rPr>
              <a:t>espessura da borda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que no caso escolhemos a largura de </a:t>
            </a:r>
            <a:r>
              <a:rPr lang="pt-BR" sz="2000" dirty="0" smtClean="0">
                <a:solidFill>
                  <a:srgbClr val="FF0000"/>
                </a:solidFill>
              </a:rPr>
              <a:t>1px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(1 pixel) e o terceiro se refere a </a:t>
            </a:r>
            <a:r>
              <a:rPr lang="pt-BR" sz="2000" dirty="0" smtClean="0">
                <a:solidFill>
                  <a:srgbClr val="FF0000"/>
                </a:solidFill>
              </a:rPr>
              <a:t>cor da borda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que pode ser passado pelo nome da cor em inglês ou pelo valor hexadecimal da borda que no caso do black se trata do hexadecimal </a:t>
            </a:r>
            <a:r>
              <a:rPr lang="pt-BR" sz="2000" dirty="0" smtClean="0">
                <a:solidFill>
                  <a:srgbClr val="FF0000"/>
                </a:solidFill>
              </a:rPr>
              <a:t>#000000</a:t>
            </a:r>
            <a:r>
              <a:rPr lang="pt-BR" sz="20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077" y="2054431"/>
            <a:ext cx="52387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95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</a:rPr>
              <a:t>Podemos </a:t>
            </a:r>
            <a:r>
              <a:rPr lang="pt-BR" sz="2000" dirty="0">
                <a:solidFill>
                  <a:srgbClr val="FF0000"/>
                </a:solidFill>
              </a:rPr>
              <a:t>consultar os valores hexadecimais </a:t>
            </a:r>
            <a:r>
              <a:rPr lang="pt-BR" sz="2000" dirty="0">
                <a:solidFill>
                  <a:schemeClr val="bg1"/>
                </a:solidFill>
              </a:rPr>
              <a:t>das cores em ferramentas de edição de imagem ou no próprio google: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789" y="1001919"/>
            <a:ext cx="7657325" cy="5517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6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87897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Existe uma lista com os diversos tipos de borda que podemos utilizar descritas no site da w3schools:</a:t>
            </a: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2"/>
              </a:rPr>
              <a:t>https://www.w3schools.com/css/css_border.asp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842" y="1176001"/>
            <a:ext cx="7284212" cy="5222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129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HTML + CSS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Fundamentos básicos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814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87897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Podemos definir o formato da div livremente modificando os valores no </a:t>
            </a:r>
            <a:r>
              <a:rPr lang="pt-BR" sz="2000" dirty="0" smtClean="0">
                <a:solidFill>
                  <a:srgbClr val="FF0000"/>
                </a:solidFill>
              </a:rPr>
              <a:t>style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veja o exemplo abaixo: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401" y="1084552"/>
            <a:ext cx="10172627" cy="336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0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87897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inserirmos uma cor de fundo na nossa div podemos utilizar o atributo </a:t>
            </a:r>
            <a:r>
              <a:rPr lang="pt-BR" sz="2000" dirty="0" smtClean="0">
                <a:solidFill>
                  <a:srgbClr val="FF0000"/>
                </a:solidFill>
              </a:rPr>
              <a:t>background-color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no </a:t>
            </a:r>
            <a:r>
              <a:rPr lang="pt-BR" sz="2000" dirty="0" smtClean="0">
                <a:solidFill>
                  <a:srgbClr val="FF0000"/>
                </a:solidFill>
              </a:rPr>
              <a:t>style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da nossa div (</a:t>
            </a:r>
            <a:r>
              <a:rPr lang="pt-BR" sz="2000" dirty="0" smtClean="0">
                <a:solidFill>
                  <a:srgbClr val="FF0000"/>
                </a:solidFill>
              </a:rPr>
              <a:t>CSS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Depois de entendermos melhor o conceito básico de uma página </a:t>
            </a:r>
            <a:r>
              <a:rPr lang="pt-BR" sz="2000" dirty="0" smtClean="0">
                <a:solidFill>
                  <a:srgbClr val="FF0000"/>
                </a:solidFill>
              </a:rPr>
              <a:t>html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fica fácil de realizarmos as alterações que desejamos de forma simples, clara e objetiva.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038" y="1129834"/>
            <a:ext cx="10839820" cy="3586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14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Podemos inserir vários conteúdos dentro de uma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inclusive outra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veja exemplo: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rgbClr val="FF0000"/>
                </a:solidFill>
              </a:rPr>
              <a:t>Não </a:t>
            </a:r>
            <a:r>
              <a:rPr lang="pt-BR" sz="2000" dirty="0">
                <a:solidFill>
                  <a:srgbClr val="FF0000"/>
                </a:solidFill>
              </a:rPr>
              <a:t>foi necessário o uso de borda na nova div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pois visualizamos apenas </a:t>
            </a:r>
            <a:r>
              <a:rPr lang="pt-BR" sz="2000" dirty="0">
                <a:solidFill>
                  <a:schemeClr val="bg1"/>
                </a:solidFill>
              </a:rPr>
              <a:t>com o </a:t>
            </a:r>
            <a:r>
              <a:rPr lang="pt-BR" sz="2000" dirty="0" smtClean="0">
                <a:solidFill>
                  <a:schemeClr val="bg1"/>
                </a:solidFill>
              </a:rPr>
              <a:t>background-color.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Utilizamos dois </a:t>
            </a:r>
            <a:r>
              <a:rPr lang="pt-BR" sz="2000" dirty="0">
                <a:solidFill>
                  <a:srgbClr val="FF0000"/>
                </a:solidFill>
              </a:rPr>
              <a:t>&lt;/</a:t>
            </a:r>
            <a:r>
              <a:rPr lang="pt-BR" sz="2000" dirty="0" err="1">
                <a:solidFill>
                  <a:srgbClr val="FF0000"/>
                </a:solidFill>
              </a:rPr>
              <a:t>br</a:t>
            </a:r>
            <a:r>
              <a:rPr lang="pt-BR" sz="2000" dirty="0">
                <a:solidFill>
                  <a:srgbClr val="FF0000"/>
                </a:solidFill>
              </a:rPr>
              <a:t>&gt; </a:t>
            </a:r>
            <a:r>
              <a:rPr lang="pt-BR" sz="2000" dirty="0">
                <a:solidFill>
                  <a:schemeClr val="bg1"/>
                </a:solidFill>
              </a:rPr>
              <a:t>para pularmos as linhas entre o texto Div personalidade e o inicio da nova div.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25" y="690934"/>
            <a:ext cx="10409845" cy="4415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75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6" y="160338"/>
            <a:ext cx="106588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inserir uma imagem na página, primeiro vamos criar uma pasta no nosso projeto chamado fotos: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Feito isso, salvaremos alguma imagem nessa pasta, precisamos observar bem o </a:t>
            </a:r>
            <a:r>
              <a:rPr lang="pt-BR" sz="2000" dirty="0" smtClean="0">
                <a:solidFill>
                  <a:srgbClr val="FF0000"/>
                </a:solidFill>
              </a:rPr>
              <a:t>nome da pasta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o </a:t>
            </a:r>
            <a:r>
              <a:rPr lang="pt-BR" sz="2000" dirty="0" smtClean="0">
                <a:solidFill>
                  <a:srgbClr val="FF0000"/>
                </a:solidFill>
              </a:rPr>
              <a:t>nome do arquivo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de imagem e a </a:t>
            </a:r>
            <a:r>
              <a:rPr lang="pt-BR" sz="2000" dirty="0" smtClean="0">
                <a:solidFill>
                  <a:srgbClr val="FF0000"/>
                </a:solidFill>
              </a:rPr>
              <a:t>extensão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dele:</a:t>
            </a: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0"/>
          <a:stretch/>
        </p:blipFill>
        <p:spPr bwMode="auto">
          <a:xfrm>
            <a:off x="3560210" y="781732"/>
            <a:ext cx="5969009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3"/>
          <a:stretch/>
        </p:blipFill>
        <p:spPr bwMode="auto">
          <a:xfrm>
            <a:off x="2389544" y="3579586"/>
            <a:ext cx="8310342" cy="137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9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Com o arquivo de imagem no local correto e com as informações necessárias, vamos inclui-la em nossa página </a:t>
            </a:r>
            <a:r>
              <a:rPr lang="pt-BR" sz="2000" dirty="0" smtClean="0">
                <a:solidFill>
                  <a:srgbClr val="FF0000"/>
                </a:solidFill>
              </a:rPr>
              <a:t>.html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com o comando </a:t>
            </a:r>
            <a:r>
              <a:rPr lang="pt-BR" sz="2000" dirty="0">
                <a:solidFill>
                  <a:srgbClr val="FF0000"/>
                </a:solidFill>
              </a:rPr>
              <a:t>&lt;img src="fotos/logo_coracao.png</a:t>
            </a:r>
            <a:r>
              <a:rPr lang="pt-BR" sz="2000" dirty="0" smtClean="0">
                <a:solidFill>
                  <a:srgbClr val="FF0000"/>
                </a:solidFill>
              </a:rPr>
              <a:t>"&gt;</a:t>
            </a:r>
            <a:r>
              <a:rPr lang="pt-BR" sz="2000" dirty="0" smtClean="0">
                <a:solidFill>
                  <a:schemeClr val="bg1"/>
                </a:solidFill>
              </a:rPr>
              <a:t>:</a:t>
            </a:r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950" y="1236493"/>
            <a:ext cx="10327530" cy="4190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12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Vamos observar os detalhes da </a:t>
            </a:r>
            <a:r>
              <a:rPr lang="pt-BR" sz="2000" dirty="0" smtClean="0">
                <a:solidFill>
                  <a:srgbClr val="FF0000"/>
                </a:solidFill>
              </a:rPr>
              <a:t>tag img</a:t>
            </a:r>
            <a:r>
              <a:rPr lang="pt-BR" sz="2000" dirty="0" smtClean="0">
                <a:solidFill>
                  <a:schemeClr val="bg1"/>
                </a:solidFill>
              </a:rPr>
              <a:t>:</a:t>
            </a:r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ctr"/>
            <a:r>
              <a:rPr lang="pt-BR" sz="2800" dirty="0" smtClean="0">
                <a:solidFill>
                  <a:schemeClr val="bg1"/>
                </a:solidFill>
              </a:rPr>
              <a:t> &lt;img</a:t>
            </a:r>
            <a:r>
              <a:rPr lang="pt-BR" sz="2800" dirty="0">
                <a:solidFill>
                  <a:schemeClr val="bg1"/>
                </a:solidFill>
              </a:rPr>
              <a:t> src="fotos/logo_coracao.png</a:t>
            </a:r>
            <a:r>
              <a:rPr lang="pt-BR" sz="2800" dirty="0" smtClean="0">
                <a:solidFill>
                  <a:schemeClr val="bg1"/>
                </a:solidFill>
              </a:rPr>
              <a:t>"&gt;</a:t>
            </a:r>
          </a:p>
          <a:p>
            <a:pPr algn="ctr"/>
            <a:endParaRPr lang="pt-BR" sz="2800" dirty="0">
              <a:solidFill>
                <a:schemeClr val="bg1"/>
              </a:solidFill>
            </a:endParaRPr>
          </a:p>
          <a:p>
            <a:pPr algn="ctr"/>
            <a:endParaRPr lang="pt-BR" sz="2800" dirty="0" smtClean="0">
              <a:solidFill>
                <a:schemeClr val="bg1"/>
              </a:solidFill>
            </a:endParaRPr>
          </a:p>
          <a:p>
            <a:endParaRPr lang="pt-BR" sz="2800" dirty="0">
              <a:solidFill>
                <a:schemeClr val="bg1"/>
              </a:solidFill>
            </a:endParaRPr>
          </a:p>
          <a:p>
            <a:endParaRPr lang="pt-BR" sz="2800" dirty="0" smtClean="0">
              <a:solidFill>
                <a:schemeClr val="bg1"/>
              </a:solidFill>
            </a:endParaRPr>
          </a:p>
          <a:p>
            <a:endParaRPr lang="pt-BR" sz="2800" dirty="0">
              <a:solidFill>
                <a:schemeClr val="bg1"/>
              </a:solidFill>
            </a:endParaRPr>
          </a:p>
          <a:p>
            <a:endParaRPr lang="pt-BR" sz="2000" dirty="0" smtClean="0">
              <a:solidFill>
                <a:schemeClr val="bg1"/>
              </a:solidFill>
            </a:endParaRP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Note que dentro da </a:t>
            </a:r>
            <a:r>
              <a:rPr lang="pt-BR" sz="2000" dirty="0" smtClean="0">
                <a:solidFill>
                  <a:srgbClr val="FF0000"/>
                </a:solidFill>
              </a:rPr>
              <a:t>tag img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utilizamos o comando </a:t>
            </a:r>
            <a:r>
              <a:rPr lang="pt-BR" sz="2000" b="1" dirty="0" smtClean="0">
                <a:solidFill>
                  <a:srgbClr val="FF0000"/>
                </a:solidFill>
              </a:rPr>
              <a:t>src=“”</a:t>
            </a:r>
            <a:r>
              <a:rPr lang="pt-BR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que significa source (fonte), dentro das </a:t>
            </a:r>
            <a:r>
              <a:rPr lang="pt-BR" sz="2000" dirty="0" smtClean="0">
                <a:solidFill>
                  <a:srgbClr val="FF0000"/>
                </a:solidFill>
              </a:rPr>
              <a:t>aspas duplas “”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será informado o diretório do nosso arquivo de imagem.</a:t>
            </a: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805049" y="859862"/>
            <a:ext cx="1971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 smtClean="0">
                <a:solidFill>
                  <a:srgbClr val="FF0000"/>
                </a:solidFill>
              </a:rPr>
              <a:t>Abertura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343903" y="859862"/>
            <a:ext cx="1830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Encerramento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776352" y="771896"/>
            <a:ext cx="926277" cy="617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9047018" y="751158"/>
            <a:ext cx="263238" cy="617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5759532" y="1368675"/>
            <a:ext cx="0" cy="1802037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7230093" y="1368674"/>
            <a:ext cx="0" cy="1137020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8605652" y="1368673"/>
            <a:ext cx="0" cy="329498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4767942" y="3405250"/>
            <a:ext cx="1983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4"/>
                </a:solidFill>
              </a:rPr>
              <a:t>Pasta do arquivo</a:t>
            </a:r>
            <a:endParaRPr lang="pt-BR" sz="2000" dirty="0">
              <a:solidFill>
                <a:schemeClr val="accent4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238503" y="2619499"/>
            <a:ext cx="1983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4"/>
                </a:solidFill>
              </a:rPr>
              <a:t>Nome do arquivo</a:t>
            </a:r>
            <a:endParaRPr lang="pt-BR" sz="2000" dirty="0">
              <a:solidFill>
                <a:schemeClr val="accent4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7614062" y="1869583"/>
            <a:ext cx="2645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4"/>
                </a:solidFill>
              </a:rPr>
              <a:t>Extensão do arquivo</a:t>
            </a:r>
            <a:endParaRPr lang="pt-BR" sz="2000" dirty="0">
              <a:solidFill>
                <a:schemeClr val="accent4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1306286" y="4797625"/>
            <a:ext cx="10527905" cy="1908215"/>
          </a:xfrm>
          <a:prstGeom prst="rect">
            <a:avLst/>
          </a:prstGeom>
          <a:noFill/>
          <a:ln w="19050"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2000" u="sng" dirty="0" smtClean="0">
                <a:solidFill>
                  <a:schemeClr val="bg1"/>
                </a:solidFill>
              </a:rPr>
              <a:t>Nota</a:t>
            </a:r>
          </a:p>
          <a:p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/>
                </a:solidFill>
              </a:rPr>
              <a:t>Nesse exemplo utilizamos uma imagem com extensão </a:t>
            </a:r>
            <a:r>
              <a:rPr lang="pt-BR" sz="2000" dirty="0" smtClean="0">
                <a:solidFill>
                  <a:srgbClr val="FF0000"/>
                </a:solidFill>
              </a:rPr>
              <a:t>.png</a:t>
            </a:r>
            <a:r>
              <a:rPr lang="pt-BR" sz="2000" dirty="0" smtClean="0">
                <a:solidFill>
                  <a:schemeClr val="bg1"/>
                </a:solidFill>
              </a:rPr>
              <a:t>,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com esse tipo de imagem podemos inserir um fundo transparente, existem vários efeitos que podemos criar com imagens de fundo transparente em nossas páginas.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00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Na </a:t>
            </a:r>
            <a:r>
              <a:rPr lang="pt-BR" sz="2000" dirty="0" smtClean="0">
                <a:solidFill>
                  <a:srgbClr val="FF0000"/>
                </a:solidFill>
              </a:rPr>
              <a:t>tag img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dentro do </a:t>
            </a:r>
            <a:r>
              <a:rPr lang="pt-BR" sz="2000" dirty="0" smtClean="0">
                <a:solidFill>
                  <a:srgbClr val="FF0000"/>
                </a:solidFill>
              </a:rPr>
              <a:t>src=“” </a:t>
            </a:r>
            <a:r>
              <a:rPr lang="pt-BR" sz="2000" dirty="0" smtClean="0">
                <a:solidFill>
                  <a:schemeClr val="bg1"/>
                </a:solidFill>
              </a:rPr>
              <a:t>não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precisamos passar todo o diretório do arquivo que no caso seria: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C:/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xampp/htdocs/aulas_iep/aula_01/</a:t>
            </a:r>
            <a:r>
              <a:rPr lang="pt-BR" sz="2000" dirty="0" smtClean="0">
                <a:solidFill>
                  <a:srgbClr val="FF0000"/>
                </a:solidFill>
              </a:rPr>
              <a:t>fotos/logo_coracao.png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Pois a página que estamos chamando a imagem já consta no diretório: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C:/xampp/htdocs/aulas_iep/aula_01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/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Então foi necessário informar apenas </a:t>
            </a:r>
            <a:r>
              <a:rPr lang="pt-BR" sz="2000" dirty="0" smtClean="0">
                <a:solidFill>
                  <a:srgbClr val="FF0000"/>
                </a:solidFill>
              </a:rPr>
              <a:t>fotos/</a:t>
            </a:r>
            <a:r>
              <a:rPr lang="pt-BR" sz="2000" dirty="0">
                <a:solidFill>
                  <a:srgbClr val="FF0000"/>
                </a:solidFill>
              </a:rPr>
              <a:t>logo_coracao.png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476" y="3429000"/>
            <a:ext cx="45624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188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Note que o </a:t>
            </a:r>
            <a:r>
              <a:rPr lang="pt-BR" sz="2000" dirty="0" smtClean="0">
                <a:solidFill>
                  <a:srgbClr val="FF0000"/>
                </a:solidFill>
              </a:rPr>
              <a:t>resultado é o mesmo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com a extensão do arquivo por completo:</a:t>
            </a:r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763" y="822056"/>
            <a:ext cx="10861900" cy="39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81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ajustarmos o tamanho da imagem podemos utilizar dentro da </a:t>
            </a:r>
            <a:r>
              <a:rPr lang="pt-BR" sz="2000" dirty="0" smtClean="0">
                <a:solidFill>
                  <a:srgbClr val="FF0000"/>
                </a:solidFill>
              </a:rPr>
              <a:t>tag img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 </a:t>
            </a:r>
            <a:r>
              <a:rPr lang="pt-BR" sz="2000" dirty="0" smtClean="0">
                <a:solidFill>
                  <a:srgbClr val="FF0000"/>
                </a:solidFill>
              </a:rPr>
              <a:t>style=“”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estilizarmos essa imagem 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pt-BR" sz="2000" dirty="0">
                <a:solidFill>
                  <a:srgbClr val="FF0000"/>
                </a:solidFill>
              </a:rPr>
              <a:t>CSS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então vamos aumentar um pouco o tamanho da </a:t>
            </a:r>
            <a:r>
              <a:rPr lang="pt-BR" sz="2000" dirty="0" smtClean="0">
                <a:solidFill>
                  <a:srgbClr val="FF0000"/>
                </a:solidFill>
              </a:rPr>
              <a:t>div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e redimensionar o tamanho da </a:t>
            </a:r>
            <a:r>
              <a:rPr lang="pt-BR" sz="2000" dirty="0" smtClean="0">
                <a:solidFill>
                  <a:srgbClr val="FF0000"/>
                </a:solidFill>
              </a:rPr>
              <a:t>imagem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272" y="1458391"/>
            <a:ext cx="10464882" cy="4795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0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Note que abrimos a </a:t>
            </a:r>
            <a:r>
              <a:rPr lang="pt-BR" sz="2000" dirty="0" smtClean="0">
                <a:solidFill>
                  <a:srgbClr val="FF0000"/>
                </a:solidFill>
              </a:rPr>
              <a:t>tag img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inserimos o </a:t>
            </a:r>
            <a:r>
              <a:rPr lang="pt-BR" sz="2000" dirty="0" smtClean="0">
                <a:solidFill>
                  <a:srgbClr val="FF0000"/>
                </a:solidFill>
              </a:rPr>
              <a:t>src=“”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abrindo e fechando ele com o diretório da imagem, e depois abrimos o </a:t>
            </a:r>
            <a:r>
              <a:rPr lang="pt-BR" sz="2000" dirty="0" smtClean="0">
                <a:solidFill>
                  <a:srgbClr val="FF0000"/>
                </a:solidFill>
              </a:rPr>
              <a:t>style=“”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separando os estilos com ponto e virgula </a:t>
            </a:r>
            <a:r>
              <a:rPr lang="pt-BR" sz="2000" dirty="0" smtClean="0">
                <a:solidFill>
                  <a:srgbClr val="FF0000"/>
                </a:solidFill>
              </a:rPr>
              <a:t>;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e depois fechamos a </a:t>
            </a:r>
            <a:r>
              <a:rPr lang="pt-BR" sz="2000" dirty="0" smtClean="0">
                <a:solidFill>
                  <a:srgbClr val="FF0000"/>
                </a:solidFill>
              </a:rPr>
              <a:t>tag img</a:t>
            </a:r>
            <a:r>
              <a:rPr lang="pt-BR" sz="20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Podemos inserir várias </a:t>
            </a:r>
            <a:r>
              <a:rPr lang="pt-BR" sz="2000" dirty="0" smtClean="0">
                <a:solidFill>
                  <a:srgbClr val="FF0000"/>
                </a:solidFill>
              </a:rPr>
              <a:t>funcionalidades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dentro de uma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devemos informar a </a:t>
            </a:r>
            <a:r>
              <a:rPr lang="pt-BR" sz="2000" dirty="0" smtClean="0">
                <a:solidFill>
                  <a:srgbClr val="FF0000"/>
                </a:solidFill>
              </a:rPr>
              <a:t>funcionalidade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abrindo com </a:t>
            </a:r>
            <a:r>
              <a:rPr lang="pt-BR" sz="2000" dirty="0" smtClean="0">
                <a:solidFill>
                  <a:srgbClr val="FF0000"/>
                </a:solidFill>
              </a:rPr>
              <a:t>aspas duplas “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por exemplo </a:t>
            </a:r>
            <a:r>
              <a:rPr lang="pt-BR" sz="2000" dirty="0" smtClean="0">
                <a:solidFill>
                  <a:srgbClr val="FF0000"/>
                </a:solidFill>
              </a:rPr>
              <a:t>src=“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 depois de inserir as informações dela e fechar </a:t>
            </a:r>
            <a:r>
              <a:rPr lang="pt-BR" sz="2000" dirty="0" smtClean="0">
                <a:solidFill>
                  <a:srgbClr val="FF0000"/>
                </a:solidFill>
              </a:rPr>
              <a:t>com outra aspas duplas “,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por exemplo </a:t>
            </a:r>
            <a:r>
              <a:rPr lang="pt-BR" sz="2000" dirty="0" smtClean="0">
                <a:solidFill>
                  <a:srgbClr val="FF0000"/>
                </a:solidFill>
              </a:rPr>
              <a:t>src=“</a:t>
            </a:r>
            <a:r>
              <a:rPr lang="pt-BR" sz="2000" dirty="0" smtClean="0">
                <a:solidFill>
                  <a:schemeClr val="accent4"/>
                </a:solidFill>
              </a:rPr>
              <a:t>foto/foto.jpg</a:t>
            </a:r>
            <a:r>
              <a:rPr lang="pt-BR" sz="2000" dirty="0" smtClean="0">
                <a:solidFill>
                  <a:srgbClr val="FF0000"/>
                </a:solidFill>
              </a:rPr>
              <a:t>”,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depois utilizarmos outra funcionalidade após um espaço dentro da mesma </a:t>
            </a:r>
            <a:r>
              <a:rPr lang="pt-BR" sz="2000" dirty="0" smtClean="0">
                <a:solidFill>
                  <a:srgbClr val="FF0000"/>
                </a:solidFill>
              </a:rPr>
              <a:t>tag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por exemplo </a:t>
            </a:r>
            <a:r>
              <a:rPr lang="pt-BR" sz="2000" dirty="0" smtClean="0">
                <a:solidFill>
                  <a:srgbClr val="FF0000"/>
                </a:solidFill>
              </a:rPr>
              <a:t>style=“</a:t>
            </a:r>
            <a:r>
              <a:rPr lang="pt-BR" sz="2000" dirty="0" smtClean="0">
                <a:solidFill>
                  <a:schemeClr val="accent4"/>
                </a:solidFill>
              </a:rPr>
              <a:t>background-color: yellow</a:t>
            </a:r>
            <a:r>
              <a:rPr lang="pt-BR" sz="2000" dirty="0" smtClean="0">
                <a:solidFill>
                  <a:srgbClr val="FF0000"/>
                </a:solidFill>
              </a:rPr>
              <a:t>”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676" y="1129833"/>
            <a:ext cx="82200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976" y="4298297"/>
            <a:ext cx="72294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93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Para iniciarmos nosso curso, primeiramente será necessário instalar na maquina uma ferramenta de edição de código, no caso utilizaremos o </a:t>
            </a:r>
            <a:r>
              <a:rPr lang="pt-BR" sz="2000" dirty="0" smtClean="0">
                <a:solidFill>
                  <a:srgbClr val="FF0000"/>
                </a:solidFill>
              </a:rPr>
              <a:t>Visual Code Studio</a:t>
            </a:r>
            <a:r>
              <a:rPr lang="pt-BR" sz="2000" dirty="0" smtClean="0">
                <a:solidFill>
                  <a:schemeClr val="bg1"/>
                </a:solidFill>
              </a:rPr>
              <a:t>, ferramenta gratuita da Microsoft.</a:t>
            </a:r>
          </a:p>
          <a:p>
            <a:pPr algn="just"/>
            <a:endParaRPr lang="pt-BR" sz="2000" b="1" dirty="0">
              <a:solidFill>
                <a:schemeClr val="bg1"/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Link para Download: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2"/>
              </a:rPr>
              <a:t>https://code.visualstudio.com/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Tutoria de instalação: 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https://www.youtube.com/watch?v=_R6YslWRUFk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268" y="2578019"/>
            <a:ext cx="7432367" cy="3723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33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Exercício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 +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Utilizando o que já aprendemos, monte uma página em </a:t>
            </a:r>
            <a:r>
              <a:rPr lang="pt-BR" sz="2000" dirty="0" smtClean="0">
                <a:solidFill>
                  <a:srgbClr val="FF0000"/>
                </a:solidFill>
              </a:rPr>
              <a:t>.html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conforme exemplo abaixo: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 imagem, as cores e o tamanho das divs ficam na escolha de cada aluno, o importante é entender o conceito das funcionalidades </a:t>
            </a:r>
            <a:r>
              <a:rPr lang="pt-BR" sz="2000" dirty="0" smtClean="0">
                <a:solidFill>
                  <a:srgbClr val="FF0000"/>
                </a:solidFill>
              </a:rPr>
              <a:t>HTML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 </a:t>
            </a:r>
            <a:r>
              <a:rPr lang="pt-BR" sz="2000" dirty="0" smtClean="0">
                <a:solidFill>
                  <a:srgbClr val="FF0000"/>
                </a:solidFill>
              </a:rPr>
              <a:t>CSS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0"/>
          <a:stretch/>
        </p:blipFill>
        <p:spPr bwMode="auto">
          <a:xfrm>
            <a:off x="3601489" y="785099"/>
            <a:ext cx="5313458" cy="467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45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Organizando Objetos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 +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30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Antes de iniciarmos os alinhamentos dos objetos vamos inserir um titulo para a nossa página, para isso utilizamos a </a:t>
            </a:r>
            <a:r>
              <a:rPr lang="pt-BR" sz="2000" dirty="0" smtClean="0">
                <a:solidFill>
                  <a:srgbClr val="FF0000"/>
                </a:solidFill>
              </a:rPr>
              <a:t>tag title </a:t>
            </a:r>
            <a:r>
              <a:rPr lang="pt-BR" sz="2000" dirty="0" smtClean="0">
                <a:solidFill>
                  <a:schemeClr val="bg1"/>
                </a:solidFill>
              </a:rPr>
              <a:t>e para inserir uma imagem no titulo utilizamos a </a:t>
            </a:r>
            <a:r>
              <a:rPr lang="pt-BR" sz="2000" dirty="0" smtClean="0">
                <a:solidFill>
                  <a:srgbClr val="FF0000"/>
                </a:solidFill>
              </a:rPr>
              <a:t>tag link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87" y="1389412"/>
            <a:ext cx="10642451" cy="4417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96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darmos </a:t>
            </a:r>
            <a:r>
              <a:rPr lang="pt-BR" sz="2000" dirty="0" smtClean="0">
                <a:solidFill>
                  <a:srgbClr val="FF0000"/>
                </a:solidFill>
              </a:rPr>
              <a:t>espaçamentos internos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dentro de objetos utilizamos o </a:t>
            </a:r>
            <a:r>
              <a:rPr lang="pt-BR" sz="2000" dirty="0" smtClean="0">
                <a:solidFill>
                  <a:srgbClr val="FF0000"/>
                </a:solidFill>
              </a:rPr>
              <a:t>padding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7" b="3598"/>
          <a:stretch/>
        </p:blipFill>
        <p:spPr bwMode="auto">
          <a:xfrm>
            <a:off x="1354912" y="941119"/>
            <a:ext cx="10379602" cy="545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4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Existem 5 comandos que podemos utilizar no </a:t>
            </a:r>
            <a:r>
              <a:rPr lang="pt-BR" sz="2000" dirty="0" smtClean="0">
                <a:solidFill>
                  <a:srgbClr val="FF0000"/>
                </a:solidFill>
              </a:rPr>
              <a:t>padding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veja exemplos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pt-BR" sz="2000" dirty="0" smtClean="0">
                <a:solidFill>
                  <a:srgbClr val="FF0000"/>
                </a:solidFill>
              </a:rPr>
              <a:t>padding-top</a:t>
            </a:r>
            <a:r>
              <a:rPr lang="pt-BR" sz="2000" dirty="0" smtClean="0">
                <a:solidFill>
                  <a:schemeClr val="bg1"/>
                </a:solidFill>
              </a:rPr>
              <a:t> : Espaçamento interno apenas do </a:t>
            </a:r>
            <a:r>
              <a:rPr lang="pt-BR" sz="2000" dirty="0" smtClean="0">
                <a:solidFill>
                  <a:srgbClr val="FF0000"/>
                </a:solidFill>
              </a:rPr>
              <a:t>topo</a:t>
            </a:r>
            <a:r>
              <a:rPr lang="pt-BR" sz="2000" dirty="0" smtClean="0">
                <a:solidFill>
                  <a:schemeClr val="bg1"/>
                </a:solidFill>
              </a:rPr>
              <a:t>;</a:t>
            </a:r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rgbClr val="FF0000"/>
                </a:solidFill>
              </a:rPr>
              <a:t>padding-</a:t>
            </a:r>
            <a:r>
              <a:rPr lang="pt-BR" sz="2000" dirty="0" err="1" smtClean="0">
                <a:solidFill>
                  <a:srgbClr val="FF0000"/>
                </a:solidFill>
              </a:rPr>
              <a:t>right</a:t>
            </a:r>
            <a:r>
              <a:rPr lang="pt-BR" sz="2000" dirty="0" smtClean="0">
                <a:solidFill>
                  <a:schemeClr val="bg1"/>
                </a:solidFill>
              </a:rPr>
              <a:t> :</a:t>
            </a:r>
            <a:r>
              <a:rPr lang="pt-BR" sz="2000" dirty="0">
                <a:solidFill>
                  <a:schemeClr val="bg1"/>
                </a:solidFill>
              </a:rPr>
              <a:t> Espaçamento interno apenas </a:t>
            </a:r>
            <a:r>
              <a:rPr lang="pt-BR" sz="2000" dirty="0" smtClean="0">
                <a:solidFill>
                  <a:schemeClr val="bg1"/>
                </a:solidFill>
              </a:rPr>
              <a:t>da </a:t>
            </a:r>
            <a:r>
              <a:rPr lang="pt-BR" sz="2000" dirty="0" smtClean="0">
                <a:solidFill>
                  <a:srgbClr val="FF0000"/>
                </a:solidFill>
              </a:rPr>
              <a:t>direita</a:t>
            </a:r>
            <a:r>
              <a:rPr lang="pt-BR" sz="2000" dirty="0" smtClean="0">
                <a:solidFill>
                  <a:schemeClr val="bg1"/>
                </a:solidFill>
              </a:rPr>
              <a:t>;</a:t>
            </a:r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rgbClr val="FF0000"/>
                </a:solidFill>
              </a:rPr>
              <a:t>padding-</a:t>
            </a:r>
            <a:r>
              <a:rPr lang="pt-BR" sz="2000" dirty="0" err="1" smtClean="0">
                <a:solidFill>
                  <a:srgbClr val="FF0000"/>
                </a:solidFill>
              </a:rPr>
              <a:t>bottom</a:t>
            </a:r>
            <a:r>
              <a:rPr lang="pt-BR" sz="2000" dirty="0" smtClean="0">
                <a:solidFill>
                  <a:schemeClr val="bg1"/>
                </a:solidFill>
              </a:rPr>
              <a:t> : </a:t>
            </a:r>
            <a:r>
              <a:rPr lang="pt-BR" sz="2000" dirty="0">
                <a:solidFill>
                  <a:schemeClr val="bg1"/>
                </a:solidFill>
              </a:rPr>
              <a:t>Espaçamento interno apenas </a:t>
            </a:r>
            <a:r>
              <a:rPr lang="pt-BR" sz="2000" dirty="0" smtClean="0">
                <a:solidFill>
                  <a:schemeClr val="bg1"/>
                </a:solidFill>
              </a:rPr>
              <a:t>da </a:t>
            </a:r>
            <a:r>
              <a:rPr lang="pt-BR" sz="2000" dirty="0" smtClean="0">
                <a:solidFill>
                  <a:srgbClr val="FF0000"/>
                </a:solidFill>
              </a:rPr>
              <a:t>base</a:t>
            </a:r>
            <a:r>
              <a:rPr lang="pt-BR" sz="2000" dirty="0" smtClean="0">
                <a:solidFill>
                  <a:schemeClr val="bg1"/>
                </a:solidFill>
              </a:rPr>
              <a:t>;</a:t>
            </a:r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rgbClr val="FF0000"/>
                </a:solidFill>
              </a:rPr>
              <a:t>padding-</a:t>
            </a:r>
            <a:r>
              <a:rPr lang="pt-BR" sz="2000" dirty="0" err="1" smtClean="0">
                <a:solidFill>
                  <a:srgbClr val="FF0000"/>
                </a:solidFill>
              </a:rPr>
              <a:t>left</a:t>
            </a:r>
            <a:r>
              <a:rPr lang="pt-BR" sz="2000" dirty="0" smtClean="0">
                <a:solidFill>
                  <a:schemeClr val="bg1"/>
                </a:solidFill>
              </a:rPr>
              <a:t> : </a:t>
            </a:r>
            <a:r>
              <a:rPr lang="pt-BR" sz="2000" dirty="0">
                <a:solidFill>
                  <a:schemeClr val="bg1"/>
                </a:solidFill>
              </a:rPr>
              <a:t>Espaçamento interno apenas </a:t>
            </a:r>
            <a:r>
              <a:rPr lang="pt-BR" sz="2000" dirty="0" smtClean="0">
                <a:solidFill>
                  <a:schemeClr val="bg1"/>
                </a:solidFill>
              </a:rPr>
              <a:t>da </a:t>
            </a:r>
            <a:r>
              <a:rPr lang="pt-BR" sz="2000" dirty="0" smtClean="0">
                <a:solidFill>
                  <a:srgbClr val="FF0000"/>
                </a:solidFill>
              </a:rPr>
              <a:t>esquerda</a:t>
            </a:r>
            <a:r>
              <a:rPr lang="pt-BR" sz="2000" dirty="0" smtClean="0">
                <a:solidFill>
                  <a:schemeClr val="bg1"/>
                </a:solidFill>
              </a:rPr>
              <a:t>;</a:t>
            </a:r>
          </a:p>
          <a:p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Podemos utilizar todas as funcionalidades apenas com o </a:t>
            </a:r>
            <a:r>
              <a:rPr lang="pt-BR" sz="2000" dirty="0" smtClean="0">
                <a:solidFill>
                  <a:srgbClr val="FF0000"/>
                </a:solidFill>
              </a:rPr>
              <a:t>padding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a direção é feita no </a:t>
            </a:r>
            <a:r>
              <a:rPr lang="pt-BR" sz="2000" dirty="0" smtClean="0">
                <a:solidFill>
                  <a:srgbClr val="FF0000"/>
                </a:solidFill>
              </a:rPr>
              <a:t>sentido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horário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mais exemplos: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2"/>
              </a:rPr>
              <a:t>https://www.w3schools.com/css/css_padding.asp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560" y="3096490"/>
            <a:ext cx="8357713" cy="2810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5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darmos </a:t>
            </a:r>
            <a:r>
              <a:rPr lang="pt-BR" sz="2000" dirty="0" smtClean="0">
                <a:solidFill>
                  <a:srgbClr val="FF0000"/>
                </a:solidFill>
              </a:rPr>
              <a:t>espaçamentos externos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dentro de objetos utilizamos o </a:t>
            </a:r>
            <a:r>
              <a:rPr lang="pt-BR" sz="2000" dirty="0" smtClean="0">
                <a:solidFill>
                  <a:srgbClr val="FF0000"/>
                </a:solidFill>
              </a:rPr>
              <a:t>margin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 </a:t>
            </a:r>
            <a:r>
              <a:rPr lang="pt-BR" sz="2000" dirty="0" smtClean="0">
                <a:solidFill>
                  <a:srgbClr val="FF0000"/>
                </a:solidFill>
              </a:rPr>
              <a:t>margin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segue as </a:t>
            </a:r>
            <a:r>
              <a:rPr lang="pt-BR" sz="2000" dirty="0" smtClean="0">
                <a:solidFill>
                  <a:srgbClr val="FF0000"/>
                </a:solidFill>
              </a:rPr>
              <a:t>mesmas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regras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do </a:t>
            </a:r>
            <a:r>
              <a:rPr lang="pt-BR" sz="2000" dirty="0" smtClean="0">
                <a:solidFill>
                  <a:srgbClr val="FF0000"/>
                </a:solidFill>
              </a:rPr>
              <a:t>padding</a:t>
            </a:r>
            <a:r>
              <a:rPr lang="pt-BR" sz="2000" dirty="0" smtClean="0">
                <a:solidFill>
                  <a:schemeClr val="bg1"/>
                </a:solidFill>
              </a:rPr>
              <a:t>, para mais exemplos:</a:t>
            </a:r>
          </a:p>
          <a:p>
            <a:pPr algn="just"/>
            <a:r>
              <a:rPr lang="pt-BR" sz="2000" dirty="0" smtClean="0">
                <a:solidFill>
                  <a:schemeClr val="bg1"/>
                </a:solidFill>
                <a:hlinkClick r:id="rId2"/>
              </a:rPr>
              <a:t>https://www.w3schools.com/css/css_margin.asp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651" y="814387"/>
            <a:ext cx="9477858" cy="4885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24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</a:t>
            </a:r>
            <a:r>
              <a:rPr lang="pt-BR" sz="2000" dirty="0" smtClean="0">
                <a:solidFill>
                  <a:srgbClr val="FF0000"/>
                </a:solidFill>
              </a:rPr>
              <a:t>alinharmos horizontalmente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um objeto no </a:t>
            </a:r>
            <a:r>
              <a:rPr lang="pt-BR" sz="2000" dirty="0" smtClean="0">
                <a:solidFill>
                  <a:srgbClr val="FF0000"/>
                </a:solidFill>
              </a:rPr>
              <a:t>centro da página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ou no </a:t>
            </a:r>
            <a:r>
              <a:rPr lang="pt-BR" sz="2000" dirty="0" smtClean="0">
                <a:solidFill>
                  <a:srgbClr val="FF0000"/>
                </a:solidFill>
              </a:rPr>
              <a:t>centro de outros objetos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utilizamos o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m</a:t>
            </a:r>
            <a:r>
              <a:rPr lang="pt-BR" sz="2000" dirty="0" smtClean="0">
                <a:solidFill>
                  <a:srgbClr val="FF0000"/>
                </a:solidFill>
              </a:rPr>
              <a:t>argin:</a:t>
            </a:r>
            <a:r>
              <a:rPr lang="pt-BR" sz="2000" dirty="0">
                <a:solidFill>
                  <a:srgbClr val="FF0000"/>
                </a:solidFill>
              </a:rPr>
              <a:t> 0 </a:t>
            </a:r>
            <a:r>
              <a:rPr lang="pt-BR" sz="2000" dirty="0" smtClean="0">
                <a:solidFill>
                  <a:srgbClr val="FF0000"/>
                </a:solidFill>
              </a:rPr>
              <a:t>auto </a:t>
            </a:r>
            <a:r>
              <a:rPr lang="pt-BR" sz="2000" dirty="0" smtClean="0">
                <a:solidFill>
                  <a:schemeClr val="bg1"/>
                </a:solidFill>
              </a:rPr>
              <a:t>e para </a:t>
            </a:r>
            <a:r>
              <a:rPr lang="pt-BR" sz="2000" dirty="0" smtClean="0">
                <a:solidFill>
                  <a:srgbClr val="FF0000"/>
                </a:solidFill>
              </a:rPr>
              <a:t>alinharmos um texto horizontalmente </a:t>
            </a:r>
            <a:r>
              <a:rPr lang="pt-BR" sz="2000" dirty="0" smtClean="0">
                <a:solidFill>
                  <a:schemeClr val="bg1"/>
                </a:solidFill>
              </a:rPr>
              <a:t>utilizamos o</a:t>
            </a:r>
            <a:r>
              <a:rPr lang="pt-BR" sz="2000" dirty="0" smtClean="0">
                <a:solidFill>
                  <a:srgbClr val="FF0000"/>
                </a:solidFill>
              </a:rPr>
              <a:t> text-align: center</a:t>
            </a:r>
            <a:r>
              <a:rPr lang="pt-BR" sz="2000" dirty="0" smtClean="0">
                <a:solidFill>
                  <a:schemeClr val="bg1"/>
                </a:solidFill>
              </a:rPr>
              <a:t>: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Existem também a funcionalidade de </a:t>
            </a:r>
            <a:r>
              <a:rPr lang="pt-BR" sz="2000" dirty="0" smtClean="0">
                <a:solidFill>
                  <a:srgbClr val="FF0000"/>
                </a:solidFill>
              </a:rPr>
              <a:t>text-align: </a:t>
            </a:r>
            <a:r>
              <a:rPr lang="pt-BR" sz="2000" dirty="0" err="1" smtClean="0">
                <a:solidFill>
                  <a:srgbClr val="FF0000"/>
                </a:solidFill>
              </a:rPr>
              <a:t>left</a:t>
            </a:r>
            <a:r>
              <a:rPr lang="pt-BR" sz="2000" dirty="0" smtClean="0">
                <a:solidFill>
                  <a:srgbClr val="FF0000"/>
                </a:solidFill>
              </a:rPr>
              <a:t>; </a:t>
            </a:r>
            <a:r>
              <a:rPr lang="pt-BR" sz="2000" dirty="0" smtClean="0">
                <a:solidFill>
                  <a:schemeClr val="bg1"/>
                </a:solidFill>
              </a:rPr>
              <a:t>e </a:t>
            </a:r>
            <a:r>
              <a:rPr lang="pt-BR" sz="2000" dirty="0" smtClean="0">
                <a:solidFill>
                  <a:srgbClr val="FF0000"/>
                </a:solidFill>
              </a:rPr>
              <a:t>text-align: </a:t>
            </a:r>
            <a:r>
              <a:rPr lang="pt-BR" sz="2000" dirty="0" err="1" smtClean="0">
                <a:solidFill>
                  <a:srgbClr val="FF0000"/>
                </a:solidFill>
              </a:rPr>
              <a:t>right</a:t>
            </a:r>
            <a:r>
              <a:rPr lang="pt-BR" sz="2000" dirty="0" smtClean="0">
                <a:solidFill>
                  <a:srgbClr val="FF0000"/>
                </a:solidFill>
              </a:rPr>
              <a:t>; </a:t>
            </a:r>
            <a:r>
              <a:rPr lang="pt-BR" sz="2000" dirty="0" smtClean="0">
                <a:solidFill>
                  <a:schemeClr val="bg1"/>
                </a:solidFill>
              </a:rPr>
              <a:t>que alinham da </a:t>
            </a:r>
            <a:r>
              <a:rPr lang="pt-BR" sz="2000" dirty="0" smtClean="0">
                <a:solidFill>
                  <a:srgbClr val="FF0000"/>
                </a:solidFill>
              </a:rPr>
              <a:t>esquerda</a:t>
            </a:r>
            <a:r>
              <a:rPr lang="pt-BR" sz="2000" dirty="0" smtClean="0">
                <a:solidFill>
                  <a:schemeClr val="bg1"/>
                </a:solidFill>
              </a:rPr>
              <a:t> e </a:t>
            </a:r>
            <a:r>
              <a:rPr lang="pt-BR" sz="2000" dirty="0" smtClean="0">
                <a:solidFill>
                  <a:srgbClr val="FF0000"/>
                </a:solidFill>
              </a:rPr>
              <a:t>direita respectivamente</a:t>
            </a:r>
            <a:r>
              <a:rPr lang="pt-BR" sz="2000" dirty="0" smtClean="0">
                <a:solidFill>
                  <a:schemeClr val="bg1"/>
                </a:solidFill>
              </a:rPr>
              <a:t>.</a:t>
            </a:r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"/>
          <a:stretch/>
        </p:blipFill>
        <p:spPr bwMode="auto">
          <a:xfrm>
            <a:off x="1143386" y="1092872"/>
            <a:ext cx="10802656" cy="282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023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 </a:t>
            </a:r>
            <a:r>
              <a:rPr lang="pt-BR" sz="2000" dirty="0" smtClean="0">
                <a:solidFill>
                  <a:srgbClr val="FF0000"/>
                </a:solidFill>
              </a:rPr>
              <a:t>alinhar um texto verticalmente </a:t>
            </a:r>
            <a:r>
              <a:rPr lang="pt-BR" sz="2000" dirty="0" smtClean="0">
                <a:solidFill>
                  <a:schemeClr val="bg1"/>
                </a:solidFill>
              </a:rPr>
              <a:t>dentro de um objeto utilizamos </a:t>
            </a:r>
            <a:r>
              <a:rPr lang="pt-BR" sz="2000" dirty="0">
                <a:solidFill>
                  <a:schemeClr val="bg1"/>
                </a:solidFill>
              </a:rPr>
              <a:t>o </a:t>
            </a:r>
            <a:r>
              <a:rPr lang="pt-BR" sz="2000" dirty="0" smtClean="0">
                <a:solidFill>
                  <a:srgbClr val="FF0000"/>
                </a:solidFill>
              </a:rPr>
              <a:t>line-height</a:t>
            </a:r>
            <a:r>
              <a:rPr lang="pt-BR" sz="2000" dirty="0">
                <a:solidFill>
                  <a:srgbClr val="FF0000"/>
                </a:solidFill>
              </a:rPr>
              <a:t>, </a:t>
            </a:r>
            <a:r>
              <a:rPr lang="pt-BR" sz="2000" dirty="0" smtClean="0">
                <a:solidFill>
                  <a:schemeClr val="bg1"/>
                </a:solidFill>
              </a:rPr>
              <a:t>informando exatamente a altura do </a:t>
            </a:r>
            <a:r>
              <a:rPr lang="pt-BR" sz="2000" dirty="0">
                <a:solidFill>
                  <a:schemeClr val="bg1"/>
                </a:solidFill>
              </a:rPr>
              <a:t>objeto </a:t>
            </a:r>
            <a:r>
              <a:rPr lang="pt-BR" sz="2000" dirty="0">
                <a:solidFill>
                  <a:srgbClr val="FF0000"/>
                </a:solidFill>
              </a:rPr>
              <a:t>(height</a:t>
            </a:r>
            <a:r>
              <a:rPr lang="pt-BR" sz="2000" dirty="0" smtClean="0">
                <a:solidFill>
                  <a:srgbClr val="FF0000"/>
                </a:solidFill>
              </a:rPr>
              <a:t>):</a:t>
            </a: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Quando existe mais de uma linha de texto, dividimos o line-height pela quantidade de linhas de texto.</a:t>
            </a:r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Lembrando que existem </a:t>
            </a:r>
            <a:r>
              <a:rPr lang="pt-BR" sz="2000" dirty="0" smtClean="0">
                <a:solidFill>
                  <a:srgbClr val="FF0000"/>
                </a:solidFill>
              </a:rPr>
              <a:t>outras formas </a:t>
            </a:r>
            <a:r>
              <a:rPr lang="pt-BR" sz="2000" dirty="0" smtClean="0">
                <a:solidFill>
                  <a:schemeClr val="bg1"/>
                </a:solidFill>
              </a:rPr>
              <a:t>de alinhas objetos verticalmente, que serão explicadas posteriormente.</a:t>
            </a:r>
          </a:p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75" y="1134773"/>
            <a:ext cx="10774878" cy="309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9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Exercícios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 +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87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Para criarmos nossa primeira página </a:t>
            </a:r>
            <a:r>
              <a:rPr lang="pt-BR" sz="2000" dirty="0">
                <a:solidFill>
                  <a:srgbClr val="FF0000"/>
                </a:solidFill>
              </a:rPr>
              <a:t>HTML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(HyperText Markup Language, que significa: Linguagem de Marcação de Hipertexto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 é necessário criar um arquivo com a extensão </a:t>
            </a:r>
            <a:r>
              <a:rPr lang="pt-BR" sz="2000" dirty="0" smtClean="0">
                <a:solidFill>
                  <a:srgbClr val="FF0000"/>
                </a:solidFill>
              </a:rPr>
              <a:t>.html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para o navegador converter nosso código em arte visual. Exemplo: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Veja que o próprio sistema operacional já identifica que páginas com extensão </a:t>
            </a:r>
            <a:r>
              <a:rPr lang="pt-BR" sz="2000" dirty="0" smtClean="0">
                <a:solidFill>
                  <a:srgbClr val="FF0000"/>
                </a:solidFill>
              </a:rPr>
              <a:t>.html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deverão ser iniciadas através de um navegador da internet.</a:t>
            </a:r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332" y="1406670"/>
            <a:ext cx="928687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2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rgbClr val="FF0000"/>
                </a:solidFill>
              </a:rPr>
              <a:t>Dica importante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para não se perder no código e ser mais claro quando uma div precisa estar dentro de outra comentamos onde a div se inicia e ela termina, veja exemplo: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" t="-5614" r="914" b="5614"/>
          <a:stretch/>
        </p:blipFill>
        <p:spPr bwMode="auto">
          <a:xfrm>
            <a:off x="1319734" y="636735"/>
            <a:ext cx="10449959" cy="6025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586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892663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215284" y="160337"/>
            <a:ext cx="10658859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Utilizando o que já aprendemos, monte uma página em </a:t>
            </a:r>
            <a:r>
              <a:rPr lang="pt-BR" sz="2000" dirty="0" smtClean="0">
                <a:solidFill>
                  <a:srgbClr val="FF0000"/>
                </a:solidFill>
              </a:rPr>
              <a:t>.html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conforme exemplo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abaixo. 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Seja criativo com as cores, e não esqueça da indentação, dos título da página com imagem e das margins de distanciamento!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472" y="1241765"/>
            <a:ext cx="5834482" cy="5408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319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Referências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477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Referências:</a:t>
            </a:r>
          </a:p>
          <a:p>
            <a:pPr algn="just"/>
            <a:endParaRPr lang="pt-BR" sz="2000" dirty="0" smtClean="0">
              <a:solidFill>
                <a:schemeClr val="bg1"/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2"/>
              </a:rPr>
              <a:t>https://code.visualstudio.com/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https://www.youtube.com/watch?v=_R6YslWRUFk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4"/>
              </a:rPr>
              <a:t>https://www.w3schools.com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4"/>
              </a:rPr>
              <a:t>/</a:t>
            </a:r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38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Neste outro exemplo vemos o que acontece quando um navegador faz a leitura de uma página com extensão </a:t>
            </a:r>
            <a:r>
              <a:rPr lang="pt-BR" sz="2000" dirty="0" smtClean="0">
                <a:solidFill>
                  <a:srgbClr val="FF0000"/>
                </a:solidFill>
              </a:rPr>
              <a:t>.txt 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 outra com </a:t>
            </a:r>
            <a:r>
              <a:rPr lang="pt-BR" sz="2000" dirty="0" smtClean="0">
                <a:solidFill>
                  <a:srgbClr val="FF0000"/>
                </a:solidFill>
              </a:rPr>
              <a:t>.html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Página com extensão </a:t>
            </a:r>
            <a:r>
              <a:rPr lang="pt-BR" sz="2000" dirty="0" smtClean="0">
                <a:solidFill>
                  <a:srgbClr val="FF0000"/>
                </a:solidFill>
              </a:rPr>
              <a:t>.txt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                    Página com extensão </a:t>
            </a:r>
            <a:r>
              <a:rPr lang="pt-BR" sz="2000" dirty="0" smtClean="0">
                <a:solidFill>
                  <a:srgbClr val="FF0000"/>
                </a:solidFill>
              </a:rPr>
              <a:t>.html</a:t>
            </a: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332" y="1687163"/>
            <a:ext cx="509587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452" y="1687163"/>
            <a:ext cx="51149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306286" y="4595750"/>
            <a:ext cx="10527905" cy="1600438"/>
          </a:xfrm>
          <a:prstGeom prst="rect">
            <a:avLst/>
          </a:prstGeom>
          <a:noFill/>
          <a:ln w="19050"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2000" u="sng" dirty="0" smtClean="0">
                <a:solidFill>
                  <a:schemeClr val="bg1"/>
                </a:solidFill>
              </a:rPr>
              <a:t>Nota</a:t>
            </a:r>
          </a:p>
          <a:p>
            <a:endParaRPr lang="pt-BR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/>
                </a:solidFill>
              </a:rPr>
              <a:t>Quando nomeamos o arquivo como </a:t>
            </a:r>
            <a:r>
              <a:rPr lang="pt-BR" sz="2000" dirty="0" smtClean="0">
                <a:solidFill>
                  <a:srgbClr val="FF0000"/>
                </a:solidFill>
              </a:rPr>
              <a:t>index.html</a:t>
            </a:r>
            <a:r>
              <a:rPr lang="pt-BR" sz="2000" dirty="0" smtClean="0">
                <a:solidFill>
                  <a:schemeClr val="bg1"/>
                </a:solidFill>
              </a:rPr>
              <a:t> estamos informando ao servidor de hospedagem que essa </a:t>
            </a:r>
            <a:r>
              <a:rPr lang="pt-BR" sz="2000" dirty="0" smtClean="0">
                <a:solidFill>
                  <a:srgbClr val="FF0000"/>
                </a:solidFill>
              </a:rPr>
              <a:t>será a primeira página a ser exibida em nosso site</a:t>
            </a:r>
            <a:r>
              <a:rPr lang="pt-BR" sz="2000" dirty="0" smtClean="0">
                <a:solidFill>
                  <a:schemeClr val="bg1"/>
                </a:solidFill>
              </a:rPr>
              <a:t>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7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Dicas básicas de programação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Organização e estruturação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598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Antes de programarmos, é necessário entendermos o conceito de organização do nosso código: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Sempre que abrirmos um </a:t>
            </a:r>
            <a:r>
              <a:rPr lang="pt-BR" sz="2000" dirty="0" smtClean="0">
                <a:solidFill>
                  <a:srgbClr val="FF0000"/>
                </a:solidFill>
              </a:rPr>
              <a:t>bloco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que receberá conteúdo, </a:t>
            </a:r>
            <a:r>
              <a:rPr lang="pt-BR" sz="2000" dirty="0" smtClean="0">
                <a:solidFill>
                  <a:srgbClr val="FF0000"/>
                </a:solidFill>
              </a:rPr>
              <a:t>dentro desse bloco damos um tab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(tecla tab) para que o código sempre esteja organizado, o próprio Visual Studio Code já nos sugere o uso do </a:t>
            </a:r>
            <a:r>
              <a:rPr lang="pt-BR" sz="2000" dirty="0" smtClean="0">
                <a:solidFill>
                  <a:srgbClr val="FF0000"/>
                </a:solidFill>
              </a:rPr>
              <a:t>tab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quando abrirmos um novo bloco de conteúdo, essa organização chamamos de </a:t>
            </a:r>
            <a:r>
              <a:rPr lang="pt-BR" sz="2000" dirty="0" smtClean="0">
                <a:solidFill>
                  <a:srgbClr val="FF0000"/>
                </a:solidFill>
              </a:rPr>
              <a:t>indentação</a:t>
            </a:r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 smtClean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699" y="2062395"/>
            <a:ext cx="8818124" cy="4486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853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9B33DD69-1761-43D2-B589-CE56D2C4FBB6}"/>
              </a:ext>
            </a:extLst>
          </p:cNvPr>
          <p:cNvSpPr/>
          <p:nvPr/>
        </p:nvSpPr>
        <p:spPr>
          <a:xfrm>
            <a:off x="914401" y="0"/>
            <a:ext cx="1130410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90B980A2-8D40-4C0A-9871-4FA9794F9C3D}"/>
              </a:ext>
            </a:extLst>
          </p:cNvPr>
          <p:cNvSpPr txBox="1"/>
          <p:nvPr/>
        </p:nvSpPr>
        <p:spPr>
          <a:xfrm>
            <a:off x="1175332" y="179122"/>
            <a:ext cx="10658859" cy="963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Note que o próprio Visual Code Studio já identifica com um traço cinza-claro onde se inicia e finaliza o bloco e o conteúdo dentro dele:</a:t>
            </a: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pt-BR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AutoShape 2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ownload Visual Studio Code - Mac, Linux,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273" y="1445821"/>
            <a:ext cx="93249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49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4AB9F69-8D24-468C-93DF-A1666924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Primeira Página WEB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0E4BFB9B-D461-4F8E-B2A0-819D63FA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47166"/>
            <a:ext cx="8791575" cy="1655762"/>
          </a:xfrm>
        </p:spPr>
        <p:txBody>
          <a:bodyPr/>
          <a:lstStyle/>
          <a:p>
            <a:r>
              <a:rPr lang="pt-BR" dirty="0" smtClean="0"/>
              <a:t>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924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2151</TotalTime>
  <Words>1625</Words>
  <Application>Microsoft Office PowerPoint</Application>
  <PresentationFormat>Personalizar</PresentationFormat>
  <Paragraphs>410</Paragraphs>
  <Slides>43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4" baseType="lpstr">
      <vt:lpstr>Circuito</vt:lpstr>
      <vt:lpstr>Desenvolvimento WEB</vt:lpstr>
      <vt:lpstr>HTML + CSS</vt:lpstr>
      <vt:lpstr>Apresentação do PowerPoint</vt:lpstr>
      <vt:lpstr>Apresentação do PowerPoint</vt:lpstr>
      <vt:lpstr>Apresentação do PowerPoint</vt:lpstr>
      <vt:lpstr>Dicas básicas de programação</vt:lpstr>
      <vt:lpstr>Apresentação do PowerPoint</vt:lpstr>
      <vt:lpstr>Apresentação do PowerPoint</vt:lpstr>
      <vt:lpstr>Primeira Página WEB</vt:lpstr>
      <vt:lpstr>Apresentação do PowerPoint</vt:lpstr>
      <vt:lpstr>Apresentação do PowerPoint</vt:lpstr>
      <vt:lpstr>Apresentação do PowerPoint</vt:lpstr>
      <vt:lpstr>Apresentação do PowerPoint</vt:lpstr>
      <vt:lpstr>Utilização de DIVS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</vt:lpstr>
      <vt:lpstr>Apresentação do PowerPoint</vt:lpstr>
      <vt:lpstr>Organizando Objetos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Exercícios</vt:lpstr>
      <vt:lpstr>Apresentação do PowerPoint</vt:lpstr>
      <vt:lpstr>Apresentação do PowerPoint</vt:lpstr>
      <vt:lpstr>Referências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Seja um desenvolvedor web</dc:title>
  <dc:creator>Heitor</dc:creator>
  <cp:lastModifiedBy>Heitor Scalabrini Sampaio</cp:lastModifiedBy>
  <cp:revision>196</cp:revision>
  <dcterms:created xsi:type="dcterms:W3CDTF">2021-07-06T11:36:54Z</dcterms:created>
  <dcterms:modified xsi:type="dcterms:W3CDTF">2021-08-31T12:53:02Z</dcterms:modified>
</cp:coreProperties>
</file>