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jQIm+k7ARavRSafFBQjPft+ie0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FD929D-3727-4C58-9FF9-AFEC2FA46C2D}">
  <a:tblStyle styleId="{D5FD929D-3727-4C58-9FF9-AFEC2FA46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07412d521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e07412d521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e07412d521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07412d521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07412d521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e07412d521_0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07412d521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07412d521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24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96.4363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e07412d521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07412d521_0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07412d521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e07412d521_0_5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07412d521_0_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07412d521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e07412d521_0_6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07412d521_0_7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07412d521_0_7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e07412d521_0_7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07412d521_0_8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e07412d521_0_8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1" name="Google Shape;381;g2e07412d521_0_8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07412d521_0_9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07412d521_0_9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e07412d521_0_9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07412d521_0_10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07412d521_0_10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e07412d521_0_10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07412d521_0_1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07412d521_0_1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e07412d521_0_1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07412d521_0_1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e07412d521_0_1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e07412d521_0_1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dd6cac87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cadd6cac87_1_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cadd6cac87_1_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add6cac87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cadd6cac8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e7ec513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de7ec513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07412d5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e07412d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07412d52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e07412d52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e07412d521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t.com/trademarks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Main title">
    <p:bg>
      <p:bgPr>
        <a:solidFill>
          <a:srgbClr val="00234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6095999" y="2312988"/>
            <a:ext cx="5795963" cy="2702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6095999" y="5015060"/>
            <a:ext cx="5795963" cy="10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2"/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5552" y="0"/>
            <a:ext cx="2366448" cy="18242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/>
          <p:nvPr>
            <p:ph idx="2" type="pic"/>
          </p:nvPr>
        </p:nvSpPr>
        <p:spPr>
          <a:xfrm>
            <a:off x="438828" y="0"/>
            <a:ext cx="628043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s">
  <p:cSld name="Title and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00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0" spcFirstLastPara="1" rIns="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8" name="Google Shape;68;p15"/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rect b="b" l="l" r="r" t="t"/>
                <a:pathLst>
                  <a:path extrusionOk="0" h="2705100" w="12191999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  <a:t>© STMicroelectronics - All rights reserved.</a:t>
                </a:r>
                <a:b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b="0" i="0" lang="en-US" sz="1200" u="sng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  <a:hlinkClick r:id="rId2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www.st.com/trademarks</a:t>
                </a:r>
                <a: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b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US" sz="1200" u="none" cap="none" strike="noStrike">
                    <a:solidFill>
                      <a:srgbClr val="00234B"/>
                    </a:solidFill>
                    <a:latin typeface="Arial"/>
                    <a:ea typeface="Arial"/>
                    <a:cs typeface="Arial"/>
                    <a:sym typeface="Arial"/>
                  </a:rPr>
                  <a:t>All other product or service names are the property of their respective owners.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" name="Google Shape;72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9336" y="1565049"/>
            <a:ext cx="6273328" cy="228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without picture" type="title">
  <p:cSld name="TITLE">
    <p:bg>
      <p:bgPr>
        <a:solidFill>
          <a:srgbClr val="00234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1155701" y="2085976"/>
            <a:ext cx="7807324" cy="2929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155701" y="5015060"/>
            <a:ext cx="7807324" cy="10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5552" y="0"/>
            <a:ext cx="2366448" cy="1824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-228" y="0"/>
            <a:ext cx="1155928" cy="6858000"/>
          </a:xfrm>
          <a:custGeom>
            <a:rect b="b" l="l" r="r" t="t"/>
            <a:pathLst>
              <a:path extrusionOk="0" h="6858000" w="1155928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19399" y="419894"/>
            <a:ext cx="9372601" cy="1484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288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556" y="6094699"/>
            <a:ext cx="990025" cy="7632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>
            <p:ph idx="2" type="pic"/>
          </p:nvPr>
        </p:nvSpPr>
        <p:spPr>
          <a:xfrm>
            <a:off x="0" y="1304925"/>
            <a:ext cx="12192000" cy="55530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s">
  <p:cSld name="Title and two conten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00037" y="1484313"/>
            <a:ext cx="5719763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096000" y="1484313"/>
            <a:ext cx="57204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00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0" spcFirstLastPara="1" rIns="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00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0" spcFirstLastPara="1" rIns="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00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0" spcFirstLastPara="1" rIns="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00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0" spcFirstLastPara="1" rIns="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1556" y="6094699"/>
            <a:ext cx="990025" cy="76320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t.com/" TargetMode="External"/><Relationship Id="rId4" Type="http://schemas.openxmlformats.org/officeDocument/2006/relationships/image" Target="../media/image52.png"/><Relationship Id="rId5" Type="http://schemas.openxmlformats.org/officeDocument/2006/relationships/hyperlink" Target="http://seo.st.com/toolbox/shortcuts/" TargetMode="External"/><Relationship Id="rId6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3.jp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m32ai-cs.st.com/home" TargetMode="Externa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6095999" y="2312988"/>
            <a:ext cx="5795963" cy="2702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Gesture Prediction Using ToF : an end to end workflow with Matlab and STM32Cube.AI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6095999" y="5015060"/>
            <a:ext cx="5795963" cy="10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Martin Joel Mouk Elele, Danilo Pau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Research and Applications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1" l="21313" r="14582" t="0"/>
          <a:stretch/>
        </p:blipFill>
        <p:spPr>
          <a:xfrm>
            <a:off x="438828" y="10"/>
            <a:ext cx="6280432" cy="6857990"/>
          </a:xfrm>
          <a:custGeom>
            <a:rect b="b" l="l" r="r" t="t"/>
            <a:pathLst>
              <a:path extrusionOk="0" h="6858000" w="6280432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07412d521_0_211"/>
          <p:cNvSpPr txBox="1"/>
          <p:nvPr>
            <p:ph type="title"/>
          </p:nvPr>
        </p:nvSpPr>
        <p:spPr>
          <a:xfrm>
            <a:off x="300025" y="0"/>
            <a:ext cx="11609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Deployability Analysis of Untrained Model</a:t>
            </a:r>
            <a:endParaRPr/>
          </a:p>
        </p:txBody>
      </p:sp>
      <p:pic>
        <p:nvPicPr>
          <p:cNvPr id="312" name="Google Shape;312;g2e07412d521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500" y="1875425"/>
            <a:ext cx="2698500" cy="2600400"/>
          </a:xfrm>
          <a:prstGeom prst="round2DiagRect">
            <a:avLst>
              <a:gd fmla="val 16667" name="adj1"/>
              <a:gd fmla="val 3362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80000" dist="38100">
              <a:srgbClr val="000000"/>
            </a:outerShdw>
          </a:effectLst>
        </p:spPr>
      </p:pic>
      <p:sp>
        <p:nvSpPr>
          <p:cNvPr id="313" name="Google Shape;313;g2e07412d521_0_211"/>
          <p:cNvSpPr/>
          <p:nvPr/>
        </p:nvSpPr>
        <p:spPr>
          <a:xfrm>
            <a:off x="446400" y="914400"/>
            <a:ext cx="4535100" cy="47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Untrained model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MACC</a:t>
            </a: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                48552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Weights	      13.67 KiB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17 KiB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 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Activations      2.5 Ki B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3 Ki B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Execution time</a:t>
            </a: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[board name, STM32L4R9I-DISCO]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4.547                 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4" name="Google Shape;314;g2e07412d521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25" y="914400"/>
            <a:ext cx="1597649" cy="53728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80000" dist="38100">
              <a:srgbClr val="000000"/>
            </a:outerShdw>
          </a:effectLst>
        </p:spPr>
      </p:pic>
      <p:pic>
        <p:nvPicPr>
          <p:cNvPr id="315" name="Google Shape;315;g2e07412d521_0_211"/>
          <p:cNvPicPr preferRelativeResize="0"/>
          <p:nvPr/>
        </p:nvPicPr>
        <p:blipFill rotWithShape="1">
          <a:blip r:embed="rId5">
            <a:alphaModFix/>
          </a:blip>
          <a:srcRect b="36120" l="73297" r="0" t="12426"/>
          <a:stretch/>
        </p:blipFill>
        <p:spPr>
          <a:xfrm>
            <a:off x="8954762" y="4591125"/>
            <a:ext cx="3031775" cy="735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g2e07412d521_0_211"/>
          <p:cNvSpPr txBox="1"/>
          <p:nvPr/>
        </p:nvSpPr>
        <p:spPr>
          <a:xfrm>
            <a:off x="5329700" y="6287300"/>
            <a:ext cx="2147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Model representation in </a:t>
            </a:r>
            <a:r>
              <a:rPr lang="en-US" sz="900">
                <a:solidFill>
                  <a:schemeClr val="dk1"/>
                </a:solidFill>
              </a:rPr>
              <a:t>STM32 Cloud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317" name="Google Shape;317;g2e07412d521_0_211"/>
          <p:cNvCxnSpPr/>
          <p:nvPr/>
        </p:nvCxnSpPr>
        <p:spPr>
          <a:xfrm>
            <a:off x="10881900" y="4330025"/>
            <a:ext cx="532200" cy="74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g2e07412d521_0_211"/>
          <p:cNvSpPr/>
          <p:nvPr/>
        </p:nvSpPr>
        <p:spPr>
          <a:xfrm>
            <a:off x="11028925" y="4929600"/>
            <a:ext cx="957600" cy="3483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e07412d521_0_211"/>
          <p:cNvSpPr txBox="1"/>
          <p:nvPr/>
        </p:nvSpPr>
        <p:spPr>
          <a:xfrm>
            <a:off x="10746475" y="4097875"/>
            <a:ext cx="1222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Board inference time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2e07412d521_0_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712" y="2044500"/>
            <a:ext cx="4125600" cy="273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g2e07412d521_0_315"/>
          <p:cNvSpPr txBox="1"/>
          <p:nvPr>
            <p:ph type="title"/>
          </p:nvPr>
        </p:nvSpPr>
        <p:spPr>
          <a:xfrm>
            <a:off x="334912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Training Process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e07412d521_0_315"/>
          <p:cNvSpPr txBox="1"/>
          <p:nvPr/>
        </p:nvSpPr>
        <p:spPr>
          <a:xfrm>
            <a:off x="7855175" y="1626900"/>
            <a:ext cx="1995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Validation loss monitoring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8" name="Google Shape;328;g2e07412d521_0_315"/>
          <p:cNvSpPr/>
          <p:nvPr/>
        </p:nvSpPr>
        <p:spPr>
          <a:xfrm>
            <a:off x="10549975" y="4368950"/>
            <a:ext cx="202200" cy="188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g2e07412d521_0_315"/>
          <p:cNvCxnSpPr/>
          <p:nvPr/>
        </p:nvCxnSpPr>
        <p:spPr>
          <a:xfrm flipH="1" rot="10800000">
            <a:off x="9285850" y="4533125"/>
            <a:ext cx="1102800" cy="395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g2e07412d521_0_315"/>
          <p:cNvSpPr txBox="1"/>
          <p:nvPr/>
        </p:nvSpPr>
        <p:spPr>
          <a:xfrm>
            <a:off x="7513725" y="4870350"/>
            <a:ext cx="3045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High convergence within the first 50 iterations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1" name="Google Shape;331;g2e07412d521_0_315"/>
          <p:cNvSpPr/>
          <p:nvPr/>
        </p:nvSpPr>
        <p:spPr>
          <a:xfrm>
            <a:off x="661025" y="2302125"/>
            <a:ext cx="6303300" cy="2186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>
                <a:solidFill>
                  <a:schemeClr val="lt1"/>
                </a:solidFill>
              </a:rPr>
              <a:t>Network weights updated using the limited memory LBFGS algorithm and trained </a:t>
            </a:r>
            <a:r>
              <a:rPr lang="en-US">
                <a:solidFill>
                  <a:schemeClr val="lt1"/>
                </a:solidFill>
              </a:rPr>
              <a:t>over 70 iterations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>
                <a:solidFill>
                  <a:schemeClr val="lt1"/>
                </a:solidFill>
              </a:rPr>
              <a:t>The L-BFGS algorithm is suitable for small networks and data sets that you can process in a single batch, thus requires less computational resources (less memory)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07412d521_0_418"/>
          <p:cNvSpPr txBox="1"/>
          <p:nvPr>
            <p:ph idx="1" type="body"/>
          </p:nvPr>
        </p:nvSpPr>
        <p:spPr>
          <a:xfrm>
            <a:off x="502675" y="2483650"/>
            <a:ext cx="5983800" cy="22335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expected, with the advantage the residual connection added to model enables it to perform quite well, with a test set accuracy of about </a:t>
            </a:r>
            <a:r>
              <a:rPr b="1"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96.43</a:t>
            </a: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%.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-US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confusion matrix on the test set predictions is also visualized, in order to determine which classes were more problematic during training.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Google Shape;338;g2e07412d521_0_418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results</a:t>
            </a:r>
            <a:endParaRPr/>
          </a:p>
        </p:txBody>
      </p:sp>
      <p:pic>
        <p:nvPicPr>
          <p:cNvPr id="339" name="Google Shape;339;g2e07412d521_0_418"/>
          <p:cNvPicPr preferRelativeResize="0"/>
          <p:nvPr/>
        </p:nvPicPr>
        <p:blipFill rotWithShape="1">
          <a:blip r:embed="rId3">
            <a:alphaModFix/>
          </a:blip>
          <a:srcRect b="2794" l="0" r="0" t="2803"/>
          <a:stretch/>
        </p:blipFill>
        <p:spPr>
          <a:xfrm>
            <a:off x="7187538" y="2234565"/>
            <a:ext cx="3929177" cy="27316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0" name="Google Shape;340;g2e07412d521_0_418"/>
          <p:cNvCxnSpPr/>
          <p:nvPr/>
        </p:nvCxnSpPr>
        <p:spPr>
          <a:xfrm rot="10800000">
            <a:off x="7540850" y="3972125"/>
            <a:ext cx="2712300" cy="1386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g2e07412d521_0_418"/>
          <p:cNvSpPr txBox="1"/>
          <p:nvPr/>
        </p:nvSpPr>
        <p:spPr>
          <a:xfrm>
            <a:off x="9908725" y="5315450"/>
            <a:ext cx="1459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Least accurately predicted class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2" name="Google Shape;342;g2e07412d521_0_418"/>
          <p:cNvSpPr/>
          <p:nvPr/>
        </p:nvSpPr>
        <p:spPr>
          <a:xfrm>
            <a:off x="7283600" y="3733700"/>
            <a:ext cx="541800" cy="1740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e07412d521_0_418"/>
          <p:cNvSpPr/>
          <p:nvPr/>
        </p:nvSpPr>
        <p:spPr>
          <a:xfrm>
            <a:off x="8898950" y="3685325"/>
            <a:ext cx="251400" cy="28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2e07412d521_0_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730200"/>
            <a:ext cx="5916951" cy="38441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g2e07412d521_0_524"/>
          <p:cNvSpPr txBox="1"/>
          <p:nvPr>
            <p:ph type="title"/>
          </p:nvPr>
        </p:nvSpPr>
        <p:spPr>
          <a:xfrm>
            <a:off x="1186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Deployability Analysis of Trained Model</a:t>
            </a:r>
            <a:endParaRPr/>
          </a:p>
        </p:txBody>
      </p:sp>
      <p:sp>
        <p:nvSpPr>
          <p:cNvPr id="351" name="Google Shape;351;g2e07412d521_0_524"/>
          <p:cNvSpPr txBox="1"/>
          <p:nvPr>
            <p:ph idx="1" type="body"/>
          </p:nvPr>
        </p:nvSpPr>
        <p:spPr>
          <a:xfrm>
            <a:off x="891250" y="1730200"/>
            <a:ext cx="5079000" cy="38442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Trained model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MACC</a:t>
            </a: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                48680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Weights	      13.74 KiB 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17 KiB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 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Activations      2.5 KiB 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3 Ki B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Execution time</a:t>
            </a: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[board name, STM32L4R9I-DISCO]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4.741                ms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g2e07412d521_0_524"/>
          <p:cNvSpPr/>
          <p:nvPr/>
        </p:nvSpPr>
        <p:spPr>
          <a:xfrm>
            <a:off x="6332075" y="3366275"/>
            <a:ext cx="1388400" cy="21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e07412d521_0_524"/>
          <p:cNvSpPr/>
          <p:nvPr/>
        </p:nvSpPr>
        <p:spPr>
          <a:xfrm>
            <a:off x="9228300" y="4925500"/>
            <a:ext cx="2413800" cy="64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g2e07412d521_0_524"/>
          <p:cNvCxnSpPr>
            <a:endCxn id="352" idx="3"/>
          </p:cNvCxnSpPr>
          <p:nvPr/>
        </p:nvCxnSpPr>
        <p:spPr>
          <a:xfrm rot="10800000">
            <a:off x="7720475" y="3474425"/>
            <a:ext cx="1702200" cy="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g2e07412d521_0_524"/>
          <p:cNvCxnSpPr>
            <a:endCxn id="353" idx="1"/>
          </p:cNvCxnSpPr>
          <p:nvPr/>
        </p:nvCxnSpPr>
        <p:spPr>
          <a:xfrm flipH="1" rot="10800000">
            <a:off x="8049300" y="5249950"/>
            <a:ext cx="1179000" cy="648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07412d521_0_626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Deployability Comparison</a:t>
            </a:r>
            <a:endParaRPr/>
          </a:p>
        </p:txBody>
      </p:sp>
      <p:graphicFrame>
        <p:nvGraphicFramePr>
          <p:cNvPr id="362" name="Google Shape;362;g2e07412d521_0_626"/>
          <p:cNvGraphicFramePr/>
          <p:nvPr/>
        </p:nvGraphicFramePr>
        <p:xfrm>
          <a:off x="6132150" y="24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{D5FD929D-3727-4C58-9FF9-AFEC2FA46C2D}</a:tableStyleId>
              </a:tblPr>
              <a:tblGrid>
                <a:gridCol w="1071400"/>
                <a:gridCol w="823500"/>
                <a:gridCol w="697675"/>
                <a:gridCol w="531250"/>
                <a:gridCol w="592550"/>
                <a:gridCol w="733500"/>
                <a:gridCol w="1237275"/>
              </a:tblGrid>
              <a:tr h="5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(K)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Accuracy</a:t>
                      </a:r>
                      <a:r>
                        <a:rPr lang="en-US" sz="900"/>
                        <a:t> (%)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MACC</a:t>
                      </a: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FLASH</a:t>
                      </a:r>
                      <a:r>
                        <a:rPr lang="en-US" sz="900"/>
                        <a:t> (KiB)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RAM</a:t>
                      </a:r>
                      <a:r>
                        <a:rPr lang="en-US" sz="900"/>
                        <a:t>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(KiB)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Execution Time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[STM32L4R9I-DISCO]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(ms)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Untrained Model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3.5</a:t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48552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13.67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Activations: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4.547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Trained Model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3.5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96.43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48680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13.74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Activations: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4.741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g2e07412d521_0_626"/>
          <p:cNvSpPr txBox="1"/>
          <p:nvPr/>
        </p:nvSpPr>
        <p:spPr>
          <a:xfrm>
            <a:off x="808050" y="2026525"/>
            <a:ext cx="4831200" cy="3138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 the untrained and trained models have a similar number of Multiply-Accumulate Operations (MACC), indicating no significant increase in computational complexity due to training.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514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the model has resulted in increased memory usage (FLASH).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514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increase in model size and complexity has led to a slightly longer execution time for inference after training.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07412d521_0_723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370" name="Google Shape;370;g2e07412d521_0_723"/>
          <p:cNvSpPr/>
          <p:nvPr/>
        </p:nvSpPr>
        <p:spPr>
          <a:xfrm>
            <a:off x="821500" y="1484325"/>
            <a:ext cx="4681200" cy="397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Getting the model with the highest accuracy on the test set.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terating through several configurations with learnables equal to or less than the initial trained model (Bayesian optimization).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model is trained over 100 to 120 iterations, number which varies as a hyper parameter too.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 model obtained from this process is a 3.1K learnables model, with a test accuracy of 96.59%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1" name="Google Shape;371;g2e07412d521_0_7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600" y="1109274"/>
            <a:ext cx="6105525" cy="895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940000" dist="38100">
              <a:schemeClr val="dk1"/>
            </a:outerShdw>
          </a:effectLst>
        </p:spPr>
      </p:pic>
      <p:cxnSp>
        <p:nvCxnSpPr>
          <p:cNvPr id="372" name="Google Shape;372;g2e07412d521_0_723"/>
          <p:cNvCxnSpPr/>
          <p:nvPr/>
        </p:nvCxnSpPr>
        <p:spPr>
          <a:xfrm rot="10800000">
            <a:off x="9479325" y="2021725"/>
            <a:ext cx="357900" cy="17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g2e07412d521_0_723"/>
          <p:cNvSpPr txBox="1"/>
          <p:nvPr/>
        </p:nvSpPr>
        <p:spPr>
          <a:xfrm>
            <a:off x="9663725" y="2085975"/>
            <a:ext cx="157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Best HP configuration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74" name="Google Shape;374;g2e07412d521_0_7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000" y="2544175"/>
            <a:ext cx="4312869" cy="34929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180000" dist="28575">
              <a:schemeClr val="dk1">
                <a:alpha val="94000"/>
              </a:schemeClr>
            </a:outerShdw>
          </a:effectLst>
        </p:spPr>
      </p:pic>
      <p:sp>
        <p:nvSpPr>
          <p:cNvPr id="375" name="Google Shape;375;g2e07412d521_0_723"/>
          <p:cNvSpPr/>
          <p:nvPr/>
        </p:nvSpPr>
        <p:spPr>
          <a:xfrm>
            <a:off x="9466950" y="5310350"/>
            <a:ext cx="203100" cy="222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g2e07412d521_0_723"/>
          <p:cNvCxnSpPr>
            <a:endCxn id="375" idx="5"/>
          </p:cNvCxnSpPr>
          <p:nvPr/>
        </p:nvCxnSpPr>
        <p:spPr>
          <a:xfrm rot="10800000">
            <a:off x="9640307" y="5500351"/>
            <a:ext cx="571500" cy="748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g2e07412d521_0_723"/>
          <p:cNvSpPr txBox="1"/>
          <p:nvPr/>
        </p:nvSpPr>
        <p:spPr>
          <a:xfrm>
            <a:off x="10086325" y="6132225"/>
            <a:ext cx="1016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Best model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2e07412d521_0_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775" y="2579424"/>
            <a:ext cx="4129889" cy="12890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9000"/>
              </a:srgbClr>
            </a:outerShdw>
          </a:effectLst>
        </p:spPr>
      </p:pic>
      <p:sp>
        <p:nvSpPr>
          <p:cNvPr id="384" name="Google Shape;384;g2e07412d521_0_830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Deployability Analysis of Optimized model</a:t>
            </a:r>
            <a:endParaRPr/>
          </a:p>
        </p:txBody>
      </p:sp>
      <p:sp>
        <p:nvSpPr>
          <p:cNvPr id="385" name="Google Shape;385;g2e07412d521_0_830"/>
          <p:cNvSpPr/>
          <p:nvPr/>
        </p:nvSpPr>
        <p:spPr>
          <a:xfrm>
            <a:off x="7135775" y="2976225"/>
            <a:ext cx="749100" cy="243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g2e07412d521_0_830"/>
          <p:cNvCxnSpPr>
            <a:endCxn id="385" idx="2"/>
          </p:cNvCxnSpPr>
          <p:nvPr/>
        </p:nvCxnSpPr>
        <p:spPr>
          <a:xfrm rot="10800000">
            <a:off x="7510325" y="3219525"/>
            <a:ext cx="1288800" cy="25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g2e07412d521_0_830"/>
          <p:cNvSpPr txBox="1"/>
          <p:nvPr/>
        </p:nvSpPr>
        <p:spPr>
          <a:xfrm>
            <a:off x="7803625" y="5574400"/>
            <a:ext cx="23442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Fewer accumulated multiplications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8" name="Google Shape;388;g2e07412d521_0_830"/>
          <p:cNvSpPr/>
          <p:nvPr/>
        </p:nvSpPr>
        <p:spPr>
          <a:xfrm>
            <a:off x="980425" y="1069975"/>
            <a:ext cx="5674500" cy="4884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Optimized model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b="1"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MACC</a:t>
            </a: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                48573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b="1"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Weights	      11.95 KiB 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15 KiB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b="1"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 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Activations      4.95 KiB 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4 Ki B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b="1"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Execution time</a:t>
            </a: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[board name, STM32L4R9I-DISCO]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5.882               ms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07412d521_0_937"/>
          <p:cNvSpPr txBox="1"/>
          <p:nvPr>
            <p:ph idx="1" type="body"/>
          </p:nvPr>
        </p:nvSpPr>
        <p:spPr>
          <a:xfrm>
            <a:off x="513625" y="2046225"/>
            <a:ext cx="4951200" cy="3081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The optimization process aims to reduce the model size while maintaining or improving accuracy.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The resulting optimized model demonstrates reduced MACC, FLASH and  an increase in execution time compared to both the untrained and trained models, due to a change in the parameters.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95" name="Google Shape;395;g2e07412d521_0_937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Deployability Comparison</a:t>
            </a:r>
            <a:endParaRPr/>
          </a:p>
        </p:txBody>
      </p:sp>
      <p:graphicFrame>
        <p:nvGraphicFramePr>
          <p:cNvPr id="396" name="Google Shape;396;g2e07412d521_0_937"/>
          <p:cNvGraphicFramePr/>
          <p:nvPr/>
        </p:nvGraphicFramePr>
        <p:xfrm>
          <a:off x="5752550" y="19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{D5FD929D-3727-4C58-9FF9-AFEC2FA46C2D}</a:tableStyleId>
              </a:tblPr>
              <a:tblGrid>
                <a:gridCol w="1071400"/>
                <a:gridCol w="823500"/>
                <a:gridCol w="697675"/>
                <a:gridCol w="531250"/>
                <a:gridCol w="592550"/>
                <a:gridCol w="733500"/>
                <a:gridCol w="1237275"/>
              </a:tblGrid>
              <a:tr h="5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(K)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Accuracy</a:t>
                      </a:r>
                      <a:r>
                        <a:rPr lang="en-US" sz="900"/>
                        <a:t> (%)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MACC</a:t>
                      </a: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FLASH</a:t>
                      </a:r>
                      <a:r>
                        <a:rPr lang="en-US" sz="900"/>
                        <a:t> (KiB)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RAM</a:t>
                      </a:r>
                      <a:r>
                        <a:rPr lang="en-US" sz="900"/>
                        <a:t>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(KiB)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Execution Time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[STM32L4R9I-DISCO]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(ms)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Untrained Model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3.5</a:t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48552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13.67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Activations: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2.5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4.547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Trained Model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3.5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96.43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48680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13.74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Activations: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4.741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HPO Optimized Model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3.1</a:t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96.59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48573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11.95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Activations: 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4.95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Library:</a:t>
                      </a: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5.882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7" name="Google Shape;397;g2e07412d521_0_937"/>
          <p:cNvCxnSpPr/>
          <p:nvPr/>
        </p:nvCxnSpPr>
        <p:spPr>
          <a:xfrm flipH="1" rot="10800000">
            <a:off x="9241275" y="4533075"/>
            <a:ext cx="1575900" cy="1575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g2e07412d521_0_937"/>
          <p:cNvSpPr/>
          <p:nvPr/>
        </p:nvSpPr>
        <p:spPr>
          <a:xfrm>
            <a:off x="10622625" y="4299675"/>
            <a:ext cx="525300" cy="233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e07412d521_0_937"/>
          <p:cNvSpPr txBox="1"/>
          <p:nvPr/>
        </p:nvSpPr>
        <p:spPr>
          <a:xfrm>
            <a:off x="8511700" y="5976125"/>
            <a:ext cx="2757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Increase in inference time due to change in model parameters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2e07412d521_0_10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050" y="3472800"/>
            <a:ext cx="3029350" cy="2684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6" name="Google Shape;406;g2e07412d521_0_10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1050" y="914400"/>
            <a:ext cx="3029351" cy="238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g2e07412d521_0_1043"/>
          <p:cNvSpPr txBox="1"/>
          <p:nvPr>
            <p:ph idx="1" type="body"/>
          </p:nvPr>
        </p:nvSpPr>
        <p:spPr>
          <a:xfrm>
            <a:off x="1253025" y="833325"/>
            <a:ext cx="5906400" cy="5343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Masking some of the weights of the optimized model, in order to get an estimate of the percentage of weights to be pruned. 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the results obtained, the optimized model is pruned to a reduced model with a similar accuracy as the initial model, using Taylor’s probability score.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Initially, a plot of the model accuracy vs model sparsity is plotted so as to get the best sparsity (minimum accuracy loss)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visualization, pruning about 20% of the filters doesn’t reduce the model’s accuracy by much 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pruned model is trained and evaluated over few epochs, with accuracy checked on the test set.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8" name="Google Shape;408;g2e07412d521_0_1043"/>
          <p:cNvSpPr txBox="1"/>
          <p:nvPr>
            <p:ph type="title"/>
          </p:nvPr>
        </p:nvSpPr>
        <p:spPr>
          <a:xfrm>
            <a:off x="300025" y="0"/>
            <a:ext cx="11609100" cy="10701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Pruning</a:t>
            </a:r>
            <a:endParaRPr/>
          </a:p>
        </p:txBody>
      </p:sp>
      <p:sp>
        <p:nvSpPr>
          <p:cNvPr id="409" name="Google Shape;409;g2e07412d521_0_1043"/>
          <p:cNvSpPr/>
          <p:nvPr/>
        </p:nvSpPr>
        <p:spPr>
          <a:xfrm>
            <a:off x="8217309" y="993186"/>
            <a:ext cx="162900" cy="153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g2e07412d521_0_1043"/>
          <p:cNvCxnSpPr/>
          <p:nvPr/>
        </p:nvCxnSpPr>
        <p:spPr>
          <a:xfrm flipH="1">
            <a:off x="8295457" y="1103861"/>
            <a:ext cx="6600" cy="1989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11" name="Google Shape;411;g2e07412d521_0_1043"/>
          <p:cNvCxnSpPr/>
          <p:nvPr/>
        </p:nvCxnSpPr>
        <p:spPr>
          <a:xfrm>
            <a:off x="7700000" y="5521288"/>
            <a:ext cx="2247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2" name="Google Shape;412;g2e07412d521_0_1043"/>
          <p:cNvSpPr/>
          <p:nvPr/>
        </p:nvSpPr>
        <p:spPr>
          <a:xfrm>
            <a:off x="9784100" y="5444500"/>
            <a:ext cx="162900" cy="153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g2e07412d521_0_1043"/>
          <p:cNvCxnSpPr/>
          <p:nvPr/>
        </p:nvCxnSpPr>
        <p:spPr>
          <a:xfrm rot="10800000">
            <a:off x="9946994" y="5521293"/>
            <a:ext cx="928500" cy="34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g2e07412d521_0_1043"/>
          <p:cNvSpPr txBox="1"/>
          <p:nvPr/>
        </p:nvSpPr>
        <p:spPr>
          <a:xfrm>
            <a:off x="10490400" y="5796575"/>
            <a:ext cx="1401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pruning of the filters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5" name="Google Shape;415;g2e07412d521_0_1043"/>
          <p:cNvSpPr/>
          <p:nvPr/>
        </p:nvSpPr>
        <p:spPr>
          <a:xfrm>
            <a:off x="9630425" y="4644975"/>
            <a:ext cx="437700" cy="1071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g2e07412d521_0_1043"/>
          <p:cNvCxnSpPr>
            <a:endCxn id="415" idx="6"/>
          </p:cNvCxnSpPr>
          <p:nvPr/>
        </p:nvCxnSpPr>
        <p:spPr>
          <a:xfrm rot="10800000">
            <a:off x="10068125" y="4698525"/>
            <a:ext cx="1099200" cy="24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g2e07412d521_0_1043"/>
          <p:cNvSpPr txBox="1"/>
          <p:nvPr/>
        </p:nvSpPr>
        <p:spPr>
          <a:xfrm>
            <a:off x="10574125" y="4839125"/>
            <a:ext cx="14298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Slight accuracy change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8" name="Google Shape;418;g2e07412d521_0_1043"/>
          <p:cNvSpPr txBox="1"/>
          <p:nvPr/>
        </p:nvSpPr>
        <p:spPr>
          <a:xfrm>
            <a:off x="7592400" y="636000"/>
            <a:ext cx="2607000" cy="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Estimation from magnitude pruning plot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07412d521_0_1153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Comparing the Original Optimized model and the Pruned model</a:t>
            </a:r>
            <a:endParaRPr sz="4200"/>
          </a:p>
        </p:txBody>
      </p:sp>
      <p:graphicFrame>
        <p:nvGraphicFramePr>
          <p:cNvPr id="425" name="Google Shape;425;g2e07412d521_0_1153"/>
          <p:cNvGraphicFramePr/>
          <p:nvPr/>
        </p:nvGraphicFramePr>
        <p:xfrm>
          <a:off x="1152525" y="159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{D5FD929D-3727-4C58-9FF9-AFEC2FA46C2D}</a:tableStyleId>
              </a:tblPr>
              <a:tblGrid>
                <a:gridCol w="1371250"/>
                <a:gridCol w="1394075"/>
                <a:gridCol w="1496350"/>
                <a:gridCol w="839700"/>
              </a:tblGrid>
              <a:tr h="10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Neural Network Non-zero Learnables (K)</a:t>
                      </a:r>
                      <a:endParaRPr b="1" sz="1000">
                        <a:solidFill>
                          <a:srgbClr val="21212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Approx. Neural Network Memory (KiB)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HPO optimized Neural Network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11.914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96.59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Pruned Neural Network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9.905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96.42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Percentage Change</a:t>
                      </a: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-17.5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-17.7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4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-0.179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6" name="Google Shape;426;g2e07412d521_0_1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325" y="1598525"/>
            <a:ext cx="3544425" cy="33329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27" name="Google Shape;427;g2e07412d521_0_1153"/>
          <p:cNvCxnSpPr/>
          <p:nvPr/>
        </p:nvCxnSpPr>
        <p:spPr>
          <a:xfrm flipH="1" rot="10800000">
            <a:off x="6887025" y="2321550"/>
            <a:ext cx="3269400" cy="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lg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Table of Content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303434" y="2037327"/>
            <a:ext cx="11585131" cy="3502482"/>
            <a:chOff x="3396" y="553014"/>
            <a:chExt cx="11585131" cy="3502482"/>
          </a:xfrm>
        </p:grpSpPr>
        <p:sp>
          <p:nvSpPr>
            <p:cNvPr id="112" name="Google Shape;112;p2"/>
            <p:cNvSpPr/>
            <p:nvPr/>
          </p:nvSpPr>
          <p:spPr>
            <a:xfrm>
              <a:off x="3396" y="553014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396" y="553014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967034" y="553014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967034" y="553014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30673" y="553014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5930673" y="553014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894311" y="553014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8894311" y="553014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Datastore creation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96" y="2438966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3396" y="2438966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Building the Classification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67034" y="2438966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2967034" y="2438966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Training and Fine Tuning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30673" y="2438966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5930673" y="2438966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Pruning and Quantization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894311" y="2438966"/>
              <a:ext cx="2694216" cy="1616530"/>
            </a:xfrm>
            <a:prstGeom prst="rect">
              <a:avLst/>
            </a:prstGeom>
            <a:gradFill>
              <a:gsLst>
                <a:gs pos="0">
                  <a:srgbClr val="EE478C"/>
                </a:gs>
                <a:gs pos="50000">
                  <a:srgbClr val="F1007E"/>
                </a:gs>
                <a:gs pos="100000">
                  <a:srgbClr val="DE007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894311" y="2438966"/>
              <a:ext cx="2694216" cy="161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Exporting and Benchmarking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07412d521_0_1252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Deployability Analysis of Pruned model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e07412d521_0_1252"/>
          <p:cNvSpPr txBox="1"/>
          <p:nvPr>
            <p:ph idx="1" type="body"/>
          </p:nvPr>
        </p:nvSpPr>
        <p:spPr>
          <a:xfrm>
            <a:off x="6669500" y="1482600"/>
            <a:ext cx="5079000" cy="384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Pruned model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MACC</a:t>
            </a: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                26444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Weights	      9.84 KiB 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15 KiB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 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Activations      4.18 KiB 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             4 Ki B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b="1"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Execution time</a:t>
            </a: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[board name, STM32L4R9I-DISCO]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4.999              ms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g2e07412d521_0_1252"/>
          <p:cNvSpPr/>
          <p:nvPr/>
        </p:nvSpPr>
        <p:spPr>
          <a:xfrm>
            <a:off x="525275" y="2183850"/>
            <a:ext cx="6099300" cy="2490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1700">
                <a:solidFill>
                  <a:schemeClr val="lt1"/>
                </a:solidFill>
              </a:rPr>
              <a:t>The number of filters per layer have been pruned to a maximum of about 9 filters per layer, which considerably reduce the number of multiplications.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1700">
                <a:solidFill>
                  <a:schemeClr val="lt1"/>
                </a:solidFill>
              </a:rPr>
              <a:t>The results of pruning are well visible with regards to the time of inference on the board.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2771951" y="4347316"/>
            <a:ext cx="6420472" cy="952500"/>
            <a:chOff x="2414184" y="4286537"/>
            <a:chExt cx="6420472" cy="952500"/>
          </a:xfrm>
        </p:grpSpPr>
        <p:sp>
          <p:nvSpPr>
            <p:cNvPr id="442" name="Google Shape;442;p10"/>
            <p:cNvSpPr txBox="1"/>
            <p:nvPr/>
          </p:nvSpPr>
          <p:spPr>
            <a:xfrm>
              <a:off x="3366684" y="4470400"/>
              <a:ext cx="54679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 out more at </a:t>
              </a:r>
              <a:r>
                <a:rPr b="0" i="0" lang="en-US" sz="3200" u="sng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www.st.com</a:t>
              </a:r>
              <a:endParaRPr b="0" i="0" sz="3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3" name="Google Shape;44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4184" y="4286537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10"/>
          <p:cNvGrpSpPr/>
          <p:nvPr/>
        </p:nvGrpSpPr>
        <p:grpSpPr>
          <a:xfrm>
            <a:off x="13050574" y="0"/>
            <a:ext cx="5935784" cy="2385268"/>
            <a:chOff x="13050574" y="0"/>
            <a:chExt cx="5935784" cy="2385268"/>
          </a:xfrm>
        </p:grpSpPr>
        <p:sp>
          <p:nvSpPr>
            <p:cNvPr id="445" name="Google Shape;445;p10"/>
            <p:cNvSpPr txBox="1"/>
            <p:nvPr/>
          </p:nvSpPr>
          <p:spPr>
            <a:xfrm>
              <a:off x="13050574" y="0"/>
              <a:ext cx="5935784" cy="23852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1080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personalize this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last page with a short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(ex. </a:t>
              </a:r>
              <a:r>
                <a:rPr b="0" i="0" lang="en-US" sz="2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www.st.com/shortlink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find a complete list of 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st.com short links on this page: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http://seo.st.com/toolbox/shortcuts/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" name="Google Shape;446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192580" y="216897"/>
              <a:ext cx="770076" cy="770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>
            <a:off x="300038" y="1486225"/>
            <a:ext cx="11591924" cy="4604686"/>
            <a:chOff x="0" y="1912"/>
            <a:chExt cx="11591924" cy="4604686"/>
          </a:xfrm>
        </p:grpSpPr>
        <p:sp>
          <p:nvSpPr>
            <p:cNvPr id="134" name="Google Shape;134;p3"/>
            <p:cNvSpPr/>
            <p:nvPr/>
          </p:nvSpPr>
          <p:spPr>
            <a:xfrm>
              <a:off x="0" y="1912"/>
              <a:ext cx="11591924" cy="969407"/>
            </a:xfrm>
            <a:prstGeom prst="roundRect">
              <a:avLst>
                <a:gd fmla="val 10000" name="adj"/>
              </a:avLst>
            </a:prstGeom>
            <a:solidFill>
              <a:srgbClr val="F5C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245" y="220029"/>
              <a:ext cx="533174" cy="5331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19665" y="1912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119665" y="1912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575" lIns="102575" spcFirstLastPara="1" rIns="102575" wrap="square" tIns="10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aim of this project is to showcase the end-to-end workflow from data acquisition, design, optimization and deployability of a tiny neural model on a </a:t>
              </a:r>
              <a:r>
                <a:rPr lang="en-US" sz="2100">
                  <a:solidFill>
                    <a:schemeClr val="dk1"/>
                  </a:solidFill>
                </a:rPr>
                <a:t>microcontroller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1213672"/>
              <a:ext cx="11591924" cy="969407"/>
            </a:xfrm>
            <a:prstGeom prst="roundRect">
              <a:avLst>
                <a:gd fmla="val 10000" name="adj"/>
              </a:avLst>
            </a:prstGeom>
            <a:solidFill>
              <a:srgbClr val="F5C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93245" y="1431789"/>
              <a:ext cx="533174" cy="5331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19665" y="1213672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1119665" y="1213672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575" lIns="102575" spcFirstLastPara="1" rIns="102575" wrap="square" tIns="10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workflow comprises the use of Matlab and STM32Cube.AI Developer Cloud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2425431"/>
              <a:ext cx="11591924" cy="969407"/>
            </a:xfrm>
            <a:prstGeom prst="roundRect">
              <a:avLst>
                <a:gd fmla="val 10000" name="adj"/>
              </a:avLst>
            </a:prstGeom>
            <a:solidFill>
              <a:srgbClr val="F5C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3245" y="2643548"/>
              <a:ext cx="533174" cy="5331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119665" y="2425431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1119665" y="2425431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575" lIns="102575" spcFirstLastPara="1" rIns="102575" wrap="square" tIns="10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dataset is composed by ToF data, which will be processed by the workflow.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3637191"/>
              <a:ext cx="11591924" cy="969407"/>
            </a:xfrm>
            <a:prstGeom prst="roundRect">
              <a:avLst>
                <a:gd fmla="val 10000" name="adj"/>
              </a:avLst>
            </a:prstGeom>
            <a:solidFill>
              <a:srgbClr val="F5C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93245" y="3855308"/>
              <a:ext cx="533174" cy="5331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19665" y="3637191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1119665" y="3637191"/>
              <a:ext cx="10472259" cy="9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575" lIns="102575" spcFirstLastPara="1" rIns="102575" wrap="square" tIns="10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ToF dataset is extracted </a:t>
              </a:r>
              <a:r>
                <a:rPr lang="en-US" sz="2100">
                  <a:solidFill>
                    <a:schemeClr val="dk1"/>
                  </a:solidFill>
                </a:rPr>
                <a:t>using the VL53L8CX ToF sensor provided by </a:t>
              </a:r>
              <a:r>
                <a:rPr lang="en-US" sz="2100">
                  <a:solidFill>
                    <a:schemeClr val="dk1"/>
                  </a:solidFill>
                </a:rPr>
                <a:t>STMicroelectronics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"/>
          <p:cNvSpPr txBox="1"/>
          <p:nvPr/>
        </p:nvSpPr>
        <p:spPr>
          <a:xfrm>
            <a:off x="2791373" y="6188489"/>
            <a:ext cx="607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Dataset_Link: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dd6cac87_1_3"/>
          <p:cNvSpPr/>
          <p:nvPr/>
        </p:nvSpPr>
        <p:spPr>
          <a:xfrm>
            <a:off x="9348480" y="1085040"/>
            <a:ext cx="2739300" cy="1535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B0F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add6cac87_1_3"/>
          <p:cNvSpPr/>
          <p:nvPr/>
        </p:nvSpPr>
        <p:spPr>
          <a:xfrm>
            <a:off x="6253920" y="1076400"/>
            <a:ext cx="2720100" cy="1535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cadd6cac87_1_3"/>
          <p:cNvSpPr/>
          <p:nvPr/>
        </p:nvSpPr>
        <p:spPr>
          <a:xfrm>
            <a:off x="3144600" y="1076400"/>
            <a:ext cx="2739300" cy="1535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cadd6cac87_1_3"/>
          <p:cNvSpPr/>
          <p:nvPr/>
        </p:nvSpPr>
        <p:spPr>
          <a:xfrm>
            <a:off x="52217640" y="59072400"/>
            <a:ext cx="2015700" cy="137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cadd6cac87_1_3"/>
          <p:cNvSpPr/>
          <p:nvPr/>
        </p:nvSpPr>
        <p:spPr>
          <a:xfrm>
            <a:off x="53628840" y="58064400"/>
            <a:ext cx="104835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cadd6cac87_1_3"/>
          <p:cNvSpPr/>
          <p:nvPr/>
        </p:nvSpPr>
        <p:spPr>
          <a:xfrm>
            <a:off x="162568080" y="12126960"/>
            <a:ext cx="1877700" cy="174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cadd6cac87_1_3"/>
          <p:cNvSpPr/>
          <p:nvPr/>
        </p:nvSpPr>
        <p:spPr>
          <a:xfrm>
            <a:off x="162568080" y="88580880"/>
            <a:ext cx="20283300" cy="18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cadd6cac87_1_3"/>
          <p:cNvSpPr/>
          <p:nvPr/>
        </p:nvSpPr>
        <p:spPr>
          <a:xfrm>
            <a:off x="108720" y="1076400"/>
            <a:ext cx="2720100" cy="1535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206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cadd6cac87_1_3"/>
          <p:cNvSpPr/>
          <p:nvPr/>
        </p:nvSpPr>
        <p:spPr>
          <a:xfrm>
            <a:off x="84240" y="214560"/>
            <a:ext cx="2341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1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cadd6cac87_1_3"/>
          <p:cNvSpPr/>
          <p:nvPr/>
        </p:nvSpPr>
        <p:spPr>
          <a:xfrm>
            <a:off x="3181680" y="214200"/>
            <a:ext cx="2341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2</a:t>
            </a:r>
            <a:endParaRPr b="0" i="0" sz="43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cadd6cac87_1_3"/>
          <p:cNvSpPr/>
          <p:nvPr/>
        </p:nvSpPr>
        <p:spPr>
          <a:xfrm>
            <a:off x="6264720" y="214200"/>
            <a:ext cx="2341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3</a:t>
            </a:r>
            <a:endParaRPr b="0" i="0" sz="4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cadd6cac87_1_3"/>
          <p:cNvSpPr/>
          <p:nvPr/>
        </p:nvSpPr>
        <p:spPr>
          <a:xfrm>
            <a:off x="9347400" y="214200"/>
            <a:ext cx="2341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4</a:t>
            </a:r>
            <a:endParaRPr b="0" i="0" sz="43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cadd6cac87_1_3"/>
          <p:cNvSpPr/>
          <p:nvPr/>
        </p:nvSpPr>
        <p:spPr>
          <a:xfrm>
            <a:off x="108720" y="2705040"/>
            <a:ext cx="2720100" cy="79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cadd6cac87_1_3"/>
          <p:cNvSpPr/>
          <p:nvPr/>
        </p:nvSpPr>
        <p:spPr>
          <a:xfrm>
            <a:off x="258151" y="2859176"/>
            <a:ext cx="1993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D1 Data acquisition (ToF data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VL53L8X sensor</a:t>
            </a:r>
            <a:r>
              <a:rPr b="1" i="0" lang="en-US" sz="1100" u="none" cap="none" strike="noStrike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cadd6cac87_1_3"/>
          <p:cNvSpPr/>
          <p:nvPr/>
        </p:nvSpPr>
        <p:spPr>
          <a:xfrm>
            <a:off x="111300" y="1584007"/>
            <a:ext cx="17571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PREPROCESSING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cadd6cac87_1_3"/>
          <p:cNvSpPr/>
          <p:nvPr/>
        </p:nvSpPr>
        <p:spPr>
          <a:xfrm>
            <a:off x="3178151" y="1760203"/>
            <a:ext cx="1759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MODELING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cadd6cac87_1_3"/>
          <p:cNvSpPr/>
          <p:nvPr/>
        </p:nvSpPr>
        <p:spPr>
          <a:xfrm>
            <a:off x="108720" y="3573360"/>
            <a:ext cx="2720100" cy="79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cadd6cac87_1_3"/>
          <p:cNvSpPr/>
          <p:nvPr/>
        </p:nvSpPr>
        <p:spPr>
          <a:xfrm>
            <a:off x="258167" y="3741700"/>
            <a:ext cx="2421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D2 Extracting the frames from the 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 file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cadd6cac87_1_3"/>
          <p:cNvSpPr/>
          <p:nvPr/>
        </p:nvSpPr>
        <p:spPr>
          <a:xfrm>
            <a:off x="120600" y="4455360"/>
            <a:ext cx="2708700" cy="79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cadd6cac87_1_3"/>
          <p:cNvSpPr/>
          <p:nvPr/>
        </p:nvSpPr>
        <p:spPr>
          <a:xfrm>
            <a:off x="233734" y="4617144"/>
            <a:ext cx="2516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D3 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Standardizing, t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hresholding and cleaning 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frames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cadd6cac87_1_3"/>
          <p:cNvSpPr/>
          <p:nvPr/>
        </p:nvSpPr>
        <p:spPr>
          <a:xfrm>
            <a:off x="96120" y="5337720"/>
            <a:ext cx="2745300" cy="79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cadd6cac87_1_3"/>
          <p:cNvSpPr/>
          <p:nvPr/>
        </p:nvSpPr>
        <p:spPr>
          <a:xfrm>
            <a:off x="159567" y="5484420"/>
            <a:ext cx="2590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D4 </a:t>
            </a:r>
            <a:r>
              <a:rPr b="1" lang="en-US" sz="1100">
                <a:solidFill>
                  <a:srgbClr val="2E75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Augmenting the data (applying transforms) to enhance the model’s generalization abilities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cadd6cac87_1_3"/>
          <p:cNvSpPr/>
          <p:nvPr/>
        </p:nvSpPr>
        <p:spPr>
          <a:xfrm>
            <a:off x="3144600" y="2711520"/>
            <a:ext cx="2720100" cy="79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cadd6cac87_1_3"/>
          <p:cNvSpPr/>
          <p:nvPr/>
        </p:nvSpPr>
        <p:spPr>
          <a:xfrm>
            <a:off x="3279771" y="2864807"/>
            <a:ext cx="2516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M1 Creating a tensor data container to access the data correctly during training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cadd6cac87_1_3"/>
          <p:cNvSpPr/>
          <p:nvPr/>
        </p:nvSpPr>
        <p:spPr>
          <a:xfrm>
            <a:off x="3144600" y="3579840"/>
            <a:ext cx="2720100" cy="79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cadd6cac87_1_3"/>
          <p:cNvSpPr/>
          <p:nvPr/>
        </p:nvSpPr>
        <p:spPr>
          <a:xfrm>
            <a:off x="3279767" y="3659684"/>
            <a:ext cx="2516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M2 Defining a neural network (2D CNN) to predict the class of belonging of each data input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cadd6cac87_1_3"/>
          <p:cNvSpPr/>
          <p:nvPr/>
        </p:nvSpPr>
        <p:spPr>
          <a:xfrm>
            <a:off x="3171288" y="5351015"/>
            <a:ext cx="2733300" cy="79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cadd6cac87_1_3"/>
          <p:cNvSpPr/>
          <p:nvPr/>
        </p:nvSpPr>
        <p:spPr>
          <a:xfrm>
            <a:off x="3317413" y="5351650"/>
            <a:ext cx="25905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M4 Tracking the training progress and the best model during evaluation</a:t>
            </a:r>
            <a:endParaRPr b="1" i="0" sz="11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2cadd6cac87_1_3"/>
          <p:cNvSpPr/>
          <p:nvPr/>
        </p:nvSpPr>
        <p:spPr>
          <a:xfrm>
            <a:off x="3165300" y="4465740"/>
            <a:ext cx="2745300" cy="79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cadd6cac87_1_3"/>
          <p:cNvSpPr/>
          <p:nvPr/>
        </p:nvSpPr>
        <p:spPr>
          <a:xfrm>
            <a:off x="3317413" y="4448163"/>
            <a:ext cx="1817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M3 Check deployability with STM32Cube.ai Developer Cloud 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cadd6cac87_1_3"/>
          <p:cNvSpPr/>
          <p:nvPr/>
        </p:nvSpPr>
        <p:spPr>
          <a:xfrm>
            <a:off x="6247080" y="2726640"/>
            <a:ext cx="2720100" cy="790500"/>
          </a:xfrm>
          <a:prstGeom prst="rect">
            <a:avLst/>
          </a:prstGeom>
          <a:solidFill>
            <a:srgbClr val="FFC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cadd6cac87_1_3"/>
          <p:cNvSpPr/>
          <p:nvPr/>
        </p:nvSpPr>
        <p:spPr>
          <a:xfrm>
            <a:off x="6396467" y="2983333"/>
            <a:ext cx="2247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O1 Evaluating the most accurate model on the test data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cadd6cac87_1_3"/>
          <p:cNvSpPr/>
          <p:nvPr/>
        </p:nvSpPr>
        <p:spPr>
          <a:xfrm>
            <a:off x="6247080" y="3594960"/>
            <a:ext cx="2720100" cy="790500"/>
          </a:xfrm>
          <a:prstGeom prst="rect">
            <a:avLst/>
          </a:prstGeom>
          <a:solidFill>
            <a:srgbClr val="FFC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cadd6cac87_1_3"/>
          <p:cNvSpPr/>
          <p:nvPr/>
        </p:nvSpPr>
        <p:spPr>
          <a:xfrm>
            <a:off x="6396464" y="3644368"/>
            <a:ext cx="2341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O2 Performing hyper parameter tuning and train validation and testing, for optimal accuracy and confidence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cadd6cac87_1_3"/>
          <p:cNvSpPr/>
          <p:nvPr/>
        </p:nvSpPr>
        <p:spPr>
          <a:xfrm>
            <a:off x="6247080" y="4476960"/>
            <a:ext cx="2720100" cy="790500"/>
          </a:xfrm>
          <a:prstGeom prst="rect">
            <a:avLst/>
          </a:prstGeom>
          <a:solidFill>
            <a:srgbClr val="FFC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cadd6cac87_1_3"/>
          <p:cNvSpPr/>
          <p:nvPr/>
        </p:nvSpPr>
        <p:spPr>
          <a:xfrm>
            <a:off x="6371380" y="4665847"/>
            <a:ext cx="2471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O3 Pruning the model to remove redundant weights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cadd6cac87_1_3"/>
          <p:cNvSpPr/>
          <p:nvPr/>
        </p:nvSpPr>
        <p:spPr>
          <a:xfrm>
            <a:off x="6234480" y="5358960"/>
            <a:ext cx="2745300" cy="790500"/>
          </a:xfrm>
          <a:prstGeom prst="rect">
            <a:avLst/>
          </a:prstGeom>
          <a:solidFill>
            <a:srgbClr val="FFC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cadd6cac87_1_3"/>
          <p:cNvSpPr/>
          <p:nvPr/>
        </p:nvSpPr>
        <p:spPr>
          <a:xfrm>
            <a:off x="6396464" y="5403869"/>
            <a:ext cx="2471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O4 Model 8-bit post training quantization (PTQ) for low cost deployment on STM32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cadd6cac87_1_3"/>
          <p:cNvSpPr/>
          <p:nvPr/>
        </p:nvSpPr>
        <p:spPr>
          <a:xfrm>
            <a:off x="9350640" y="2743560"/>
            <a:ext cx="2720100" cy="790500"/>
          </a:xfrm>
          <a:prstGeom prst="rect">
            <a:avLst/>
          </a:prstGeom>
          <a:solidFill>
            <a:srgbClr val="A6D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cadd6cac87_1_3"/>
          <p:cNvSpPr/>
          <p:nvPr/>
        </p:nvSpPr>
        <p:spPr>
          <a:xfrm>
            <a:off x="9500033" y="2904720"/>
            <a:ext cx="2421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F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MCU1 Import the quantized model (ONNX) into the STM32Cube.ai Developer Cloud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cadd6cac87_1_3"/>
          <p:cNvSpPr/>
          <p:nvPr/>
        </p:nvSpPr>
        <p:spPr>
          <a:xfrm>
            <a:off x="9350640" y="3611880"/>
            <a:ext cx="2720100" cy="790500"/>
          </a:xfrm>
          <a:prstGeom prst="rect">
            <a:avLst/>
          </a:prstGeom>
          <a:solidFill>
            <a:srgbClr val="A6D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add6cac87_1_3"/>
          <p:cNvSpPr/>
          <p:nvPr/>
        </p:nvSpPr>
        <p:spPr>
          <a:xfrm>
            <a:off x="9500033" y="3757967"/>
            <a:ext cx="2516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F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MCU2 Optimizing the model (balance between required RAM size and inference time)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cadd6cac87_1_3"/>
          <p:cNvSpPr/>
          <p:nvPr/>
        </p:nvSpPr>
        <p:spPr>
          <a:xfrm>
            <a:off x="9350640" y="4494240"/>
            <a:ext cx="2720100" cy="790500"/>
          </a:xfrm>
          <a:prstGeom prst="rect">
            <a:avLst/>
          </a:prstGeom>
          <a:solidFill>
            <a:srgbClr val="A6D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cadd6cac87_1_3"/>
          <p:cNvSpPr/>
          <p:nvPr/>
        </p:nvSpPr>
        <p:spPr>
          <a:xfrm>
            <a:off x="9452340" y="4614647"/>
            <a:ext cx="2516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F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MCU3 Benchmarking on STM32 and measuring the inference time.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cadd6cac87_1_3"/>
          <p:cNvSpPr/>
          <p:nvPr/>
        </p:nvSpPr>
        <p:spPr>
          <a:xfrm>
            <a:off x="9338040" y="5376240"/>
            <a:ext cx="2745300" cy="790500"/>
          </a:xfrm>
          <a:prstGeom prst="rect">
            <a:avLst/>
          </a:prstGeom>
          <a:solidFill>
            <a:srgbClr val="A6D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cadd6cac87_1_3"/>
          <p:cNvSpPr/>
          <p:nvPr/>
        </p:nvSpPr>
        <p:spPr>
          <a:xfrm>
            <a:off x="9507320" y="5635799"/>
            <a:ext cx="242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F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MCU4 Looping between PHASE 2, 3, 4 as required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cadd6cac87_1_3"/>
          <p:cNvSpPr/>
          <p:nvPr/>
        </p:nvSpPr>
        <p:spPr>
          <a:xfrm>
            <a:off x="6264720" y="1624800"/>
            <a:ext cx="1759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2cadd6cac87_1_3"/>
          <p:cNvSpPr/>
          <p:nvPr/>
        </p:nvSpPr>
        <p:spPr>
          <a:xfrm>
            <a:off x="9344533" y="1679001"/>
            <a:ext cx="1759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 ON STM32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18" y="3003868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134" y="3917168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134" y="4898334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134" y="5688801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734" y="3892968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cadd6cac87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38601" y="3288426"/>
            <a:ext cx="177834" cy="17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cadd6cac87_1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4874" y="1072487"/>
            <a:ext cx="603627" cy="53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cadd6cac87_1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2400" y="1072487"/>
            <a:ext cx="603627" cy="53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cadd6cac87_1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938" y="1072487"/>
            <a:ext cx="603627" cy="539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:Introduction to Artificial Intelligence with STM32 - stm32mcu" id="213" name="Google Shape;213;g2cadd6cac87_1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37098" y="1078434"/>
            <a:ext cx="985671" cy="524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:Introduction to Artificial Intelligence with STM32 - stm32mcu" id="214" name="Google Shape;214;g2cadd6cac87_1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1224" y="4444225"/>
            <a:ext cx="812675" cy="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897" y="4772081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6884" y="3007056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472" y="5545406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8922" y="2829206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1322" y="3942056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1322" y="5030656"/>
            <a:ext cx="266724" cy="1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cadd6cac8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1322" y="5853706"/>
            <a:ext cx="266724" cy="17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423150" y="280725"/>
            <a:ext cx="114861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626650" y="914400"/>
            <a:ext cx="6766800" cy="13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</a:t>
            </a:r>
            <a:r>
              <a:rPr lang="en-US" sz="1800">
                <a:solidFill>
                  <a:schemeClr val="lt1"/>
                </a:solidFill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an almost balanced one, containing </a:t>
            </a:r>
            <a:r>
              <a:rPr lang="en-US" sz="1800">
                <a:solidFill>
                  <a:schemeClr val="lt1"/>
                </a:solidFill>
              </a:rPr>
              <a:t>5310 samples (ToF frames) extracted from a VL53L8CX ToF sensor, which is based on STMicroelectronics FlightSense Technology.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626650" y="2479800"/>
            <a:ext cx="6766800" cy="47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</a:rPr>
              <a:t>The recorded candidates performed four distinct gestures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626650" y="3212725"/>
            <a:ext cx="6766800" cy="6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</a:rPr>
              <a:t>Thus, the dataset is made of static gesture frames, [8 x 8] in size.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626650" y="4119350"/>
            <a:ext cx="6766800" cy="100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depth frames contain values corresponding to increase in distance from the depth sensor, th</a:t>
            </a:r>
            <a:r>
              <a:rPr lang="en-US" sz="1800">
                <a:solidFill>
                  <a:schemeClr val="lt1"/>
                </a:solidFill>
              </a:rPr>
              <a:t>u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farther objects have greater values.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8160100" y="1093125"/>
            <a:ext cx="15510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gestures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34102" l="8699" r="8443" t="-3388"/>
          <a:stretch/>
        </p:blipFill>
        <p:spPr>
          <a:xfrm>
            <a:off x="9076145" y="2817273"/>
            <a:ext cx="942165" cy="83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 b="18322" l="26555" r="26732" t="18055"/>
          <a:stretch/>
        </p:blipFill>
        <p:spPr>
          <a:xfrm>
            <a:off x="8160088" y="2893384"/>
            <a:ext cx="666132" cy="7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5">
            <a:alphaModFix/>
          </a:blip>
          <a:srcRect b="24795" l="0" r="0" t="0"/>
          <a:stretch/>
        </p:blipFill>
        <p:spPr>
          <a:xfrm>
            <a:off x="8022074" y="1802935"/>
            <a:ext cx="942166" cy="71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6">
            <a:alphaModFix/>
          </a:blip>
          <a:srcRect b="36231" l="31548" r="31596" t="17941"/>
          <a:stretch/>
        </p:blipFill>
        <p:spPr>
          <a:xfrm>
            <a:off x="9148673" y="1698137"/>
            <a:ext cx="797115" cy="83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>
            <a:off x="7890625" y="1698137"/>
            <a:ext cx="2265000" cy="204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900000" dist="28575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8022075" y="1395625"/>
            <a:ext cx="2133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BreakTime            Fist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8022075" y="3654500"/>
            <a:ext cx="22650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FlatHand</a:t>
            </a:r>
            <a:r>
              <a:rPr b="1" lang="en-US" sz="1200">
                <a:solidFill>
                  <a:schemeClr val="dk1"/>
                </a:solidFill>
              </a:rPr>
              <a:t>                Love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9" name="Google Shape;23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0625" y="4092925"/>
            <a:ext cx="3144900" cy="227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940000" dist="28575">
              <a:schemeClr val="accent1"/>
            </a:outerShdw>
          </a:effectLst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8">
            <a:alphaModFix/>
          </a:blip>
          <a:srcRect b="15849" l="16455" r="13935" t="15208"/>
          <a:stretch/>
        </p:blipFill>
        <p:spPr>
          <a:xfrm>
            <a:off x="10477750" y="1151400"/>
            <a:ext cx="1678500" cy="1494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5"/>
          <p:cNvSpPr/>
          <p:nvPr/>
        </p:nvSpPr>
        <p:spPr>
          <a:xfrm>
            <a:off x="10398850" y="2479800"/>
            <a:ext cx="301500" cy="291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10268225" y="2817275"/>
            <a:ext cx="136200" cy="1458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8330575" y="6296400"/>
            <a:ext cx="22650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Class distribution in the dataset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add6cac87_1_116"/>
          <p:cNvSpPr txBox="1"/>
          <p:nvPr>
            <p:ph type="title"/>
          </p:nvPr>
        </p:nvSpPr>
        <p:spPr>
          <a:xfrm>
            <a:off x="695704" y="155000"/>
            <a:ext cx="112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/>
              <a:t>Data Preprocessing</a:t>
            </a:r>
            <a:endParaRPr sz="3600"/>
          </a:p>
        </p:txBody>
      </p:sp>
      <p:pic>
        <p:nvPicPr>
          <p:cNvPr id="249" name="Google Shape;249;g2cadd6cac87_1_116"/>
          <p:cNvPicPr preferRelativeResize="0"/>
          <p:nvPr/>
        </p:nvPicPr>
        <p:blipFill rotWithShape="1">
          <a:blip r:embed="rId3">
            <a:alphaModFix/>
          </a:blip>
          <a:srcRect b="0" l="2444" r="2444" t="0"/>
          <a:stretch/>
        </p:blipFill>
        <p:spPr>
          <a:xfrm>
            <a:off x="8698275" y="1068725"/>
            <a:ext cx="1741800" cy="1376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st="9525">
              <a:schemeClr val="accent1"/>
            </a:outerShdw>
          </a:effectLst>
        </p:spPr>
      </p:pic>
      <p:pic>
        <p:nvPicPr>
          <p:cNvPr id="250" name="Google Shape;250;g2cadd6cac87_1_116"/>
          <p:cNvPicPr preferRelativeResize="0"/>
          <p:nvPr/>
        </p:nvPicPr>
        <p:blipFill rotWithShape="1">
          <a:blip r:embed="rId4">
            <a:alphaModFix/>
          </a:blip>
          <a:srcRect b="15420" l="0" r="0" t="15427"/>
          <a:stretch/>
        </p:blipFill>
        <p:spPr>
          <a:xfrm>
            <a:off x="8539123" y="3000339"/>
            <a:ext cx="2051400" cy="1285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st="19050">
              <a:schemeClr val="accent1"/>
            </a:outerShdw>
          </a:effectLst>
        </p:spPr>
      </p:pic>
      <p:sp>
        <p:nvSpPr>
          <p:cNvPr id="251" name="Google Shape;251;g2cadd6cac87_1_116"/>
          <p:cNvSpPr/>
          <p:nvPr/>
        </p:nvSpPr>
        <p:spPr>
          <a:xfrm>
            <a:off x="945750" y="3373375"/>
            <a:ext cx="7237500" cy="2105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Standardizing the frames to [-1, 1] range.</a:t>
            </a:r>
            <a:r>
              <a:rPr lang="en-US" sz="1600">
                <a:solidFill>
                  <a:schemeClr val="lt1"/>
                </a:solidFill>
              </a:rPr>
              <a:t> to reduce the computational cost when training the model on the frames.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This also helps for better visualization of the data frames, since the saturation created from high values has been removed.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Augmentations on both frame types (left flip, top flip, center crop, top crop, bottom crop , left crop, right crop, left translation, right translation, rotations [90, 180, 270]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2" name="Google Shape;252;g2cadd6cac87_1_116"/>
          <p:cNvSpPr txBox="1"/>
          <p:nvPr/>
        </p:nvSpPr>
        <p:spPr>
          <a:xfrm>
            <a:off x="8884119" y="796375"/>
            <a:ext cx="13701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Original frame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cadd6cac87_1_116"/>
          <p:cNvSpPr txBox="1"/>
          <p:nvPr/>
        </p:nvSpPr>
        <p:spPr>
          <a:xfrm>
            <a:off x="8954076" y="2708650"/>
            <a:ext cx="1420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Processed frame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cadd6cac87_1_116"/>
          <p:cNvSpPr/>
          <p:nvPr/>
        </p:nvSpPr>
        <p:spPr>
          <a:xfrm>
            <a:off x="8954085" y="2881446"/>
            <a:ext cx="629228" cy="1408393"/>
          </a:xfrm>
          <a:custGeom>
            <a:rect b="b" l="l" r="r" t="t"/>
            <a:pathLst>
              <a:path extrusionOk="0" h="92278" w="37354">
                <a:moveTo>
                  <a:pt x="0" y="92279"/>
                </a:moveTo>
                <a:cubicBezTo>
                  <a:pt x="1167" y="78206"/>
                  <a:pt x="3112" y="21008"/>
                  <a:pt x="7003" y="7843"/>
                </a:cubicBezTo>
                <a:cubicBezTo>
                  <a:pt x="10894" y="-5322"/>
                  <a:pt x="18288" y="-588"/>
                  <a:pt x="23346" y="13290"/>
                </a:cubicBezTo>
                <a:cubicBezTo>
                  <a:pt x="28405" y="27168"/>
                  <a:pt x="35019" y="78141"/>
                  <a:pt x="37354" y="91111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g2cadd6cac87_1_116"/>
          <p:cNvSpPr/>
          <p:nvPr/>
        </p:nvSpPr>
        <p:spPr>
          <a:xfrm>
            <a:off x="9178794" y="3428744"/>
            <a:ext cx="1420438" cy="459752"/>
          </a:xfrm>
          <a:custGeom>
            <a:rect b="b" l="l" r="r" t="t"/>
            <a:pathLst>
              <a:path extrusionOk="0" h="30123" w="84324">
                <a:moveTo>
                  <a:pt x="84325" y="0"/>
                </a:moveTo>
                <a:cubicBezTo>
                  <a:pt x="72003" y="2205"/>
                  <a:pt x="23041" y="8431"/>
                  <a:pt x="10395" y="13230"/>
                </a:cubicBezTo>
                <a:cubicBezTo>
                  <a:pt x="-2251" y="18029"/>
                  <a:pt x="-3743" y="26135"/>
                  <a:pt x="8449" y="28794"/>
                </a:cubicBezTo>
                <a:cubicBezTo>
                  <a:pt x="20641" y="31453"/>
                  <a:pt x="71031" y="29118"/>
                  <a:pt x="83547" y="29183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56" name="Google Shape;256;g2cadd6cac87_1_116"/>
          <p:cNvPicPr preferRelativeResize="0"/>
          <p:nvPr/>
        </p:nvPicPr>
        <p:blipFill rotWithShape="1">
          <a:blip r:embed="rId5">
            <a:alphaModFix/>
          </a:blip>
          <a:srcRect b="24823" l="13299" r="0" t="0"/>
          <a:stretch/>
        </p:blipFill>
        <p:spPr>
          <a:xfrm rot="-5400000">
            <a:off x="8844075" y="4409850"/>
            <a:ext cx="1450200" cy="2200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300000" dist="38100">
              <a:schemeClr val="accent1"/>
            </a:outerShdw>
          </a:effectLst>
        </p:spPr>
      </p:pic>
      <p:sp>
        <p:nvSpPr>
          <p:cNvPr id="257" name="Google Shape;257;g2cadd6cac87_1_116"/>
          <p:cNvSpPr txBox="1"/>
          <p:nvPr/>
        </p:nvSpPr>
        <p:spPr>
          <a:xfrm>
            <a:off x="8757375" y="4513625"/>
            <a:ext cx="16149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Gesture: BreakTime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8" name="Google Shape;258;g2cadd6cac87_1_116"/>
          <p:cNvSpPr/>
          <p:nvPr/>
        </p:nvSpPr>
        <p:spPr>
          <a:xfrm>
            <a:off x="8482525" y="4678194"/>
            <a:ext cx="651750" cy="1518325"/>
          </a:xfrm>
          <a:custGeom>
            <a:rect b="b" l="l" r="r" t="t"/>
            <a:pathLst>
              <a:path extrusionOk="0" h="60733" w="26070">
                <a:moveTo>
                  <a:pt x="0" y="58398"/>
                </a:moveTo>
                <a:cubicBezTo>
                  <a:pt x="519" y="49708"/>
                  <a:pt x="778" y="14818"/>
                  <a:pt x="3113" y="6258"/>
                </a:cubicBezTo>
                <a:cubicBezTo>
                  <a:pt x="5448" y="-2302"/>
                  <a:pt x="10182" y="-2043"/>
                  <a:pt x="14008" y="7036"/>
                </a:cubicBezTo>
                <a:cubicBezTo>
                  <a:pt x="17834" y="16115"/>
                  <a:pt x="24060" y="51784"/>
                  <a:pt x="26070" y="60733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g2cadd6cac87_1_116"/>
          <p:cNvSpPr/>
          <p:nvPr/>
        </p:nvSpPr>
        <p:spPr>
          <a:xfrm>
            <a:off x="8702706" y="5058375"/>
            <a:ext cx="1997700" cy="490050"/>
          </a:xfrm>
          <a:custGeom>
            <a:rect b="b" l="l" r="r" t="t"/>
            <a:pathLst>
              <a:path extrusionOk="0" h="19602" w="79908">
                <a:moveTo>
                  <a:pt x="79909" y="0"/>
                </a:moveTo>
                <a:cubicBezTo>
                  <a:pt x="68041" y="1167"/>
                  <a:pt x="21544" y="4669"/>
                  <a:pt x="8703" y="7004"/>
                </a:cubicBezTo>
                <a:cubicBezTo>
                  <a:pt x="-4137" y="9339"/>
                  <a:pt x="3126" y="11998"/>
                  <a:pt x="2866" y="14008"/>
                </a:cubicBezTo>
                <a:cubicBezTo>
                  <a:pt x="2607" y="16019"/>
                  <a:pt x="-5565" y="18159"/>
                  <a:pt x="7146" y="19067"/>
                </a:cubicBezTo>
                <a:cubicBezTo>
                  <a:pt x="19857" y="19975"/>
                  <a:pt x="67134" y="19391"/>
                  <a:pt x="79131" y="19456"/>
                </a:cubicBezTo>
              </a:path>
            </a:pathLst>
          </a:cu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60" name="Google Shape;260;g2cadd6cac87_1_116"/>
          <p:cNvCxnSpPr/>
          <p:nvPr/>
        </p:nvCxnSpPr>
        <p:spPr>
          <a:xfrm rot="10800000">
            <a:off x="9893050" y="1935875"/>
            <a:ext cx="710100" cy="4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2cadd6cac87_1_116"/>
          <p:cNvSpPr txBox="1"/>
          <p:nvPr/>
        </p:nvSpPr>
        <p:spPr>
          <a:xfrm>
            <a:off x="10521875" y="2263300"/>
            <a:ext cx="1370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Saturated frame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2" name="Google Shape;262;g2cadd6cac87_1_116"/>
          <p:cNvSpPr/>
          <p:nvPr/>
        </p:nvSpPr>
        <p:spPr>
          <a:xfrm>
            <a:off x="945750" y="1379225"/>
            <a:ext cx="7189200" cy="1856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lt1"/>
                </a:solidFill>
              </a:rPr>
              <a:t>Considering the raw and zonal data obtained from the VL53L8CX (8x8 frame setting)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The raw data represents the unprocessed frame, which needs calibration (in range) and cleaning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The zonal frame is a preprocessed </a:t>
            </a:r>
            <a:r>
              <a:rPr lang="en-US" sz="1600">
                <a:solidFill>
                  <a:schemeClr val="lt1"/>
                </a:solidFill>
              </a:rPr>
              <a:t>frame</a:t>
            </a:r>
            <a:r>
              <a:rPr lang="en-US" sz="1600">
                <a:solidFill>
                  <a:schemeClr val="lt1"/>
                </a:solidFill>
              </a:rPr>
              <a:t> with an initial filtering (zonal) during collection.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e7ec5131f_0_29"/>
          <p:cNvSpPr txBox="1"/>
          <p:nvPr>
            <p:ph type="title"/>
          </p:nvPr>
        </p:nvSpPr>
        <p:spPr>
          <a:xfrm>
            <a:off x="480201" y="277600"/>
            <a:ext cx="1132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/>
              <a:t>Datastore Creation</a:t>
            </a:r>
            <a:endParaRPr sz="3600"/>
          </a:p>
        </p:txBody>
      </p:sp>
      <p:sp>
        <p:nvSpPr>
          <p:cNvPr id="268" name="Google Shape;268;g2de7ec5131f_0_29"/>
          <p:cNvSpPr txBox="1"/>
          <p:nvPr/>
        </p:nvSpPr>
        <p:spPr>
          <a:xfrm>
            <a:off x="7646983" y="1005942"/>
            <a:ext cx="3765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Example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preprocessed depth map channel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de7ec5131f_0_29"/>
          <p:cNvSpPr/>
          <p:nvPr/>
        </p:nvSpPr>
        <p:spPr>
          <a:xfrm>
            <a:off x="594775" y="1108900"/>
            <a:ext cx="5904000" cy="2394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Composed of 8x8x2 frames</a:t>
            </a:r>
            <a:endParaRPr sz="1500">
              <a:solidFill>
                <a:schemeClr val="lt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728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The Dataset is augmented from 5310 frames to 69030 frames (for each frame type)by applying 12 augmentations on each frame as described earlier.</a:t>
            </a:r>
            <a:endParaRPr sz="1500">
              <a:solidFill>
                <a:schemeClr val="lt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728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Each cleaned (raw) frame</a:t>
            </a:r>
            <a:r>
              <a:rPr lang="en-US" sz="1500">
                <a:solidFill>
                  <a:schemeClr val="lt1"/>
                </a:solidFill>
              </a:rPr>
              <a:t> and its corresponding zonal frame are concatenated, with a corresponding label associated to each (concatenated) frame, which will be used to compare the classification results from the model.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70" name="Google Shape;270;g2de7ec5131f_0_29"/>
          <p:cNvSpPr/>
          <p:nvPr/>
        </p:nvSpPr>
        <p:spPr>
          <a:xfrm>
            <a:off x="601525" y="4217325"/>
            <a:ext cx="5904000" cy="95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The frames are stored in a data table alongside their corresponding label.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5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Dataset split: 75% train, 15% validation and 15% test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g2de7ec5131f_0_29"/>
          <p:cNvSpPr/>
          <p:nvPr/>
        </p:nvSpPr>
        <p:spPr>
          <a:xfrm>
            <a:off x="6576688" y="2085975"/>
            <a:ext cx="1046700" cy="76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de7ec5131f_0_29"/>
          <p:cNvSpPr/>
          <p:nvPr/>
        </p:nvSpPr>
        <p:spPr>
          <a:xfrm>
            <a:off x="6600275" y="4276150"/>
            <a:ext cx="1046700" cy="76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de7ec5131f_0_29"/>
          <p:cNvSpPr txBox="1"/>
          <p:nvPr/>
        </p:nvSpPr>
        <p:spPr>
          <a:xfrm>
            <a:off x="8260550" y="3744625"/>
            <a:ext cx="271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Sample augmentation on zonal frame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4" name="Google Shape;274;g2de7ec5131f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725" y="1356650"/>
            <a:ext cx="3873101" cy="2264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420000" dist="28575">
              <a:schemeClr val="dk1">
                <a:alpha val="91000"/>
              </a:schemeClr>
            </a:outerShdw>
          </a:effectLst>
        </p:spPr>
      </p:pic>
      <p:pic>
        <p:nvPicPr>
          <p:cNvPr id="275" name="Google Shape;275;g2de7ec5131f_0_29"/>
          <p:cNvPicPr preferRelativeResize="0"/>
          <p:nvPr/>
        </p:nvPicPr>
        <p:blipFill rotWithShape="1">
          <a:blip r:embed="rId4">
            <a:alphaModFix/>
          </a:blip>
          <a:srcRect b="16308" l="0" r="0" t="16301"/>
          <a:stretch/>
        </p:blipFill>
        <p:spPr>
          <a:xfrm>
            <a:off x="7840166" y="4054737"/>
            <a:ext cx="3660706" cy="2102862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60000" dist="19050">
              <a:schemeClr val="dk1"/>
            </a:outerShdw>
          </a:effectLst>
        </p:spPr>
      </p:pic>
      <p:sp>
        <p:nvSpPr>
          <p:cNvPr id="276" name="Google Shape;276;g2de7ec5131f_0_29"/>
          <p:cNvSpPr/>
          <p:nvPr/>
        </p:nvSpPr>
        <p:spPr>
          <a:xfrm>
            <a:off x="7539775" y="4578671"/>
            <a:ext cx="3980312" cy="1362198"/>
          </a:xfrm>
          <a:custGeom>
            <a:rect b="b" l="l" r="r" t="t"/>
            <a:pathLst>
              <a:path extrusionOk="0" h="65759" w="163782">
                <a:moveTo>
                  <a:pt x="162616" y="65759"/>
                </a:moveTo>
                <a:cubicBezTo>
                  <a:pt x="137843" y="65046"/>
                  <a:pt x="38231" y="65176"/>
                  <a:pt x="13977" y="61479"/>
                </a:cubicBezTo>
                <a:cubicBezTo>
                  <a:pt x="-10277" y="57783"/>
                  <a:pt x="1591" y="46887"/>
                  <a:pt x="17090" y="43580"/>
                </a:cubicBezTo>
                <a:cubicBezTo>
                  <a:pt x="32590" y="40273"/>
                  <a:pt x="91993" y="44553"/>
                  <a:pt x="106974" y="41635"/>
                </a:cubicBezTo>
                <a:cubicBezTo>
                  <a:pt x="121955" y="38717"/>
                  <a:pt x="100424" y="30480"/>
                  <a:pt x="106974" y="26070"/>
                </a:cubicBezTo>
                <a:cubicBezTo>
                  <a:pt x="113524" y="21660"/>
                  <a:pt x="139010" y="18677"/>
                  <a:pt x="146273" y="15175"/>
                </a:cubicBezTo>
                <a:cubicBezTo>
                  <a:pt x="153536" y="11673"/>
                  <a:pt x="147635" y="7588"/>
                  <a:pt x="150553" y="5059"/>
                </a:cubicBezTo>
                <a:cubicBezTo>
                  <a:pt x="153471" y="2530"/>
                  <a:pt x="161578" y="843"/>
                  <a:pt x="163783" y="0"/>
                </a:cubicBezTo>
              </a:path>
            </a:pathLst>
          </a:custGeom>
          <a:noFill/>
          <a:ln cap="flat" cmpd="sng" w="9525">
            <a:solidFill>
              <a:srgbClr val="E6007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g2de7ec5131f_0_29"/>
          <p:cNvSpPr/>
          <p:nvPr/>
        </p:nvSpPr>
        <p:spPr>
          <a:xfrm>
            <a:off x="9550385" y="4046700"/>
            <a:ext cx="683605" cy="1636734"/>
          </a:xfrm>
          <a:custGeom>
            <a:rect b="b" l="l" r="r" t="t"/>
            <a:pathLst>
              <a:path extrusionOk="0" h="79012" w="28129">
                <a:moveTo>
                  <a:pt x="113" y="389"/>
                </a:moveTo>
                <a:cubicBezTo>
                  <a:pt x="567" y="11997"/>
                  <a:pt x="-1249" y="58366"/>
                  <a:pt x="2837" y="70039"/>
                </a:cubicBezTo>
                <a:cubicBezTo>
                  <a:pt x="6923" y="81712"/>
                  <a:pt x="20412" y="82101"/>
                  <a:pt x="24627" y="70428"/>
                </a:cubicBezTo>
                <a:cubicBezTo>
                  <a:pt x="28842" y="58755"/>
                  <a:pt x="27545" y="11738"/>
                  <a:pt x="28129" y="0"/>
                </a:cubicBezTo>
              </a:path>
            </a:pathLst>
          </a:cu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78" name="Google Shape;278;g2de7ec5131f_0_29"/>
          <p:cNvCxnSpPr/>
          <p:nvPr/>
        </p:nvCxnSpPr>
        <p:spPr>
          <a:xfrm rot="10800000">
            <a:off x="9640100" y="5778350"/>
            <a:ext cx="1118700" cy="53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g2de7ec5131f_0_29"/>
          <p:cNvSpPr txBox="1"/>
          <p:nvPr/>
        </p:nvSpPr>
        <p:spPr>
          <a:xfrm>
            <a:off x="10401375" y="6206225"/>
            <a:ext cx="1118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Rotation 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07412d521_0_0"/>
          <p:cNvSpPr txBox="1"/>
          <p:nvPr>
            <p:ph type="title"/>
          </p:nvPr>
        </p:nvSpPr>
        <p:spPr>
          <a:xfrm>
            <a:off x="399537" y="217488"/>
            <a:ext cx="116091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Building the Classification model</a:t>
            </a:r>
            <a:endParaRPr/>
          </a:p>
        </p:txBody>
      </p:sp>
      <p:sp>
        <p:nvSpPr>
          <p:cNvPr id="285" name="Google Shape;285;g2e07412d521_0_0"/>
          <p:cNvSpPr/>
          <p:nvPr/>
        </p:nvSpPr>
        <p:spPr>
          <a:xfrm>
            <a:off x="1152525" y="2021550"/>
            <a:ext cx="6274500" cy="2737500"/>
          </a:xfrm>
          <a:prstGeom prst="foldedCorner">
            <a:avLst>
              <a:gd fmla="val 9532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The model is built in MATLAB 2024 (online)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The model has a residual network architecture (ResNet). In this case, we fight low gradients by adding the results from two parallel convolution layers. 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[8</a:t>
            </a:r>
            <a:r>
              <a:rPr lang="en-US">
                <a:solidFill>
                  <a:schemeClr val="lt1"/>
                </a:solidFill>
              </a:rPr>
              <a:t> 8 2] input shape with about 3.5K learnable parameters,13 layers and a probability output (softmax) to predict the class of belonging of the input image (4).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6" name="Google Shape;286;g2e07412d521_0_0"/>
          <p:cNvPicPr preferRelativeResize="0"/>
          <p:nvPr/>
        </p:nvPicPr>
        <p:blipFill rotWithShape="1">
          <a:blip r:embed="rId3">
            <a:alphaModFix/>
          </a:blip>
          <a:srcRect b="26139" l="0" r="76720" t="0"/>
          <a:stretch/>
        </p:blipFill>
        <p:spPr>
          <a:xfrm>
            <a:off x="8676475" y="1193700"/>
            <a:ext cx="1741101" cy="507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400000" dist="28575">
              <a:schemeClr val="dk1">
                <a:alpha val="98000"/>
              </a:schemeClr>
            </a:outerShdw>
          </a:effectLst>
        </p:spPr>
      </p:pic>
      <p:pic>
        <p:nvPicPr>
          <p:cNvPr id="287" name="Google Shape;287;g2e07412d521_0_0"/>
          <p:cNvPicPr preferRelativeResize="0"/>
          <p:nvPr/>
        </p:nvPicPr>
        <p:blipFill rotWithShape="1">
          <a:blip r:embed="rId4">
            <a:alphaModFix/>
          </a:blip>
          <a:srcRect b="39712" l="36743" r="40877" t="24826"/>
          <a:stretch/>
        </p:blipFill>
        <p:spPr>
          <a:xfrm>
            <a:off x="10058518" y="1747400"/>
            <a:ext cx="359057" cy="3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e07412d521_0_0"/>
          <p:cNvSpPr/>
          <p:nvPr/>
        </p:nvSpPr>
        <p:spPr>
          <a:xfrm>
            <a:off x="8975725" y="4343075"/>
            <a:ext cx="532500" cy="1839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07412d521_0_0"/>
          <p:cNvSpPr/>
          <p:nvPr/>
        </p:nvSpPr>
        <p:spPr>
          <a:xfrm>
            <a:off x="9640775" y="4302000"/>
            <a:ext cx="532500" cy="1839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e07412d521_0_0"/>
          <p:cNvSpPr/>
          <p:nvPr/>
        </p:nvSpPr>
        <p:spPr>
          <a:xfrm>
            <a:off x="9280775" y="4889675"/>
            <a:ext cx="532500" cy="1839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g2e07412d521_0_0"/>
          <p:cNvCxnSpPr>
            <a:endCxn id="290" idx="5"/>
          </p:cNvCxnSpPr>
          <p:nvPr/>
        </p:nvCxnSpPr>
        <p:spPr>
          <a:xfrm rot="10800000">
            <a:off x="9735292" y="5046643"/>
            <a:ext cx="1001400" cy="418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g2e07412d521_0_0"/>
          <p:cNvSpPr txBox="1"/>
          <p:nvPr/>
        </p:nvSpPr>
        <p:spPr>
          <a:xfrm>
            <a:off x="10557275" y="5397425"/>
            <a:ext cx="1334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Addition layer for prediction enhancing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93" name="Google Shape;293;g2e07412d521_0_0"/>
          <p:cNvCxnSpPr/>
          <p:nvPr/>
        </p:nvCxnSpPr>
        <p:spPr>
          <a:xfrm rot="10800000">
            <a:off x="9827550" y="2921300"/>
            <a:ext cx="996300" cy="41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2e07412d521_0_0"/>
          <p:cNvSpPr txBox="1"/>
          <p:nvPr/>
        </p:nvSpPr>
        <p:spPr>
          <a:xfrm>
            <a:off x="10557275" y="3259650"/>
            <a:ext cx="1334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8x8x2 input image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07412d521_0_111"/>
          <p:cNvSpPr txBox="1"/>
          <p:nvPr>
            <p:ph type="title"/>
          </p:nvPr>
        </p:nvSpPr>
        <p:spPr>
          <a:xfrm>
            <a:off x="300037" y="-1"/>
            <a:ext cx="116091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00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Deployability of Model</a:t>
            </a:r>
            <a:endParaRPr/>
          </a:p>
        </p:txBody>
      </p:sp>
      <p:sp>
        <p:nvSpPr>
          <p:cNvPr id="301" name="Google Shape;301;g2e07412d521_0_111"/>
          <p:cNvSpPr txBox="1"/>
          <p:nvPr/>
        </p:nvSpPr>
        <p:spPr>
          <a:xfrm>
            <a:off x="766500" y="976800"/>
            <a:ext cx="5908500" cy="5085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34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1"/>
              <a:buFont typeface="Arial"/>
              <a:buChar char="●"/>
            </a:pPr>
            <a:r>
              <a:rPr b="0" i="0" lang="en-US" sz="10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Exporting untrained model </a:t>
            </a:r>
            <a:endParaRPr sz="109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-297815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0"/>
              <a:buChar char="-"/>
            </a:pPr>
            <a:r>
              <a:rPr lang="en-US" sz="1090">
                <a:solidFill>
                  <a:schemeClr val="lt1"/>
                </a:solidFill>
              </a:rPr>
              <a:t>Exporting the designed model as onnx to allow interoperability of the model between MATLAB and the STM32Cube.AI Developer Cloud platform</a:t>
            </a:r>
            <a:endParaRPr sz="109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34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61"/>
              <a:buFont typeface="Arial"/>
              <a:buChar char="●"/>
            </a:pPr>
            <a:r>
              <a:rPr b="0" i="0" lang="en-US" sz="10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Verifying interpretability</a:t>
            </a:r>
            <a:endParaRPr b="0" i="0" sz="109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-297815" lvl="0" marL="8001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90"/>
              <a:buFont typeface="Arial"/>
              <a:buChar char="-"/>
            </a:pPr>
            <a:r>
              <a:rPr lang="en-US" sz="1090">
                <a:solidFill>
                  <a:schemeClr val="lt1"/>
                </a:solidFill>
              </a:rPr>
              <a:t>Checking the architecture of the model; layers, activation functions, connections, and other properties of the model to ensure it aligns with the expectations.</a:t>
            </a:r>
            <a:endParaRPr sz="109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solidFill>
                <a:schemeClr val="lt1"/>
              </a:solidFill>
            </a:endParaRPr>
          </a:p>
          <a:p>
            <a:pPr indent="-30234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61"/>
              <a:buFont typeface="Arial"/>
              <a:buChar char="●"/>
            </a:pPr>
            <a:r>
              <a:rPr b="0" i="0" lang="en-US" sz="10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Anticipating model compatibility on STM32Cube.AI Developer Cloud </a:t>
            </a:r>
            <a:r>
              <a:rPr b="0" i="0" lang="en-US" sz="109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https://stm32ai-cs.st.com/home</a:t>
            </a:r>
            <a:r>
              <a:rPr b="0" i="0" lang="en-US" sz="10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9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-297815" lvl="0" marL="685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90"/>
              <a:buChar char="-"/>
            </a:pPr>
            <a:r>
              <a:rPr lang="en-US" sz="1090">
                <a:solidFill>
                  <a:schemeClr val="lt1"/>
                </a:solidFill>
              </a:rPr>
              <a:t>Ensuring that the exported model, once trained, will be compatible with the tools and infrastructure provided by STM32Cube.AI Developer Cloud.</a:t>
            </a:r>
            <a:endParaRPr sz="109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">
              <a:solidFill>
                <a:schemeClr val="lt1"/>
              </a:solidFill>
            </a:endParaRPr>
          </a:p>
          <a:p>
            <a:pPr indent="-291465" lvl="0" marL="685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90"/>
              <a:buChar char="-"/>
            </a:pPr>
            <a:r>
              <a:rPr lang="en-US" sz="1090">
                <a:solidFill>
                  <a:schemeClr val="lt1"/>
                </a:solidFill>
              </a:rPr>
              <a:t>Considering factors such as supported model formats, memory and computational constraints of the target board (</a:t>
            </a:r>
            <a:r>
              <a:rPr lang="en-US" sz="112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STM32L4R9I-DISCO</a:t>
            </a:r>
            <a:r>
              <a:rPr lang="en-US" sz="1090">
                <a:solidFill>
                  <a:schemeClr val="lt1"/>
                </a:solidFill>
              </a:rPr>
              <a:t>), and specific optimizations or conversions required for deployment on the platform.</a:t>
            </a:r>
            <a:endParaRPr sz="1090">
              <a:solidFill>
                <a:schemeClr val="lt1"/>
              </a:solidFill>
            </a:endParaRPr>
          </a:p>
        </p:txBody>
      </p:sp>
      <p:pic>
        <p:nvPicPr>
          <p:cNvPr id="302" name="Google Shape;302;g2e07412d521_0_111"/>
          <p:cNvPicPr preferRelativeResize="0"/>
          <p:nvPr/>
        </p:nvPicPr>
        <p:blipFill rotWithShape="1">
          <a:blip r:embed="rId4">
            <a:alphaModFix/>
          </a:blip>
          <a:srcRect b="0" l="46733" r="21050" t="0"/>
          <a:stretch/>
        </p:blipFill>
        <p:spPr>
          <a:xfrm>
            <a:off x="7281825" y="1563050"/>
            <a:ext cx="3927823" cy="4018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3" name="Google Shape;303;g2e07412d521_0_111"/>
          <p:cNvCxnSpPr/>
          <p:nvPr/>
        </p:nvCxnSpPr>
        <p:spPr>
          <a:xfrm>
            <a:off x="6667900" y="2058100"/>
            <a:ext cx="641700" cy="70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2e07412d521_0_111"/>
          <p:cNvCxnSpPr>
            <a:endCxn id="302" idx="1"/>
          </p:cNvCxnSpPr>
          <p:nvPr/>
        </p:nvCxnSpPr>
        <p:spPr>
          <a:xfrm flipH="1" rot="10800000">
            <a:off x="6702825" y="3572225"/>
            <a:ext cx="579000" cy="676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g2e07412d521_0_111"/>
          <p:cNvCxnSpPr/>
          <p:nvPr/>
        </p:nvCxnSpPr>
        <p:spPr>
          <a:xfrm>
            <a:off x="6702775" y="3104600"/>
            <a:ext cx="606900" cy="4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2024-03-19T06:52:45Z</dcterms:created>
  <dc:creator>Danilo PAU</dc:creator>
</cp:coreProperties>
</file>