
<file path=[Content_Types].xml><?xml version="1.0" encoding="utf-8"?>
<Types xmlns="http://schemas.openxmlformats.org/package/2006/content-types">
  <Override PartName="/ppt/tags/tag8.xml" ContentType="application/vnd.openxmlformats-officedocument.presentationml.tags+xml"/>
  <Override PartName="/ppt/notesSlides/notesSlide2.xml" ContentType="application/vnd.openxmlformats-officedocument.presentationml.notesSlide+xml"/>
  <Override PartName="/ppt/tags/tag104.xml" ContentType="application/vnd.openxmlformats-officedocument.presentationml.tags+xml"/>
  <Override PartName="/ppt/tags/tag140.xml" ContentType="application/vnd.openxmlformats-officedocument.presentationml.tags+xml"/>
  <Override PartName="/ppt/tags/tag151.xml" ContentType="application/vnd.openxmlformats-officedocument.presentationml.tags+xml"/>
  <Override PartName="/ppt/slides/slide25.xml" ContentType="application/vnd.openxmlformats-officedocument.presentationml.slide+xml"/>
  <Override PartName="/ppt/slideLayouts/slideLayout2.xml" ContentType="application/vnd.openxmlformats-officedocument.presentationml.slideLayout+xml"/>
  <Override PartName="/ppt/tags/tag49.xml" ContentType="application/vnd.openxmlformats-officedocument.presentationml.tags+xml"/>
  <Override PartName="/ppt/tags/tag96.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tags/tag85.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tags/tag178.xml" ContentType="application/vnd.openxmlformats-officedocument.presentationml.tags+xml"/>
  <Override PartName="/ppt/tags/tag52.xml" ContentType="application/vnd.openxmlformats-officedocument.presentationml.tags+xml"/>
  <Override PartName="/ppt/tags/tag109.xml" ContentType="application/vnd.openxmlformats-officedocument.presentationml.tags+xml"/>
  <Override PartName="/ppt/tags/tag156.xml" ContentType="application/vnd.openxmlformats-officedocument.presentationml.tags+xml"/>
  <Override PartName="/ppt/tags/tag167.xml" ContentType="application/vnd.openxmlformats-officedocument.presentationml.tags+xml"/>
  <Override PartName="/ppt/tags/tag41.xml" ContentType="application/vnd.openxmlformats-officedocument.presentationml.tags+xml"/>
  <Override PartName="/ppt/tags/tag145.xml" ContentType="application/vnd.openxmlformats-officedocument.presentationml.tags+xml"/>
  <Override PartName="/ppt/tags/tag30.xml" ContentType="application/vnd.openxmlformats-officedocument.presentationml.tags+xml"/>
  <Override PartName="/ppt/tags/tag134.xml" ContentType="application/vnd.openxmlformats-officedocument.presentationml.tags+xml"/>
  <Override PartName="/ppt/tags/tag181.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ags/tag112.xml" ContentType="application/vnd.openxmlformats-officedocument.presentationml.tags+xml"/>
  <Override PartName="/ppt/tags/tag123.xml" ContentType="application/vnd.openxmlformats-officedocument.presentationml.tags+xml"/>
  <Override PartName="/ppt/tags/tag170.xml" ContentType="application/vnd.openxmlformats-officedocument.presentationml.tags+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tags/tag101.xml" ContentType="application/vnd.openxmlformats-officedocument.presentationml.tags+xml"/>
  <Override PartName="/ppt/tags/tag130.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68.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tags/tag57.xml" ContentType="application/vnd.openxmlformats-officedocument.presentationml.tags+xml"/>
  <Override PartName="/ppt/tags/tag75.xml" ContentType="application/vnd.openxmlformats-officedocument.presentationml.tags+xml"/>
  <Override PartName="/ppt/tags/tag179.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64.xml" ContentType="application/vnd.openxmlformats-officedocument.presentationml.tags+xml"/>
  <Override PartName="/ppt/tags/tag82.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tags/tag168.xml" ContentType="application/vnd.openxmlformats-officedocument.presentationml.tags+xml"/>
  <Default Extension="wdp" ContentType="image/vnd.ms-photo"/>
  <Override PartName="/ppt/slideLayouts/slideLayout10.xml" ContentType="application/vnd.openxmlformats-officedocument.presentationml.slideLayout+xml"/>
  <Override PartName="/ppt/tags/tag24.xml" ContentType="application/vnd.openxmlformats-officedocument.presentationml.tags+xml"/>
  <Override PartName="/ppt/tags/tag53.xml" ContentType="application/vnd.openxmlformats-officedocument.presentationml.tags+xml"/>
  <Override PartName="/ppt/tags/tag71.xml" ContentType="application/vnd.openxmlformats-officedocument.presentationml.tags+xml"/>
  <Override PartName="/ppt/tags/tag128.xml" ContentType="application/vnd.openxmlformats-officedocument.presentationml.tags+xml"/>
  <Default Extension="gif" ContentType="image/gif"/>
  <Override PartName="/ppt/tags/tag157.xml" ContentType="application/vnd.openxmlformats-officedocument.presentationml.tags+xml"/>
  <Override PartName="/ppt/tags/tag175.xml" ContentType="application/vnd.openxmlformats-officedocument.presentationml.tags+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60.xml" ContentType="application/vnd.openxmlformats-officedocument.presentationml.tags+xml"/>
  <Override PartName="/ppt/tags/tag117.xml" ContentType="application/vnd.openxmlformats-officedocument.presentationml.tags+xml"/>
  <Override PartName="/ppt/tags/tag135.xml" ContentType="application/vnd.openxmlformats-officedocument.presentationml.tags+xml"/>
  <Override PartName="/ppt/tags/tag146.xml" ContentType="application/vnd.openxmlformats-officedocument.presentationml.tags+xml"/>
  <Override PartName="/ppt/tags/tag164.xml" ContentType="application/vnd.openxmlformats-officedocument.presentationml.tags+xml"/>
  <Override PartName="/ppt/tags/tag182.xml" ContentType="application/vnd.openxmlformats-officedocument.presentationml.tags+xml"/>
  <Override PartName="/ppt/tags/tag20.xml" ContentType="application/vnd.openxmlformats-officedocument.presentationml.tags+xml"/>
  <Override PartName="/ppt/tags/tag106.xml" ContentType="application/vnd.openxmlformats-officedocument.presentationml.tags+xml"/>
  <Override PartName="/ppt/tags/tag124.xml" ContentType="application/vnd.openxmlformats-officedocument.presentationml.tags+xml"/>
  <Override PartName="/ppt/tags/tag142.xml" ContentType="application/vnd.openxmlformats-officedocument.presentationml.tags+xml"/>
  <Override PartName="/ppt/notesSlides/notesSlide4.xml" ContentType="application/vnd.openxmlformats-officedocument.presentationml.notesSlide+xml"/>
  <Override PartName="/ppt/tags/tag153.xml" ContentType="application/vnd.openxmlformats-officedocument.presentationml.tags+xml"/>
  <Override PartName="/ppt/tags/tag17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113.xml" ContentType="application/vnd.openxmlformats-officedocument.presentationml.tags+xml"/>
  <Override PartName="/ppt/tags/tag131.xml" ContentType="application/vnd.openxmlformats-officedocument.presentationml.tags+xml"/>
  <Override PartName="/ppt/tags/tag160.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ags/tag98.xml" ContentType="application/vnd.openxmlformats-officedocument.presentationml.tags+xml"/>
  <Override PartName="/ppt/tags/tag102.xml" ContentType="application/vnd.openxmlformats-officedocument.presentationml.tags+xml"/>
  <Override PartName="/ppt/tags/tag120.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tags/tag58.xml" ContentType="application/vnd.openxmlformats-officedocument.presentationml.tags+xml"/>
  <Override PartName="/ppt/tags/tag69.xml" ContentType="application/vnd.openxmlformats-officedocument.presentationml.tags+xml"/>
  <Override PartName="/ppt/tags/tag87.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tags/tag76.xml" ContentType="application/vnd.openxmlformats-officedocument.presentationml.tags+xml"/>
  <Override PartName="/ppt/tags/tag94.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83.xml" ContentType="application/vnd.openxmlformats-officedocument.presentationml.tags+xml"/>
  <Override PartName="/ppt/tags/tag158.xml" ContentType="application/vnd.openxmlformats-officedocument.presentationml.tags+xml"/>
  <Override PartName="/ppt/tags/tag169.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90.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tags/tag147.xml" ContentType="application/vnd.openxmlformats-officedocument.presentationml.tags+xml"/>
  <Override PartName="/ppt/tags/tag165.xml" ContentType="application/vnd.openxmlformats-officedocument.presentationml.tags+xml"/>
  <Override PartName="/ppt/tags/tag176.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Override PartName="/ppt/tags/tag107.xml" ContentType="application/vnd.openxmlformats-officedocument.presentationml.tags+xml"/>
  <Override PartName="/ppt/tags/tag136.xml" ContentType="application/vnd.openxmlformats-officedocument.presentationml.tags+xml"/>
  <Override PartName="/ppt/tags/tag154.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25.xml" ContentType="application/vnd.openxmlformats-officedocument.presentationml.tags+xml"/>
  <Override PartName="/ppt/tags/tag143.xml" ContentType="application/vnd.openxmlformats-officedocument.presentationml.tags+xml"/>
  <Override PartName="/ppt/tags/tag161.xml" ContentType="application/vnd.openxmlformats-officedocument.presentationml.tags+xml"/>
  <Override PartName="/ppt/tags/tag172.xml" ContentType="application/vnd.openxmlformats-officedocument.presentationml.tags+xml"/>
  <Override PartName="/ppt/slides/slide28.xml" ContentType="application/vnd.openxmlformats-officedocument.presentationml.slide+xml"/>
  <Override PartName="/ppt/tags/tag7.xml" ContentType="application/vnd.openxmlformats-officedocument.presentationml.tags+xml"/>
  <Override PartName="/ppt/notesSlides/notesSlide1.xml" ContentType="application/vnd.openxmlformats-officedocument.presentationml.notesSlide+xml"/>
  <Override PartName="/ppt/tags/tag103.xml" ContentType="application/vnd.openxmlformats-officedocument.presentationml.tags+xml"/>
  <Override PartName="/ppt/tags/tag132.xml" ContentType="application/vnd.openxmlformats-officedocument.presentationml.tags+xml"/>
  <Override PartName="/ppt/tags/tag150.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slides/slide24.xml" ContentType="application/vnd.openxmlformats-officedocument.presentationml.slide+xml"/>
  <Override PartName="/ppt/tags/tag3.xml" ContentType="application/vnd.openxmlformats-officedocument.presentationml.tags+xml"/>
  <Default Extension="jpeg" ContentType="image/jpeg"/>
  <Override PartName="/ppt/tags/tag59.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Override PartName="/ppt/slides/slide13.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tags/tag84.xml" ContentType="application/vnd.openxmlformats-officedocument.presentationml.tags+xml"/>
  <Override PartName="/ppt/tags/tag95.xml" ContentType="application/vnd.openxmlformats-officedocument.presentationml.tags+xml"/>
  <Override PartName="/ppt/slides/slide20.xml" ContentType="application/vnd.openxmlformats-officedocument.presentationml.slide+xml"/>
  <Override PartName="/ppt/tags/tag26.xml" ContentType="application/vnd.openxmlformats-officedocument.presentationml.tags+xml"/>
  <Override PartName="/ppt/tags/tag55.xml" ContentType="application/vnd.openxmlformats-officedocument.presentationml.tags+xml"/>
  <Override PartName="/ppt/tags/tag73.xml" ContentType="application/vnd.openxmlformats-officedocument.presentationml.tags+xml"/>
  <Override PartName="/ppt/tags/tag159.xml" ContentType="application/vnd.openxmlformats-officedocument.presentationml.tags+xml"/>
  <Override PartName="/ppt/tags/tag177.xml" ContentType="application/vnd.openxmlformats-officedocument.presentationml.tags+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tags/tag119.xml" ContentType="application/vnd.openxmlformats-officedocument.presentationml.tags+xml"/>
  <Override PartName="/ppt/tags/tag137.xml" ContentType="application/vnd.openxmlformats-officedocument.presentationml.tags+xml"/>
  <Override PartName="/ppt/tags/tag148.xml" ContentType="application/vnd.openxmlformats-officedocument.presentationml.tags+xml"/>
  <Override PartName="/ppt/tags/tag166.xml" ContentType="application/vnd.openxmlformats-officedocument.presentationml.tags+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tags/tag126.xml" ContentType="application/vnd.openxmlformats-officedocument.presentationml.tags+xml"/>
  <Override PartName="/ppt/tags/tag155.xml" ContentType="application/vnd.openxmlformats-officedocument.presentationml.tags+xml"/>
  <Override PartName="/ppt/tags/tag173.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tags/tag133.xml" ContentType="application/vnd.openxmlformats-officedocument.presentationml.tags+xml"/>
  <Override PartName="/ppt/tags/tag144.xml" ContentType="application/vnd.openxmlformats-officedocument.presentationml.tags+xml"/>
  <Override PartName="/ppt/tags/tag162.xml" ContentType="application/vnd.openxmlformats-officedocument.presentationml.tags+xml"/>
  <Override PartName="/ppt/tags/tag180.xml" ContentType="application/vnd.openxmlformats-officedocument.presentationml.tags+xml"/>
  <Override PartName="/ppt/tags/tag122.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tags/tag111.xml" ContentType="application/vnd.openxmlformats-officedocument.presentationml.tags+xml"/>
  <Override PartName="/ppt/theme/theme1.xml" ContentType="application/vnd.openxmlformats-officedocument.theme+xml"/>
  <Override PartName="/ppt/tags/tag78.xml" ContentType="application/vnd.openxmlformats-officedocument.presentationml.tags+xml"/>
  <Override PartName="/ppt/tags/tag100.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gs/tag45.xml" ContentType="application/vnd.openxmlformats-officedocument.presentationml.tags+xml"/>
  <Override PartName="/ppt/tags/tag92.xml" ContentType="application/vnd.openxmlformats-officedocument.presentationml.tags+xml"/>
  <Override PartName="/ppt/tags/tag149.xml" ContentType="application/vnd.openxmlformats-officedocument.presentationml.tags+xml"/>
  <Override PartName="/ppt/tags/tag34.xml" ContentType="application/vnd.openxmlformats-officedocument.presentationml.tags+xml"/>
  <Override PartName="/ppt/tags/tag81.xml" ContentType="application/vnd.openxmlformats-officedocument.presentationml.tags+xml"/>
  <Override PartName="/ppt/tags/tag138.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tags/tag163.xml" ContentType="application/vnd.openxmlformats-officedocument.presentationml.tags+xml"/>
  <Override PartName="/ppt/tags/tag174.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tags/tag152.xml" ContentType="application/vnd.openxmlformats-officedocument.presentationml.tags+xml"/>
  <Override PartName="/ppt/notesSlides/notesSlide3.xml" ContentType="application/vnd.openxmlformats-officedocument.presentationml.notesSlide+xml"/>
  <Override PartName="/ppt/tags/tag141.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8" r:id="rId2"/>
    <p:sldId id="257" r:id="rId3"/>
    <p:sldId id="259" r:id="rId4"/>
    <p:sldId id="260" r:id="rId5"/>
    <p:sldId id="261" r:id="rId6"/>
    <p:sldId id="263" r:id="rId7"/>
    <p:sldId id="265" r:id="rId8"/>
    <p:sldId id="266" r:id="rId9"/>
    <p:sldId id="267" r:id="rId10"/>
    <p:sldId id="268" r:id="rId11"/>
    <p:sldId id="264" r:id="rId12"/>
    <p:sldId id="269" r:id="rId13"/>
    <p:sldId id="270" r:id="rId14"/>
    <p:sldId id="272" r:id="rId15"/>
    <p:sldId id="273" r:id="rId16"/>
    <p:sldId id="274" r:id="rId17"/>
    <p:sldId id="275" r:id="rId18"/>
    <p:sldId id="276" r:id="rId19"/>
    <p:sldId id="271" r:id="rId20"/>
    <p:sldId id="277" r:id="rId21"/>
    <p:sldId id="278" r:id="rId22"/>
    <p:sldId id="279" r:id="rId23"/>
    <p:sldId id="280" r:id="rId24"/>
    <p:sldId id="281" r:id="rId25"/>
    <p:sldId id="282" r:id="rId26"/>
    <p:sldId id="283" r:id="rId27"/>
    <p:sldId id="284" r:id="rId28"/>
    <p:sldId id="285"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6" autoAdjust="0"/>
    <p:restoredTop sz="88811" autoAdjust="0"/>
  </p:normalViewPr>
  <p:slideViewPr>
    <p:cSldViewPr snapToGrid="0">
      <p:cViewPr varScale="1">
        <p:scale>
          <a:sx n="63" d="100"/>
          <a:sy n="63" d="100"/>
        </p:scale>
        <p:origin x="-114" y="-1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pPr/>
              <a:t>2017-8-28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pPr/>
              <a:t>‹#›</a:t>
            </a:fld>
            <a:endParaRPr lang="zh-CN" altLang="en-US"/>
          </a:p>
        </p:txBody>
      </p:sp>
    </p:spTree>
    <p:extLst>
      <p:ext uri="{BB962C8B-B14F-4D97-AF65-F5344CB8AC3E}">
        <p14:creationId xmlns:p14="http://schemas.microsoft.com/office/powerpoint/2010/main" xmlns="" val="334027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10</a:t>
            </a:fld>
            <a:endParaRPr lang="zh-CN" altLang="en-US"/>
          </a:p>
        </p:txBody>
      </p:sp>
    </p:spTree>
    <p:extLst>
      <p:ext uri="{BB962C8B-B14F-4D97-AF65-F5344CB8AC3E}">
        <p14:creationId xmlns:p14="http://schemas.microsoft.com/office/powerpoint/2010/main" xmlns="" val="350960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一个流程图包括以下几部分。</a:t>
            </a:r>
          </a:p>
          <a:p>
            <a:r>
              <a:rPr lang="en-US" altLang="zh-CN" dirty="0" smtClean="0"/>
              <a:t>(1) </a:t>
            </a:r>
            <a:r>
              <a:rPr lang="zh-CN" altLang="en-US" dirty="0" smtClean="0"/>
              <a:t>表示相应操作的框；</a:t>
            </a:r>
          </a:p>
          <a:p>
            <a:r>
              <a:rPr lang="en-US" altLang="zh-CN" dirty="0" smtClean="0"/>
              <a:t>(2) </a:t>
            </a:r>
            <a:r>
              <a:rPr lang="zh-CN" altLang="en-US" dirty="0" smtClean="0"/>
              <a:t>带箭头的流程线；</a:t>
            </a:r>
          </a:p>
          <a:p>
            <a:r>
              <a:rPr lang="en-US" altLang="zh-CN" dirty="0" smtClean="0"/>
              <a:t>(3) </a:t>
            </a:r>
            <a:r>
              <a:rPr lang="zh-CN" altLang="en-US" dirty="0" smtClean="0"/>
              <a:t>框内外必要的文字说明。</a:t>
            </a:r>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13</a:t>
            </a:fld>
            <a:endParaRPr lang="zh-CN" altLang="en-US"/>
          </a:p>
        </p:txBody>
      </p:sp>
    </p:spTree>
    <p:extLst>
      <p:ext uri="{BB962C8B-B14F-4D97-AF65-F5344CB8AC3E}">
        <p14:creationId xmlns:p14="http://schemas.microsoft.com/office/powerpoint/2010/main" xmlns="" val="3779779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18</a:t>
            </a:fld>
            <a:endParaRPr lang="zh-CN" altLang="en-US"/>
          </a:p>
        </p:txBody>
      </p:sp>
    </p:spTree>
    <p:extLst>
      <p:ext uri="{BB962C8B-B14F-4D97-AF65-F5344CB8AC3E}">
        <p14:creationId xmlns:p14="http://schemas.microsoft.com/office/powerpoint/2010/main" xmlns="" val="4154343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25</a:t>
            </a:fld>
            <a:endParaRPr lang="zh-CN" altLang="en-US"/>
          </a:p>
        </p:txBody>
      </p:sp>
    </p:spTree>
    <p:extLst>
      <p:ext uri="{BB962C8B-B14F-4D97-AF65-F5344CB8AC3E}">
        <p14:creationId xmlns:p14="http://schemas.microsoft.com/office/powerpoint/2010/main" xmlns="" val="3224342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2017-8-28</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251130588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9410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63257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2017-8-28</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2975799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193427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63925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6135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84702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40111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218235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2017-8-28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20792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pPr/>
              <a:t>2017-8-28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9156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53.xml"/><Relationship Id="rId7" Type="http://schemas.openxmlformats.org/officeDocument/2006/relationships/image" Target="../media/image8.pn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tags" Target="../tags/tag54.xml"/></Relationships>
</file>

<file path=ppt/slides/_rels/slide11.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tags" Target="../tags/tag67.xml"/><Relationship Id="rId18" Type="http://schemas.openxmlformats.org/officeDocument/2006/relationships/tags" Target="../tags/tag72.xml"/><Relationship Id="rId26" Type="http://schemas.openxmlformats.org/officeDocument/2006/relationships/tags" Target="../tags/tag80.xml"/><Relationship Id="rId3" Type="http://schemas.openxmlformats.org/officeDocument/2006/relationships/tags" Target="../tags/tag57.xml"/><Relationship Id="rId21" Type="http://schemas.openxmlformats.org/officeDocument/2006/relationships/tags" Target="../tags/tag75.xml"/><Relationship Id="rId7" Type="http://schemas.openxmlformats.org/officeDocument/2006/relationships/tags" Target="../tags/tag61.xml"/><Relationship Id="rId12" Type="http://schemas.openxmlformats.org/officeDocument/2006/relationships/tags" Target="../tags/tag66.xml"/><Relationship Id="rId17" Type="http://schemas.openxmlformats.org/officeDocument/2006/relationships/tags" Target="../tags/tag71.xml"/><Relationship Id="rId25" Type="http://schemas.openxmlformats.org/officeDocument/2006/relationships/tags" Target="../tags/tag79.xml"/><Relationship Id="rId2" Type="http://schemas.openxmlformats.org/officeDocument/2006/relationships/tags" Target="../tags/tag56.xml"/><Relationship Id="rId16" Type="http://schemas.openxmlformats.org/officeDocument/2006/relationships/tags" Target="../tags/tag70.xml"/><Relationship Id="rId20" Type="http://schemas.openxmlformats.org/officeDocument/2006/relationships/tags" Target="../tags/tag74.xml"/><Relationship Id="rId29" Type="http://schemas.openxmlformats.org/officeDocument/2006/relationships/tags" Target="../tags/tag83.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tags" Target="../tags/tag65.xml"/><Relationship Id="rId24" Type="http://schemas.openxmlformats.org/officeDocument/2006/relationships/tags" Target="../tags/tag78.xml"/><Relationship Id="rId5" Type="http://schemas.openxmlformats.org/officeDocument/2006/relationships/tags" Target="../tags/tag59.xml"/><Relationship Id="rId15" Type="http://schemas.openxmlformats.org/officeDocument/2006/relationships/tags" Target="../tags/tag69.xml"/><Relationship Id="rId23" Type="http://schemas.openxmlformats.org/officeDocument/2006/relationships/tags" Target="../tags/tag77.xml"/><Relationship Id="rId28" Type="http://schemas.openxmlformats.org/officeDocument/2006/relationships/tags" Target="../tags/tag82.xml"/><Relationship Id="rId10" Type="http://schemas.openxmlformats.org/officeDocument/2006/relationships/tags" Target="../tags/tag64.xml"/><Relationship Id="rId19" Type="http://schemas.openxmlformats.org/officeDocument/2006/relationships/tags" Target="../tags/tag73.xml"/><Relationship Id="rId31" Type="http://schemas.openxmlformats.org/officeDocument/2006/relationships/slideLayout" Target="../slideLayouts/slideLayout2.xml"/><Relationship Id="rId4" Type="http://schemas.openxmlformats.org/officeDocument/2006/relationships/tags" Target="../tags/tag58.xml"/><Relationship Id="rId9" Type="http://schemas.openxmlformats.org/officeDocument/2006/relationships/tags" Target="../tags/tag63.xml"/><Relationship Id="rId14" Type="http://schemas.openxmlformats.org/officeDocument/2006/relationships/tags" Target="../tags/tag68.xml"/><Relationship Id="rId22" Type="http://schemas.openxmlformats.org/officeDocument/2006/relationships/tags" Target="../tags/tag76.xml"/><Relationship Id="rId27" Type="http://schemas.openxmlformats.org/officeDocument/2006/relationships/tags" Target="../tags/tag81.xml"/><Relationship Id="rId30" Type="http://schemas.openxmlformats.org/officeDocument/2006/relationships/tags" Target="../tags/tag84.xml"/></Relationships>
</file>

<file path=ppt/slides/_rels/slide12.xml.rels><?xml version="1.0" encoding="UTF-8" standalone="yes"?>
<Relationships xmlns="http://schemas.openxmlformats.org/package/2006/relationships"><Relationship Id="rId8" Type="http://schemas.openxmlformats.org/officeDocument/2006/relationships/tags" Target="../tags/tag92.xml"/><Relationship Id="rId13" Type="http://schemas.openxmlformats.org/officeDocument/2006/relationships/tags" Target="../tags/tag97.xml"/><Relationship Id="rId3" Type="http://schemas.openxmlformats.org/officeDocument/2006/relationships/tags" Target="../tags/tag87.xml"/><Relationship Id="rId7" Type="http://schemas.openxmlformats.org/officeDocument/2006/relationships/tags" Target="../tags/tag91.xml"/><Relationship Id="rId12" Type="http://schemas.openxmlformats.org/officeDocument/2006/relationships/tags" Target="../tags/tag96.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tags" Target="../tags/tag95.xml"/><Relationship Id="rId5" Type="http://schemas.openxmlformats.org/officeDocument/2006/relationships/tags" Target="../tags/tag89.xml"/><Relationship Id="rId15" Type="http://schemas.openxmlformats.org/officeDocument/2006/relationships/slideLayout" Target="../slideLayouts/slideLayout2.xml"/><Relationship Id="rId10" Type="http://schemas.openxmlformats.org/officeDocument/2006/relationships/tags" Target="../tags/tag94.xml"/><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tags" Target="../tags/tag9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slideLayout" Target="../slideLayouts/slideLayout2.xml"/><Relationship Id="rId5" Type="http://schemas.openxmlformats.org/officeDocument/2006/relationships/tags" Target="../tags/tag103.xml"/><Relationship Id="rId4" Type="http://schemas.openxmlformats.org/officeDocument/2006/relationships/tags" Target="../tags/tag102.xml"/></Relationships>
</file>

<file path=ppt/slides/_rels/slide15.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slideLayout" Target="../slideLayouts/slideLayout2.xml"/><Relationship Id="rId5" Type="http://schemas.openxmlformats.org/officeDocument/2006/relationships/tags" Target="../tags/tag108.xml"/><Relationship Id="rId4" Type="http://schemas.openxmlformats.org/officeDocument/2006/relationships/tags" Target="../tags/tag10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111.xml"/><Relationship Id="rId7" Type="http://schemas.openxmlformats.org/officeDocument/2006/relationships/image" Target="../media/image10.png"/><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slideLayout" Target="../slideLayouts/slideLayout2.xml"/><Relationship Id="rId5" Type="http://schemas.openxmlformats.org/officeDocument/2006/relationships/tags" Target="../tags/tag113.xml"/><Relationship Id="rId4" Type="http://schemas.openxmlformats.org/officeDocument/2006/relationships/tags" Target="../tags/tag112.xml"/></Relationships>
</file>

<file path=ppt/slides/_rels/slide1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16.xml"/><Relationship Id="rId7" Type="http://schemas.openxmlformats.org/officeDocument/2006/relationships/tags" Target="../tags/tag114.xml"/><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117.xml"/><Relationship Id="rId9"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tags" Target="../tags/tag125.xml"/><Relationship Id="rId13" Type="http://schemas.openxmlformats.org/officeDocument/2006/relationships/slideLayout" Target="../slideLayouts/slideLayout2.xml"/><Relationship Id="rId3" Type="http://schemas.openxmlformats.org/officeDocument/2006/relationships/tags" Target="../tags/tag120.xml"/><Relationship Id="rId7" Type="http://schemas.openxmlformats.org/officeDocument/2006/relationships/tags" Target="../tags/tag124.xml"/><Relationship Id="rId12" Type="http://schemas.openxmlformats.org/officeDocument/2006/relationships/tags" Target="../tags/tag129.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tags" Target="../tags/tag123.xml"/><Relationship Id="rId11" Type="http://schemas.openxmlformats.org/officeDocument/2006/relationships/tags" Target="../tags/tag128.xml"/><Relationship Id="rId5" Type="http://schemas.openxmlformats.org/officeDocument/2006/relationships/tags" Target="../tags/tag122.xml"/><Relationship Id="rId10" Type="http://schemas.openxmlformats.org/officeDocument/2006/relationships/tags" Target="../tags/tag127.xml"/><Relationship Id="rId4" Type="http://schemas.openxmlformats.org/officeDocument/2006/relationships/tags" Target="../tags/tag121.xml"/><Relationship Id="rId9" Type="http://schemas.openxmlformats.org/officeDocument/2006/relationships/tags" Target="../tags/tag126.xml"/></Relationships>
</file>

<file path=ppt/slides/_rels/slide22.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tags" Target="../tags/tag132.xml"/><Relationship Id="rId7" Type="http://schemas.openxmlformats.org/officeDocument/2006/relationships/slideLayout" Target="../slideLayouts/slideLayout2.xml"/><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38.xml"/><Relationship Id="rId7" Type="http://schemas.openxmlformats.org/officeDocument/2006/relationships/tags" Target="../tags/tag142.xml"/><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tags" Target="../tags/tag141.xml"/><Relationship Id="rId5" Type="http://schemas.openxmlformats.org/officeDocument/2006/relationships/tags" Target="../tags/tag140.xml"/><Relationship Id="rId4" Type="http://schemas.openxmlformats.org/officeDocument/2006/relationships/tags" Target="../tags/tag139.xml"/></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45.xml"/><Relationship Id="rId7" Type="http://schemas.openxmlformats.org/officeDocument/2006/relationships/tags" Target="../tags/tag149.xml"/><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tags" Target="../tags/tag148.xml"/><Relationship Id="rId5" Type="http://schemas.openxmlformats.org/officeDocument/2006/relationships/tags" Target="../tags/tag147.xml"/><Relationship Id="rId10" Type="http://schemas.openxmlformats.org/officeDocument/2006/relationships/image" Target="../media/image15.png"/><Relationship Id="rId4" Type="http://schemas.openxmlformats.org/officeDocument/2006/relationships/tags" Target="../tags/tag146.xml"/><Relationship Id="rId9" Type="http://schemas.openxmlformats.org/officeDocument/2006/relationships/notesSlide" Target="../notesSlides/notesSlide4.xml"/></Relationships>
</file>

<file path=ppt/slides/_rels/slide26.xml.rels><?xml version="1.0" encoding="UTF-8" standalone="yes"?>
<Relationships xmlns="http://schemas.openxmlformats.org/package/2006/relationships"><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 Id="rId6" Type="http://schemas.openxmlformats.org/officeDocument/2006/relationships/slideLayout" Target="../slideLayouts/slideLayout2.xml"/><Relationship Id="rId5" Type="http://schemas.openxmlformats.org/officeDocument/2006/relationships/tags" Target="../tags/tag154.xml"/><Relationship Id="rId4" Type="http://schemas.openxmlformats.org/officeDocument/2006/relationships/tags" Target="../tags/tag153.xml"/></Relationships>
</file>

<file path=ppt/slides/_rels/slide27.xml.rels><?xml version="1.0" encoding="UTF-8" standalone="yes"?>
<Relationships xmlns="http://schemas.openxmlformats.org/package/2006/relationships"><Relationship Id="rId3" Type="http://schemas.openxmlformats.org/officeDocument/2006/relationships/tags" Target="../tags/tag157.xml"/><Relationship Id="rId7" Type="http://schemas.openxmlformats.org/officeDocument/2006/relationships/image" Target="../media/image16.png"/><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slideLayout" Target="../slideLayouts/slideLayout2.xml"/><Relationship Id="rId5" Type="http://schemas.openxmlformats.org/officeDocument/2006/relationships/tags" Target="../tags/tag159.xml"/><Relationship Id="rId4" Type="http://schemas.openxmlformats.org/officeDocument/2006/relationships/tags" Target="../tags/tag158.xml"/></Relationships>
</file>

<file path=ppt/slides/_rels/slide28.xml.rels><?xml version="1.0" encoding="UTF-8" standalone="yes"?>
<Relationships xmlns="http://schemas.openxmlformats.org/package/2006/relationships"><Relationship Id="rId8" Type="http://schemas.openxmlformats.org/officeDocument/2006/relationships/tags" Target="../tags/tag167.xml"/><Relationship Id="rId13" Type="http://schemas.openxmlformats.org/officeDocument/2006/relationships/tags" Target="../tags/tag172.xml"/><Relationship Id="rId18" Type="http://schemas.openxmlformats.org/officeDocument/2006/relationships/tags" Target="../tags/tag177.xml"/><Relationship Id="rId3" Type="http://schemas.openxmlformats.org/officeDocument/2006/relationships/tags" Target="../tags/tag162.xml"/><Relationship Id="rId21" Type="http://schemas.openxmlformats.org/officeDocument/2006/relationships/tags" Target="../tags/tag180.xml"/><Relationship Id="rId7" Type="http://schemas.openxmlformats.org/officeDocument/2006/relationships/tags" Target="../tags/tag166.xml"/><Relationship Id="rId12" Type="http://schemas.openxmlformats.org/officeDocument/2006/relationships/tags" Target="../tags/tag171.xml"/><Relationship Id="rId17" Type="http://schemas.openxmlformats.org/officeDocument/2006/relationships/tags" Target="../tags/tag176.xml"/><Relationship Id="rId2" Type="http://schemas.openxmlformats.org/officeDocument/2006/relationships/tags" Target="../tags/tag161.xml"/><Relationship Id="rId16" Type="http://schemas.openxmlformats.org/officeDocument/2006/relationships/tags" Target="../tags/tag175.xml"/><Relationship Id="rId20" Type="http://schemas.openxmlformats.org/officeDocument/2006/relationships/tags" Target="../tags/tag179.xml"/><Relationship Id="rId1" Type="http://schemas.openxmlformats.org/officeDocument/2006/relationships/tags" Target="../tags/tag160.xml"/><Relationship Id="rId6" Type="http://schemas.openxmlformats.org/officeDocument/2006/relationships/tags" Target="../tags/tag165.xml"/><Relationship Id="rId11" Type="http://schemas.openxmlformats.org/officeDocument/2006/relationships/tags" Target="../tags/tag170.xml"/><Relationship Id="rId24" Type="http://schemas.openxmlformats.org/officeDocument/2006/relationships/slideLayout" Target="../slideLayouts/slideLayout2.xml"/><Relationship Id="rId5" Type="http://schemas.openxmlformats.org/officeDocument/2006/relationships/tags" Target="../tags/tag164.xml"/><Relationship Id="rId15" Type="http://schemas.openxmlformats.org/officeDocument/2006/relationships/tags" Target="../tags/tag174.xml"/><Relationship Id="rId23" Type="http://schemas.openxmlformats.org/officeDocument/2006/relationships/tags" Target="../tags/tag182.xml"/><Relationship Id="rId10" Type="http://schemas.openxmlformats.org/officeDocument/2006/relationships/tags" Target="../tags/tag169.xml"/><Relationship Id="rId19" Type="http://schemas.openxmlformats.org/officeDocument/2006/relationships/tags" Target="../tags/tag178.xml"/><Relationship Id="rId4" Type="http://schemas.openxmlformats.org/officeDocument/2006/relationships/tags" Target="../tags/tag163.xml"/><Relationship Id="rId9" Type="http://schemas.openxmlformats.org/officeDocument/2006/relationships/tags" Target="../tags/tag168.xml"/><Relationship Id="rId14" Type="http://schemas.openxmlformats.org/officeDocument/2006/relationships/tags" Target="../tags/tag173.xml"/><Relationship Id="rId22" Type="http://schemas.openxmlformats.org/officeDocument/2006/relationships/tags" Target="../tags/tag18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3.png"/><Relationship Id="rId7" Type="http://schemas.microsoft.com/office/2007/relationships/hdphoto" Target="../media/hdphoto3.wdp"/><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5.png"/><Relationship Id="rId5" Type="http://schemas.openxmlformats.org/officeDocument/2006/relationships/image" Target="../media/image4.jpe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Layout" Target="../slideLayouts/slideLayout2.xml"/><Relationship Id="rId5" Type="http://schemas.openxmlformats.org/officeDocument/2006/relationships/tags" Target="../tags/tag16.xml"/><Relationship Id="rId4" Type="http://schemas.openxmlformats.org/officeDocument/2006/relationships/tags" Target="../tags/tag15.xml"/></Relationships>
</file>

<file path=ppt/slides/_rels/slide6.xml.rels><?xml version="1.0" encoding="UTF-8" standalone="yes"?>
<Relationships xmlns="http://schemas.openxmlformats.org/package/2006/relationships"><Relationship Id="rId8" Type="http://schemas.openxmlformats.org/officeDocument/2006/relationships/tags" Target="../tags/tag24.xml"/><Relationship Id="rId3" Type="http://schemas.openxmlformats.org/officeDocument/2006/relationships/tags" Target="../tags/tag19.xml"/><Relationship Id="rId7" Type="http://schemas.openxmlformats.org/officeDocument/2006/relationships/tags" Target="../tags/tag23.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9"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slideLayout" Target="../slideLayouts/slideLayout2.xml"/><Relationship Id="rId5" Type="http://schemas.openxmlformats.org/officeDocument/2006/relationships/tags" Target="../tags/tag29.xml"/><Relationship Id="rId4" Type="http://schemas.openxmlformats.org/officeDocument/2006/relationships/tags" Target="../tags/tag28.xml"/></Relationships>
</file>

<file path=ppt/slides/_rels/slide8.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tags" Target="../tags/tag42.xml"/><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tags" Target="../tags/tag41.xml"/><Relationship Id="rId17" Type="http://schemas.openxmlformats.org/officeDocument/2006/relationships/slideLayout" Target="../slideLayouts/slideLayout2.xml"/><Relationship Id="rId2" Type="http://schemas.openxmlformats.org/officeDocument/2006/relationships/tags" Target="../tags/tag31.xml"/><Relationship Id="rId16" Type="http://schemas.openxmlformats.org/officeDocument/2006/relationships/tags" Target="../tags/tag45.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tags" Target="../tags/tag40.xml"/><Relationship Id="rId5" Type="http://schemas.openxmlformats.org/officeDocument/2006/relationships/tags" Target="../tags/tag34.xml"/><Relationship Id="rId15" Type="http://schemas.openxmlformats.org/officeDocument/2006/relationships/tags" Target="../tags/tag44.xml"/><Relationship Id="rId10" Type="http://schemas.openxmlformats.org/officeDocument/2006/relationships/tags" Target="../tags/tag39.xml"/><Relationship Id="rId4" Type="http://schemas.openxmlformats.org/officeDocument/2006/relationships/tags" Target="../tags/tag33.xml"/><Relationship Id="rId9" Type="http://schemas.openxmlformats.org/officeDocument/2006/relationships/tags" Target="../tags/tag38.xml"/><Relationship Id="rId14" Type="http://schemas.openxmlformats.org/officeDocument/2006/relationships/tags" Target="../tags/tag43.xml"/></Relationships>
</file>

<file path=ppt/slides/_rels/slide9.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7.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slideLayout" Target="../slideLayouts/slideLayout2.xml"/><Relationship Id="rId5" Type="http://schemas.openxmlformats.org/officeDocument/2006/relationships/tags" Target="../tags/tag50.xml"/><Relationship Id="rId4" Type="http://schemas.openxmlformats.org/officeDocument/2006/relationships/tags" Target="../tags/tag4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3"/>
            </p:custDataLst>
          </p:nvPr>
        </p:nvCxnSpPr>
        <p:spPr>
          <a:xfrm flipH="1">
            <a:off x="3170239"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7104063" y="2312988"/>
            <a:ext cx="614362" cy="1016000"/>
          </a:xfrm>
          <a:prstGeom prst="rect">
            <a:avLst/>
          </a:prstGeom>
          <a:noFill/>
        </p:spPr>
        <p:txBody>
          <a:bodyPr wrap="none"/>
          <a:lstStyle/>
          <a:p>
            <a:pPr>
              <a:defRPr/>
            </a:pPr>
            <a:r>
              <a:rPr lang="en-US" altLang="zh-CN" sz="6000" b="1" spc="400" dirty="0" smtClean="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2</a:t>
            </a:r>
            <a:endParaRPr lang="zh-CN" altLang="en-US"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6"/>
            </p:custDataLst>
          </p:nvPr>
        </p:nvSpPr>
        <p:spPr bwMode="auto">
          <a:xfrm>
            <a:off x="4002089" y="3171826"/>
            <a:ext cx="3101973"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lnSpc>
                <a:spcPct val="150000"/>
              </a:lnSpc>
            </a:pPr>
            <a:r>
              <a:rPr lang="zh-CN" altLang="en-US" sz="2400" dirty="0" smtClean="0">
                <a:solidFill>
                  <a:srgbClr val="FFFFFF"/>
                </a:solidFill>
                <a:latin typeface="微软雅黑" panose="020B0503020204020204" pitchFamily="34" charset="-122"/>
                <a:ea typeface="微软雅黑" panose="020B0503020204020204" pitchFamily="34" charset="-122"/>
              </a:rPr>
              <a:t>算法</a:t>
            </a:r>
            <a:r>
              <a:rPr lang="en-US" altLang="zh-CN" sz="2400" dirty="0" smtClean="0">
                <a:solidFill>
                  <a:srgbClr val="FFFFFF"/>
                </a:solidFill>
                <a:latin typeface="微软雅黑" panose="020B0503020204020204" pitchFamily="34" charset="-122"/>
                <a:ea typeface="微软雅黑" panose="020B0503020204020204" pitchFamily="34" charset="-122"/>
              </a:rPr>
              <a:t>——</a:t>
            </a:r>
            <a:r>
              <a:rPr lang="zh-CN" altLang="en-US" sz="2400" dirty="0" smtClean="0">
                <a:solidFill>
                  <a:srgbClr val="FFFFFF"/>
                </a:solidFill>
                <a:latin typeface="微软雅黑" panose="020B0503020204020204" pitchFamily="34" charset="-122"/>
                <a:ea typeface="微软雅黑" panose="020B0503020204020204" pitchFamily="34" charset="-122"/>
              </a:rPr>
              <a:t>程序的灵魂</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7" name="文本框 26"/>
          <p:cNvSpPr txBox="1"/>
          <p:nvPr>
            <p:custDataLst>
              <p:tags r:id="rId7"/>
            </p:custDataLst>
          </p:nvPr>
        </p:nvSpPr>
        <p:spPr>
          <a:xfrm>
            <a:off x="6535738" y="2570164"/>
            <a:ext cx="647700" cy="585787"/>
          </a:xfrm>
          <a:prstGeom prst="rect">
            <a:avLst/>
          </a:prstGeom>
          <a:noFill/>
        </p:spPr>
        <p:txBody>
          <a:bodyPr wrap="none"/>
          <a:lstStyle/>
          <a:p>
            <a:pPr>
              <a:defRPr/>
            </a:pPr>
            <a:r>
              <a:rPr lang="zh-CN" altLang="en-US" sz="32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01" y="2570164"/>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dirty="0">
                <a:solidFill>
                  <a:prstClr val="white"/>
                </a:solidFill>
              </a:rPr>
              <a:t>章</a:t>
            </a:r>
          </a:p>
        </p:txBody>
      </p:sp>
    </p:spTree>
    <p:custDataLst>
      <p:tags r:id="rId1"/>
    </p:custDataLst>
    <p:extLst>
      <p:ext uri="{BB962C8B-B14F-4D97-AF65-F5344CB8AC3E}">
        <p14:creationId xmlns:p14="http://schemas.microsoft.com/office/powerpoint/2010/main" xmlns="" val="766479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简单的算法举例</a:t>
            </a:r>
            <a:endParaRPr lang="zh-CN" altLang="en-US" dirty="0"/>
          </a:p>
        </p:txBody>
      </p:sp>
      <p:sp>
        <p:nvSpPr>
          <p:cNvPr id="3" name="内容占位符 2"/>
          <p:cNvSpPr>
            <a:spLocks noGrp="1"/>
          </p:cNvSpPr>
          <p:nvPr>
            <p:ph idx="1"/>
          </p:nvPr>
        </p:nvSpPr>
        <p:spPr>
          <a:xfrm>
            <a:off x="1238250" y="1564708"/>
            <a:ext cx="9715500" cy="589584"/>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2.5】</a:t>
            </a:r>
            <a:r>
              <a:rPr lang="zh-CN" altLang="en-US" sz="2400" dirty="0">
                <a:solidFill>
                  <a:schemeClr val="accent1"/>
                </a:solidFill>
              </a:rPr>
              <a:t>给出一个大于或等于</a:t>
            </a:r>
            <a:r>
              <a:rPr lang="en-US" altLang="zh-CN" sz="2400" dirty="0">
                <a:solidFill>
                  <a:schemeClr val="accent1"/>
                </a:solidFill>
              </a:rPr>
              <a:t>3</a:t>
            </a:r>
            <a:r>
              <a:rPr lang="zh-CN" altLang="en-US" sz="2400" dirty="0">
                <a:solidFill>
                  <a:schemeClr val="accent1"/>
                </a:solidFill>
              </a:rPr>
              <a:t>的正整数，判断它是不是一个素数</a:t>
            </a:r>
            <a:endParaRPr lang="en-US" altLang="zh-CN" sz="2400" dirty="0" smtClean="0">
              <a:solidFill>
                <a:schemeClr val="accent1"/>
              </a:solidFill>
            </a:endParaRPr>
          </a:p>
        </p:txBody>
      </p:sp>
      <p:grpSp>
        <p:nvGrpSpPr>
          <p:cNvPr id="14" name="组合 13"/>
          <p:cNvGrpSpPr/>
          <p:nvPr/>
        </p:nvGrpSpPr>
        <p:grpSpPr>
          <a:xfrm>
            <a:off x="2481609" y="3019302"/>
            <a:ext cx="3929351" cy="3544058"/>
            <a:chOff x="4030664" y="1795463"/>
            <a:chExt cx="3717925" cy="4624986"/>
          </a:xfrm>
        </p:grpSpPr>
        <p:sp>
          <p:nvSpPr>
            <p:cNvPr id="16" name="MH_Text_1"/>
            <p:cNvSpPr>
              <a:spLocks noChangeAspect="1"/>
            </p:cNvSpPr>
            <p:nvPr>
              <p:custDataLst>
                <p:tags r:id="rId1"/>
              </p:custDataLst>
            </p:nvPr>
          </p:nvSpPr>
          <p:spPr>
            <a:xfrm>
              <a:off x="4030664" y="1916113"/>
              <a:ext cx="3717925"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a:t>
              </a:r>
              <a:r>
                <a:rPr lang="zh-CN" altLang="en-US" sz="1400" dirty="0">
                  <a:solidFill>
                    <a:srgbClr val="454545"/>
                  </a:solidFill>
                </a:rPr>
                <a:t>输入</a:t>
              </a:r>
              <a:r>
                <a:rPr lang="en-US" altLang="zh-CN" sz="1400" dirty="0">
                  <a:solidFill>
                    <a:srgbClr val="454545"/>
                  </a:solidFill>
                </a:rPr>
                <a:t>n</a:t>
              </a:r>
              <a:r>
                <a:rPr lang="zh-CN" altLang="en-US" sz="1400" dirty="0">
                  <a:solidFill>
                    <a:srgbClr val="454545"/>
                  </a:solidFill>
                </a:rPr>
                <a:t>的值</a:t>
              </a:r>
            </a:p>
            <a:p>
              <a:pPr algn="just">
                <a:spcBef>
                  <a:spcPts val="600"/>
                </a:spcBef>
                <a:spcAft>
                  <a:spcPts val="600"/>
                </a:spcAft>
                <a:defRPr/>
              </a:pPr>
              <a:r>
                <a:rPr lang="en-US" altLang="zh-CN" sz="1400" dirty="0" smtClean="0">
                  <a:solidFill>
                    <a:srgbClr val="454545"/>
                  </a:solidFill>
                </a:rPr>
                <a:t>S2</a:t>
              </a:r>
              <a:r>
                <a:rPr lang="en-US" altLang="zh-CN" sz="1400" dirty="0">
                  <a:solidFill>
                    <a:srgbClr val="454545"/>
                  </a:solidFill>
                </a:rPr>
                <a:t>: </a:t>
              </a:r>
              <a:r>
                <a:rPr lang="en-US" altLang="zh-CN" sz="1400" dirty="0" err="1">
                  <a:solidFill>
                    <a:srgbClr val="454545"/>
                  </a:solidFill>
                </a:rPr>
                <a:t>i</a:t>
              </a:r>
              <a:r>
                <a:rPr lang="en-US" altLang="zh-CN" sz="1400" dirty="0">
                  <a:solidFill>
                    <a:srgbClr val="454545"/>
                  </a:solidFill>
                </a:rPr>
                <a:t>=2</a:t>
              </a:r>
              <a:r>
                <a:rPr lang="zh-CN" altLang="en-US" sz="1400" dirty="0">
                  <a:solidFill>
                    <a:srgbClr val="454545"/>
                  </a:solidFill>
                </a:rPr>
                <a:t>（</a:t>
              </a:r>
              <a:r>
                <a:rPr lang="en-US" altLang="zh-CN" sz="1400" dirty="0" err="1">
                  <a:solidFill>
                    <a:srgbClr val="454545"/>
                  </a:solidFill>
                </a:rPr>
                <a:t>i</a:t>
              </a:r>
              <a:r>
                <a:rPr lang="zh-CN" altLang="en-US" sz="1400" dirty="0">
                  <a:solidFill>
                    <a:srgbClr val="454545"/>
                  </a:solidFill>
                </a:rPr>
                <a:t>作为除数）</a:t>
              </a:r>
            </a:p>
            <a:p>
              <a:pPr algn="just">
                <a:spcBef>
                  <a:spcPts val="600"/>
                </a:spcBef>
                <a:spcAft>
                  <a:spcPts val="600"/>
                </a:spcAft>
                <a:defRPr/>
              </a:pPr>
              <a:r>
                <a:rPr lang="en-US" altLang="zh-CN" sz="1400" dirty="0" smtClean="0">
                  <a:solidFill>
                    <a:srgbClr val="454545"/>
                  </a:solidFill>
                </a:rPr>
                <a:t>S3</a:t>
              </a:r>
              <a:r>
                <a:rPr lang="en-US" altLang="zh-CN" sz="1400" dirty="0">
                  <a:solidFill>
                    <a:srgbClr val="454545"/>
                  </a:solidFill>
                </a:rPr>
                <a:t>: n</a:t>
              </a:r>
              <a:r>
                <a:rPr lang="zh-CN" altLang="en-US" sz="1400" dirty="0">
                  <a:solidFill>
                    <a:srgbClr val="454545"/>
                  </a:solidFill>
                </a:rPr>
                <a:t>被</a:t>
              </a:r>
              <a:r>
                <a:rPr lang="en-US" altLang="zh-CN" sz="1400" dirty="0" err="1">
                  <a:solidFill>
                    <a:srgbClr val="454545"/>
                  </a:solidFill>
                </a:rPr>
                <a:t>i</a:t>
              </a:r>
              <a:r>
                <a:rPr lang="zh-CN" altLang="en-US" sz="1400" dirty="0">
                  <a:solidFill>
                    <a:srgbClr val="454545"/>
                  </a:solidFill>
                </a:rPr>
                <a:t>除，得余数</a:t>
              </a:r>
              <a:r>
                <a:rPr lang="en-US" altLang="zh-CN" sz="1400" dirty="0">
                  <a:solidFill>
                    <a:srgbClr val="454545"/>
                  </a:solidFill>
                </a:rPr>
                <a:t>r</a:t>
              </a:r>
            </a:p>
            <a:p>
              <a:pPr algn="just">
                <a:spcBef>
                  <a:spcPts val="600"/>
                </a:spcBef>
                <a:spcAft>
                  <a:spcPts val="600"/>
                </a:spcAft>
                <a:defRPr/>
              </a:pPr>
              <a:r>
                <a:rPr lang="en-US" altLang="zh-CN" sz="1400" dirty="0" smtClean="0">
                  <a:solidFill>
                    <a:srgbClr val="454545"/>
                  </a:solidFill>
                </a:rPr>
                <a:t>S4</a:t>
              </a:r>
              <a:r>
                <a:rPr lang="en-US" altLang="zh-CN" sz="1400" dirty="0">
                  <a:solidFill>
                    <a:srgbClr val="454545"/>
                  </a:solidFill>
                </a:rPr>
                <a:t>: </a:t>
              </a:r>
              <a:r>
                <a:rPr lang="zh-CN" altLang="en-US" sz="1400" dirty="0">
                  <a:solidFill>
                    <a:srgbClr val="454545"/>
                  </a:solidFill>
                </a:rPr>
                <a:t>如果</a:t>
              </a:r>
              <a:r>
                <a:rPr lang="en-US" altLang="zh-CN" sz="1400" dirty="0">
                  <a:solidFill>
                    <a:srgbClr val="454545"/>
                  </a:solidFill>
                </a:rPr>
                <a:t>r=0</a:t>
              </a:r>
              <a:r>
                <a:rPr lang="zh-CN" altLang="en-US" sz="1400" dirty="0">
                  <a:solidFill>
                    <a:srgbClr val="454545"/>
                  </a:solidFill>
                </a:rPr>
                <a:t>，表示</a:t>
              </a:r>
              <a:r>
                <a:rPr lang="en-US" altLang="zh-CN" sz="1400" dirty="0">
                  <a:solidFill>
                    <a:srgbClr val="454545"/>
                  </a:solidFill>
                </a:rPr>
                <a:t>n</a:t>
              </a:r>
              <a:r>
                <a:rPr lang="zh-CN" altLang="en-US" sz="1400" dirty="0">
                  <a:solidFill>
                    <a:srgbClr val="454545"/>
                  </a:solidFill>
                </a:rPr>
                <a:t>能被</a:t>
              </a:r>
              <a:r>
                <a:rPr lang="en-US" altLang="zh-CN" sz="1400" dirty="0" err="1">
                  <a:solidFill>
                    <a:srgbClr val="454545"/>
                  </a:solidFill>
                </a:rPr>
                <a:t>i</a:t>
              </a:r>
              <a:r>
                <a:rPr lang="zh-CN" altLang="en-US" sz="1400" dirty="0">
                  <a:solidFill>
                    <a:srgbClr val="454545"/>
                  </a:solidFill>
                </a:rPr>
                <a:t>整除，则输出</a:t>
              </a:r>
              <a:r>
                <a:rPr lang="en-US" altLang="zh-CN" sz="1400" dirty="0">
                  <a:solidFill>
                    <a:srgbClr val="454545"/>
                  </a:solidFill>
                </a:rPr>
                <a:t>n“</a:t>
              </a:r>
              <a:r>
                <a:rPr lang="zh-CN" altLang="en-US" sz="1400" dirty="0">
                  <a:solidFill>
                    <a:srgbClr val="454545"/>
                  </a:solidFill>
                </a:rPr>
                <a:t>不是素数”，算法结束；否则执行</a:t>
              </a:r>
              <a:r>
                <a:rPr lang="en-US" altLang="zh-CN" sz="1400" dirty="0">
                  <a:solidFill>
                    <a:srgbClr val="454545"/>
                  </a:solidFill>
                </a:rPr>
                <a:t>S5</a:t>
              </a:r>
            </a:p>
            <a:p>
              <a:pPr algn="just">
                <a:spcBef>
                  <a:spcPts val="600"/>
                </a:spcBef>
                <a:spcAft>
                  <a:spcPts val="600"/>
                </a:spcAft>
                <a:defRPr/>
              </a:pPr>
              <a:r>
                <a:rPr lang="en-US" altLang="zh-CN" sz="1400" dirty="0" smtClean="0">
                  <a:solidFill>
                    <a:srgbClr val="454545"/>
                  </a:solidFill>
                </a:rPr>
                <a:t>S5</a:t>
              </a:r>
              <a:r>
                <a:rPr lang="en-US" altLang="zh-CN" sz="1400" dirty="0">
                  <a:solidFill>
                    <a:srgbClr val="454545"/>
                  </a:solidFill>
                </a:rPr>
                <a:t>: </a:t>
              </a:r>
              <a:r>
                <a:rPr lang="en-US" altLang="zh-CN" sz="1400" dirty="0" smtClean="0">
                  <a:solidFill>
                    <a:srgbClr val="454545"/>
                  </a:solidFill>
                </a:rPr>
                <a:t>i+1=&gt;</a:t>
              </a:r>
              <a:r>
                <a:rPr lang="en-US" altLang="zh-CN" sz="1400" dirty="0" err="1" smtClean="0">
                  <a:solidFill>
                    <a:srgbClr val="454545"/>
                  </a:solidFill>
                </a:rPr>
                <a:t>i</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S6</a:t>
              </a:r>
              <a:r>
                <a:rPr lang="en-US" altLang="zh-CN" sz="1400" dirty="0">
                  <a:solidFill>
                    <a:srgbClr val="454545"/>
                  </a:solidFill>
                </a:rPr>
                <a:t>: </a:t>
              </a:r>
              <a:r>
                <a:rPr lang="zh-CN" altLang="en-US" sz="1400" dirty="0">
                  <a:solidFill>
                    <a:srgbClr val="454545"/>
                  </a:solidFill>
                </a:rPr>
                <a:t>如果</a:t>
              </a:r>
              <a:r>
                <a:rPr lang="en-US" altLang="zh-CN" sz="1400" dirty="0">
                  <a:solidFill>
                    <a:srgbClr val="454545"/>
                  </a:solidFill>
                </a:rPr>
                <a:t>i≤n-1</a:t>
              </a:r>
              <a:r>
                <a:rPr lang="zh-CN" altLang="en-US" sz="1400" dirty="0">
                  <a:solidFill>
                    <a:srgbClr val="454545"/>
                  </a:solidFill>
                </a:rPr>
                <a:t>，返回</a:t>
              </a:r>
              <a:r>
                <a:rPr lang="en-US" altLang="zh-CN" sz="1400" dirty="0">
                  <a:solidFill>
                    <a:srgbClr val="454545"/>
                  </a:solidFill>
                </a:rPr>
                <a:t>S3</a:t>
              </a:r>
              <a:r>
                <a:rPr lang="zh-CN" altLang="en-US" sz="1400" dirty="0">
                  <a:solidFill>
                    <a:srgbClr val="454545"/>
                  </a:solidFill>
                </a:rPr>
                <a:t>；否则输出</a:t>
              </a:r>
              <a:r>
                <a:rPr lang="en-US" altLang="zh-CN" sz="1400" dirty="0">
                  <a:solidFill>
                    <a:srgbClr val="454545"/>
                  </a:solidFill>
                </a:rPr>
                <a:t>n</a:t>
              </a:r>
              <a:r>
                <a:rPr lang="zh-CN" altLang="en-US" sz="1400" dirty="0">
                  <a:solidFill>
                    <a:srgbClr val="454545"/>
                  </a:solidFill>
                </a:rPr>
                <a:t>的值以及“是素数”，然后结束</a:t>
              </a:r>
            </a:p>
          </p:txBody>
        </p:sp>
        <p:sp>
          <p:nvSpPr>
            <p:cNvPr id="19"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0"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1"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10" name="矩形 9"/>
          <p:cNvSpPr/>
          <p:nvPr/>
        </p:nvSpPr>
        <p:spPr>
          <a:xfrm>
            <a:off x="1447800" y="2200518"/>
            <a:ext cx="10038162" cy="400110"/>
          </a:xfrm>
          <a:prstGeom prst="rect">
            <a:avLst/>
          </a:prstGeom>
        </p:spPr>
        <p:txBody>
          <a:bodyPr wrap="square">
            <a:spAutoFit/>
          </a:bodyPr>
          <a:lstStyle/>
          <a:p>
            <a:r>
              <a:rPr lang="zh-CN" altLang="en-US" sz="2000" b="1" dirty="0" smtClean="0"/>
              <a:t>解题思路</a:t>
            </a:r>
            <a:r>
              <a:rPr lang="en-US" altLang="zh-CN" sz="2000" b="1" dirty="0" smtClean="0"/>
              <a:t>: </a:t>
            </a:r>
            <a:r>
              <a:rPr lang="zh-CN" altLang="en-US" sz="2000" dirty="0"/>
              <a:t> 所谓素数</a:t>
            </a:r>
            <a:r>
              <a:rPr lang="en-US" altLang="zh-CN" sz="2000" dirty="0"/>
              <a:t>(prime)</a:t>
            </a:r>
            <a:r>
              <a:rPr lang="zh-CN" altLang="en-US" sz="2000" dirty="0"/>
              <a:t>，是指除了</a:t>
            </a:r>
            <a:r>
              <a:rPr lang="en-US" altLang="zh-CN" sz="2000" dirty="0"/>
              <a:t>1</a:t>
            </a:r>
            <a:r>
              <a:rPr lang="zh-CN" altLang="en-US" sz="2000" dirty="0"/>
              <a:t>和该数本身之外，不能被其他任何整数整除的数</a:t>
            </a:r>
            <a:r>
              <a:rPr lang="zh-CN" altLang="en-US" sz="2000" dirty="0" smtClean="0"/>
              <a:t>。</a:t>
            </a:r>
          </a:p>
        </p:txBody>
      </p:sp>
      <mc:AlternateContent xmlns:mc="http://schemas.openxmlformats.org/markup-compatibility/2006">
        <mc:Choice xmlns:a14="http://schemas.microsoft.com/office/drawing/2010/main" xmlns="" Requires="a14">
          <p:sp>
            <p:nvSpPr>
              <p:cNvPr id="4" name="圆角矩形标注 3"/>
              <p:cNvSpPr/>
              <p:nvPr/>
            </p:nvSpPr>
            <p:spPr>
              <a:xfrm>
                <a:off x="7020560" y="3498004"/>
                <a:ext cx="3068319" cy="1827318"/>
              </a:xfrm>
              <a:prstGeom prst="wedgeRoundRectCallout">
                <a:avLst>
                  <a:gd name="adj1" fmla="val -42687"/>
                  <a:gd name="adj2" fmla="val 75288"/>
                  <a:gd name="adj3" fmla="val 16667"/>
                </a:avLst>
              </a:prstGeom>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t>实际上，</a:t>
                </a:r>
                <a:r>
                  <a:rPr lang="en-US" altLang="zh-CN" sz="1600" dirty="0"/>
                  <a:t>n</a:t>
                </a:r>
                <a:r>
                  <a:rPr lang="zh-CN" altLang="en-US" sz="1600" dirty="0"/>
                  <a:t>不必被</a:t>
                </a:r>
                <a:r>
                  <a:rPr lang="en-US" altLang="zh-CN" sz="1600" dirty="0"/>
                  <a:t>2~(n-1)</a:t>
                </a:r>
                <a:r>
                  <a:rPr lang="zh-CN" altLang="en-US" sz="1600" dirty="0"/>
                  <a:t>之间的整数除，只须被</a:t>
                </a:r>
                <a:r>
                  <a:rPr lang="en-US" altLang="zh-CN" sz="1600" dirty="0"/>
                  <a:t>2~n/2</a:t>
                </a:r>
                <a:r>
                  <a:rPr lang="zh-CN" altLang="en-US" sz="1600" dirty="0"/>
                  <a:t>间整数除即可，甚至只须被</a:t>
                </a:r>
                <a:r>
                  <a:rPr lang="en-US" altLang="zh-CN" sz="1600" dirty="0"/>
                  <a:t>2~</a:t>
                </a:r>
                <a14:m>
                  <m:oMath xmlns:m="http://schemas.openxmlformats.org/officeDocument/2006/math">
                    <m:rad>
                      <m:radPr>
                        <m:degHide m:val="on"/>
                        <m:ctrlPr>
                          <a:rPr lang="zh-CN" altLang="zh-CN" sz="1600" i="1">
                            <a:latin typeface="Cambria Math" panose="02040503050406030204" pitchFamily="18" charset="0"/>
                          </a:rPr>
                        </m:ctrlPr>
                      </m:radPr>
                      <m:deg/>
                      <m:e>
                        <m:r>
                          <a:rPr lang="en-US" altLang="zh-CN" sz="1600" i="1">
                            <a:latin typeface="Cambria Math" panose="02040503050406030204" pitchFamily="18" charset="0"/>
                          </a:rPr>
                          <m:t>𝑛</m:t>
                        </m:r>
                      </m:e>
                    </m:rad>
                  </m:oMath>
                </a14:m>
                <a:endParaRPr lang="zh-CN" altLang="zh-CN" sz="1600" dirty="0"/>
              </a:p>
              <a:p>
                <a:pPr>
                  <a:lnSpc>
                    <a:spcPct val="150000"/>
                  </a:lnSpc>
                </a:pPr>
                <a:r>
                  <a:rPr lang="zh-CN" altLang="en-US" sz="1600" dirty="0"/>
                  <a:t>之间的整数除即可。</a:t>
                </a:r>
              </a:p>
            </p:txBody>
          </p:sp>
        </mc:Choice>
        <mc:Fallback>
          <p:sp>
            <p:nvSpPr>
              <p:cNvPr id="4" name="圆角矩形标注 3"/>
              <p:cNvSpPr>
                <a:spLocks noRot="1" noChangeAspect="1" noMove="1" noResize="1" noEditPoints="1" noAdjustHandles="1" noChangeArrowheads="1" noChangeShapeType="1" noTextEdit="1"/>
              </p:cNvSpPr>
              <p:nvPr/>
            </p:nvSpPr>
            <p:spPr>
              <a:xfrm>
                <a:off x="7020560" y="3498004"/>
                <a:ext cx="3068319" cy="1827318"/>
              </a:xfrm>
              <a:prstGeom prst="wedgeRoundRectCallout">
                <a:avLst>
                  <a:gd name="adj1" fmla="val -42687"/>
                  <a:gd name="adj2" fmla="val 75288"/>
                  <a:gd name="adj3" fmla="val 16667"/>
                </a:avLst>
              </a:prstGeom>
              <a:blipFill>
                <a:blip r:embed="rId7" cstate="print"/>
                <a:stretch>
                  <a:fillRect/>
                </a:stretch>
              </a:blipFill>
              <a:effectLst>
                <a:outerShdw blurRad="152400" dist="317500" dir="5400000" sx="90000" sy="-19000" rotWithShape="0">
                  <a:prstClr val="black">
                    <a:alpha val="15000"/>
                  </a:prstClr>
                </a:outerShdw>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12" name="矩形 11"/>
              <p:cNvSpPr/>
              <p:nvPr/>
            </p:nvSpPr>
            <p:spPr>
              <a:xfrm>
                <a:off x="3428155" y="5802878"/>
                <a:ext cx="652559" cy="232162"/>
              </a:xfrm>
              <a:prstGeom prst="rect">
                <a:avLst/>
              </a:prstGeom>
              <a:solidFill>
                <a:schemeClr val="bg1"/>
              </a:solidFill>
              <a:ln>
                <a:noFill/>
              </a:ln>
              <a:effectLst>
                <a:outerShdw blurRad="50800" dist="381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err="1" smtClean="0">
                    <a:solidFill>
                      <a:schemeClr val="tx1">
                        <a:lumMod val="65000"/>
                        <a:lumOff val="35000"/>
                      </a:schemeClr>
                    </a:solidFill>
                  </a:rPr>
                  <a:t>i</a:t>
                </a:r>
                <a:r>
                  <a:rPr lang="zh-CN" altLang="en-US" sz="1400" dirty="0">
                    <a:solidFill>
                      <a:schemeClr val="tx1">
                        <a:lumMod val="65000"/>
                        <a:lumOff val="35000"/>
                      </a:schemeClr>
                    </a:solidFill>
                  </a:rPr>
                  <a:t>≤</a:t>
                </a:r>
                <a14:m>
                  <m:oMath xmlns:m="http://schemas.openxmlformats.org/officeDocument/2006/math">
                    <m:rad>
                      <m:radPr>
                        <m:degHide m:val="on"/>
                        <m:ctrlPr>
                          <a:rPr lang="zh-CN" altLang="zh-CN" sz="1400" i="1">
                            <a:solidFill>
                              <a:schemeClr val="tx1">
                                <a:lumMod val="65000"/>
                                <a:lumOff val="35000"/>
                              </a:schemeClr>
                            </a:solidFill>
                            <a:latin typeface="Cambria Math" panose="02040503050406030204" pitchFamily="18" charset="0"/>
                          </a:rPr>
                        </m:ctrlPr>
                      </m:radPr>
                      <m:deg/>
                      <m:e>
                        <m:r>
                          <a:rPr lang="en-US" altLang="zh-CN" sz="1400">
                            <a:solidFill>
                              <a:schemeClr val="tx1">
                                <a:lumMod val="65000"/>
                                <a:lumOff val="35000"/>
                              </a:schemeClr>
                            </a:solidFill>
                            <a:latin typeface="Cambria Math" panose="02040503050406030204" pitchFamily="18" charset="0"/>
                          </a:rPr>
                          <m:t>𝑛</m:t>
                        </m:r>
                      </m:e>
                    </m:rad>
                  </m:oMath>
                </a14:m>
                <a:endParaRPr lang="en-US" altLang="zh-CN" sz="1400" dirty="0" smtClean="0">
                  <a:solidFill>
                    <a:schemeClr val="tx1">
                      <a:lumMod val="65000"/>
                      <a:lumOff val="35000"/>
                    </a:schemeClr>
                  </a:solidFill>
                </a:endParaRPr>
              </a:p>
            </p:txBody>
          </p:sp>
        </mc:Choice>
        <mc:Fallback>
          <p:sp>
            <p:nvSpPr>
              <p:cNvPr id="12" name="矩形 11"/>
              <p:cNvSpPr>
                <a:spLocks noRot="1" noChangeAspect="1" noMove="1" noResize="1" noEditPoints="1" noAdjustHandles="1" noChangeArrowheads="1" noChangeShapeType="1" noTextEdit="1"/>
              </p:cNvSpPr>
              <p:nvPr/>
            </p:nvSpPr>
            <p:spPr>
              <a:xfrm>
                <a:off x="3428155" y="5802878"/>
                <a:ext cx="652559" cy="232162"/>
              </a:xfrm>
              <a:prstGeom prst="rect">
                <a:avLst/>
              </a:prstGeom>
              <a:blipFill>
                <a:blip r:embed="rId8" cstate="print"/>
                <a:stretch>
                  <a:fillRect/>
                </a:stretch>
              </a:blipFill>
              <a:ln>
                <a:noFill/>
              </a:ln>
              <a:effectLst>
                <a:outerShdw blurRad="50800" dist="38100" dir="2700000" algn="tl" rotWithShape="0">
                  <a:prstClr val="black">
                    <a:alpha val="40000"/>
                  </a:prstClr>
                </a:outerShdw>
                <a:softEdge rad="38100"/>
              </a:effectLst>
            </p:spPr>
            <p:txBody>
              <a:bodyPr/>
              <a:lstStyle/>
              <a:p>
                <a:r>
                  <a:rPr lang="zh-CN" altLang="en-US">
                    <a:noFill/>
                  </a:rPr>
                  <a:t> </a:t>
                </a:r>
              </a:p>
            </p:txBody>
          </p:sp>
        </mc:Fallback>
      </mc:AlternateContent>
    </p:spTree>
    <p:extLst>
      <p:ext uri="{BB962C8B-B14F-4D97-AF65-F5344CB8AC3E}">
        <p14:creationId xmlns:p14="http://schemas.microsoft.com/office/powerpoint/2010/main" xmlns="" val="4518967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算法的特性</a:t>
            </a:r>
            <a:endParaRPr lang="zh-CN" altLang="en-US" dirty="0"/>
          </a:p>
        </p:txBody>
      </p:sp>
      <p:grpSp>
        <p:nvGrpSpPr>
          <p:cNvPr id="4" name="组合 3"/>
          <p:cNvGrpSpPr/>
          <p:nvPr/>
        </p:nvGrpSpPr>
        <p:grpSpPr>
          <a:xfrm>
            <a:off x="1119188" y="1690688"/>
            <a:ext cx="9953624" cy="4579940"/>
            <a:chOff x="2019126" y="1754185"/>
            <a:chExt cx="9953624" cy="4579940"/>
          </a:xfrm>
        </p:grpSpPr>
        <p:sp>
          <p:nvSpPr>
            <p:cNvPr id="5" name="MH_Other_1"/>
            <p:cNvSpPr/>
            <p:nvPr>
              <p:custDataLst>
                <p:tags r:id="rId1"/>
              </p:custDataLst>
            </p:nvPr>
          </p:nvSpPr>
          <p:spPr bwMode="auto">
            <a:xfrm>
              <a:off x="2019126" y="1754185"/>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dirty="0">
                  <a:solidFill>
                    <a:srgbClr val="FFFFFF"/>
                  </a:solidFill>
                  <a:latin typeface="+mj-lt"/>
                </a:rPr>
                <a:t>1</a:t>
              </a:r>
              <a:endParaRPr lang="zh-CN" altLang="en-US" sz="2400" dirty="0">
                <a:solidFill>
                  <a:srgbClr val="FFFFFF"/>
                </a:solidFill>
                <a:latin typeface="+mj-lt"/>
              </a:endParaRPr>
            </a:p>
          </p:txBody>
        </p:sp>
        <p:cxnSp>
          <p:nvCxnSpPr>
            <p:cNvPr id="6" name="MH_Other_2"/>
            <p:cNvCxnSpPr/>
            <p:nvPr>
              <p:custDataLst>
                <p:tags r:id="rId2"/>
              </p:custDataLst>
            </p:nvPr>
          </p:nvCxnSpPr>
          <p:spPr>
            <a:xfrm>
              <a:off x="2665413" y="2197100"/>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7" name="MH_Other_3"/>
            <p:cNvSpPr/>
            <p:nvPr>
              <p:custDataLst>
                <p:tags r:id="rId3"/>
              </p:custDataLst>
            </p:nvPr>
          </p:nvSpPr>
          <p:spPr bwMode="auto">
            <a:xfrm>
              <a:off x="2725322" y="26990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dirty="0">
                  <a:solidFill>
                    <a:srgbClr val="FFFFFF"/>
                  </a:solidFill>
                  <a:latin typeface="+mj-lt"/>
                </a:rPr>
                <a:t>2</a:t>
              </a:r>
              <a:endParaRPr lang="zh-CN" altLang="en-US" sz="2400" dirty="0">
                <a:solidFill>
                  <a:srgbClr val="FFFFFF"/>
                </a:solidFill>
                <a:latin typeface="+mj-lt"/>
              </a:endParaRPr>
            </a:p>
          </p:txBody>
        </p:sp>
        <p:cxnSp>
          <p:nvCxnSpPr>
            <p:cNvPr id="8" name="MH_Other_4"/>
            <p:cNvCxnSpPr/>
            <p:nvPr>
              <p:custDataLst>
                <p:tags r:id="rId4"/>
              </p:custDataLst>
            </p:nvPr>
          </p:nvCxnSpPr>
          <p:spPr>
            <a:xfrm>
              <a:off x="3373438" y="31321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9" name="MH_Other_5"/>
            <p:cNvSpPr/>
            <p:nvPr>
              <p:custDataLst>
                <p:tags r:id="rId5"/>
              </p:custDataLst>
            </p:nvPr>
          </p:nvSpPr>
          <p:spPr bwMode="auto">
            <a:xfrm>
              <a:off x="3432723" y="3638069"/>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dirty="0">
                  <a:solidFill>
                    <a:srgbClr val="FFFFFF"/>
                  </a:solidFill>
                  <a:latin typeface="+mj-lt"/>
                </a:rPr>
                <a:t>3</a:t>
              </a:r>
              <a:endParaRPr lang="zh-CN" altLang="en-US" sz="2400" dirty="0">
                <a:solidFill>
                  <a:srgbClr val="FFFFFF"/>
                </a:solidFill>
                <a:latin typeface="+mj-lt"/>
              </a:endParaRPr>
            </a:p>
          </p:txBody>
        </p:sp>
        <p:cxnSp>
          <p:nvCxnSpPr>
            <p:cNvPr id="10" name="MH_Other_6"/>
            <p:cNvCxnSpPr/>
            <p:nvPr>
              <p:custDataLst>
                <p:tags r:id="rId6"/>
              </p:custDataLst>
            </p:nvPr>
          </p:nvCxnSpPr>
          <p:spPr>
            <a:xfrm>
              <a:off x="4079875" y="4081463"/>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1" name="MH_Other_7"/>
            <p:cNvSpPr/>
            <p:nvPr>
              <p:custDataLst>
                <p:tags r:id="rId7"/>
              </p:custDataLst>
            </p:nvPr>
          </p:nvSpPr>
          <p:spPr bwMode="auto">
            <a:xfrm>
              <a:off x="4138919" y="4582393"/>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dirty="0">
                  <a:solidFill>
                    <a:srgbClr val="FFFFFF"/>
                  </a:solidFill>
                  <a:latin typeface="+mj-lt"/>
                </a:rPr>
                <a:t>4</a:t>
              </a:r>
              <a:endParaRPr lang="zh-CN" altLang="en-US" sz="2400" dirty="0">
                <a:solidFill>
                  <a:srgbClr val="FFFFFF"/>
                </a:solidFill>
                <a:latin typeface="+mj-lt"/>
              </a:endParaRPr>
            </a:p>
          </p:txBody>
        </p:sp>
        <p:cxnSp>
          <p:nvCxnSpPr>
            <p:cNvPr id="12" name="MH_Other_8"/>
            <p:cNvCxnSpPr/>
            <p:nvPr>
              <p:custDataLst>
                <p:tags r:id="rId8"/>
              </p:custDataLst>
            </p:nvPr>
          </p:nvCxnSpPr>
          <p:spPr>
            <a:xfrm>
              <a:off x="4786313" y="5022850"/>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3" name="MH_Other_9"/>
            <p:cNvSpPr/>
            <p:nvPr>
              <p:custDataLst>
                <p:tags r:id="rId9"/>
              </p:custDataLst>
            </p:nvPr>
          </p:nvSpPr>
          <p:spPr bwMode="auto">
            <a:xfrm>
              <a:off x="4846320" y="5526293"/>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dirty="0">
                  <a:solidFill>
                    <a:srgbClr val="FFFFFF"/>
                  </a:solidFill>
                  <a:latin typeface="+mj-lt"/>
                </a:rPr>
                <a:t>5</a:t>
              </a:r>
              <a:endParaRPr lang="zh-CN" altLang="en-US" sz="2400" dirty="0">
                <a:solidFill>
                  <a:srgbClr val="FFFFFF"/>
                </a:solidFill>
                <a:latin typeface="+mj-lt"/>
              </a:endParaRPr>
            </a:p>
          </p:txBody>
        </p:sp>
        <p:cxnSp>
          <p:nvCxnSpPr>
            <p:cNvPr id="14" name="MH_Other_10"/>
            <p:cNvCxnSpPr/>
            <p:nvPr>
              <p:custDataLst>
                <p:tags r:id="rId10"/>
              </p:custDataLst>
            </p:nvPr>
          </p:nvCxnSpPr>
          <p:spPr>
            <a:xfrm>
              <a:off x="5492750" y="5969000"/>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5" name="MH_Other_11"/>
            <p:cNvSpPr/>
            <p:nvPr>
              <p:custDataLst>
                <p:tags r:id="rId11"/>
              </p:custDataLst>
            </p:nvPr>
          </p:nvSpPr>
          <p:spPr bwMode="auto">
            <a:xfrm rot="2140418">
              <a:off x="2120900" y="1779588"/>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6" name="MH_Other_12"/>
            <p:cNvSpPr/>
            <p:nvPr>
              <p:custDataLst>
                <p:tags r:id="rId12"/>
              </p:custDataLst>
            </p:nvPr>
          </p:nvSpPr>
          <p:spPr>
            <a:xfrm>
              <a:off x="2051942" y="1831954"/>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7" name="MH_Other_13"/>
            <p:cNvSpPr/>
            <p:nvPr>
              <p:custDataLst>
                <p:tags r:id="rId13"/>
              </p:custDataLst>
            </p:nvPr>
          </p:nvSpPr>
          <p:spPr bwMode="auto">
            <a:xfrm rot="2140418">
              <a:off x="2827338" y="27241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8" name="MH_Other_14"/>
            <p:cNvSpPr/>
            <p:nvPr>
              <p:custDataLst>
                <p:tags r:id="rId14"/>
              </p:custDataLst>
            </p:nvPr>
          </p:nvSpPr>
          <p:spPr>
            <a:xfrm>
              <a:off x="2784515" y="27592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9" name="MH_Other_15"/>
            <p:cNvSpPr/>
            <p:nvPr>
              <p:custDataLst>
                <p:tags r:id="rId15"/>
              </p:custDataLst>
            </p:nvPr>
          </p:nvSpPr>
          <p:spPr bwMode="auto">
            <a:xfrm rot="2140418">
              <a:off x="3535363" y="3662363"/>
              <a:ext cx="469900" cy="431800"/>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0" name="MH_Other_16"/>
            <p:cNvSpPr/>
            <p:nvPr>
              <p:custDataLst>
                <p:tags r:id="rId16"/>
              </p:custDataLst>
            </p:nvPr>
          </p:nvSpPr>
          <p:spPr>
            <a:xfrm>
              <a:off x="3465539" y="3715838"/>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1" name="MH_Other_17"/>
            <p:cNvSpPr/>
            <p:nvPr>
              <p:custDataLst>
                <p:tags r:id="rId17"/>
              </p:custDataLst>
            </p:nvPr>
          </p:nvSpPr>
          <p:spPr bwMode="auto">
            <a:xfrm rot="2140418">
              <a:off x="4241801" y="4606926"/>
              <a:ext cx="468313"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2" name="MH_Other_18"/>
            <p:cNvSpPr/>
            <p:nvPr>
              <p:custDataLst>
                <p:tags r:id="rId18"/>
              </p:custDataLst>
            </p:nvPr>
          </p:nvSpPr>
          <p:spPr>
            <a:xfrm>
              <a:off x="4198112" y="4642584"/>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3" name="MH_Other_19"/>
            <p:cNvSpPr/>
            <p:nvPr>
              <p:custDataLst>
                <p:tags r:id="rId19"/>
              </p:custDataLst>
            </p:nvPr>
          </p:nvSpPr>
          <p:spPr bwMode="auto">
            <a:xfrm rot="2140418">
              <a:off x="4948238" y="5551488"/>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4" name="MH_Other_20"/>
            <p:cNvSpPr/>
            <p:nvPr>
              <p:custDataLst>
                <p:tags r:id="rId20"/>
              </p:custDataLst>
            </p:nvPr>
          </p:nvSpPr>
          <p:spPr>
            <a:xfrm>
              <a:off x="4879136" y="5604062"/>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5" name="MH_SubTitle_1"/>
            <p:cNvSpPr txBox="1">
              <a:spLocks noChangeArrowheads="1"/>
            </p:cNvSpPr>
            <p:nvPr>
              <p:custDataLst>
                <p:tags r:id="rId21"/>
              </p:custDataLst>
            </p:nvPr>
          </p:nvSpPr>
          <p:spPr bwMode="auto">
            <a:xfrm>
              <a:off x="2665413" y="1797050"/>
              <a:ext cx="467995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dirty="0" smtClean="0">
                  <a:solidFill>
                    <a:schemeClr val="accent1">
                      <a:lumMod val="75000"/>
                    </a:schemeClr>
                  </a:solidFill>
                  <a:latin typeface="+mn-lt"/>
                  <a:ea typeface="+mn-ea"/>
                </a:rPr>
                <a:t>有穷性</a:t>
              </a:r>
              <a:r>
                <a:rPr lang="en-US" altLang="zh-CN" b="1" dirty="0" smtClean="0">
                  <a:solidFill>
                    <a:schemeClr val="accent1">
                      <a:lumMod val="75000"/>
                    </a:schemeClr>
                  </a:solidFill>
                  <a:latin typeface="+mn-lt"/>
                  <a:ea typeface="+mn-ea"/>
                </a:rPr>
                <a:t> </a:t>
              </a:r>
              <a:endParaRPr lang="zh-CN" altLang="en-US" b="1" dirty="0">
                <a:solidFill>
                  <a:schemeClr val="accent1">
                    <a:lumMod val="75000"/>
                  </a:schemeClr>
                </a:solidFill>
                <a:latin typeface="+mn-lt"/>
                <a:ea typeface="+mn-ea"/>
              </a:endParaRPr>
            </a:p>
          </p:txBody>
        </p:sp>
        <p:sp>
          <p:nvSpPr>
            <p:cNvPr id="26" name="MH_Text_1"/>
            <p:cNvSpPr txBox="1">
              <a:spLocks noChangeArrowheads="1"/>
            </p:cNvSpPr>
            <p:nvPr>
              <p:custDataLst>
                <p:tags r:id="rId22"/>
              </p:custDataLst>
            </p:nvPr>
          </p:nvSpPr>
          <p:spPr bwMode="auto">
            <a:xfrm>
              <a:off x="2665413" y="2189163"/>
              <a:ext cx="4679950" cy="373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orm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nSpc>
                  <a:spcPct val="130000"/>
                </a:lnSpc>
                <a:spcBef>
                  <a:spcPct val="0"/>
                </a:spcBef>
                <a:buNone/>
                <a:defRPr/>
              </a:pPr>
              <a:r>
                <a:rPr lang="zh-CN" altLang="en-US" sz="1600" dirty="0">
                  <a:solidFill>
                    <a:schemeClr val="tx1">
                      <a:lumMod val="75000"/>
                      <a:lumOff val="25000"/>
                    </a:schemeClr>
                  </a:solidFill>
                  <a:latin typeface="+mn-lt"/>
                  <a:ea typeface="+mn-ea"/>
                </a:rPr>
                <a:t>一个算法应包含有限的操作步骤，而不能是无限的</a:t>
              </a:r>
            </a:p>
          </p:txBody>
        </p:sp>
        <p:sp>
          <p:nvSpPr>
            <p:cNvPr id="27" name="MH_SubTitle_2"/>
            <p:cNvSpPr txBox="1">
              <a:spLocks noChangeArrowheads="1"/>
            </p:cNvSpPr>
            <p:nvPr>
              <p:custDataLst>
                <p:tags r:id="rId23"/>
              </p:custDataLst>
            </p:nvPr>
          </p:nvSpPr>
          <p:spPr bwMode="auto">
            <a:xfrm>
              <a:off x="3373438" y="2732088"/>
              <a:ext cx="467995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dirty="0" smtClean="0">
                  <a:solidFill>
                    <a:schemeClr val="accent2">
                      <a:lumMod val="75000"/>
                    </a:schemeClr>
                  </a:solidFill>
                  <a:latin typeface="+mn-lt"/>
                  <a:ea typeface="+mn-ea"/>
                </a:rPr>
                <a:t>确定性</a:t>
              </a:r>
              <a:r>
                <a:rPr lang="en-US" altLang="zh-CN" b="1" dirty="0" smtClean="0">
                  <a:solidFill>
                    <a:schemeClr val="accent2">
                      <a:lumMod val="75000"/>
                    </a:schemeClr>
                  </a:solidFill>
                  <a:latin typeface="+mn-lt"/>
                  <a:ea typeface="+mn-ea"/>
                </a:rPr>
                <a:t> </a:t>
              </a:r>
              <a:endParaRPr lang="zh-CN" altLang="en-US" b="1" dirty="0">
                <a:solidFill>
                  <a:schemeClr val="accent2">
                    <a:lumMod val="75000"/>
                  </a:schemeClr>
                </a:solidFill>
                <a:latin typeface="+mn-lt"/>
                <a:ea typeface="+mn-ea"/>
              </a:endParaRPr>
            </a:p>
          </p:txBody>
        </p:sp>
        <p:sp>
          <p:nvSpPr>
            <p:cNvPr id="28" name="MH_Text_2"/>
            <p:cNvSpPr txBox="1"/>
            <p:nvPr>
              <p:custDataLst>
                <p:tags r:id="rId24"/>
              </p:custDataLst>
            </p:nvPr>
          </p:nvSpPr>
          <p:spPr>
            <a:xfrm>
              <a:off x="3373438" y="3128963"/>
              <a:ext cx="6481762" cy="373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oAutofit/>
            </a:bodyPr>
            <a:lstStyle>
              <a:defPPr>
                <a:defRPr lang="zh-CN"/>
              </a:defPPr>
              <a:lvl1pPr>
                <a:lnSpc>
                  <a:spcPct val="130000"/>
                </a:lnSpc>
                <a:spcBef>
                  <a:spcPct val="0"/>
                </a:spcBef>
                <a:buFont typeface="Arial" panose="020B0604020202020204" pitchFamily="34" charset="0"/>
                <a:buNone/>
                <a:defRPr sz="1600">
                  <a:solidFill>
                    <a:schemeClr val="tx1">
                      <a:lumMod val="75000"/>
                      <a:lumOff val="25000"/>
                    </a:schemeClr>
                  </a:solidFill>
                </a:defRPr>
              </a:lvl1pPr>
              <a:lvl2pPr marL="742950" indent="-285750">
                <a:spcBef>
                  <a:spcPct val="20000"/>
                </a:spcBef>
                <a:buFont typeface="Arial" panose="020B0604020202020204" pitchFamily="34" charset="0"/>
                <a:buChar char="–"/>
                <a:defRPr sz="2800">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latin typeface="Arial Narrow" panose="020B0606020202030204" pitchFamily="34" charset="0"/>
                  <a:ea typeface="微软雅黑" panose="020B0503020204020204" pitchFamily="34" charset="-122"/>
                </a:defRPr>
              </a:lvl9pPr>
            </a:lstStyle>
            <a:p>
              <a:r>
                <a:rPr lang="zh-CN" altLang="en-US" dirty="0"/>
                <a:t>算法中的每一个步骤都应当是确定的，而不应当是含糊的、模棱两可的</a:t>
              </a:r>
            </a:p>
          </p:txBody>
        </p:sp>
        <p:sp>
          <p:nvSpPr>
            <p:cNvPr id="29" name="MH_SubTitle_3"/>
            <p:cNvSpPr txBox="1">
              <a:spLocks noChangeArrowheads="1"/>
            </p:cNvSpPr>
            <p:nvPr>
              <p:custDataLst>
                <p:tags r:id="rId25"/>
              </p:custDataLst>
            </p:nvPr>
          </p:nvSpPr>
          <p:spPr bwMode="auto">
            <a:xfrm>
              <a:off x="4079875" y="3681413"/>
              <a:ext cx="467995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defRPr/>
              </a:pPr>
              <a:r>
                <a:rPr lang="zh-CN" altLang="en-US" b="1" dirty="0">
                  <a:solidFill>
                    <a:schemeClr val="accent1">
                      <a:lumMod val="75000"/>
                    </a:schemeClr>
                  </a:solidFill>
                  <a:latin typeface="+mn-lt"/>
                  <a:ea typeface="+mn-ea"/>
                </a:rPr>
                <a:t> 有零个或多个输入</a:t>
              </a:r>
            </a:p>
          </p:txBody>
        </p:sp>
        <p:sp>
          <p:nvSpPr>
            <p:cNvPr id="30" name="MH_Text_3"/>
            <p:cNvSpPr txBox="1"/>
            <p:nvPr>
              <p:custDataLst>
                <p:tags r:id="rId26"/>
              </p:custDataLst>
            </p:nvPr>
          </p:nvSpPr>
          <p:spPr>
            <a:xfrm>
              <a:off x="4079874" y="4073526"/>
              <a:ext cx="5094605" cy="373063"/>
            </a:xfrm>
            <a:prstGeom prst="rect">
              <a:avLst/>
            </a:prstGeom>
            <a:noFill/>
          </p:spPr>
          <p:txBody>
            <a:bodyPr lIns="0" tIns="0" rIns="0" bIns="0">
              <a:noAutofit/>
            </a:bodyPr>
            <a:lstStyle/>
            <a:p>
              <a:pPr>
                <a:lnSpc>
                  <a:spcPct val="130000"/>
                </a:lnSpc>
                <a:defRPr/>
              </a:pPr>
              <a:r>
                <a:rPr lang="zh-CN" altLang="en-US" sz="1600" dirty="0">
                  <a:solidFill>
                    <a:schemeClr val="tx1">
                      <a:lumMod val="75000"/>
                      <a:lumOff val="25000"/>
                    </a:schemeClr>
                  </a:solidFill>
                </a:rPr>
                <a:t>所谓输入是指在执行算法时需要从外界取得必要的信息</a:t>
              </a:r>
            </a:p>
          </p:txBody>
        </p:sp>
        <p:sp>
          <p:nvSpPr>
            <p:cNvPr id="31" name="MH_SubTitle_4"/>
            <p:cNvSpPr txBox="1">
              <a:spLocks noChangeArrowheads="1"/>
            </p:cNvSpPr>
            <p:nvPr>
              <p:custDataLst>
                <p:tags r:id="rId27"/>
              </p:custDataLst>
            </p:nvPr>
          </p:nvSpPr>
          <p:spPr bwMode="auto">
            <a:xfrm>
              <a:off x="4786313" y="4622800"/>
              <a:ext cx="467995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defRPr/>
              </a:pPr>
              <a:r>
                <a:rPr lang="zh-CN" altLang="en-US" b="1" dirty="0">
                  <a:solidFill>
                    <a:schemeClr val="accent2">
                      <a:lumMod val="75000"/>
                    </a:schemeClr>
                  </a:solidFill>
                  <a:latin typeface="+mn-lt"/>
                  <a:ea typeface="+mn-ea"/>
                </a:rPr>
                <a:t>有一个或多个输出</a:t>
              </a:r>
            </a:p>
          </p:txBody>
        </p:sp>
        <p:sp>
          <p:nvSpPr>
            <p:cNvPr id="32" name="MH_Text_4"/>
            <p:cNvSpPr txBox="1"/>
            <p:nvPr>
              <p:custDataLst>
                <p:tags r:id="rId28"/>
              </p:custDataLst>
            </p:nvPr>
          </p:nvSpPr>
          <p:spPr>
            <a:xfrm>
              <a:off x="4786313" y="5016501"/>
              <a:ext cx="4679950" cy="373063"/>
            </a:xfrm>
            <a:prstGeom prst="rect">
              <a:avLst/>
            </a:prstGeom>
            <a:noFill/>
          </p:spPr>
          <p:txBody>
            <a:bodyPr lIns="0" tIns="0" rIns="0" bIns="0">
              <a:normAutofit/>
            </a:bodyPr>
            <a:lstStyle/>
            <a:p>
              <a:pPr>
                <a:lnSpc>
                  <a:spcPct val="130000"/>
                </a:lnSpc>
                <a:defRPr/>
              </a:pPr>
              <a:r>
                <a:rPr lang="zh-CN" altLang="en-US" sz="1600" dirty="0">
                  <a:solidFill>
                    <a:schemeClr val="tx1">
                      <a:lumMod val="75000"/>
                      <a:lumOff val="25000"/>
                    </a:schemeClr>
                  </a:solidFill>
                </a:rPr>
                <a:t>算法的目的是为了求解，“解” 就是输出</a:t>
              </a:r>
            </a:p>
          </p:txBody>
        </p:sp>
        <p:sp>
          <p:nvSpPr>
            <p:cNvPr id="33" name="MH_SubTitle_5"/>
            <p:cNvSpPr txBox="1">
              <a:spLocks noChangeArrowheads="1"/>
            </p:cNvSpPr>
            <p:nvPr>
              <p:custDataLst>
                <p:tags r:id="rId29"/>
              </p:custDataLst>
            </p:nvPr>
          </p:nvSpPr>
          <p:spPr bwMode="auto">
            <a:xfrm>
              <a:off x="5492750" y="5568950"/>
              <a:ext cx="467995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defRPr/>
              </a:pPr>
              <a:r>
                <a:rPr lang="zh-CN" altLang="en-US" b="1" dirty="0">
                  <a:solidFill>
                    <a:schemeClr val="accent1">
                      <a:lumMod val="75000"/>
                    </a:schemeClr>
                  </a:solidFill>
                  <a:latin typeface="+mn-lt"/>
                  <a:ea typeface="+mn-ea"/>
                </a:rPr>
                <a:t>有效性</a:t>
              </a:r>
            </a:p>
          </p:txBody>
        </p:sp>
        <p:sp>
          <p:nvSpPr>
            <p:cNvPr id="34" name="MH_Text_5"/>
            <p:cNvSpPr txBox="1"/>
            <p:nvPr>
              <p:custDataLst>
                <p:tags r:id="rId30"/>
              </p:custDataLst>
            </p:nvPr>
          </p:nvSpPr>
          <p:spPr>
            <a:xfrm>
              <a:off x="5492750" y="5961063"/>
              <a:ext cx="5693410" cy="373062"/>
            </a:xfrm>
            <a:prstGeom prst="rect">
              <a:avLst/>
            </a:prstGeom>
            <a:noFill/>
          </p:spPr>
          <p:txBody>
            <a:bodyPr lIns="0" tIns="0" rIns="0" bIns="0">
              <a:noAutofit/>
            </a:bodyPr>
            <a:lstStyle/>
            <a:p>
              <a:pPr>
                <a:lnSpc>
                  <a:spcPct val="130000"/>
                </a:lnSpc>
                <a:defRPr/>
              </a:pPr>
              <a:r>
                <a:rPr lang="zh-CN" altLang="en-US" sz="1600" dirty="0">
                  <a:solidFill>
                    <a:schemeClr val="tx1">
                      <a:lumMod val="75000"/>
                      <a:lumOff val="25000"/>
                    </a:schemeClr>
                  </a:solidFill>
                </a:rPr>
                <a:t>算法中的每一个步骤都应当能有效地执行，并得到确定的结果</a:t>
              </a:r>
            </a:p>
          </p:txBody>
        </p:sp>
      </p:grpSp>
    </p:spTree>
    <p:extLst>
      <p:ext uri="{BB962C8B-B14F-4D97-AF65-F5344CB8AC3E}">
        <p14:creationId xmlns:p14="http://schemas.microsoft.com/office/powerpoint/2010/main" xmlns="" val="30144204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29360" y="1527969"/>
            <a:ext cx="9662160" cy="4246880"/>
            <a:chOff x="2751138" y="2444750"/>
            <a:chExt cx="6740526" cy="3182938"/>
          </a:xfrm>
        </p:grpSpPr>
        <p:sp>
          <p:nvSpPr>
            <p:cNvPr id="6" name="MH_Title_1"/>
            <p:cNvSpPr>
              <a:spLocks noChangeArrowheads="1"/>
            </p:cNvSpPr>
            <p:nvPr>
              <p:custDataLst>
                <p:tags r:id="rId1"/>
              </p:custDataLst>
            </p:nvPr>
          </p:nvSpPr>
          <p:spPr bwMode="auto">
            <a:xfrm>
              <a:off x="2851150" y="2882900"/>
              <a:ext cx="1474788" cy="1443038"/>
            </a:xfrm>
            <a:prstGeom prst="ellipse">
              <a:avLst/>
            </a:prstGeom>
            <a:solidFill>
              <a:schemeClr val="accent1">
                <a:lumMod val="20000"/>
                <a:lumOff val="80000"/>
              </a:schemeClr>
            </a:solidFill>
            <a:ln>
              <a:noFill/>
            </a:ln>
          </p:spPr>
          <p:txBody>
            <a:bodyPr lIns="0" tIns="0" rIns="0" bIns="0" anchor="ctr">
              <a:normAutofit/>
            </a:bodyPr>
            <a:lstStyle/>
            <a:p>
              <a:pPr algn="ctr">
                <a:lnSpc>
                  <a:spcPct val="110000"/>
                </a:lnSpc>
                <a:defRPr/>
              </a:pPr>
              <a:r>
                <a:rPr lang="zh-CN" altLang="en-US" sz="3200" dirty="0" smtClean="0">
                  <a:latin typeface="微软雅黑" panose="020B0503020204020204" pitchFamily="34" charset="-122"/>
                  <a:ea typeface="微软雅黑" panose="020B0503020204020204" pitchFamily="34" charset="-122"/>
                </a:rPr>
                <a:t>算法</a:t>
              </a:r>
              <a:endParaRPr lang="en-US" altLang="zh-CN" sz="3200" dirty="0" smtClean="0">
                <a:latin typeface="微软雅黑" panose="020B0503020204020204" pitchFamily="34" charset="-122"/>
                <a:ea typeface="微软雅黑" panose="020B0503020204020204" pitchFamily="34" charset="-122"/>
              </a:endParaRPr>
            </a:p>
            <a:p>
              <a:pPr algn="ctr">
                <a:lnSpc>
                  <a:spcPct val="110000"/>
                </a:lnSpc>
                <a:defRPr/>
              </a:pPr>
              <a:r>
                <a:rPr lang="zh-CN" altLang="en-US" sz="3200" dirty="0" smtClean="0">
                  <a:latin typeface="微软雅黑" panose="020B0503020204020204" pitchFamily="34" charset="-122"/>
                  <a:ea typeface="微软雅黑" panose="020B0503020204020204" pitchFamily="34" charset="-122"/>
                </a:rPr>
                <a:t>的表示</a:t>
              </a:r>
              <a:endParaRPr lang="zh-CN" altLang="zh-CN" sz="3200" dirty="0">
                <a:latin typeface="微软雅黑" panose="020B0503020204020204" pitchFamily="34" charset="-122"/>
                <a:ea typeface="微软雅黑" panose="020B0503020204020204" pitchFamily="34" charset="-122"/>
              </a:endParaRPr>
            </a:p>
          </p:txBody>
        </p:sp>
        <p:sp>
          <p:nvSpPr>
            <p:cNvPr id="7" name="MH_Other_1"/>
            <p:cNvSpPr>
              <a:spLocks noChangeArrowheads="1"/>
            </p:cNvSpPr>
            <p:nvPr>
              <p:custDataLst>
                <p:tags r:id="rId2"/>
              </p:custDataLst>
            </p:nvPr>
          </p:nvSpPr>
          <p:spPr bwMode="auto">
            <a:xfrm>
              <a:off x="2751138" y="2776539"/>
              <a:ext cx="1676400" cy="1639887"/>
            </a:xfrm>
            <a:prstGeom prst="ellipse">
              <a:avLst/>
            </a:prstGeom>
            <a:noFill/>
            <a:ln w="38100">
              <a:solidFill>
                <a:schemeClr val="accent1"/>
              </a:solidFill>
              <a:bevel/>
              <a:headEnd/>
              <a:tailEnd/>
            </a:ln>
            <a:extLst>
              <a:ext uri="{909E8E84-426E-40DD-AFC4-6F175D3DCCD1}">
                <a14:hiddenFill xmlns:a14="http://schemas.microsoft.com/office/drawing/2010/main" xmlns="">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chemeClr val="accent1"/>
                </a:solidFill>
              </a:endParaRPr>
            </a:p>
          </p:txBody>
        </p:sp>
        <p:sp>
          <p:nvSpPr>
            <p:cNvPr id="8" name="MH_SubTitle_4"/>
            <p:cNvSpPr>
              <a:spLocks noChangeArrowheads="1"/>
            </p:cNvSpPr>
            <p:nvPr>
              <p:custDataLst>
                <p:tags r:id="rId3"/>
              </p:custDataLst>
            </p:nvPr>
          </p:nvSpPr>
          <p:spPr bwMode="auto">
            <a:xfrm>
              <a:off x="4476751" y="4687888"/>
              <a:ext cx="887413" cy="868362"/>
            </a:xfrm>
            <a:prstGeom prst="ellipse">
              <a:avLst/>
            </a:prstGeom>
            <a:solidFill>
              <a:schemeClr val="accent1">
                <a:lumMod val="20000"/>
                <a:lumOff val="80000"/>
              </a:schemeClr>
            </a:solidFill>
            <a:ln>
              <a:noFill/>
            </a:ln>
          </p:spPr>
          <p:txBody>
            <a:bodyPr lIns="0" tIns="0" rIns="0" bIns="0" anchor="ctr">
              <a:normAutofit/>
            </a:bodyPr>
            <a:lstStyle/>
            <a:p>
              <a:pPr algn="ctr">
                <a:lnSpc>
                  <a:spcPct val="110000"/>
                </a:lnSpc>
                <a:defRPr/>
              </a:pPr>
              <a:r>
                <a:rPr lang="zh-CN" altLang="en-US" sz="2000" dirty="0" smtClean="0">
                  <a:solidFill>
                    <a:schemeClr val="tx1">
                      <a:lumMod val="65000"/>
                      <a:lumOff val="35000"/>
                    </a:schemeClr>
                  </a:solidFill>
                </a:rPr>
                <a:t>伪代码</a:t>
              </a:r>
              <a:endParaRPr lang="zh-CN" altLang="en-US" sz="2000" dirty="0">
                <a:solidFill>
                  <a:schemeClr val="tx1">
                    <a:lumMod val="65000"/>
                    <a:lumOff val="35000"/>
                  </a:schemeClr>
                </a:solidFill>
              </a:endParaRPr>
            </a:p>
          </p:txBody>
        </p:sp>
        <p:sp>
          <p:nvSpPr>
            <p:cNvPr id="9" name="MH_Other_2"/>
            <p:cNvSpPr>
              <a:spLocks noChangeArrowheads="1"/>
            </p:cNvSpPr>
            <p:nvPr>
              <p:custDataLst>
                <p:tags r:id="rId4"/>
              </p:custDataLst>
            </p:nvPr>
          </p:nvSpPr>
          <p:spPr bwMode="auto">
            <a:xfrm>
              <a:off x="4403726" y="4616450"/>
              <a:ext cx="1033463" cy="1011238"/>
            </a:xfrm>
            <a:prstGeom prst="ellipse">
              <a:avLst/>
            </a:prstGeom>
            <a:noFill/>
            <a:ln w="38100">
              <a:solidFill>
                <a:schemeClr val="accent1"/>
              </a:solidFill>
              <a:bevel/>
              <a:headEnd/>
              <a:tailEnd/>
            </a:ln>
            <a:extLst>
              <a:ext uri="{909E8E84-426E-40DD-AFC4-6F175D3DCCD1}">
                <a14:hiddenFill xmlns:a14="http://schemas.microsoft.com/office/drawing/2010/main" xmlns="">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10" name="MH_SubTitle_3"/>
            <p:cNvSpPr>
              <a:spLocks noChangeArrowheads="1"/>
            </p:cNvSpPr>
            <p:nvPr>
              <p:custDataLst>
                <p:tags r:id="rId5"/>
              </p:custDataLst>
            </p:nvPr>
          </p:nvSpPr>
          <p:spPr bwMode="auto">
            <a:xfrm>
              <a:off x="6580188" y="4348163"/>
              <a:ext cx="887412" cy="868362"/>
            </a:xfrm>
            <a:prstGeom prst="ellipse">
              <a:avLst/>
            </a:prstGeom>
            <a:solidFill>
              <a:schemeClr val="accent1">
                <a:lumMod val="20000"/>
                <a:lumOff val="80000"/>
              </a:schemeClr>
            </a:solidFill>
            <a:ln>
              <a:noFill/>
            </a:ln>
          </p:spPr>
          <p:txBody>
            <a:bodyPr lIns="0" tIns="0" rIns="0" bIns="0" anchor="ctr">
              <a:normAutofit/>
            </a:bodyPr>
            <a:lstStyle/>
            <a:p>
              <a:pPr algn="ctr">
                <a:lnSpc>
                  <a:spcPct val="110000"/>
                </a:lnSpc>
                <a:defRPr/>
              </a:pPr>
              <a:r>
                <a:rPr lang="zh-CN" altLang="en-US" sz="2000" dirty="0" smtClean="0">
                  <a:solidFill>
                    <a:schemeClr val="tx1">
                      <a:lumMod val="65000"/>
                      <a:lumOff val="35000"/>
                    </a:schemeClr>
                  </a:solidFill>
                </a:rPr>
                <a:t>结构化</a:t>
              </a:r>
              <a:endParaRPr lang="en-US" altLang="zh-CN" sz="2000" dirty="0" smtClean="0">
                <a:solidFill>
                  <a:schemeClr val="tx1">
                    <a:lumMod val="65000"/>
                    <a:lumOff val="35000"/>
                  </a:schemeClr>
                </a:solidFill>
              </a:endParaRPr>
            </a:p>
            <a:p>
              <a:pPr algn="ctr">
                <a:lnSpc>
                  <a:spcPct val="110000"/>
                </a:lnSpc>
                <a:defRPr/>
              </a:pPr>
              <a:r>
                <a:rPr lang="zh-CN" altLang="en-US" sz="2000" dirty="0">
                  <a:solidFill>
                    <a:schemeClr val="tx1">
                      <a:lumMod val="65000"/>
                      <a:lumOff val="35000"/>
                    </a:schemeClr>
                  </a:solidFill>
                </a:rPr>
                <a:t>流程图</a:t>
              </a:r>
            </a:p>
          </p:txBody>
        </p:sp>
        <p:sp>
          <p:nvSpPr>
            <p:cNvPr id="11" name="MH_Other_3"/>
            <p:cNvSpPr>
              <a:spLocks noChangeArrowheads="1"/>
            </p:cNvSpPr>
            <p:nvPr>
              <p:custDataLst>
                <p:tags r:id="rId6"/>
              </p:custDataLst>
            </p:nvPr>
          </p:nvSpPr>
          <p:spPr bwMode="auto">
            <a:xfrm>
              <a:off x="6505576" y="4270375"/>
              <a:ext cx="1033463" cy="1011238"/>
            </a:xfrm>
            <a:prstGeom prst="ellipse">
              <a:avLst/>
            </a:prstGeom>
            <a:noFill/>
            <a:ln w="38100">
              <a:solidFill>
                <a:schemeClr val="accent1"/>
              </a:solidFill>
              <a:bevel/>
              <a:headEnd/>
              <a:tailEnd/>
            </a:ln>
            <a:extLst>
              <a:ext uri="{909E8E84-426E-40DD-AFC4-6F175D3DCCD1}">
                <a14:hiddenFill xmlns:a14="http://schemas.microsoft.com/office/drawing/2010/main" xmlns="">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12" name="MH_SubTitle_2"/>
            <p:cNvSpPr>
              <a:spLocks noChangeArrowheads="1"/>
            </p:cNvSpPr>
            <p:nvPr>
              <p:custDataLst>
                <p:tags r:id="rId7"/>
              </p:custDataLst>
            </p:nvPr>
          </p:nvSpPr>
          <p:spPr bwMode="auto">
            <a:xfrm>
              <a:off x="8531226" y="3238501"/>
              <a:ext cx="887413" cy="868363"/>
            </a:xfrm>
            <a:prstGeom prst="ellipse">
              <a:avLst/>
            </a:prstGeom>
            <a:solidFill>
              <a:schemeClr val="accent1">
                <a:lumMod val="20000"/>
                <a:lumOff val="80000"/>
              </a:schemeClr>
            </a:solidFill>
            <a:ln>
              <a:noFill/>
            </a:ln>
          </p:spPr>
          <p:txBody>
            <a:bodyPr lIns="0" tIns="0" rIns="0" bIns="0" anchor="ctr">
              <a:normAutofit/>
            </a:bodyPr>
            <a:lstStyle/>
            <a:p>
              <a:pPr algn="ctr">
                <a:lnSpc>
                  <a:spcPct val="110000"/>
                </a:lnSpc>
                <a:defRPr/>
              </a:pPr>
              <a:r>
                <a:rPr lang="zh-CN" altLang="en-US" sz="2000" dirty="0" smtClean="0">
                  <a:solidFill>
                    <a:schemeClr val="tx1">
                      <a:lumMod val="65000"/>
                      <a:lumOff val="35000"/>
                    </a:schemeClr>
                  </a:solidFill>
                </a:rPr>
                <a:t>传统</a:t>
              </a:r>
              <a:endParaRPr lang="en-US" altLang="zh-CN" sz="2000" dirty="0" smtClean="0">
                <a:solidFill>
                  <a:schemeClr val="tx1">
                    <a:lumMod val="65000"/>
                    <a:lumOff val="35000"/>
                  </a:schemeClr>
                </a:solidFill>
              </a:endParaRPr>
            </a:p>
            <a:p>
              <a:pPr algn="ctr">
                <a:lnSpc>
                  <a:spcPct val="110000"/>
                </a:lnSpc>
                <a:defRPr/>
              </a:pPr>
              <a:r>
                <a:rPr lang="zh-CN" altLang="en-US" sz="2000" dirty="0" smtClean="0">
                  <a:solidFill>
                    <a:schemeClr val="tx1">
                      <a:lumMod val="65000"/>
                      <a:lumOff val="35000"/>
                    </a:schemeClr>
                  </a:solidFill>
                </a:rPr>
                <a:t>流程图</a:t>
              </a:r>
              <a:endParaRPr lang="zh-CN" altLang="en-US" sz="2000" dirty="0">
                <a:solidFill>
                  <a:schemeClr val="tx1">
                    <a:lumMod val="65000"/>
                    <a:lumOff val="35000"/>
                  </a:schemeClr>
                </a:solidFill>
              </a:endParaRPr>
            </a:p>
          </p:txBody>
        </p:sp>
        <p:sp>
          <p:nvSpPr>
            <p:cNvPr id="13" name="MH_Other_4"/>
            <p:cNvSpPr>
              <a:spLocks noChangeArrowheads="1"/>
            </p:cNvSpPr>
            <p:nvPr>
              <p:custDataLst>
                <p:tags r:id="rId8"/>
              </p:custDataLst>
            </p:nvPr>
          </p:nvSpPr>
          <p:spPr bwMode="auto">
            <a:xfrm>
              <a:off x="8458201" y="3167064"/>
              <a:ext cx="1033463" cy="1011237"/>
            </a:xfrm>
            <a:prstGeom prst="ellipse">
              <a:avLst/>
            </a:prstGeom>
            <a:noFill/>
            <a:ln w="38100">
              <a:solidFill>
                <a:schemeClr val="accent1"/>
              </a:solidFill>
              <a:bevel/>
              <a:headEnd/>
              <a:tailEnd/>
            </a:ln>
            <a:extLst>
              <a:ext uri="{909E8E84-426E-40DD-AFC4-6F175D3DCCD1}">
                <a14:hiddenFill xmlns:a14="http://schemas.microsoft.com/office/drawing/2010/main" xmlns="">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14" name="MH_SubTitle_1"/>
            <p:cNvSpPr>
              <a:spLocks noChangeArrowheads="1"/>
            </p:cNvSpPr>
            <p:nvPr>
              <p:custDataLst>
                <p:tags r:id="rId9"/>
              </p:custDataLst>
            </p:nvPr>
          </p:nvSpPr>
          <p:spPr bwMode="auto">
            <a:xfrm>
              <a:off x="5800726" y="2520951"/>
              <a:ext cx="887413" cy="868363"/>
            </a:xfrm>
            <a:prstGeom prst="ellipse">
              <a:avLst/>
            </a:prstGeom>
            <a:solidFill>
              <a:schemeClr val="accent1">
                <a:lumMod val="20000"/>
                <a:lumOff val="80000"/>
              </a:schemeClr>
            </a:solidFill>
            <a:ln>
              <a:noFill/>
            </a:ln>
          </p:spPr>
          <p:txBody>
            <a:bodyPr lIns="0" tIns="0" rIns="0" bIns="0" anchor="ctr">
              <a:normAutofit/>
            </a:bodyPr>
            <a:lstStyle/>
            <a:p>
              <a:pPr algn="ctr">
                <a:lnSpc>
                  <a:spcPct val="110000"/>
                </a:lnSpc>
                <a:defRPr/>
              </a:pPr>
              <a:r>
                <a:rPr lang="zh-CN" altLang="en-US" sz="2000" dirty="0" smtClean="0">
                  <a:solidFill>
                    <a:schemeClr val="tx1">
                      <a:lumMod val="65000"/>
                      <a:lumOff val="35000"/>
                    </a:schemeClr>
                  </a:solidFill>
                </a:rPr>
                <a:t>自然</a:t>
              </a:r>
              <a:endParaRPr lang="en-US" altLang="zh-CN" sz="2000" dirty="0" smtClean="0">
                <a:solidFill>
                  <a:schemeClr val="tx1">
                    <a:lumMod val="65000"/>
                    <a:lumOff val="35000"/>
                  </a:schemeClr>
                </a:solidFill>
              </a:endParaRPr>
            </a:p>
            <a:p>
              <a:pPr algn="ctr">
                <a:lnSpc>
                  <a:spcPct val="110000"/>
                </a:lnSpc>
                <a:defRPr/>
              </a:pPr>
              <a:r>
                <a:rPr lang="zh-CN" altLang="en-US" sz="2000" dirty="0" smtClean="0">
                  <a:solidFill>
                    <a:schemeClr val="tx1">
                      <a:lumMod val="65000"/>
                      <a:lumOff val="35000"/>
                    </a:schemeClr>
                  </a:solidFill>
                </a:rPr>
                <a:t>语言</a:t>
              </a:r>
              <a:endParaRPr lang="zh-CN" altLang="en-US" sz="2000" dirty="0">
                <a:solidFill>
                  <a:schemeClr val="tx1">
                    <a:lumMod val="65000"/>
                    <a:lumOff val="35000"/>
                  </a:schemeClr>
                </a:solidFill>
              </a:endParaRPr>
            </a:p>
          </p:txBody>
        </p:sp>
        <p:sp>
          <p:nvSpPr>
            <p:cNvPr id="15" name="MH_Other_5"/>
            <p:cNvSpPr>
              <a:spLocks noChangeArrowheads="1"/>
            </p:cNvSpPr>
            <p:nvPr>
              <p:custDataLst>
                <p:tags r:id="rId10"/>
              </p:custDataLst>
            </p:nvPr>
          </p:nvSpPr>
          <p:spPr bwMode="auto">
            <a:xfrm>
              <a:off x="5719763" y="2444750"/>
              <a:ext cx="1035050" cy="1011238"/>
            </a:xfrm>
            <a:prstGeom prst="ellipse">
              <a:avLst/>
            </a:prstGeom>
            <a:noFill/>
            <a:ln w="38100">
              <a:solidFill>
                <a:schemeClr val="accent1"/>
              </a:solidFill>
              <a:bevel/>
              <a:headEnd/>
              <a:tailEnd/>
            </a:ln>
            <a:extLst>
              <a:ext uri="{909E8E84-426E-40DD-AFC4-6F175D3DCCD1}">
                <a14:hiddenFill xmlns:a14="http://schemas.microsoft.com/office/drawing/2010/main" xmlns="">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16" name="MH_Other_6"/>
            <p:cNvSpPr>
              <a:spLocks noChangeShapeType="1"/>
            </p:cNvSpPr>
            <p:nvPr>
              <p:custDataLst>
                <p:tags r:id="rId11"/>
              </p:custDataLst>
            </p:nvPr>
          </p:nvSpPr>
          <p:spPr bwMode="auto">
            <a:xfrm>
              <a:off x="4149725" y="4198939"/>
              <a:ext cx="465138" cy="503237"/>
            </a:xfrm>
            <a:prstGeom prst="line">
              <a:avLst/>
            </a:prstGeom>
            <a:noFill/>
            <a:ln w="12700" cap="flat" cmpd="sng">
              <a:solidFill>
                <a:schemeClr val="accent1">
                  <a:lumMod val="40000"/>
                  <a:lumOff val="60000"/>
                </a:schemeClr>
              </a:solidFill>
              <a:bevel/>
              <a:headEnd/>
              <a:tailEnd/>
            </a:ln>
            <a:extLst>
              <a:ext uri="{909E8E84-426E-40DD-AFC4-6F175D3DCCD1}">
                <a14:hiddenFill xmlns:a14="http://schemas.microsoft.com/office/drawing/2010/main" xmlns="">
                  <a:noFill/>
                </a14:hiddenFill>
              </a:ext>
            </a:extLst>
          </p:spPr>
          <p:txBody>
            <a:bodyPr/>
            <a:lstStyle/>
            <a:p>
              <a:pPr>
                <a:defRPr/>
              </a:pPr>
              <a:endParaRPr lang="zh-CN" altLang="en-US"/>
            </a:p>
          </p:txBody>
        </p:sp>
        <p:sp>
          <p:nvSpPr>
            <p:cNvPr id="17" name="MH_Other_7"/>
            <p:cNvSpPr>
              <a:spLocks noChangeShapeType="1"/>
            </p:cNvSpPr>
            <p:nvPr>
              <p:custDataLst>
                <p:tags r:id="rId12"/>
              </p:custDataLst>
            </p:nvPr>
          </p:nvSpPr>
          <p:spPr bwMode="auto">
            <a:xfrm flipV="1">
              <a:off x="4391025" y="3040063"/>
              <a:ext cx="1328738" cy="296862"/>
            </a:xfrm>
            <a:prstGeom prst="line">
              <a:avLst/>
            </a:prstGeom>
            <a:noFill/>
            <a:ln w="12700" cap="flat" cmpd="sng">
              <a:solidFill>
                <a:schemeClr val="accent1">
                  <a:lumMod val="40000"/>
                  <a:lumOff val="60000"/>
                </a:schemeClr>
              </a:solidFill>
              <a:bevel/>
              <a:headEnd/>
              <a:tailEnd/>
            </a:ln>
            <a:extLst>
              <a:ext uri="{909E8E84-426E-40DD-AFC4-6F175D3DCCD1}">
                <a14:hiddenFill xmlns:a14="http://schemas.microsoft.com/office/drawing/2010/main" xmlns="">
                  <a:noFill/>
                </a14:hiddenFill>
              </a:ext>
            </a:extLst>
          </p:spPr>
          <p:txBody>
            <a:bodyPr/>
            <a:lstStyle/>
            <a:p>
              <a:pPr>
                <a:defRPr/>
              </a:pPr>
              <a:endParaRPr lang="zh-CN" altLang="en-US"/>
            </a:p>
          </p:txBody>
        </p:sp>
        <p:sp>
          <p:nvSpPr>
            <p:cNvPr id="18" name="MH_Other_8"/>
            <p:cNvSpPr>
              <a:spLocks noChangeShapeType="1"/>
            </p:cNvSpPr>
            <p:nvPr>
              <p:custDataLst>
                <p:tags r:id="rId13"/>
              </p:custDataLst>
            </p:nvPr>
          </p:nvSpPr>
          <p:spPr bwMode="auto">
            <a:xfrm>
              <a:off x="4341814" y="3975100"/>
              <a:ext cx="2136775" cy="719138"/>
            </a:xfrm>
            <a:prstGeom prst="line">
              <a:avLst/>
            </a:prstGeom>
            <a:noFill/>
            <a:ln w="12700" cap="flat" cmpd="sng">
              <a:solidFill>
                <a:schemeClr val="accent1">
                  <a:lumMod val="40000"/>
                  <a:lumOff val="60000"/>
                </a:schemeClr>
              </a:solidFill>
              <a:bevel/>
              <a:headEnd/>
              <a:tailEnd/>
            </a:ln>
            <a:extLst>
              <a:ext uri="{909E8E84-426E-40DD-AFC4-6F175D3DCCD1}">
                <a14:hiddenFill xmlns:a14="http://schemas.microsoft.com/office/drawing/2010/main" xmlns="">
                  <a:noFill/>
                </a14:hiddenFill>
              </a:ext>
            </a:extLst>
          </p:spPr>
          <p:txBody>
            <a:bodyPr/>
            <a:lstStyle/>
            <a:p>
              <a:pPr>
                <a:defRPr/>
              </a:pPr>
              <a:endParaRPr lang="zh-CN" altLang="en-US"/>
            </a:p>
          </p:txBody>
        </p:sp>
        <p:sp>
          <p:nvSpPr>
            <p:cNvPr id="19" name="MH_Other_9"/>
            <p:cNvSpPr>
              <a:spLocks noChangeShapeType="1"/>
            </p:cNvSpPr>
            <p:nvPr>
              <p:custDataLst>
                <p:tags r:id="rId14"/>
              </p:custDataLst>
            </p:nvPr>
          </p:nvSpPr>
          <p:spPr bwMode="auto">
            <a:xfrm>
              <a:off x="4433888" y="3663951"/>
              <a:ext cx="4024312" cy="9525"/>
            </a:xfrm>
            <a:prstGeom prst="line">
              <a:avLst/>
            </a:prstGeom>
            <a:noFill/>
            <a:ln w="12700" cap="flat" cmpd="sng">
              <a:solidFill>
                <a:schemeClr val="accent1">
                  <a:lumMod val="40000"/>
                  <a:lumOff val="60000"/>
                </a:schemeClr>
              </a:solidFill>
              <a:bevel/>
              <a:headEnd/>
              <a:tailEnd/>
            </a:ln>
            <a:extLst>
              <a:ext uri="{909E8E84-426E-40DD-AFC4-6F175D3DCCD1}">
                <a14:hiddenFill xmlns:a14="http://schemas.microsoft.com/office/drawing/2010/main" xmlns="">
                  <a:noFill/>
                </a14:hiddenFill>
              </a:ext>
            </a:extLst>
          </p:spPr>
          <p:txBody>
            <a:bodyPr/>
            <a:lstStyle/>
            <a:p>
              <a:pPr>
                <a:defRPr/>
              </a:pPr>
              <a:endParaRPr lang="zh-CN" altLang="en-US"/>
            </a:p>
          </p:txBody>
        </p:sp>
      </p:grpSp>
    </p:spTree>
    <p:extLst>
      <p:ext uri="{BB962C8B-B14F-4D97-AF65-F5344CB8AC3E}">
        <p14:creationId xmlns:p14="http://schemas.microsoft.com/office/powerpoint/2010/main" xmlns="" val="23869690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2280" y="114805"/>
            <a:ext cx="10515600" cy="1325563"/>
          </a:xfrm>
        </p:spPr>
        <p:txBody>
          <a:bodyPr/>
          <a:lstStyle/>
          <a:p>
            <a:r>
              <a:rPr lang="zh-CN" altLang="en-US" dirty="0" smtClean="0"/>
              <a:t>用流程图表示算法</a:t>
            </a:r>
            <a:endParaRPr lang="zh-CN" altLang="en-US" dirty="0"/>
          </a:p>
        </p:txBody>
      </p:sp>
      <p:sp>
        <p:nvSpPr>
          <p:cNvPr id="4" name="椭圆 3"/>
          <p:cNvSpPr/>
          <p:nvPr/>
        </p:nvSpPr>
        <p:spPr>
          <a:xfrm>
            <a:off x="1912461" y="1187511"/>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5" name="流程图: 可选过程 4"/>
          <p:cNvSpPr/>
          <p:nvPr/>
        </p:nvSpPr>
        <p:spPr>
          <a:xfrm>
            <a:off x="2384901" y="1652639"/>
            <a:ext cx="720000" cy="461665"/>
          </a:xfrm>
          <a:prstGeom prst="flowChartAlternateProcess">
            <a:avLst/>
          </a:prstGeom>
          <a:noFill/>
          <a:ln w="381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文本框 5"/>
          <p:cNvSpPr txBox="1"/>
          <p:nvPr/>
        </p:nvSpPr>
        <p:spPr>
          <a:xfrm>
            <a:off x="3776821" y="1652638"/>
            <a:ext cx="1513840" cy="461665"/>
          </a:xfrm>
          <a:prstGeom prst="rect">
            <a:avLst/>
          </a:prstGeom>
          <a:noFill/>
        </p:spPr>
        <p:txBody>
          <a:bodyPr wrap="square" rtlCol="0">
            <a:spAutoFit/>
          </a:bodyPr>
          <a:lstStyle/>
          <a:p>
            <a:r>
              <a:rPr lang="zh-CN" altLang="en-US" sz="2400" dirty="0" smtClean="0">
                <a:solidFill>
                  <a:schemeClr val="tx1">
                    <a:lumMod val="75000"/>
                    <a:lumOff val="25000"/>
                  </a:schemeClr>
                </a:solidFill>
              </a:rPr>
              <a:t>起止框</a:t>
            </a:r>
            <a:endParaRPr lang="zh-CN" altLang="en-US" sz="2400" dirty="0">
              <a:solidFill>
                <a:schemeClr val="tx1">
                  <a:lumMod val="75000"/>
                  <a:lumOff val="25000"/>
                </a:schemeClr>
              </a:solidFill>
            </a:endParaRPr>
          </a:p>
        </p:txBody>
      </p:sp>
      <p:sp>
        <p:nvSpPr>
          <p:cNvPr id="7" name="椭圆 6"/>
          <p:cNvSpPr/>
          <p:nvPr/>
        </p:nvSpPr>
        <p:spPr>
          <a:xfrm>
            <a:off x="1912461" y="2920741"/>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776821" y="3385868"/>
            <a:ext cx="1823720" cy="461665"/>
          </a:xfrm>
          <a:prstGeom prst="rect">
            <a:avLst/>
          </a:prstGeom>
          <a:noFill/>
        </p:spPr>
        <p:txBody>
          <a:bodyPr wrap="square" rtlCol="0">
            <a:spAutoFit/>
          </a:bodyPr>
          <a:lstStyle/>
          <a:p>
            <a:r>
              <a:rPr lang="zh-CN" altLang="en-US" sz="2400" dirty="0" smtClean="0">
                <a:solidFill>
                  <a:schemeClr val="tx1">
                    <a:lumMod val="75000"/>
                    <a:lumOff val="25000"/>
                  </a:schemeClr>
                </a:solidFill>
              </a:rPr>
              <a:t>输入输出框</a:t>
            </a:r>
            <a:endParaRPr lang="zh-CN" altLang="en-US" sz="2400" dirty="0">
              <a:solidFill>
                <a:schemeClr val="tx1">
                  <a:lumMod val="75000"/>
                  <a:lumOff val="25000"/>
                </a:schemeClr>
              </a:solidFill>
            </a:endParaRPr>
          </a:p>
        </p:txBody>
      </p:sp>
      <p:sp>
        <p:nvSpPr>
          <p:cNvPr id="10" name="椭圆 9"/>
          <p:cNvSpPr/>
          <p:nvPr/>
        </p:nvSpPr>
        <p:spPr>
          <a:xfrm>
            <a:off x="1912461" y="4653971"/>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776821" y="5119098"/>
            <a:ext cx="1513840" cy="461665"/>
          </a:xfrm>
          <a:prstGeom prst="rect">
            <a:avLst/>
          </a:prstGeom>
          <a:noFill/>
        </p:spPr>
        <p:txBody>
          <a:bodyPr wrap="square" rtlCol="0">
            <a:spAutoFit/>
          </a:bodyPr>
          <a:lstStyle/>
          <a:p>
            <a:r>
              <a:rPr lang="zh-CN" altLang="en-US" sz="2400" dirty="0" smtClean="0">
                <a:solidFill>
                  <a:schemeClr val="tx1">
                    <a:lumMod val="75000"/>
                    <a:lumOff val="25000"/>
                  </a:schemeClr>
                </a:solidFill>
              </a:rPr>
              <a:t>判断框</a:t>
            </a:r>
            <a:endParaRPr lang="zh-CN" altLang="en-US" sz="2400" dirty="0">
              <a:solidFill>
                <a:schemeClr val="tx1">
                  <a:lumMod val="75000"/>
                  <a:lumOff val="25000"/>
                </a:schemeClr>
              </a:solidFill>
            </a:endParaRPr>
          </a:p>
        </p:txBody>
      </p:sp>
      <p:sp>
        <p:nvSpPr>
          <p:cNvPr id="13" name="椭圆 12"/>
          <p:cNvSpPr/>
          <p:nvPr/>
        </p:nvSpPr>
        <p:spPr>
          <a:xfrm>
            <a:off x="6901180" y="114805"/>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8765540" y="579932"/>
            <a:ext cx="1513840" cy="461665"/>
          </a:xfrm>
          <a:prstGeom prst="rect">
            <a:avLst/>
          </a:prstGeom>
          <a:noFill/>
        </p:spPr>
        <p:txBody>
          <a:bodyPr wrap="square" rtlCol="0">
            <a:spAutoFit/>
          </a:bodyPr>
          <a:lstStyle/>
          <a:p>
            <a:r>
              <a:rPr lang="zh-CN" altLang="en-US" sz="2400" dirty="0">
                <a:solidFill>
                  <a:schemeClr val="tx1">
                    <a:lumMod val="75000"/>
                    <a:lumOff val="25000"/>
                  </a:schemeClr>
                </a:solidFill>
              </a:rPr>
              <a:t>处理</a:t>
            </a:r>
            <a:r>
              <a:rPr lang="zh-CN" altLang="en-US" sz="2400" dirty="0" smtClean="0">
                <a:solidFill>
                  <a:schemeClr val="tx1">
                    <a:lumMod val="75000"/>
                    <a:lumOff val="25000"/>
                  </a:schemeClr>
                </a:solidFill>
              </a:rPr>
              <a:t>框</a:t>
            </a:r>
            <a:endParaRPr lang="zh-CN" altLang="en-US" sz="2400" dirty="0">
              <a:solidFill>
                <a:schemeClr val="tx1">
                  <a:lumMod val="75000"/>
                  <a:lumOff val="25000"/>
                </a:schemeClr>
              </a:solidFill>
            </a:endParaRPr>
          </a:p>
        </p:txBody>
      </p:sp>
      <p:sp>
        <p:nvSpPr>
          <p:cNvPr id="16" name="椭圆 15"/>
          <p:cNvSpPr/>
          <p:nvPr/>
        </p:nvSpPr>
        <p:spPr>
          <a:xfrm>
            <a:off x="6901180" y="1848035"/>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8765540" y="2313162"/>
            <a:ext cx="1513840" cy="461665"/>
          </a:xfrm>
          <a:prstGeom prst="rect">
            <a:avLst/>
          </a:prstGeom>
          <a:noFill/>
        </p:spPr>
        <p:txBody>
          <a:bodyPr wrap="square" rtlCol="0">
            <a:spAutoFit/>
          </a:bodyPr>
          <a:lstStyle/>
          <a:p>
            <a:r>
              <a:rPr lang="zh-CN" altLang="en-US" sz="2400" dirty="0" smtClean="0">
                <a:solidFill>
                  <a:schemeClr val="tx1">
                    <a:lumMod val="75000"/>
                    <a:lumOff val="25000"/>
                  </a:schemeClr>
                </a:solidFill>
              </a:rPr>
              <a:t>流程线</a:t>
            </a:r>
            <a:endParaRPr lang="zh-CN" altLang="en-US" sz="2400" dirty="0">
              <a:solidFill>
                <a:schemeClr val="tx1">
                  <a:lumMod val="75000"/>
                  <a:lumOff val="25000"/>
                </a:schemeClr>
              </a:solidFill>
            </a:endParaRPr>
          </a:p>
        </p:txBody>
      </p:sp>
      <p:sp>
        <p:nvSpPr>
          <p:cNvPr id="19" name="椭圆 18"/>
          <p:cNvSpPr/>
          <p:nvPr/>
        </p:nvSpPr>
        <p:spPr>
          <a:xfrm>
            <a:off x="6901180" y="3581265"/>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765540" y="4046392"/>
            <a:ext cx="1513840" cy="461665"/>
          </a:xfrm>
          <a:prstGeom prst="rect">
            <a:avLst/>
          </a:prstGeom>
          <a:noFill/>
        </p:spPr>
        <p:txBody>
          <a:bodyPr wrap="square" rtlCol="0">
            <a:spAutoFit/>
          </a:bodyPr>
          <a:lstStyle/>
          <a:p>
            <a:r>
              <a:rPr lang="zh-CN" altLang="en-US" sz="2400" dirty="0" smtClean="0">
                <a:solidFill>
                  <a:schemeClr val="tx1">
                    <a:lumMod val="75000"/>
                    <a:lumOff val="25000"/>
                  </a:schemeClr>
                </a:solidFill>
              </a:rPr>
              <a:t>连接点</a:t>
            </a:r>
            <a:endParaRPr lang="zh-CN" altLang="en-US" sz="2400" dirty="0">
              <a:solidFill>
                <a:schemeClr val="tx1">
                  <a:lumMod val="75000"/>
                  <a:lumOff val="25000"/>
                </a:schemeClr>
              </a:solidFill>
            </a:endParaRPr>
          </a:p>
        </p:txBody>
      </p:sp>
      <p:sp>
        <p:nvSpPr>
          <p:cNvPr id="22" name="椭圆 21"/>
          <p:cNvSpPr/>
          <p:nvPr/>
        </p:nvSpPr>
        <p:spPr>
          <a:xfrm>
            <a:off x="6901180" y="5314495"/>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8765540" y="5779622"/>
            <a:ext cx="1513840" cy="461665"/>
          </a:xfrm>
          <a:prstGeom prst="rect">
            <a:avLst/>
          </a:prstGeom>
          <a:noFill/>
        </p:spPr>
        <p:txBody>
          <a:bodyPr wrap="square" rtlCol="0">
            <a:spAutoFit/>
          </a:bodyPr>
          <a:lstStyle/>
          <a:p>
            <a:r>
              <a:rPr lang="zh-CN" altLang="en-US" sz="2400" dirty="0">
                <a:solidFill>
                  <a:schemeClr val="tx1">
                    <a:lumMod val="75000"/>
                    <a:lumOff val="25000"/>
                  </a:schemeClr>
                </a:solidFill>
              </a:rPr>
              <a:t>注释</a:t>
            </a:r>
            <a:r>
              <a:rPr lang="zh-CN" altLang="en-US" sz="2400" dirty="0" smtClean="0">
                <a:solidFill>
                  <a:schemeClr val="tx1">
                    <a:lumMod val="75000"/>
                    <a:lumOff val="25000"/>
                  </a:schemeClr>
                </a:solidFill>
              </a:rPr>
              <a:t>框</a:t>
            </a:r>
            <a:endParaRPr lang="zh-CN" altLang="en-US" sz="2400" dirty="0">
              <a:solidFill>
                <a:schemeClr val="tx1">
                  <a:lumMod val="75000"/>
                  <a:lumOff val="25000"/>
                </a:schemeClr>
              </a:solidFill>
            </a:endParaRPr>
          </a:p>
        </p:txBody>
      </p:sp>
      <p:sp>
        <p:nvSpPr>
          <p:cNvPr id="25" name="流程图: 数据 24"/>
          <p:cNvSpPr/>
          <p:nvPr/>
        </p:nvSpPr>
        <p:spPr>
          <a:xfrm>
            <a:off x="2384901" y="3385868"/>
            <a:ext cx="720000" cy="461665"/>
          </a:xfrm>
          <a:prstGeom prst="flowChartInputOutput">
            <a:avLst/>
          </a:prstGeom>
          <a:noFill/>
          <a:ln w="381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dk1"/>
              </a:solidFill>
            </a:endParaRPr>
          </a:p>
        </p:txBody>
      </p:sp>
      <p:sp>
        <p:nvSpPr>
          <p:cNvPr id="26" name="流程图: 决策 25"/>
          <p:cNvSpPr/>
          <p:nvPr/>
        </p:nvSpPr>
        <p:spPr>
          <a:xfrm>
            <a:off x="2384901" y="5112674"/>
            <a:ext cx="720000" cy="461665"/>
          </a:xfrm>
          <a:prstGeom prst="flowChartDecision">
            <a:avLst/>
          </a:prstGeom>
          <a:noFill/>
          <a:ln w="381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dk1"/>
              </a:solidFill>
            </a:endParaRPr>
          </a:p>
        </p:txBody>
      </p:sp>
      <p:sp>
        <p:nvSpPr>
          <p:cNvPr id="27" name="流程图: 过程 26"/>
          <p:cNvSpPr/>
          <p:nvPr/>
        </p:nvSpPr>
        <p:spPr>
          <a:xfrm>
            <a:off x="7399020" y="579932"/>
            <a:ext cx="720000" cy="466003"/>
          </a:xfrm>
          <a:prstGeom prst="flowChartProcess">
            <a:avLst/>
          </a:prstGeom>
          <a:noFill/>
          <a:ln w="381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dk1"/>
              </a:solidFill>
            </a:endParaRPr>
          </a:p>
        </p:txBody>
      </p:sp>
      <p:cxnSp>
        <p:nvCxnSpPr>
          <p:cNvPr id="29" name="直接箭头连接符 28"/>
          <p:cNvCxnSpPr/>
          <p:nvPr/>
        </p:nvCxnSpPr>
        <p:spPr>
          <a:xfrm>
            <a:off x="7399020" y="2273607"/>
            <a:ext cx="0" cy="603511"/>
          </a:xfrm>
          <a:prstGeom prst="straightConnector1">
            <a:avLst/>
          </a:prstGeom>
          <a:noFill/>
          <a:ln w="38100">
            <a:solidFill>
              <a:schemeClr val="bg1"/>
            </a:solidFill>
            <a:tailEnd type="triangle" w="lg" len="lg"/>
          </a:ln>
        </p:spPr>
        <p:style>
          <a:lnRef idx="2">
            <a:schemeClr val="accent1"/>
          </a:lnRef>
          <a:fillRef idx="1">
            <a:schemeClr val="lt1"/>
          </a:fillRef>
          <a:effectRef idx="0">
            <a:schemeClr val="accent1"/>
          </a:effectRef>
          <a:fontRef idx="minor">
            <a:schemeClr val="dk1"/>
          </a:fontRef>
        </p:style>
      </p:cxnSp>
      <p:cxnSp>
        <p:nvCxnSpPr>
          <p:cNvPr id="30" name="直接箭头连接符 29"/>
          <p:cNvCxnSpPr/>
          <p:nvPr/>
        </p:nvCxnSpPr>
        <p:spPr>
          <a:xfrm>
            <a:off x="7701100" y="2579431"/>
            <a:ext cx="523240" cy="0"/>
          </a:xfrm>
          <a:prstGeom prst="straightConnector1">
            <a:avLst/>
          </a:prstGeom>
          <a:noFill/>
          <a:ln w="38100">
            <a:solidFill>
              <a:schemeClr val="bg1"/>
            </a:solidFill>
            <a:tailEnd type="triangle" w="lg" len="lg"/>
          </a:ln>
        </p:spPr>
        <p:style>
          <a:lnRef idx="2">
            <a:schemeClr val="accent1"/>
          </a:lnRef>
          <a:fillRef idx="1">
            <a:schemeClr val="lt1"/>
          </a:fillRef>
          <a:effectRef idx="0">
            <a:schemeClr val="accent1"/>
          </a:effectRef>
          <a:fontRef idx="minor">
            <a:schemeClr val="dk1"/>
          </a:fontRef>
        </p:style>
      </p:cxnSp>
      <p:sp>
        <p:nvSpPr>
          <p:cNvPr id="32" name="流程图: 接点 31"/>
          <p:cNvSpPr/>
          <p:nvPr/>
        </p:nvSpPr>
        <p:spPr>
          <a:xfrm>
            <a:off x="7538561" y="4090884"/>
            <a:ext cx="372679" cy="372679"/>
          </a:xfrm>
          <a:prstGeom prst="flowChartConnector">
            <a:avLst/>
          </a:prstGeom>
          <a:noFill/>
          <a:ln w="38100">
            <a:solidFill>
              <a:schemeClr val="bg1"/>
            </a:solidFill>
            <a:tailEnd type="triangle" w="lg" len="lg"/>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34" name="直接连接符 33"/>
          <p:cNvCxnSpPr/>
          <p:nvPr/>
        </p:nvCxnSpPr>
        <p:spPr>
          <a:xfrm>
            <a:off x="7302500" y="6010454"/>
            <a:ext cx="398600" cy="0"/>
          </a:xfrm>
          <a:prstGeom prst="line">
            <a:avLst/>
          </a:prstGeom>
          <a:ln w="3810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35" name="任意多边形 34"/>
          <p:cNvSpPr/>
          <p:nvPr/>
        </p:nvSpPr>
        <p:spPr>
          <a:xfrm>
            <a:off x="7696200" y="5654854"/>
            <a:ext cx="457200" cy="685800"/>
          </a:xfrm>
          <a:custGeom>
            <a:avLst/>
            <a:gdLst>
              <a:gd name="connsiteX0" fmla="*/ 419100 w 457200"/>
              <a:gd name="connsiteY0" fmla="*/ 0 h 685800"/>
              <a:gd name="connsiteX1" fmla="*/ 0 w 457200"/>
              <a:gd name="connsiteY1" fmla="*/ 12700 h 685800"/>
              <a:gd name="connsiteX2" fmla="*/ 25400 w 457200"/>
              <a:gd name="connsiteY2" fmla="*/ 685800 h 685800"/>
              <a:gd name="connsiteX3" fmla="*/ 457200 w 457200"/>
              <a:gd name="connsiteY3" fmla="*/ 660400 h 685800"/>
            </a:gdLst>
            <a:ahLst/>
            <a:cxnLst>
              <a:cxn ang="0">
                <a:pos x="connsiteX0" y="connsiteY0"/>
              </a:cxn>
              <a:cxn ang="0">
                <a:pos x="connsiteX1" y="connsiteY1"/>
              </a:cxn>
              <a:cxn ang="0">
                <a:pos x="connsiteX2" y="connsiteY2"/>
              </a:cxn>
              <a:cxn ang="0">
                <a:pos x="connsiteX3" y="connsiteY3"/>
              </a:cxn>
            </a:cxnLst>
            <a:rect l="l" t="t" r="r" b="b"/>
            <a:pathLst>
              <a:path w="457200" h="685800">
                <a:moveTo>
                  <a:pt x="419100" y="0"/>
                </a:moveTo>
                <a:lnTo>
                  <a:pt x="0" y="12700"/>
                </a:lnTo>
                <a:lnTo>
                  <a:pt x="25400" y="685800"/>
                </a:lnTo>
                <a:lnTo>
                  <a:pt x="457200" y="660400"/>
                </a:lnTo>
              </a:path>
            </a:pathLst>
          </a:custGeom>
          <a:noFill/>
          <a:ln w="381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xmlns="" val="22615697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算法的流程图表示举例</a:t>
            </a:r>
            <a:endParaRPr lang="zh-CN" altLang="en-US" dirty="0"/>
          </a:p>
        </p:txBody>
      </p:sp>
      <p:sp>
        <p:nvSpPr>
          <p:cNvPr id="3" name="内容占位符 2"/>
          <p:cNvSpPr>
            <a:spLocks noGrp="1"/>
          </p:cNvSpPr>
          <p:nvPr>
            <p:ph idx="1"/>
          </p:nvPr>
        </p:nvSpPr>
        <p:spPr>
          <a:xfrm>
            <a:off x="838200" y="1562211"/>
            <a:ext cx="8316153" cy="589584"/>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2.6】</a:t>
            </a:r>
            <a:r>
              <a:rPr lang="zh-CN" altLang="en-US" sz="2400" dirty="0">
                <a:solidFill>
                  <a:schemeClr val="accent1"/>
                </a:solidFill>
              </a:rPr>
              <a:t>将例</a:t>
            </a:r>
            <a:r>
              <a:rPr lang="en-US" altLang="zh-CN" sz="2400" dirty="0">
                <a:solidFill>
                  <a:schemeClr val="accent1"/>
                </a:solidFill>
              </a:rPr>
              <a:t>2.1</a:t>
            </a:r>
            <a:r>
              <a:rPr lang="zh-CN" altLang="en-US" sz="2400" dirty="0">
                <a:solidFill>
                  <a:schemeClr val="accent1"/>
                </a:solidFill>
              </a:rPr>
              <a:t>的算法用流程图表示</a:t>
            </a:r>
            <a:r>
              <a:rPr lang="zh-CN" altLang="en-US" sz="2400" dirty="0" smtClean="0">
                <a:solidFill>
                  <a:schemeClr val="accent1"/>
                </a:solidFill>
              </a:rPr>
              <a:t>。</a:t>
            </a:r>
            <a:endParaRPr lang="en-US" altLang="zh-CN" sz="2400" dirty="0" smtClean="0">
              <a:solidFill>
                <a:schemeClr val="accent1"/>
              </a:solidFill>
            </a:endParaRPr>
          </a:p>
          <a:p>
            <a:pPr marL="0" indent="0">
              <a:lnSpc>
                <a:spcPct val="120000"/>
              </a:lnSpc>
              <a:buNone/>
            </a:pPr>
            <a:r>
              <a:rPr lang="en-US" altLang="zh-CN" sz="2400" dirty="0">
                <a:solidFill>
                  <a:schemeClr val="accent1"/>
                </a:solidFill>
              </a:rPr>
              <a:t>	 </a:t>
            </a:r>
            <a:r>
              <a:rPr lang="en-US" altLang="zh-CN" sz="2400" dirty="0" smtClean="0">
                <a:solidFill>
                  <a:schemeClr val="accent1"/>
                </a:solidFill>
              </a:rPr>
              <a:t>    </a:t>
            </a:r>
            <a:r>
              <a:rPr lang="zh-CN" altLang="en-US" sz="2400" dirty="0" smtClean="0">
                <a:solidFill>
                  <a:schemeClr val="accent1"/>
                </a:solidFill>
              </a:rPr>
              <a:t>求</a:t>
            </a:r>
            <a:r>
              <a:rPr lang="en-US" altLang="zh-CN" sz="2400" dirty="0">
                <a:solidFill>
                  <a:schemeClr val="accent1"/>
                </a:solidFill>
              </a:rPr>
              <a:t>1×2×3×4×5</a:t>
            </a:r>
            <a:r>
              <a:rPr lang="zh-CN" altLang="en-US" sz="2400" dirty="0">
                <a:solidFill>
                  <a:schemeClr val="accent1"/>
                </a:solidFill>
              </a:rPr>
              <a:t>。</a:t>
            </a:r>
            <a:endParaRPr lang="en-US" altLang="zh-CN" sz="2400" dirty="0" smtClean="0">
              <a:solidFill>
                <a:schemeClr val="accent1"/>
              </a:solidFill>
            </a:endParaRPr>
          </a:p>
        </p:txBody>
      </p:sp>
      <p:grpSp>
        <p:nvGrpSpPr>
          <p:cNvPr id="10" name="组合 9"/>
          <p:cNvGrpSpPr/>
          <p:nvPr/>
        </p:nvGrpSpPr>
        <p:grpSpPr>
          <a:xfrm>
            <a:off x="3791275" y="2891872"/>
            <a:ext cx="4114799" cy="3061270"/>
            <a:chOff x="4030664" y="1795463"/>
            <a:chExt cx="3717925" cy="4121151"/>
          </a:xfrm>
        </p:grpSpPr>
        <p:sp>
          <p:nvSpPr>
            <p:cNvPr id="11" name="MH_Text_1"/>
            <p:cNvSpPr>
              <a:spLocks noChangeAspect="1"/>
            </p:cNvSpPr>
            <p:nvPr>
              <p:custDataLst>
                <p:tags r:id="rId2"/>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smtClean="0">
                  <a:solidFill>
                    <a:srgbClr val="454545"/>
                  </a:solidFill>
                </a:rPr>
                <a:t>S1</a:t>
              </a:r>
              <a:r>
                <a:rPr lang="en-US" altLang="zh-CN" sz="1400" dirty="0">
                  <a:solidFill>
                    <a:srgbClr val="454545"/>
                  </a:solidFill>
                </a:rPr>
                <a:t>: </a:t>
              </a:r>
              <a:r>
                <a:rPr lang="en-US" altLang="zh-CN" sz="1400" dirty="0" smtClean="0">
                  <a:solidFill>
                    <a:srgbClr val="454545"/>
                  </a:solidFill>
                </a:rPr>
                <a:t>1=&gt;p</a:t>
              </a:r>
            </a:p>
            <a:p>
              <a:pPr algn="just">
                <a:spcBef>
                  <a:spcPts val="600"/>
                </a:spcBef>
                <a:spcAft>
                  <a:spcPts val="600"/>
                </a:spcAft>
                <a:defRPr/>
              </a:pPr>
              <a:r>
                <a:rPr lang="en-US" altLang="zh-CN" sz="1400" dirty="0" smtClean="0">
                  <a:solidFill>
                    <a:srgbClr val="454545"/>
                  </a:solidFill>
                </a:rPr>
                <a:t>S2</a:t>
              </a:r>
              <a:r>
                <a:rPr lang="en-US" altLang="zh-CN" sz="1400" dirty="0">
                  <a:solidFill>
                    <a:srgbClr val="454545"/>
                  </a:solidFill>
                </a:rPr>
                <a:t>: </a:t>
              </a:r>
              <a:r>
                <a:rPr lang="en-US" altLang="zh-CN" sz="1400" dirty="0" smtClean="0">
                  <a:solidFill>
                    <a:srgbClr val="454545"/>
                  </a:solidFill>
                </a:rPr>
                <a:t>2=&gt;</a:t>
              </a:r>
              <a:r>
                <a:rPr lang="en-US" altLang="zh-CN" sz="1400" dirty="0" err="1" smtClean="0">
                  <a:solidFill>
                    <a:srgbClr val="454545"/>
                  </a:solidFill>
                </a:rPr>
                <a:t>i</a:t>
              </a:r>
              <a:endParaRPr lang="zh-CN" altLang="en-US" sz="1400" dirty="0">
                <a:solidFill>
                  <a:srgbClr val="454545"/>
                </a:solidFill>
              </a:endParaRPr>
            </a:p>
            <a:p>
              <a:pPr algn="just">
                <a:spcBef>
                  <a:spcPts val="600"/>
                </a:spcBef>
                <a:spcAft>
                  <a:spcPts val="600"/>
                </a:spcAft>
                <a:defRPr/>
              </a:pPr>
              <a:r>
                <a:rPr lang="en-US" altLang="zh-CN" sz="1400" dirty="0" smtClean="0">
                  <a:solidFill>
                    <a:srgbClr val="454545"/>
                  </a:solidFill>
                </a:rPr>
                <a:t>S3</a:t>
              </a:r>
              <a:r>
                <a:rPr lang="en-US" altLang="zh-CN" sz="1400" dirty="0">
                  <a:solidFill>
                    <a:srgbClr val="454545"/>
                  </a:solidFill>
                </a:rPr>
                <a:t>: </a:t>
              </a:r>
              <a:r>
                <a:rPr lang="en-US" altLang="zh-CN" sz="1400" dirty="0" smtClean="0">
                  <a:solidFill>
                    <a:srgbClr val="454545"/>
                  </a:solidFill>
                </a:rPr>
                <a:t>p*</a:t>
              </a:r>
              <a:r>
                <a:rPr lang="en-US" altLang="zh-CN" sz="1400" dirty="0" err="1" smtClean="0">
                  <a:solidFill>
                    <a:srgbClr val="454545"/>
                  </a:solidFill>
                </a:rPr>
                <a:t>i</a:t>
              </a:r>
              <a:r>
                <a:rPr lang="en-US" altLang="zh-CN" sz="1400" dirty="0" smtClean="0">
                  <a:solidFill>
                    <a:srgbClr val="454545"/>
                  </a:solidFill>
                </a:rPr>
                <a:t>=&gt;p</a:t>
              </a:r>
              <a:endParaRPr lang="zh-CN" altLang="en-US" sz="1400" dirty="0">
                <a:solidFill>
                  <a:srgbClr val="454545"/>
                </a:solidFill>
              </a:endParaRPr>
            </a:p>
            <a:p>
              <a:pPr algn="just">
                <a:spcBef>
                  <a:spcPts val="600"/>
                </a:spcBef>
                <a:spcAft>
                  <a:spcPts val="600"/>
                </a:spcAft>
                <a:defRPr/>
              </a:pPr>
              <a:r>
                <a:rPr lang="en-US" altLang="zh-CN" sz="1400" dirty="0" smtClean="0">
                  <a:solidFill>
                    <a:srgbClr val="454545"/>
                  </a:solidFill>
                </a:rPr>
                <a:t>S4</a:t>
              </a:r>
              <a:r>
                <a:rPr lang="en-US" altLang="zh-CN" sz="1400" dirty="0">
                  <a:solidFill>
                    <a:srgbClr val="454545"/>
                  </a:solidFill>
                </a:rPr>
                <a:t>: </a:t>
              </a:r>
              <a:r>
                <a:rPr lang="en-US" altLang="zh-CN" sz="1400" dirty="0" smtClean="0">
                  <a:solidFill>
                    <a:srgbClr val="454545"/>
                  </a:solidFill>
                </a:rPr>
                <a:t>i+1=&gt;</a:t>
              </a:r>
              <a:r>
                <a:rPr lang="en-US" altLang="zh-CN" sz="1400" dirty="0" err="1" smtClean="0">
                  <a:solidFill>
                    <a:srgbClr val="454545"/>
                  </a:solidFill>
                </a:rPr>
                <a:t>i</a:t>
              </a:r>
              <a:endParaRPr lang="en-US" altLang="zh-CN" sz="1400" dirty="0" smtClean="0">
                <a:solidFill>
                  <a:srgbClr val="454545"/>
                </a:solidFill>
              </a:endParaRPr>
            </a:p>
            <a:p>
              <a:pPr algn="just">
                <a:spcBef>
                  <a:spcPts val="600"/>
                </a:spcBef>
                <a:spcAft>
                  <a:spcPts val="600"/>
                </a:spcAft>
                <a:defRPr/>
              </a:pPr>
              <a:r>
                <a:rPr lang="en-US" altLang="zh-CN" sz="1400" dirty="0" smtClean="0">
                  <a:solidFill>
                    <a:srgbClr val="454545"/>
                  </a:solidFill>
                </a:rPr>
                <a:t>S5: </a:t>
              </a:r>
              <a:r>
                <a:rPr lang="zh-CN" altLang="en-US" sz="1400" dirty="0" smtClean="0">
                  <a:solidFill>
                    <a:srgbClr val="454545"/>
                  </a:solidFill>
                </a:rPr>
                <a:t>如果</a:t>
              </a:r>
              <a:r>
                <a:rPr lang="en-US" altLang="zh-CN" sz="1400" dirty="0" err="1" smtClean="0">
                  <a:solidFill>
                    <a:srgbClr val="454545"/>
                  </a:solidFill>
                </a:rPr>
                <a:t>i</a:t>
              </a:r>
              <a:r>
                <a:rPr lang="zh-CN" altLang="en-US" sz="1400" dirty="0" smtClean="0">
                  <a:solidFill>
                    <a:srgbClr val="454545"/>
                  </a:solidFill>
                </a:rPr>
                <a:t>≤</a:t>
              </a:r>
              <a:r>
                <a:rPr lang="en-US" altLang="zh-CN" sz="1400" dirty="0" smtClean="0">
                  <a:solidFill>
                    <a:srgbClr val="454545"/>
                  </a:solidFill>
                </a:rPr>
                <a:t>5</a:t>
              </a:r>
              <a:r>
                <a:rPr lang="zh-CN" altLang="en-US" sz="1400" dirty="0" smtClean="0">
                  <a:solidFill>
                    <a:srgbClr val="454545"/>
                  </a:solidFill>
                </a:rPr>
                <a:t>，则返回</a:t>
              </a:r>
              <a:r>
                <a:rPr lang="en-US" altLang="zh-CN" sz="1400" dirty="0" smtClean="0">
                  <a:solidFill>
                    <a:srgbClr val="454545"/>
                  </a:solidFill>
                </a:rPr>
                <a:t>S3</a:t>
              </a:r>
              <a:r>
                <a:rPr lang="zh-CN" altLang="en-US" sz="1400" dirty="0" smtClean="0">
                  <a:solidFill>
                    <a:srgbClr val="454545"/>
                  </a:solidFill>
                </a:rPr>
                <a:t>；否则结束</a:t>
              </a:r>
              <a:endParaRPr lang="zh-CN" altLang="en-US" sz="1400" dirty="0">
                <a:solidFill>
                  <a:srgbClr val="454545"/>
                </a:solidFill>
              </a:endParaRPr>
            </a:p>
          </p:txBody>
        </p:sp>
        <p:sp>
          <p:nvSpPr>
            <p:cNvPr id="12" name="MH_Other_1"/>
            <p:cNvSpPr/>
            <p:nvPr>
              <p:custDataLst>
                <p:tags r:id="rId3"/>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3" name="MH_Other_2"/>
            <p:cNvSpPr/>
            <p:nvPr>
              <p:custDataLst>
                <p:tags r:id="rId4"/>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5" name="MH_SubTitle_1"/>
            <p:cNvSpPr/>
            <p:nvPr>
              <p:custDataLst>
                <p:tags r:id="rId5"/>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grpSp>
        <p:nvGrpSpPr>
          <p:cNvPr id="54" name="组合 53"/>
          <p:cNvGrpSpPr/>
          <p:nvPr/>
        </p:nvGrpSpPr>
        <p:grpSpPr>
          <a:xfrm>
            <a:off x="8575543" y="509293"/>
            <a:ext cx="2274974" cy="5721570"/>
            <a:chOff x="8575543" y="509293"/>
            <a:chExt cx="2274974" cy="5721570"/>
          </a:xfrm>
        </p:grpSpPr>
        <p:sp>
          <p:nvSpPr>
            <p:cNvPr id="4" name="流程图: 可选过程 3"/>
            <p:cNvSpPr/>
            <p:nvPr/>
          </p:nvSpPr>
          <p:spPr>
            <a:xfrm>
              <a:off x="8677665" y="509293"/>
              <a:ext cx="1318302" cy="34359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开始</a:t>
              </a:r>
              <a:endParaRPr lang="zh-CN" altLang="en-US" dirty="0"/>
            </a:p>
          </p:txBody>
        </p:sp>
        <p:cxnSp>
          <p:nvCxnSpPr>
            <p:cNvPr id="6" name="直接箭头连接符 5"/>
            <p:cNvCxnSpPr>
              <a:stCxn id="4" idx="2"/>
            </p:cNvCxnSpPr>
            <p:nvPr/>
          </p:nvCxnSpPr>
          <p:spPr>
            <a:xfrm>
              <a:off x="9336816" y="852891"/>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8" name="流程图: 过程 7"/>
            <p:cNvSpPr/>
            <p:nvPr/>
          </p:nvSpPr>
          <p:spPr>
            <a:xfrm>
              <a:off x="8677665" y="1247202"/>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1=&gt;p</a:t>
              </a:r>
              <a:endParaRPr lang="zh-CN" altLang="en-US" dirty="0"/>
            </a:p>
          </p:txBody>
        </p:sp>
        <p:cxnSp>
          <p:nvCxnSpPr>
            <p:cNvPr id="22" name="直接箭头连接符 21"/>
            <p:cNvCxnSpPr/>
            <p:nvPr/>
          </p:nvCxnSpPr>
          <p:spPr>
            <a:xfrm>
              <a:off x="9336816" y="1582587"/>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3" name="流程图: 过程 22"/>
            <p:cNvSpPr/>
            <p:nvPr/>
          </p:nvSpPr>
          <p:spPr>
            <a:xfrm>
              <a:off x="8677665" y="1976898"/>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2=&gt;</a:t>
              </a:r>
              <a:r>
                <a:rPr lang="en-US" altLang="zh-CN" dirty="0" err="1" smtClean="0"/>
                <a:t>i</a:t>
              </a:r>
              <a:endParaRPr lang="zh-CN" altLang="en-US" dirty="0"/>
            </a:p>
          </p:txBody>
        </p:sp>
        <p:cxnSp>
          <p:nvCxnSpPr>
            <p:cNvPr id="24" name="直接箭头连接符 23"/>
            <p:cNvCxnSpPr/>
            <p:nvPr/>
          </p:nvCxnSpPr>
          <p:spPr>
            <a:xfrm>
              <a:off x="9336816" y="2312284"/>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5" name="流程图: 过程 24"/>
            <p:cNvSpPr/>
            <p:nvPr/>
          </p:nvSpPr>
          <p:spPr>
            <a:xfrm>
              <a:off x="8677665" y="2706595"/>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a:t>
              </a:r>
              <a:r>
                <a:rPr lang="en-US" altLang="zh-CN" dirty="0" err="1" smtClean="0"/>
                <a:t>i</a:t>
              </a:r>
              <a:r>
                <a:rPr lang="en-US" altLang="zh-CN" dirty="0" smtClean="0"/>
                <a:t>=&gt;p</a:t>
              </a:r>
              <a:endParaRPr lang="zh-CN" altLang="en-US" dirty="0"/>
            </a:p>
          </p:txBody>
        </p:sp>
        <p:cxnSp>
          <p:nvCxnSpPr>
            <p:cNvPr id="26" name="直接箭头连接符 25"/>
            <p:cNvCxnSpPr/>
            <p:nvPr/>
          </p:nvCxnSpPr>
          <p:spPr>
            <a:xfrm>
              <a:off x="9336816" y="3041980"/>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8" name="流程图: 过程 27"/>
            <p:cNvSpPr/>
            <p:nvPr/>
          </p:nvSpPr>
          <p:spPr>
            <a:xfrm>
              <a:off x="8677665" y="3436291"/>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i+1=&gt;</a:t>
              </a:r>
              <a:r>
                <a:rPr lang="en-US" altLang="zh-CN" dirty="0" err="1" smtClean="0"/>
                <a:t>i</a:t>
              </a:r>
              <a:endParaRPr lang="zh-CN" altLang="en-US" dirty="0"/>
            </a:p>
          </p:txBody>
        </p:sp>
        <p:cxnSp>
          <p:nvCxnSpPr>
            <p:cNvPr id="29" name="直接箭头连接符 28"/>
            <p:cNvCxnSpPr/>
            <p:nvPr/>
          </p:nvCxnSpPr>
          <p:spPr>
            <a:xfrm>
              <a:off x="9336816" y="3771677"/>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9336816" y="4679028"/>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1" name="流程图: 可选过程 30"/>
            <p:cNvSpPr/>
            <p:nvPr/>
          </p:nvSpPr>
          <p:spPr>
            <a:xfrm>
              <a:off x="8677665" y="5887265"/>
              <a:ext cx="1318302" cy="34359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结束</a:t>
              </a:r>
              <a:endParaRPr lang="zh-CN" altLang="en-US" dirty="0"/>
            </a:p>
          </p:txBody>
        </p:sp>
        <p:sp>
          <p:nvSpPr>
            <p:cNvPr id="47" name="文本框 46"/>
            <p:cNvSpPr txBox="1"/>
            <p:nvPr/>
          </p:nvSpPr>
          <p:spPr>
            <a:xfrm>
              <a:off x="9336816" y="4614613"/>
              <a:ext cx="492042" cy="408316"/>
            </a:xfrm>
            <a:prstGeom prst="rect">
              <a:avLst/>
            </a:prstGeom>
            <a:noFill/>
          </p:spPr>
          <p:txBody>
            <a:bodyPr wrap="square" rtlCol="0">
              <a:spAutoFit/>
            </a:bodyPr>
            <a:lstStyle/>
            <a:p>
              <a:r>
                <a:rPr lang="en-US" altLang="zh-CN" dirty="0" smtClean="0">
                  <a:solidFill>
                    <a:schemeClr val="accent1"/>
                  </a:solidFill>
                </a:rPr>
                <a:t>Y</a:t>
              </a:r>
              <a:endParaRPr lang="zh-CN" altLang="en-US" dirty="0">
                <a:solidFill>
                  <a:schemeClr val="accent1"/>
                </a:solidFill>
              </a:endParaRPr>
            </a:p>
          </p:txBody>
        </p:sp>
        <p:sp>
          <p:nvSpPr>
            <p:cNvPr id="48" name="文本框 47"/>
            <p:cNvSpPr txBox="1"/>
            <p:nvPr/>
          </p:nvSpPr>
          <p:spPr>
            <a:xfrm>
              <a:off x="10265198" y="4054903"/>
              <a:ext cx="492042" cy="408316"/>
            </a:xfrm>
            <a:prstGeom prst="rect">
              <a:avLst/>
            </a:prstGeom>
            <a:noFill/>
          </p:spPr>
          <p:txBody>
            <a:bodyPr wrap="square" rtlCol="0">
              <a:spAutoFit/>
            </a:bodyPr>
            <a:lstStyle/>
            <a:p>
              <a:r>
                <a:rPr lang="en-US" altLang="zh-CN" dirty="0" smtClean="0">
                  <a:solidFill>
                    <a:schemeClr val="accent1"/>
                  </a:solidFill>
                </a:rPr>
                <a:t>N</a:t>
              </a:r>
              <a:endParaRPr lang="zh-CN" altLang="en-US" dirty="0">
                <a:solidFill>
                  <a:schemeClr val="accent1"/>
                </a:solidFill>
              </a:endParaRPr>
            </a:p>
          </p:txBody>
        </p:sp>
        <p:cxnSp>
          <p:nvCxnSpPr>
            <p:cNvPr id="51" name="直接箭头连接符 50"/>
            <p:cNvCxnSpPr/>
            <p:nvPr/>
          </p:nvCxnSpPr>
          <p:spPr>
            <a:xfrm>
              <a:off x="9318253" y="5492954"/>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50" name="流程图: 数据 49"/>
            <p:cNvSpPr/>
            <p:nvPr/>
          </p:nvSpPr>
          <p:spPr>
            <a:xfrm>
              <a:off x="8678767" y="5065084"/>
              <a:ext cx="1397214" cy="44862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输出</a:t>
              </a:r>
              <a:r>
                <a:rPr lang="en-US" altLang="zh-CN" dirty="0"/>
                <a:t>p</a:t>
              </a:r>
              <a:endParaRPr lang="zh-CN" altLang="en-US" dirty="0"/>
            </a:p>
          </p:txBody>
        </p:sp>
        <p:sp>
          <p:nvSpPr>
            <p:cNvPr id="9" name="流程图: 决策 8"/>
            <p:cNvSpPr/>
            <p:nvPr/>
          </p:nvSpPr>
          <p:spPr>
            <a:xfrm>
              <a:off x="8575543" y="4165988"/>
              <a:ext cx="1522546" cy="5130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i</a:t>
              </a:r>
              <a:r>
                <a:rPr lang="en-US" altLang="zh-CN" dirty="0" smtClean="0"/>
                <a:t>&gt;5</a:t>
              </a:r>
              <a:endParaRPr lang="zh-CN" altLang="en-US" dirty="0"/>
            </a:p>
          </p:txBody>
        </p:sp>
        <p:sp>
          <p:nvSpPr>
            <p:cNvPr id="53" name="任意多边形 52"/>
            <p:cNvSpPr/>
            <p:nvPr/>
          </p:nvSpPr>
          <p:spPr>
            <a:xfrm flipV="1">
              <a:off x="9336816" y="2455438"/>
              <a:ext cx="1513701" cy="1967069"/>
            </a:xfrm>
            <a:custGeom>
              <a:avLst/>
              <a:gdLst>
                <a:gd name="connsiteX0" fmla="*/ 0 w 743803"/>
                <a:gd name="connsiteY0" fmla="*/ 0 h 1378424"/>
                <a:gd name="connsiteX1" fmla="*/ 743803 w 743803"/>
                <a:gd name="connsiteY1" fmla="*/ 0 h 1378424"/>
                <a:gd name="connsiteX2" fmla="*/ 743803 w 743803"/>
                <a:gd name="connsiteY2" fmla="*/ 1378424 h 1378424"/>
                <a:gd name="connsiteX3" fmla="*/ 0 w 743803"/>
                <a:gd name="connsiteY3" fmla="*/ 1378424 h 1378424"/>
              </a:gdLst>
              <a:ahLst/>
              <a:cxnLst>
                <a:cxn ang="0">
                  <a:pos x="connsiteX0" y="connsiteY0"/>
                </a:cxn>
                <a:cxn ang="0">
                  <a:pos x="connsiteX1" y="connsiteY1"/>
                </a:cxn>
                <a:cxn ang="0">
                  <a:pos x="connsiteX2" y="connsiteY2"/>
                </a:cxn>
                <a:cxn ang="0">
                  <a:pos x="connsiteX3" y="connsiteY3"/>
                </a:cxn>
              </a:cxnLst>
              <a:rect l="l" t="t" r="r" b="b"/>
              <a:pathLst>
                <a:path w="743803" h="1378424">
                  <a:moveTo>
                    <a:pt x="0" y="0"/>
                  </a:moveTo>
                  <a:lnTo>
                    <a:pt x="743803" y="0"/>
                  </a:lnTo>
                  <a:lnTo>
                    <a:pt x="743803" y="1378424"/>
                  </a:lnTo>
                  <a:lnTo>
                    <a:pt x="0" y="137842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
        <p:nvSpPr>
          <p:cNvPr id="55" name="MH_Desc_1"/>
          <p:cNvSpPr/>
          <p:nvPr>
            <p:custDataLst>
              <p:tags r:id="rId1"/>
            </p:custDataLst>
          </p:nvPr>
        </p:nvSpPr>
        <p:spPr>
          <a:xfrm>
            <a:off x="2263641" y="3041980"/>
            <a:ext cx="1360525" cy="291116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defRPr/>
            </a:pPr>
            <a:r>
              <a:rPr lang="en-US" altLang="zh-CN" sz="1400" dirty="0" smtClean="0">
                <a:solidFill>
                  <a:schemeClr val="tx1"/>
                </a:solidFill>
              </a:rPr>
              <a:t>P: </a:t>
            </a:r>
            <a:r>
              <a:rPr lang="zh-CN" altLang="en-US" sz="1400" dirty="0" smtClean="0">
                <a:solidFill>
                  <a:schemeClr val="tx1"/>
                </a:solidFill>
              </a:rPr>
              <a:t>表示被乘数</a:t>
            </a:r>
            <a:endParaRPr lang="en-US" altLang="zh-CN" sz="1400" dirty="0" smtClean="0">
              <a:solidFill>
                <a:schemeClr val="tx1"/>
              </a:solidFill>
            </a:endParaRPr>
          </a:p>
          <a:p>
            <a:pPr algn="just">
              <a:spcBef>
                <a:spcPts val="600"/>
              </a:spcBef>
              <a:spcAft>
                <a:spcPts val="600"/>
              </a:spcAft>
              <a:defRPr/>
            </a:pPr>
            <a:r>
              <a:rPr lang="en-US" altLang="zh-CN" sz="1400" dirty="0" smtClean="0">
                <a:solidFill>
                  <a:schemeClr val="tx1"/>
                </a:solidFill>
              </a:rPr>
              <a:t>i: </a:t>
            </a:r>
            <a:r>
              <a:rPr lang="zh-CN" altLang="en-US" sz="1400" dirty="0" smtClean="0">
                <a:solidFill>
                  <a:schemeClr val="tx1"/>
                </a:solidFill>
              </a:rPr>
              <a:t>表示乘数</a:t>
            </a:r>
            <a:endParaRPr lang="en-US" altLang="zh-CN" sz="1400" dirty="0" smtClean="0">
              <a:solidFill>
                <a:schemeClr val="tx1"/>
              </a:solidFill>
            </a:endParaRPr>
          </a:p>
        </p:txBody>
      </p:sp>
    </p:spTree>
    <p:extLst>
      <p:ext uri="{BB962C8B-B14F-4D97-AF65-F5344CB8AC3E}">
        <p14:creationId xmlns:p14="http://schemas.microsoft.com/office/powerpoint/2010/main" xmlns="" val="167602554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算法的流程图表示举例</a:t>
            </a:r>
            <a:endParaRPr lang="zh-CN" altLang="en-US" dirty="0"/>
          </a:p>
        </p:txBody>
      </p:sp>
      <p:sp>
        <p:nvSpPr>
          <p:cNvPr id="3" name="内容占位符 2"/>
          <p:cNvSpPr>
            <a:spLocks noGrp="1"/>
          </p:cNvSpPr>
          <p:nvPr>
            <p:ph idx="1"/>
          </p:nvPr>
        </p:nvSpPr>
        <p:spPr>
          <a:xfrm>
            <a:off x="838200" y="1562211"/>
            <a:ext cx="8470765" cy="589584"/>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2.7】</a:t>
            </a:r>
            <a:r>
              <a:rPr lang="zh-CN" altLang="en-US" sz="2400" dirty="0">
                <a:solidFill>
                  <a:schemeClr val="accent1"/>
                </a:solidFill>
              </a:rPr>
              <a:t>例</a:t>
            </a:r>
            <a:r>
              <a:rPr lang="en-US" altLang="zh-CN" sz="2400" dirty="0">
                <a:solidFill>
                  <a:schemeClr val="accent1"/>
                </a:solidFill>
              </a:rPr>
              <a:t>2.2</a:t>
            </a:r>
            <a:r>
              <a:rPr lang="zh-CN" altLang="en-US" sz="2400" dirty="0">
                <a:solidFill>
                  <a:schemeClr val="accent1"/>
                </a:solidFill>
              </a:rPr>
              <a:t>的算法用流程图表示</a:t>
            </a:r>
            <a:r>
              <a:rPr lang="zh-CN" altLang="en-US" sz="2400" dirty="0" smtClean="0">
                <a:solidFill>
                  <a:schemeClr val="accent1"/>
                </a:solidFill>
              </a:rPr>
              <a:t>。</a:t>
            </a:r>
            <a:endParaRPr lang="en-US" altLang="zh-CN" sz="2400" dirty="0" smtClean="0">
              <a:solidFill>
                <a:schemeClr val="accent1"/>
              </a:solidFill>
            </a:endParaRPr>
          </a:p>
          <a:p>
            <a:pPr marL="0" indent="0">
              <a:lnSpc>
                <a:spcPct val="120000"/>
              </a:lnSpc>
              <a:buNone/>
            </a:pPr>
            <a:r>
              <a:rPr lang="zh-CN" altLang="en-US" sz="2400" dirty="0" smtClean="0">
                <a:solidFill>
                  <a:schemeClr val="accent1"/>
                </a:solidFill>
              </a:rPr>
              <a:t>  有</a:t>
            </a:r>
            <a:r>
              <a:rPr lang="en-US" altLang="zh-CN" sz="2400" dirty="0">
                <a:solidFill>
                  <a:schemeClr val="accent1"/>
                </a:solidFill>
              </a:rPr>
              <a:t>50</a:t>
            </a:r>
            <a:r>
              <a:rPr lang="zh-CN" altLang="en-US" sz="2400" dirty="0">
                <a:solidFill>
                  <a:schemeClr val="accent1"/>
                </a:solidFill>
              </a:rPr>
              <a:t>个学生，要求输出成绩在</a:t>
            </a:r>
            <a:r>
              <a:rPr lang="en-US" altLang="zh-CN" sz="2400" dirty="0">
                <a:solidFill>
                  <a:schemeClr val="accent1"/>
                </a:solidFill>
              </a:rPr>
              <a:t>80</a:t>
            </a:r>
            <a:r>
              <a:rPr lang="zh-CN" altLang="en-US" sz="2400" dirty="0">
                <a:solidFill>
                  <a:schemeClr val="accent1"/>
                </a:solidFill>
              </a:rPr>
              <a:t>分以上的学生的学号和成绩。</a:t>
            </a:r>
            <a:endParaRPr lang="en-US" altLang="zh-CN" sz="2400" dirty="0" smtClean="0">
              <a:solidFill>
                <a:schemeClr val="accent1"/>
              </a:solidFill>
            </a:endParaRPr>
          </a:p>
        </p:txBody>
      </p:sp>
      <p:grpSp>
        <p:nvGrpSpPr>
          <p:cNvPr id="10" name="组合 9"/>
          <p:cNvGrpSpPr/>
          <p:nvPr/>
        </p:nvGrpSpPr>
        <p:grpSpPr>
          <a:xfrm>
            <a:off x="3220199" y="2815894"/>
            <a:ext cx="4114799" cy="3061270"/>
            <a:chOff x="4030664" y="1795463"/>
            <a:chExt cx="3717925" cy="4121151"/>
          </a:xfrm>
        </p:grpSpPr>
        <p:sp>
          <p:nvSpPr>
            <p:cNvPr id="11" name="MH_Text_1"/>
            <p:cNvSpPr>
              <a:spLocks noChangeAspect="1"/>
            </p:cNvSpPr>
            <p:nvPr>
              <p:custDataLst>
                <p:tags r:id="rId2"/>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1=&gt;</a:t>
              </a:r>
              <a:r>
                <a:rPr lang="en-US" altLang="zh-CN" sz="1400" dirty="0" err="1">
                  <a:solidFill>
                    <a:srgbClr val="454545"/>
                  </a:solidFill>
                </a:rPr>
                <a:t>i</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S2: </a:t>
              </a:r>
              <a:r>
                <a:rPr lang="zh-CN" altLang="en-US" sz="1400" dirty="0">
                  <a:solidFill>
                    <a:srgbClr val="454545"/>
                  </a:solidFill>
                </a:rPr>
                <a:t>如果</a:t>
              </a:r>
              <a:r>
                <a:rPr lang="en-US" altLang="zh-CN" sz="1400" dirty="0" err="1">
                  <a:solidFill>
                    <a:srgbClr val="454545"/>
                  </a:solidFill>
                </a:rPr>
                <a:t>g</a:t>
              </a:r>
              <a:r>
                <a:rPr lang="en-US" altLang="zh-CN" sz="1400" baseline="-25000" dirty="0" err="1">
                  <a:solidFill>
                    <a:srgbClr val="454545"/>
                  </a:solidFill>
                </a:rPr>
                <a:t>i</a:t>
              </a:r>
              <a:r>
                <a:rPr lang="zh-CN" altLang="en-US" sz="1400" dirty="0">
                  <a:solidFill>
                    <a:srgbClr val="454545"/>
                  </a:solidFill>
                </a:rPr>
                <a:t>≥</a:t>
              </a:r>
              <a:r>
                <a:rPr lang="en-US" altLang="zh-CN" sz="1400" dirty="0">
                  <a:solidFill>
                    <a:srgbClr val="454545"/>
                  </a:solidFill>
                </a:rPr>
                <a:t>80</a:t>
              </a:r>
              <a:r>
                <a:rPr lang="zh-CN" altLang="en-US" sz="1400" dirty="0">
                  <a:solidFill>
                    <a:srgbClr val="454545"/>
                  </a:solidFill>
                </a:rPr>
                <a:t>，则输出</a:t>
              </a:r>
              <a:r>
                <a:rPr lang="en-US" altLang="zh-CN" sz="1400" dirty="0" err="1">
                  <a:solidFill>
                    <a:srgbClr val="454545"/>
                  </a:solidFill>
                </a:rPr>
                <a:t>n</a:t>
              </a:r>
              <a:r>
                <a:rPr lang="en-US" altLang="zh-CN" sz="1400" baseline="-25000" dirty="0" err="1">
                  <a:solidFill>
                    <a:srgbClr val="454545"/>
                  </a:solidFill>
                </a:rPr>
                <a:t>i</a:t>
              </a:r>
              <a:r>
                <a:rPr lang="zh-CN" altLang="en-US" sz="1400" dirty="0">
                  <a:solidFill>
                    <a:srgbClr val="454545"/>
                  </a:solidFill>
                </a:rPr>
                <a:t>和</a:t>
              </a:r>
              <a:r>
                <a:rPr lang="en-US" altLang="zh-CN" sz="1400" dirty="0" err="1">
                  <a:solidFill>
                    <a:srgbClr val="454545"/>
                  </a:solidFill>
                </a:rPr>
                <a:t>g</a:t>
              </a:r>
              <a:r>
                <a:rPr lang="en-US" altLang="zh-CN" sz="1400" baseline="-25000" dirty="0" err="1">
                  <a:solidFill>
                    <a:srgbClr val="454545"/>
                  </a:solidFill>
                </a:rPr>
                <a:t>i</a:t>
              </a:r>
              <a:r>
                <a:rPr lang="zh-CN" altLang="en-US" sz="1400" dirty="0">
                  <a:solidFill>
                    <a:srgbClr val="454545"/>
                  </a:solidFill>
                </a:rPr>
                <a:t>，否则不输出</a:t>
              </a:r>
              <a:r>
                <a:rPr lang="en-US" altLang="zh-CN" sz="1400" dirty="0">
                  <a:solidFill>
                    <a:srgbClr val="454545"/>
                  </a:solidFill>
                </a:rPr>
                <a:t> </a:t>
              </a:r>
            </a:p>
            <a:p>
              <a:pPr algn="just">
                <a:spcBef>
                  <a:spcPts val="600"/>
                </a:spcBef>
                <a:spcAft>
                  <a:spcPts val="600"/>
                </a:spcAft>
                <a:defRPr/>
              </a:pPr>
              <a:r>
                <a:rPr lang="en-US" altLang="zh-CN" sz="1400" dirty="0">
                  <a:solidFill>
                    <a:srgbClr val="454545"/>
                  </a:solidFill>
                </a:rPr>
                <a:t>S3: i+1=&gt;</a:t>
              </a:r>
              <a:r>
                <a:rPr lang="en-US" altLang="zh-CN" sz="1400" dirty="0" err="1">
                  <a:solidFill>
                    <a:srgbClr val="454545"/>
                  </a:solidFill>
                </a:rPr>
                <a:t>i</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S4: </a:t>
              </a:r>
              <a:r>
                <a:rPr lang="zh-CN" altLang="en-US" sz="1400" dirty="0">
                  <a:solidFill>
                    <a:srgbClr val="454545"/>
                  </a:solidFill>
                </a:rPr>
                <a:t>如果</a:t>
              </a:r>
              <a:r>
                <a:rPr lang="en-US" altLang="zh-CN" sz="1400" dirty="0" err="1">
                  <a:solidFill>
                    <a:srgbClr val="454545"/>
                  </a:solidFill>
                </a:rPr>
                <a:t>i</a:t>
              </a:r>
              <a:r>
                <a:rPr lang="zh-CN" altLang="en-US" sz="1400" dirty="0">
                  <a:solidFill>
                    <a:srgbClr val="454545"/>
                  </a:solidFill>
                </a:rPr>
                <a:t>≤</a:t>
              </a:r>
              <a:r>
                <a:rPr lang="en-US" altLang="zh-CN" sz="1400" dirty="0">
                  <a:solidFill>
                    <a:srgbClr val="454545"/>
                  </a:solidFill>
                </a:rPr>
                <a:t>50</a:t>
              </a:r>
              <a:r>
                <a:rPr lang="zh-CN" altLang="en-US" sz="1400" dirty="0">
                  <a:solidFill>
                    <a:srgbClr val="454545"/>
                  </a:solidFill>
                </a:rPr>
                <a:t>，返回到</a:t>
              </a:r>
              <a:r>
                <a:rPr lang="en-US" altLang="zh-CN" sz="1400" dirty="0">
                  <a:solidFill>
                    <a:srgbClr val="454545"/>
                  </a:solidFill>
                </a:rPr>
                <a:t>S2</a:t>
              </a:r>
              <a:r>
                <a:rPr lang="zh-CN" altLang="en-US" sz="1400" dirty="0">
                  <a:solidFill>
                    <a:srgbClr val="454545"/>
                  </a:solidFill>
                </a:rPr>
                <a:t>，继续执行，否则，算法结束</a:t>
              </a:r>
            </a:p>
          </p:txBody>
        </p:sp>
        <p:sp>
          <p:nvSpPr>
            <p:cNvPr id="12" name="MH_Other_1"/>
            <p:cNvSpPr/>
            <p:nvPr>
              <p:custDataLst>
                <p:tags r:id="rId3"/>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3" name="MH_Other_2"/>
            <p:cNvSpPr/>
            <p:nvPr>
              <p:custDataLst>
                <p:tags r:id="rId4"/>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5" name="MH_SubTitle_1"/>
            <p:cNvSpPr/>
            <p:nvPr>
              <p:custDataLst>
                <p:tags r:id="rId5"/>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grpSp>
        <p:nvGrpSpPr>
          <p:cNvPr id="16" name="组合 15"/>
          <p:cNvGrpSpPr/>
          <p:nvPr/>
        </p:nvGrpSpPr>
        <p:grpSpPr>
          <a:xfrm>
            <a:off x="7591917" y="243383"/>
            <a:ext cx="4297243" cy="6253389"/>
            <a:chOff x="7093492" y="365125"/>
            <a:chExt cx="4297243" cy="7924810"/>
          </a:xfrm>
        </p:grpSpPr>
        <p:sp>
          <p:nvSpPr>
            <p:cNvPr id="39" name="任意多边形 38"/>
            <p:cNvSpPr/>
            <p:nvPr/>
          </p:nvSpPr>
          <p:spPr>
            <a:xfrm flipH="1" flipV="1">
              <a:off x="8814564" y="1562211"/>
              <a:ext cx="1264966" cy="1971347"/>
            </a:xfrm>
            <a:custGeom>
              <a:avLst/>
              <a:gdLst>
                <a:gd name="connsiteX0" fmla="*/ 0 w 743803"/>
                <a:gd name="connsiteY0" fmla="*/ 0 h 1378424"/>
                <a:gd name="connsiteX1" fmla="*/ 743803 w 743803"/>
                <a:gd name="connsiteY1" fmla="*/ 0 h 1378424"/>
                <a:gd name="connsiteX2" fmla="*/ 743803 w 743803"/>
                <a:gd name="connsiteY2" fmla="*/ 1378424 h 1378424"/>
                <a:gd name="connsiteX3" fmla="*/ 0 w 743803"/>
                <a:gd name="connsiteY3" fmla="*/ 1378424 h 1378424"/>
              </a:gdLst>
              <a:ahLst/>
              <a:cxnLst>
                <a:cxn ang="0">
                  <a:pos x="connsiteX0" y="connsiteY0"/>
                </a:cxn>
                <a:cxn ang="0">
                  <a:pos x="connsiteX1" y="connsiteY1"/>
                </a:cxn>
                <a:cxn ang="0">
                  <a:pos x="connsiteX2" y="connsiteY2"/>
                </a:cxn>
                <a:cxn ang="0">
                  <a:pos x="connsiteX3" y="connsiteY3"/>
                </a:cxn>
              </a:cxnLst>
              <a:rect l="l" t="t" r="r" b="b"/>
              <a:pathLst>
                <a:path w="743803" h="1378424">
                  <a:moveTo>
                    <a:pt x="0" y="0"/>
                  </a:moveTo>
                  <a:lnTo>
                    <a:pt x="743803" y="0"/>
                  </a:lnTo>
                  <a:lnTo>
                    <a:pt x="743803" y="1378424"/>
                  </a:lnTo>
                  <a:lnTo>
                    <a:pt x="0" y="137842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44" name="任意多边形 43"/>
            <p:cNvSpPr/>
            <p:nvPr/>
          </p:nvSpPr>
          <p:spPr>
            <a:xfrm>
              <a:off x="10079532" y="5134643"/>
              <a:ext cx="1311203" cy="761097"/>
            </a:xfrm>
            <a:custGeom>
              <a:avLst/>
              <a:gdLst>
                <a:gd name="connsiteX0" fmla="*/ 0 w 743803"/>
                <a:gd name="connsiteY0" fmla="*/ 0 h 1378424"/>
                <a:gd name="connsiteX1" fmla="*/ 743803 w 743803"/>
                <a:gd name="connsiteY1" fmla="*/ 0 h 1378424"/>
                <a:gd name="connsiteX2" fmla="*/ 743803 w 743803"/>
                <a:gd name="connsiteY2" fmla="*/ 1378424 h 1378424"/>
                <a:gd name="connsiteX3" fmla="*/ 0 w 743803"/>
                <a:gd name="connsiteY3" fmla="*/ 1378424 h 1378424"/>
              </a:gdLst>
              <a:ahLst/>
              <a:cxnLst>
                <a:cxn ang="0">
                  <a:pos x="connsiteX0" y="connsiteY0"/>
                </a:cxn>
                <a:cxn ang="0">
                  <a:pos x="connsiteX1" y="connsiteY1"/>
                </a:cxn>
                <a:cxn ang="0">
                  <a:pos x="connsiteX2" y="connsiteY2"/>
                </a:cxn>
                <a:cxn ang="0">
                  <a:pos x="connsiteX3" y="connsiteY3"/>
                </a:cxn>
              </a:cxnLst>
              <a:rect l="l" t="t" r="r" b="b"/>
              <a:pathLst>
                <a:path w="743803" h="1378424">
                  <a:moveTo>
                    <a:pt x="0" y="0"/>
                  </a:moveTo>
                  <a:lnTo>
                    <a:pt x="743803" y="0"/>
                  </a:lnTo>
                  <a:lnTo>
                    <a:pt x="743803" y="1378424"/>
                  </a:lnTo>
                  <a:lnTo>
                    <a:pt x="0" y="137842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4" name="流程图: 可选过程 3"/>
            <p:cNvSpPr/>
            <p:nvPr/>
          </p:nvSpPr>
          <p:spPr>
            <a:xfrm>
              <a:off x="9411087" y="365125"/>
              <a:ext cx="1318302" cy="34359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开始</a:t>
              </a:r>
              <a:endParaRPr lang="zh-CN" altLang="en-US" dirty="0"/>
            </a:p>
          </p:txBody>
        </p:sp>
        <p:cxnSp>
          <p:nvCxnSpPr>
            <p:cNvPr id="6" name="直接箭头连接符 5"/>
            <p:cNvCxnSpPr>
              <a:stCxn id="4" idx="2"/>
            </p:cNvCxnSpPr>
            <p:nvPr/>
          </p:nvCxnSpPr>
          <p:spPr>
            <a:xfrm>
              <a:off x="10070238" y="708723"/>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8" name="流程图: 过程 7"/>
            <p:cNvSpPr/>
            <p:nvPr/>
          </p:nvSpPr>
          <p:spPr>
            <a:xfrm>
              <a:off x="9411087" y="1103034"/>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1=&gt;</a:t>
              </a:r>
              <a:r>
                <a:rPr lang="en-US" altLang="zh-CN" dirty="0" err="1" smtClean="0"/>
                <a:t>i</a:t>
              </a:r>
              <a:endParaRPr lang="zh-CN" altLang="en-US" dirty="0"/>
            </a:p>
          </p:txBody>
        </p:sp>
        <p:cxnSp>
          <p:nvCxnSpPr>
            <p:cNvPr id="22" name="直接箭头连接符 21"/>
            <p:cNvCxnSpPr/>
            <p:nvPr/>
          </p:nvCxnSpPr>
          <p:spPr>
            <a:xfrm>
              <a:off x="10070238" y="1438420"/>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3" name="流程图: 过程 22"/>
            <p:cNvSpPr/>
            <p:nvPr/>
          </p:nvSpPr>
          <p:spPr>
            <a:xfrm>
              <a:off x="9411085" y="2576407"/>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i+1=&gt;</a:t>
              </a:r>
              <a:r>
                <a:rPr lang="en-US" altLang="zh-CN" dirty="0" err="1" smtClean="0"/>
                <a:t>i</a:t>
              </a:r>
              <a:endParaRPr lang="zh-CN" altLang="en-US" dirty="0"/>
            </a:p>
          </p:txBody>
        </p:sp>
        <p:cxnSp>
          <p:nvCxnSpPr>
            <p:cNvPr id="24" name="直接箭头连接符 23"/>
            <p:cNvCxnSpPr/>
            <p:nvPr/>
          </p:nvCxnSpPr>
          <p:spPr>
            <a:xfrm>
              <a:off x="10070238" y="3338990"/>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5" name="流程图: 过程 24"/>
            <p:cNvSpPr/>
            <p:nvPr/>
          </p:nvSpPr>
          <p:spPr>
            <a:xfrm>
              <a:off x="9420381" y="4178835"/>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r>
                <a:rPr lang="en-US" altLang="zh-CN" dirty="0" smtClean="0"/>
                <a:t>=&gt;</a:t>
              </a:r>
              <a:r>
                <a:rPr lang="en-US" altLang="zh-CN" dirty="0"/>
                <a:t>i</a:t>
              </a:r>
              <a:endParaRPr lang="zh-CN" altLang="en-US" dirty="0"/>
            </a:p>
          </p:txBody>
        </p:sp>
        <p:cxnSp>
          <p:nvCxnSpPr>
            <p:cNvPr id="26" name="直接箭头连接符 25"/>
            <p:cNvCxnSpPr/>
            <p:nvPr/>
          </p:nvCxnSpPr>
          <p:spPr>
            <a:xfrm>
              <a:off x="10070236" y="5914979"/>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8" name="流程图: 过程 27"/>
            <p:cNvSpPr/>
            <p:nvPr/>
          </p:nvSpPr>
          <p:spPr>
            <a:xfrm>
              <a:off x="9411085" y="6309289"/>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i+1=&gt;</a:t>
              </a:r>
              <a:r>
                <a:rPr lang="en-US" altLang="zh-CN" dirty="0" err="1" smtClean="0"/>
                <a:t>i</a:t>
              </a:r>
              <a:endParaRPr lang="zh-CN" altLang="en-US" dirty="0"/>
            </a:p>
          </p:txBody>
        </p:sp>
        <p:cxnSp>
          <p:nvCxnSpPr>
            <p:cNvPr id="29" name="直接箭头连接符 28"/>
            <p:cNvCxnSpPr/>
            <p:nvPr/>
          </p:nvCxnSpPr>
          <p:spPr>
            <a:xfrm>
              <a:off x="10079530" y="6644675"/>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9" name="流程图: 决策 8"/>
            <p:cNvSpPr/>
            <p:nvPr/>
          </p:nvSpPr>
          <p:spPr>
            <a:xfrm>
              <a:off x="9308963" y="7038986"/>
              <a:ext cx="1522546" cy="5130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i</a:t>
              </a:r>
              <a:r>
                <a:rPr lang="en-US" altLang="zh-CN" dirty="0" smtClean="0"/>
                <a:t>&gt;5</a:t>
              </a:r>
              <a:endParaRPr lang="zh-CN" altLang="en-US" dirty="0"/>
            </a:p>
          </p:txBody>
        </p:sp>
        <p:cxnSp>
          <p:nvCxnSpPr>
            <p:cNvPr id="30" name="直接箭头连接符 29"/>
            <p:cNvCxnSpPr/>
            <p:nvPr/>
          </p:nvCxnSpPr>
          <p:spPr>
            <a:xfrm>
              <a:off x="10086484" y="7552026"/>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1" name="流程图: 可选过程 30"/>
            <p:cNvSpPr/>
            <p:nvPr/>
          </p:nvSpPr>
          <p:spPr>
            <a:xfrm>
              <a:off x="9411085" y="7946337"/>
              <a:ext cx="1318302" cy="34359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结束</a:t>
              </a:r>
              <a:endParaRPr lang="zh-CN" altLang="en-US" dirty="0"/>
            </a:p>
          </p:txBody>
        </p:sp>
        <p:sp>
          <p:nvSpPr>
            <p:cNvPr id="47" name="文本框 46"/>
            <p:cNvSpPr txBox="1"/>
            <p:nvPr/>
          </p:nvSpPr>
          <p:spPr>
            <a:xfrm>
              <a:off x="10070236" y="7487611"/>
              <a:ext cx="492042" cy="408316"/>
            </a:xfrm>
            <a:prstGeom prst="rect">
              <a:avLst/>
            </a:prstGeom>
            <a:noFill/>
          </p:spPr>
          <p:txBody>
            <a:bodyPr wrap="square" rtlCol="0">
              <a:spAutoFit/>
            </a:bodyPr>
            <a:lstStyle/>
            <a:p>
              <a:r>
                <a:rPr lang="en-US" altLang="zh-CN" dirty="0" smtClean="0">
                  <a:solidFill>
                    <a:schemeClr val="accent1"/>
                  </a:solidFill>
                </a:rPr>
                <a:t>Y</a:t>
              </a:r>
              <a:endParaRPr lang="zh-CN" altLang="en-US" dirty="0">
                <a:solidFill>
                  <a:schemeClr val="accent1"/>
                </a:solidFill>
              </a:endParaRPr>
            </a:p>
          </p:txBody>
        </p:sp>
        <p:sp>
          <p:nvSpPr>
            <p:cNvPr id="48" name="文本框 47"/>
            <p:cNvSpPr txBox="1"/>
            <p:nvPr/>
          </p:nvSpPr>
          <p:spPr>
            <a:xfrm>
              <a:off x="8918849" y="6897104"/>
              <a:ext cx="492042" cy="408316"/>
            </a:xfrm>
            <a:prstGeom prst="rect">
              <a:avLst/>
            </a:prstGeom>
            <a:noFill/>
          </p:spPr>
          <p:txBody>
            <a:bodyPr wrap="square" rtlCol="0">
              <a:spAutoFit/>
            </a:bodyPr>
            <a:lstStyle/>
            <a:p>
              <a:r>
                <a:rPr lang="en-US" altLang="zh-CN" dirty="0" smtClean="0">
                  <a:solidFill>
                    <a:schemeClr val="accent1"/>
                  </a:solidFill>
                </a:rPr>
                <a:t>N</a:t>
              </a:r>
              <a:endParaRPr lang="zh-CN" altLang="en-US" dirty="0">
                <a:solidFill>
                  <a:schemeClr val="accent1"/>
                </a:solidFill>
              </a:endParaRPr>
            </a:p>
          </p:txBody>
        </p:sp>
        <p:sp>
          <p:nvSpPr>
            <p:cNvPr id="27" name="流程图: 数据 26"/>
            <p:cNvSpPr/>
            <p:nvPr/>
          </p:nvSpPr>
          <p:spPr>
            <a:xfrm>
              <a:off x="9060587" y="1850818"/>
              <a:ext cx="2019299" cy="3348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输入</a:t>
              </a:r>
              <a:r>
                <a:rPr lang="en-US" altLang="zh-CN" dirty="0" err="1" smtClean="0">
                  <a:solidFill>
                    <a:schemeClr val="bg1"/>
                  </a:solidFill>
                </a:rPr>
                <a:t>n</a:t>
              </a:r>
              <a:r>
                <a:rPr lang="en-US" altLang="zh-CN" sz="1400" baseline="-25000" dirty="0" err="1">
                  <a:solidFill>
                    <a:schemeClr val="bg1"/>
                  </a:solidFill>
                </a:rPr>
                <a:t>i</a:t>
              </a:r>
              <a:r>
                <a:rPr lang="zh-CN" altLang="en-US" dirty="0" smtClean="0">
                  <a:solidFill>
                    <a:schemeClr val="bg1"/>
                  </a:solidFill>
                </a:rPr>
                <a:t>、</a:t>
              </a:r>
              <a:r>
                <a:rPr lang="en-US" altLang="zh-CN" dirty="0" err="1" smtClean="0">
                  <a:solidFill>
                    <a:schemeClr val="bg1"/>
                  </a:solidFill>
                </a:rPr>
                <a:t>g</a:t>
              </a:r>
              <a:r>
                <a:rPr lang="en-US" altLang="zh-CN" baseline="-25000" dirty="0" err="1" smtClean="0">
                  <a:solidFill>
                    <a:schemeClr val="bg1"/>
                  </a:solidFill>
                </a:rPr>
                <a:t>i</a:t>
              </a:r>
              <a:endParaRPr lang="zh-CN" altLang="en-US" baseline="-25000" dirty="0">
                <a:solidFill>
                  <a:schemeClr val="bg1"/>
                </a:solidFill>
              </a:endParaRPr>
            </a:p>
          </p:txBody>
        </p:sp>
        <p:cxnSp>
          <p:nvCxnSpPr>
            <p:cNvPr id="32" name="直接箭头连接符 31"/>
            <p:cNvCxnSpPr/>
            <p:nvPr/>
          </p:nvCxnSpPr>
          <p:spPr>
            <a:xfrm>
              <a:off x="10072348" y="2185618"/>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10079532" y="2881446"/>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4" name="流程图: 决策 33"/>
            <p:cNvSpPr/>
            <p:nvPr/>
          </p:nvSpPr>
          <p:spPr>
            <a:xfrm>
              <a:off x="9318259" y="3275757"/>
              <a:ext cx="1522546" cy="5130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i</a:t>
              </a:r>
              <a:r>
                <a:rPr lang="en-US" altLang="zh-CN" dirty="0" smtClean="0"/>
                <a:t>&gt;50</a:t>
              </a:r>
              <a:endParaRPr lang="zh-CN" altLang="en-US" dirty="0"/>
            </a:p>
          </p:txBody>
        </p:sp>
        <p:cxnSp>
          <p:nvCxnSpPr>
            <p:cNvPr id="35" name="直接箭头连接符 34"/>
            <p:cNvCxnSpPr/>
            <p:nvPr/>
          </p:nvCxnSpPr>
          <p:spPr>
            <a:xfrm>
              <a:off x="10079532" y="3788797"/>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10079532" y="3724382"/>
              <a:ext cx="492042" cy="408316"/>
            </a:xfrm>
            <a:prstGeom prst="rect">
              <a:avLst/>
            </a:prstGeom>
            <a:noFill/>
          </p:spPr>
          <p:txBody>
            <a:bodyPr wrap="square" rtlCol="0">
              <a:spAutoFit/>
            </a:bodyPr>
            <a:lstStyle/>
            <a:p>
              <a:r>
                <a:rPr lang="en-US" altLang="zh-CN" dirty="0" smtClean="0">
                  <a:solidFill>
                    <a:schemeClr val="accent1"/>
                  </a:solidFill>
                </a:rPr>
                <a:t>Y</a:t>
              </a:r>
              <a:endParaRPr lang="zh-CN" altLang="en-US" dirty="0">
                <a:solidFill>
                  <a:schemeClr val="accent1"/>
                </a:solidFill>
              </a:endParaRPr>
            </a:p>
          </p:txBody>
        </p:sp>
        <p:cxnSp>
          <p:nvCxnSpPr>
            <p:cNvPr id="40" name="直接箭头连接符 39"/>
            <p:cNvCxnSpPr/>
            <p:nvPr/>
          </p:nvCxnSpPr>
          <p:spPr>
            <a:xfrm>
              <a:off x="10079532" y="4487187"/>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1" name="流程图: 决策 40"/>
            <p:cNvSpPr/>
            <p:nvPr/>
          </p:nvSpPr>
          <p:spPr>
            <a:xfrm>
              <a:off x="9192638" y="4881498"/>
              <a:ext cx="1773485" cy="5130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g</a:t>
              </a:r>
              <a:r>
                <a:rPr lang="en-US" altLang="zh-CN" baseline="-25000" dirty="0" err="1" smtClean="0"/>
                <a:t>i</a:t>
              </a:r>
              <a:r>
                <a:rPr lang="zh-CN" altLang="en-US" dirty="0" smtClean="0"/>
                <a:t>≥</a:t>
              </a:r>
              <a:r>
                <a:rPr lang="en-US" altLang="zh-CN" dirty="0" smtClean="0"/>
                <a:t>80</a:t>
              </a:r>
              <a:endParaRPr lang="zh-CN" altLang="en-US" dirty="0"/>
            </a:p>
          </p:txBody>
        </p:sp>
        <p:sp>
          <p:nvSpPr>
            <p:cNvPr id="5" name="任意多边形 4"/>
            <p:cNvSpPr/>
            <p:nvPr/>
          </p:nvSpPr>
          <p:spPr>
            <a:xfrm>
              <a:off x="8404697" y="5138018"/>
              <a:ext cx="787941" cy="256520"/>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sp>
          <p:nvSpPr>
            <p:cNvPr id="42" name="文本框 41"/>
            <p:cNvSpPr txBox="1"/>
            <p:nvPr/>
          </p:nvSpPr>
          <p:spPr>
            <a:xfrm>
              <a:off x="8710783" y="4751473"/>
              <a:ext cx="492042" cy="408316"/>
            </a:xfrm>
            <a:prstGeom prst="rect">
              <a:avLst/>
            </a:prstGeom>
            <a:noFill/>
          </p:spPr>
          <p:txBody>
            <a:bodyPr wrap="square" rtlCol="0">
              <a:spAutoFit/>
            </a:bodyPr>
            <a:lstStyle/>
            <a:p>
              <a:r>
                <a:rPr lang="en-US" altLang="zh-CN" dirty="0" smtClean="0">
                  <a:solidFill>
                    <a:schemeClr val="accent1"/>
                  </a:solidFill>
                </a:rPr>
                <a:t>Y</a:t>
              </a:r>
              <a:endParaRPr lang="zh-CN" altLang="en-US" dirty="0">
                <a:solidFill>
                  <a:schemeClr val="accent1"/>
                </a:solidFill>
              </a:endParaRPr>
            </a:p>
          </p:txBody>
        </p:sp>
        <p:sp>
          <p:nvSpPr>
            <p:cNvPr id="43" name="流程图: 数据 42"/>
            <p:cNvSpPr/>
            <p:nvPr/>
          </p:nvSpPr>
          <p:spPr>
            <a:xfrm>
              <a:off x="7298960" y="5397571"/>
              <a:ext cx="2019299" cy="3348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输出</a:t>
              </a:r>
              <a:r>
                <a:rPr lang="en-US" altLang="zh-CN" dirty="0" err="1" smtClean="0">
                  <a:solidFill>
                    <a:schemeClr val="bg1"/>
                  </a:solidFill>
                </a:rPr>
                <a:t>n</a:t>
              </a:r>
              <a:r>
                <a:rPr lang="en-US" altLang="zh-CN" sz="1400" baseline="-25000" dirty="0" err="1" smtClean="0">
                  <a:solidFill>
                    <a:schemeClr val="bg1"/>
                  </a:solidFill>
                </a:rPr>
                <a:t>i</a:t>
              </a:r>
              <a:r>
                <a:rPr lang="zh-CN" altLang="en-US" dirty="0" smtClean="0">
                  <a:solidFill>
                    <a:schemeClr val="bg1"/>
                  </a:solidFill>
                </a:rPr>
                <a:t>、</a:t>
              </a:r>
              <a:r>
                <a:rPr lang="en-US" altLang="zh-CN" dirty="0" err="1" smtClean="0">
                  <a:solidFill>
                    <a:schemeClr val="bg1"/>
                  </a:solidFill>
                </a:rPr>
                <a:t>g</a:t>
              </a:r>
              <a:r>
                <a:rPr lang="en-US" altLang="zh-CN" baseline="-25000" dirty="0" err="1" smtClean="0">
                  <a:solidFill>
                    <a:schemeClr val="bg1"/>
                  </a:solidFill>
                </a:rPr>
                <a:t>i</a:t>
              </a:r>
              <a:endParaRPr lang="zh-CN" altLang="en-US" baseline="-25000" dirty="0">
                <a:solidFill>
                  <a:schemeClr val="bg1"/>
                </a:solidFill>
              </a:endParaRPr>
            </a:p>
          </p:txBody>
        </p:sp>
        <p:sp>
          <p:nvSpPr>
            <p:cNvPr id="14" name="任意多边形 13"/>
            <p:cNvSpPr/>
            <p:nvPr/>
          </p:nvSpPr>
          <p:spPr>
            <a:xfrm>
              <a:off x="8404696" y="5736823"/>
              <a:ext cx="1674835" cy="158916"/>
            </a:xfrm>
            <a:custGeom>
              <a:avLst/>
              <a:gdLst>
                <a:gd name="connsiteX0" fmla="*/ 0 w 1118680"/>
                <a:gd name="connsiteY0" fmla="*/ 0 h 272375"/>
                <a:gd name="connsiteX1" fmla="*/ 0 w 1118680"/>
                <a:gd name="connsiteY1" fmla="*/ 272375 h 272375"/>
                <a:gd name="connsiteX2" fmla="*/ 1118680 w 1118680"/>
                <a:gd name="connsiteY2" fmla="*/ 272375 h 272375"/>
              </a:gdLst>
              <a:ahLst/>
              <a:cxnLst>
                <a:cxn ang="0">
                  <a:pos x="connsiteX0" y="connsiteY0"/>
                </a:cxn>
                <a:cxn ang="0">
                  <a:pos x="connsiteX1" y="connsiteY1"/>
                </a:cxn>
                <a:cxn ang="0">
                  <a:pos x="connsiteX2" y="connsiteY2"/>
                </a:cxn>
              </a:cxnLst>
              <a:rect l="l" t="t" r="r" b="b"/>
              <a:pathLst>
                <a:path w="1118680" h="272375">
                  <a:moveTo>
                    <a:pt x="0" y="0"/>
                  </a:moveTo>
                  <a:lnTo>
                    <a:pt x="0" y="272375"/>
                  </a:lnTo>
                  <a:lnTo>
                    <a:pt x="1118680" y="272375"/>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sp>
          <p:nvSpPr>
            <p:cNvPr id="45" name="文本框 44"/>
            <p:cNvSpPr txBox="1"/>
            <p:nvPr/>
          </p:nvSpPr>
          <p:spPr>
            <a:xfrm>
              <a:off x="8923859" y="3125242"/>
              <a:ext cx="492042" cy="408316"/>
            </a:xfrm>
            <a:prstGeom prst="rect">
              <a:avLst/>
            </a:prstGeom>
            <a:noFill/>
          </p:spPr>
          <p:txBody>
            <a:bodyPr wrap="square" rtlCol="0">
              <a:spAutoFit/>
            </a:bodyPr>
            <a:lstStyle/>
            <a:p>
              <a:r>
                <a:rPr lang="en-US" altLang="zh-CN" dirty="0" smtClean="0">
                  <a:solidFill>
                    <a:schemeClr val="accent1"/>
                  </a:solidFill>
                </a:rPr>
                <a:t>N</a:t>
              </a:r>
              <a:endParaRPr lang="zh-CN" altLang="en-US" dirty="0">
                <a:solidFill>
                  <a:schemeClr val="accent1"/>
                </a:solidFill>
              </a:endParaRPr>
            </a:p>
          </p:txBody>
        </p:sp>
        <p:sp>
          <p:nvSpPr>
            <p:cNvPr id="50" name="任意多边形 49"/>
            <p:cNvSpPr/>
            <p:nvPr/>
          </p:nvSpPr>
          <p:spPr>
            <a:xfrm flipH="1" flipV="1">
              <a:off x="7093492" y="4687627"/>
              <a:ext cx="2976743" cy="2617794"/>
            </a:xfrm>
            <a:custGeom>
              <a:avLst/>
              <a:gdLst>
                <a:gd name="connsiteX0" fmla="*/ 0 w 743803"/>
                <a:gd name="connsiteY0" fmla="*/ 0 h 1378424"/>
                <a:gd name="connsiteX1" fmla="*/ 743803 w 743803"/>
                <a:gd name="connsiteY1" fmla="*/ 0 h 1378424"/>
                <a:gd name="connsiteX2" fmla="*/ 743803 w 743803"/>
                <a:gd name="connsiteY2" fmla="*/ 1378424 h 1378424"/>
                <a:gd name="connsiteX3" fmla="*/ 0 w 743803"/>
                <a:gd name="connsiteY3" fmla="*/ 1378424 h 1378424"/>
              </a:gdLst>
              <a:ahLst/>
              <a:cxnLst>
                <a:cxn ang="0">
                  <a:pos x="connsiteX0" y="connsiteY0"/>
                </a:cxn>
                <a:cxn ang="0">
                  <a:pos x="connsiteX1" y="connsiteY1"/>
                </a:cxn>
                <a:cxn ang="0">
                  <a:pos x="connsiteX2" y="connsiteY2"/>
                </a:cxn>
                <a:cxn ang="0">
                  <a:pos x="connsiteX3" y="connsiteY3"/>
                </a:cxn>
              </a:cxnLst>
              <a:rect l="l" t="t" r="r" b="b"/>
              <a:pathLst>
                <a:path w="743803" h="1378424">
                  <a:moveTo>
                    <a:pt x="0" y="0"/>
                  </a:moveTo>
                  <a:lnTo>
                    <a:pt x="743803" y="0"/>
                  </a:lnTo>
                  <a:lnTo>
                    <a:pt x="743803" y="1378424"/>
                  </a:lnTo>
                  <a:lnTo>
                    <a:pt x="0" y="137842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
        <p:nvSpPr>
          <p:cNvPr id="51" name="MH_Desc_1"/>
          <p:cNvSpPr/>
          <p:nvPr>
            <p:custDataLst>
              <p:tags r:id="rId1"/>
            </p:custDataLst>
          </p:nvPr>
        </p:nvSpPr>
        <p:spPr>
          <a:xfrm>
            <a:off x="656961" y="2887774"/>
            <a:ext cx="2306320" cy="298938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defRPr/>
            </a:pPr>
            <a:r>
              <a:rPr lang="en-US" altLang="zh-CN" sz="1400" dirty="0" smtClean="0">
                <a:solidFill>
                  <a:schemeClr val="tx1"/>
                </a:solidFill>
              </a:rPr>
              <a:t>n</a:t>
            </a:r>
            <a:r>
              <a:rPr lang="zh-CN" altLang="en-US" sz="1400" dirty="0" smtClean="0">
                <a:solidFill>
                  <a:schemeClr val="tx1"/>
                </a:solidFill>
              </a:rPr>
              <a:t>：表示学生学号</a:t>
            </a:r>
            <a:endParaRPr lang="en-US" altLang="zh-CN" sz="1400" dirty="0" smtClean="0">
              <a:solidFill>
                <a:schemeClr val="tx1"/>
              </a:solidFill>
            </a:endParaRPr>
          </a:p>
          <a:p>
            <a:pPr algn="just">
              <a:spcBef>
                <a:spcPts val="600"/>
              </a:spcBef>
              <a:spcAft>
                <a:spcPts val="600"/>
              </a:spcAft>
              <a:defRPr/>
            </a:pPr>
            <a:r>
              <a:rPr lang="zh-CN" altLang="en-US" sz="1400" dirty="0" smtClean="0">
                <a:solidFill>
                  <a:schemeClr val="tx1"/>
                </a:solidFill>
              </a:rPr>
              <a:t>下标</a:t>
            </a:r>
            <a:r>
              <a:rPr lang="en-US" altLang="zh-CN" sz="1400" dirty="0" err="1" smtClean="0">
                <a:solidFill>
                  <a:schemeClr val="tx1"/>
                </a:solidFill>
              </a:rPr>
              <a:t>i</a:t>
            </a:r>
            <a:r>
              <a:rPr lang="zh-CN" altLang="en-US" sz="1400" dirty="0" smtClean="0">
                <a:solidFill>
                  <a:schemeClr val="tx1"/>
                </a:solidFill>
              </a:rPr>
              <a:t>：表示第几个学生</a:t>
            </a:r>
            <a:endParaRPr lang="en-US" altLang="zh-CN" sz="1400" dirty="0" smtClean="0">
              <a:solidFill>
                <a:schemeClr val="tx1"/>
              </a:solidFill>
            </a:endParaRPr>
          </a:p>
          <a:p>
            <a:pPr algn="just">
              <a:spcBef>
                <a:spcPts val="600"/>
              </a:spcBef>
              <a:spcAft>
                <a:spcPts val="600"/>
              </a:spcAft>
              <a:defRPr/>
            </a:pPr>
            <a:r>
              <a:rPr lang="en-US" altLang="zh-CN" sz="1400" dirty="0" smtClean="0">
                <a:solidFill>
                  <a:schemeClr val="tx1"/>
                </a:solidFill>
              </a:rPr>
              <a:t>n</a:t>
            </a:r>
            <a:r>
              <a:rPr lang="en-US" altLang="zh-CN" sz="1400" baseline="-25000" dirty="0">
                <a:solidFill>
                  <a:srgbClr val="454545"/>
                </a:solidFill>
              </a:rPr>
              <a:t>1</a:t>
            </a:r>
            <a:r>
              <a:rPr lang="zh-CN" altLang="en-US" sz="1400" dirty="0" smtClean="0">
                <a:solidFill>
                  <a:schemeClr val="tx1"/>
                </a:solidFill>
              </a:rPr>
              <a:t>：表示第一个学生的学号</a:t>
            </a:r>
            <a:endParaRPr lang="en-US" altLang="zh-CN" sz="1400" dirty="0" smtClean="0">
              <a:solidFill>
                <a:schemeClr val="tx1"/>
              </a:solidFill>
            </a:endParaRPr>
          </a:p>
          <a:p>
            <a:pPr algn="just">
              <a:spcBef>
                <a:spcPts val="600"/>
              </a:spcBef>
              <a:spcAft>
                <a:spcPts val="600"/>
              </a:spcAft>
              <a:defRPr/>
            </a:pPr>
            <a:r>
              <a:rPr lang="en-US" altLang="zh-CN" sz="1400" dirty="0" err="1" smtClean="0">
                <a:solidFill>
                  <a:schemeClr val="tx1"/>
                </a:solidFill>
              </a:rPr>
              <a:t>n</a:t>
            </a:r>
            <a:r>
              <a:rPr lang="en-US" altLang="zh-CN" sz="1400" baseline="-25000" dirty="0" err="1">
                <a:solidFill>
                  <a:srgbClr val="454545"/>
                </a:solidFill>
              </a:rPr>
              <a:t>i</a:t>
            </a:r>
            <a:r>
              <a:rPr lang="zh-CN" altLang="en-US" sz="1400" dirty="0" smtClean="0">
                <a:solidFill>
                  <a:schemeClr val="tx1"/>
                </a:solidFill>
              </a:rPr>
              <a:t>：表示第</a:t>
            </a:r>
            <a:r>
              <a:rPr lang="en-US" altLang="zh-CN" sz="1400" dirty="0" err="1" smtClean="0">
                <a:solidFill>
                  <a:schemeClr val="tx1"/>
                </a:solidFill>
              </a:rPr>
              <a:t>i</a:t>
            </a:r>
            <a:r>
              <a:rPr lang="zh-CN" altLang="en-US" sz="1400" dirty="0" smtClean="0">
                <a:solidFill>
                  <a:schemeClr val="tx1"/>
                </a:solidFill>
              </a:rPr>
              <a:t>个学生的学号</a:t>
            </a:r>
            <a:endParaRPr lang="en-US" altLang="zh-CN" sz="1400" dirty="0" smtClean="0">
              <a:solidFill>
                <a:schemeClr val="tx1"/>
              </a:solidFill>
            </a:endParaRPr>
          </a:p>
          <a:p>
            <a:pPr algn="just">
              <a:spcBef>
                <a:spcPts val="600"/>
              </a:spcBef>
              <a:spcAft>
                <a:spcPts val="600"/>
              </a:spcAft>
              <a:defRPr/>
            </a:pPr>
            <a:r>
              <a:rPr lang="en-US" altLang="zh-CN" sz="1400" dirty="0" smtClean="0">
                <a:solidFill>
                  <a:schemeClr val="tx1"/>
                </a:solidFill>
              </a:rPr>
              <a:t>g</a:t>
            </a:r>
            <a:r>
              <a:rPr lang="zh-CN" altLang="en-US" sz="1400" dirty="0" smtClean="0">
                <a:solidFill>
                  <a:schemeClr val="tx1"/>
                </a:solidFill>
              </a:rPr>
              <a:t>：表示学生的成绩</a:t>
            </a:r>
            <a:endParaRPr lang="en-US" altLang="zh-CN" sz="1400" dirty="0" smtClean="0">
              <a:solidFill>
                <a:schemeClr val="tx1"/>
              </a:solidFill>
            </a:endParaRPr>
          </a:p>
          <a:p>
            <a:pPr algn="just">
              <a:spcBef>
                <a:spcPts val="600"/>
              </a:spcBef>
              <a:spcAft>
                <a:spcPts val="600"/>
              </a:spcAft>
              <a:defRPr/>
            </a:pPr>
            <a:r>
              <a:rPr lang="en-US" altLang="zh-CN" sz="1400" dirty="0" smtClean="0">
                <a:solidFill>
                  <a:schemeClr val="tx1"/>
                </a:solidFill>
              </a:rPr>
              <a:t>g</a:t>
            </a:r>
            <a:r>
              <a:rPr lang="en-US" altLang="zh-CN" sz="1400" baseline="-25000" dirty="0">
                <a:solidFill>
                  <a:srgbClr val="454545"/>
                </a:solidFill>
              </a:rPr>
              <a:t>1</a:t>
            </a:r>
            <a:r>
              <a:rPr lang="zh-CN" altLang="en-US" sz="1400" dirty="0" smtClean="0">
                <a:solidFill>
                  <a:schemeClr val="tx1"/>
                </a:solidFill>
              </a:rPr>
              <a:t>：表示第</a:t>
            </a:r>
            <a:r>
              <a:rPr lang="zh-CN" altLang="en-US" sz="1400" dirty="0">
                <a:solidFill>
                  <a:schemeClr val="tx1"/>
                </a:solidFill>
              </a:rPr>
              <a:t>一</a:t>
            </a:r>
            <a:r>
              <a:rPr lang="zh-CN" altLang="en-US" sz="1400" dirty="0" smtClean="0">
                <a:solidFill>
                  <a:schemeClr val="tx1"/>
                </a:solidFill>
              </a:rPr>
              <a:t>个学生的成绩</a:t>
            </a:r>
            <a:endParaRPr lang="en-US" altLang="zh-CN" sz="1400" dirty="0" smtClean="0">
              <a:solidFill>
                <a:schemeClr val="tx1"/>
              </a:solidFill>
            </a:endParaRPr>
          </a:p>
          <a:p>
            <a:pPr algn="just">
              <a:spcBef>
                <a:spcPts val="600"/>
              </a:spcBef>
              <a:spcAft>
                <a:spcPts val="600"/>
              </a:spcAft>
              <a:defRPr/>
            </a:pPr>
            <a:r>
              <a:rPr lang="en-US" altLang="zh-CN" sz="1400" dirty="0" err="1" smtClean="0">
                <a:solidFill>
                  <a:schemeClr val="tx1"/>
                </a:solidFill>
              </a:rPr>
              <a:t>g</a:t>
            </a:r>
            <a:r>
              <a:rPr lang="en-US" altLang="zh-CN" sz="1400" baseline="-25000" dirty="0" err="1">
                <a:solidFill>
                  <a:srgbClr val="454545"/>
                </a:solidFill>
              </a:rPr>
              <a:t>i</a:t>
            </a:r>
            <a:r>
              <a:rPr lang="zh-CN" altLang="en-US" sz="1400" dirty="0" smtClean="0">
                <a:solidFill>
                  <a:schemeClr val="tx1"/>
                </a:solidFill>
              </a:rPr>
              <a:t>：表示第</a:t>
            </a:r>
            <a:r>
              <a:rPr lang="en-US" altLang="zh-CN" sz="1400" dirty="0" err="1" smtClean="0">
                <a:solidFill>
                  <a:schemeClr val="tx1"/>
                </a:solidFill>
              </a:rPr>
              <a:t>i</a:t>
            </a:r>
            <a:r>
              <a:rPr lang="zh-CN" altLang="en-US" sz="1400" dirty="0" smtClean="0">
                <a:solidFill>
                  <a:schemeClr val="tx1"/>
                </a:solidFill>
              </a:rPr>
              <a:t>个学生的成绩</a:t>
            </a:r>
            <a:endParaRPr lang="en-US" altLang="zh-CN" sz="1400" dirty="0" smtClean="0">
              <a:solidFill>
                <a:schemeClr val="tx1"/>
              </a:solidFill>
            </a:endParaRPr>
          </a:p>
        </p:txBody>
      </p:sp>
    </p:spTree>
    <p:extLst>
      <p:ext uri="{BB962C8B-B14F-4D97-AF65-F5344CB8AC3E}">
        <p14:creationId xmlns:p14="http://schemas.microsoft.com/office/powerpoint/2010/main" xmlns="" val="288236947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3010"/>
          </a:xfrm>
        </p:spPr>
        <p:txBody>
          <a:bodyPr/>
          <a:lstStyle/>
          <a:p>
            <a:r>
              <a:rPr lang="zh-CN" altLang="en-US" dirty="0" smtClean="0"/>
              <a:t>算法的流程图表示举例</a:t>
            </a:r>
            <a:endParaRPr lang="zh-CN" altLang="en-US" dirty="0"/>
          </a:p>
        </p:txBody>
      </p:sp>
      <p:sp>
        <p:nvSpPr>
          <p:cNvPr id="3" name="内容占位符 2"/>
          <p:cNvSpPr>
            <a:spLocks noGrp="1"/>
          </p:cNvSpPr>
          <p:nvPr>
            <p:ph idx="1"/>
          </p:nvPr>
        </p:nvSpPr>
        <p:spPr>
          <a:xfrm>
            <a:off x="737413" y="1287382"/>
            <a:ext cx="8470765" cy="589584"/>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2.8】</a:t>
            </a:r>
            <a:r>
              <a:rPr lang="zh-CN" altLang="en-US" sz="2400" dirty="0">
                <a:solidFill>
                  <a:schemeClr val="accent1"/>
                </a:solidFill>
              </a:rPr>
              <a:t>例</a:t>
            </a:r>
            <a:r>
              <a:rPr lang="en-US" altLang="zh-CN" sz="2400" dirty="0">
                <a:solidFill>
                  <a:schemeClr val="accent1"/>
                </a:solidFill>
              </a:rPr>
              <a:t>2.3</a:t>
            </a:r>
            <a:r>
              <a:rPr lang="zh-CN" altLang="en-US" sz="2400" dirty="0">
                <a:solidFill>
                  <a:schemeClr val="accent1"/>
                </a:solidFill>
              </a:rPr>
              <a:t>判定闰年的算法用流程图表示</a:t>
            </a:r>
            <a:r>
              <a:rPr lang="zh-CN" altLang="en-US" sz="2400" dirty="0" smtClean="0">
                <a:solidFill>
                  <a:schemeClr val="accent1"/>
                </a:solidFill>
              </a:rPr>
              <a:t>。</a:t>
            </a:r>
            <a:endParaRPr lang="en-US" altLang="zh-CN" sz="2400" dirty="0" smtClean="0">
              <a:solidFill>
                <a:schemeClr val="accent1"/>
              </a:solidFill>
            </a:endParaRPr>
          </a:p>
          <a:p>
            <a:pPr marL="0" indent="0">
              <a:lnSpc>
                <a:spcPct val="120000"/>
              </a:lnSpc>
              <a:buNone/>
            </a:pPr>
            <a:r>
              <a:rPr lang="en-US" altLang="zh-CN" sz="2400" dirty="0">
                <a:solidFill>
                  <a:schemeClr val="accent1"/>
                </a:solidFill>
              </a:rPr>
              <a:t> </a:t>
            </a:r>
            <a:r>
              <a:rPr lang="en-US" altLang="zh-CN" sz="2400" dirty="0" smtClean="0">
                <a:solidFill>
                  <a:schemeClr val="accent1"/>
                </a:solidFill>
              </a:rPr>
              <a:t> </a:t>
            </a:r>
            <a:r>
              <a:rPr lang="zh-CN" altLang="en-US" sz="2400" dirty="0" smtClean="0">
                <a:solidFill>
                  <a:schemeClr val="accent1"/>
                </a:solidFill>
              </a:rPr>
              <a:t>判定</a:t>
            </a:r>
            <a:r>
              <a:rPr lang="en-US" altLang="zh-CN" sz="2400" dirty="0">
                <a:solidFill>
                  <a:schemeClr val="accent1"/>
                </a:solidFill>
              </a:rPr>
              <a:t>2000—2500</a:t>
            </a:r>
            <a:r>
              <a:rPr lang="zh-CN" altLang="en-US" sz="2400" dirty="0">
                <a:solidFill>
                  <a:schemeClr val="accent1"/>
                </a:solidFill>
              </a:rPr>
              <a:t>年中的每一年是否为闰年，将结果输出。</a:t>
            </a:r>
            <a:endParaRPr lang="en-US" altLang="zh-CN" sz="2400" dirty="0" smtClean="0">
              <a:solidFill>
                <a:schemeClr val="accent1"/>
              </a:solidFill>
            </a:endParaRPr>
          </a:p>
        </p:txBody>
      </p:sp>
      <p:grpSp>
        <p:nvGrpSpPr>
          <p:cNvPr id="20" name="组合 19"/>
          <p:cNvGrpSpPr/>
          <p:nvPr/>
        </p:nvGrpSpPr>
        <p:grpSpPr>
          <a:xfrm>
            <a:off x="1403109" y="243383"/>
            <a:ext cx="10260751" cy="6547748"/>
            <a:chOff x="1403109" y="243383"/>
            <a:chExt cx="10260751" cy="6547748"/>
          </a:xfrm>
        </p:grpSpPr>
        <p:sp>
          <p:nvSpPr>
            <p:cNvPr id="4" name="流程图: 可选过程 3"/>
            <p:cNvSpPr/>
            <p:nvPr/>
          </p:nvSpPr>
          <p:spPr>
            <a:xfrm>
              <a:off x="9394222" y="243383"/>
              <a:ext cx="1661448" cy="27113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开始</a:t>
              </a:r>
              <a:endParaRPr lang="zh-CN" altLang="en-US" dirty="0"/>
            </a:p>
          </p:txBody>
        </p:sp>
        <p:cxnSp>
          <p:nvCxnSpPr>
            <p:cNvPr id="6" name="直接箭头连接符 5"/>
            <p:cNvCxnSpPr>
              <a:stCxn id="4" idx="2"/>
            </p:cNvCxnSpPr>
            <p:nvPr/>
          </p:nvCxnSpPr>
          <p:spPr>
            <a:xfrm>
              <a:off x="10224946" y="514513"/>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8" name="流程图: 过程 7"/>
            <p:cNvSpPr/>
            <p:nvPr/>
          </p:nvSpPr>
          <p:spPr>
            <a:xfrm>
              <a:off x="9394222" y="825660"/>
              <a:ext cx="1661448" cy="2646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2000=&gt;year</a:t>
              </a:r>
              <a:endParaRPr lang="zh-CN" altLang="en-US" dirty="0"/>
            </a:p>
          </p:txBody>
        </p:sp>
        <p:cxnSp>
          <p:nvCxnSpPr>
            <p:cNvPr id="22" name="直接箭头连接符 21"/>
            <p:cNvCxnSpPr/>
            <p:nvPr/>
          </p:nvCxnSpPr>
          <p:spPr>
            <a:xfrm>
              <a:off x="10224946" y="1090309"/>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9914887" y="2063243"/>
              <a:ext cx="620118" cy="322198"/>
            </a:xfrm>
            <a:prstGeom prst="rect">
              <a:avLst/>
            </a:prstGeom>
            <a:noFill/>
          </p:spPr>
          <p:txBody>
            <a:bodyPr wrap="square" rtlCol="0">
              <a:spAutoFit/>
            </a:bodyPr>
            <a:lstStyle/>
            <a:p>
              <a:r>
                <a:rPr lang="en-US" altLang="zh-CN" dirty="0" smtClean="0">
                  <a:solidFill>
                    <a:schemeClr val="accent1"/>
                  </a:solidFill>
                </a:rPr>
                <a:t>N</a:t>
              </a:r>
              <a:endParaRPr lang="zh-CN" altLang="en-US" dirty="0">
                <a:solidFill>
                  <a:schemeClr val="accent1"/>
                </a:solidFill>
              </a:endParaRPr>
            </a:p>
          </p:txBody>
        </p:sp>
        <p:cxnSp>
          <p:nvCxnSpPr>
            <p:cNvPr id="32" name="直接箭头连接符 31"/>
            <p:cNvCxnSpPr/>
            <p:nvPr/>
          </p:nvCxnSpPr>
          <p:spPr>
            <a:xfrm>
              <a:off x="10224946" y="2151795"/>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10229033" y="3214430"/>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1" name="流程图: 决策 40"/>
            <p:cNvSpPr/>
            <p:nvPr/>
          </p:nvSpPr>
          <p:spPr>
            <a:xfrm>
              <a:off x="9107390" y="1419715"/>
              <a:ext cx="2235112" cy="73208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Year</a:t>
              </a:r>
              <a:r>
                <a:rPr lang="zh-CN" altLang="en-US" dirty="0" smtClean="0"/>
                <a:t>不能被</a:t>
              </a:r>
              <a:r>
                <a:rPr lang="en-US" altLang="zh-CN" dirty="0" smtClean="0"/>
                <a:t>4</a:t>
              </a:r>
              <a:r>
                <a:rPr lang="zh-CN" altLang="en-US" dirty="0" smtClean="0"/>
                <a:t>整除</a:t>
              </a:r>
              <a:endParaRPr lang="zh-CN" altLang="en-US" dirty="0"/>
            </a:p>
          </p:txBody>
        </p:sp>
        <p:sp>
          <p:nvSpPr>
            <p:cNvPr id="5" name="任意多边形 4"/>
            <p:cNvSpPr/>
            <p:nvPr/>
          </p:nvSpPr>
          <p:spPr>
            <a:xfrm>
              <a:off x="2423886" y="1779682"/>
              <a:ext cx="6683505" cy="2166832"/>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sp>
          <p:nvSpPr>
            <p:cNvPr id="42" name="文本框 41"/>
            <p:cNvSpPr txBox="1"/>
            <p:nvPr/>
          </p:nvSpPr>
          <p:spPr>
            <a:xfrm>
              <a:off x="8774104" y="1448355"/>
              <a:ext cx="620118" cy="322198"/>
            </a:xfrm>
            <a:prstGeom prst="rect">
              <a:avLst/>
            </a:prstGeom>
            <a:noFill/>
          </p:spPr>
          <p:txBody>
            <a:bodyPr wrap="square" rtlCol="0">
              <a:spAutoFit/>
            </a:bodyPr>
            <a:lstStyle/>
            <a:p>
              <a:r>
                <a:rPr lang="en-US" altLang="zh-CN" dirty="0" smtClean="0">
                  <a:solidFill>
                    <a:schemeClr val="accent1"/>
                  </a:solidFill>
                </a:rPr>
                <a:t>Y</a:t>
              </a:r>
              <a:endParaRPr lang="zh-CN" altLang="en-US" dirty="0">
                <a:solidFill>
                  <a:schemeClr val="accent1"/>
                </a:solidFill>
              </a:endParaRPr>
            </a:p>
          </p:txBody>
        </p:sp>
        <p:sp>
          <p:nvSpPr>
            <p:cNvPr id="43" name="流程图: 数据 42"/>
            <p:cNvSpPr/>
            <p:nvPr/>
          </p:nvSpPr>
          <p:spPr>
            <a:xfrm>
              <a:off x="9250805" y="3525578"/>
              <a:ext cx="1948281" cy="46369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输出</a:t>
              </a:r>
              <a:r>
                <a:rPr lang="en-US" altLang="zh-CN" dirty="0" smtClean="0">
                  <a:solidFill>
                    <a:schemeClr val="bg1"/>
                  </a:solidFill>
                </a:rPr>
                <a:t>year</a:t>
              </a:r>
            </a:p>
            <a:p>
              <a:pPr algn="ctr"/>
              <a:r>
                <a:rPr lang="zh-CN" altLang="en-US" dirty="0" smtClean="0">
                  <a:solidFill>
                    <a:schemeClr val="bg1"/>
                  </a:solidFill>
                </a:rPr>
                <a:t>“是闰年”</a:t>
              </a:r>
              <a:endParaRPr lang="zh-CN" altLang="en-US" baseline="-25000" dirty="0">
                <a:solidFill>
                  <a:schemeClr val="bg1"/>
                </a:solidFill>
              </a:endParaRPr>
            </a:p>
          </p:txBody>
        </p:sp>
        <p:sp>
          <p:nvSpPr>
            <p:cNvPr id="14" name="任意多边形 13"/>
            <p:cNvSpPr/>
            <p:nvPr/>
          </p:nvSpPr>
          <p:spPr>
            <a:xfrm flipH="1">
              <a:off x="7799963" y="3966052"/>
              <a:ext cx="2424982" cy="702973"/>
            </a:xfrm>
            <a:custGeom>
              <a:avLst/>
              <a:gdLst>
                <a:gd name="connsiteX0" fmla="*/ 0 w 1118680"/>
                <a:gd name="connsiteY0" fmla="*/ 0 h 272375"/>
                <a:gd name="connsiteX1" fmla="*/ 0 w 1118680"/>
                <a:gd name="connsiteY1" fmla="*/ 272375 h 272375"/>
                <a:gd name="connsiteX2" fmla="*/ 1118680 w 1118680"/>
                <a:gd name="connsiteY2" fmla="*/ 272375 h 272375"/>
              </a:gdLst>
              <a:ahLst/>
              <a:cxnLst>
                <a:cxn ang="0">
                  <a:pos x="connsiteX0" y="connsiteY0"/>
                </a:cxn>
                <a:cxn ang="0">
                  <a:pos x="connsiteX1" y="connsiteY1"/>
                </a:cxn>
                <a:cxn ang="0">
                  <a:pos x="connsiteX2" y="connsiteY2"/>
                </a:cxn>
              </a:cxnLst>
              <a:rect l="l" t="t" r="r" b="b"/>
              <a:pathLst>
                <a:path w="1118680" h="272375">
                  <a:moveTo>
                    <a:pt x="0" y="0"/>
                  </a:moveTo>
                  <a:lnTo>
                    <a:pt x="0" y="272375"/>
                  </a:lnTo>
                  <a:lnTo>
                    <a:pt x="1118680" y="272375"/>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sp>
          <p:nvSpPr>
            <p:cNvPr id="45" name="文本框 44"/>
            <p:cNvSpPr txBox="1"/>
            <p:nvPr/>
          </p:nvSpPr>
          <p:spPr>
            <a:xfrm>
              <a:off x="8774104" y="2483733"/>
              <a:ext cx="620118" cy="322198"/>
            </a:xfrm>
            <a:prstGeom prst="rect">
              <a:avLst/>
            </a:prstGeom>
            <a:noFill/>
          </p:spPr>
          <p:txBody>
            <a:bodyPr wrap="square" rtlCol="0">
              <a:spAutoFit/>
            </a:bodyPr>
            <a:lstStyle/>
            <a:p>
              <a:r>
                <a:rPr lang="en-US" altLang="zh-CN" dirty="0" smtClean="0">
                  <a:solidFill>
                    <a:schemeClr val="accent1"/>
                  </a:solidFill>
                </a:rPr>
                <a:t>N</a:t>
              </a:r>
              <a:endParaRPr lang="zh-CN" altLang="en-US" dirty="0">
                <a:solidFill>
                  <a:schemeClr val="accent1"/>
                </a:solidFill>
              </a:endParaRPr>
            </a:p>
          </p:txBody>
        </p:sp>
        <p:sp>
          <p:nvSpPr>
            <p:cNvPr id="49" name="流程图: 决策 48"/>
            <p:cNvSpPr/>
            <p:nvPr/>
          </p:nvSpPr>
          <p:spPr>
            <a:xfrm>
              <a:off x="9107390" y="2462812"/>
              <a:ext cx="2235112" cy="73208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dirty="0" smtClean="0"/>
                <a:t>Year</a:t>
              </a:r>
              <a:r>
                <a:rPr lang="zh-CN" altLang="en-US" dirty="0" smtClean="0"/>
                <a:t>不能被</a:t>
              </a:r>
              <a:r>
                <a:rPr lang="en-US" altLang="zh-CN" dirty="0" smtClean="0"/>
                <a:t>100</a:t>
              </a:r>
              <a:r>
                <a:rPr lang="zh-CN" altLang="en-US" dirty="0" smtClean="0"/>
                <a:t>整除</a:t>
              </a:r>
              <a:endParaRPr lang="zh-CN" altLang="en-US" dirty="0"/>
            </a:p>
          </p:txBody>
        </p:sp>
        <p:sp>
          <p:nvSpPr>
            <p:cNvPr id="52" name="任意多边形 51"/>
            <p:cNvSpPr/>
            <p:nvPr/>
          </p:nvSpPr>
          <p:spPr>
            <a:xfrm>
              <a:off x="6183085" y="2825978"/>
              <a:ext cx="2936021" cy="252950"/>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grpSp>
          <p:nvGrpSpPr>
            <p:cNvPr id="7" name="组合 6"/>
            <p:cNvGrpSpPr/>
            <p:nvPr/>
          </p:nvGrpSpPr>
          <p:grpSpPr>
            <a:xfrm>
              <a:off x="1403109" y="3078929"/>
              <a:ext cx="7352941" cy="1186141"/>
              <a:chOff x="105545" y="3224069"/>
              <a:chExt cx="7352941" cy="1186141"/>
            </a:xfrm>
          </p:grpSpPr>
          <p:sp>
            <p:nvSpPr>
              <p:cNvPr id="36" name="文本框 35"/>
              <p:cNvSpPr txBox="1"/>
              <p:nvPr/>
            </p:nvSpPr>
            <p:spPr>
              <a:xfrm>
                <a:off x="5994357" y="3264276"/>
                <a:ext cx="620118" cy="322198"/>
              </a:xfrm>
              <a:prstGeom prst="rect">
                <a:avLst/>
              </a:prstGeom>
              <a:noFill/>
            </p:spPr>
            <p:txBody>
              <a:bodyPr wrap="square" rtlCol="0">
                <a:spAutoFit/>
              </a:bodyPr>
              <a:lstStyle/>
              <a:p>
                <a:r>
                  <a:rPr lang="en-US" altLang="zh-CN" dirty="0" smtClean="0">
                    <a:solidFill>
                      <a:schemeClr val="accent1"/>
                    </a:solidFill>
                  </a:rPr>
                  <a:t>Y</a:t>
                </a:r>
                <a:endParaRPr lang="zh-CN" altLang="en-US" dirty="0">
                  <a:solidFill>
                    <a:schemeClr val="accent1"/>
                  </a:solidFill>
                </a:endParaRPr>
              </a:p>
            </p:txBody>
          </p:sp>
          <p:sp>
            <p:nvSpPr>
              <p:cNvPr id="53" name="流程图: 决策 52"/>
              <p:cNvSpPr/>
              <p:nvPr/>
            </p:nvSpPr>
            <p:spPr>
              <a:xfrm>
                <a:off x="3759245" y="3224069"/>
                <a:ext cx="2235112" cy="73208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altLang="zh-CN" dirty="0"/>
                  <a:t>Year</a:t>
                </a:r>
                <a:r>
                  <a:rPr lang="zh-CN" altLang="en-US" dirty="0"/>
                  <a:t>不能被</a:t>
                </a:r>
                <a:r>
                  <a:rPr lang="en-US" altLang="zh-CN" dirty="0"/>
                  <a:t>400</a:t>
                </a:r>
                <a:r>
                  <a:rPr lang="zh-CN" altLang="en-US" dirty="0"/>
                  <a:t>整除</a:t>
                </a:r>
              </a:p>
            </p:txBody>
          </p:sp>
          <p:sp>
            <p:nvSpPr>
              <p:cNvPr id="54" name="任意多边形 53"/>
              <p:cNvSpPr/>
              <p:nvPr/>
            </p:nvSpPr>
            <p:spPr>
              <a:xfrm flipH="1">
                <a:off x="5994356" y="3590109"/>
                <a:ext cx="508043" cy="317432"/>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sp>
            <p:nvSpPr>
              <p:cNvPr id="55" name="流程图: 数据 54"/>
              <p:cNvSpPr/>
              <p:nvPr/>
            </p:nvSpPr>
            <p:spPr>
              <a:xfrm>
                <a:off x="5510205" y="3903820"/>
                <a:ext cx="1948281" cy="46369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zh-CN" altLang="en-US" dirty="0"/>
                  <a:t>输出</a:t>
                </a:r>
                <a:r>
                  <a:rPr lang="en-US" altLang="zh-CN" dirty="0"/>
                  <a:t>year</a:t>
                </a:r>
              </a:p>
              <a:p>
                <a:pPr algn="ctr"/>
                <a:r>
                  <a:rPr lang="zh-CN" altLang="en-US" dirty="0"/>
                  <a:t>“不是闰年”</a:t>
                </a:r>
              </a:p>
            </p:txBody>
          </p:sp>
          <p:sp>
            <p:nvSpPr>
              <p:cNvPr id="56" name="文本框 55"/>
              <p:cNvSpPr txBox="1"/>
              <p:nvPr/>
            </p:nvSpPr>
            <p:spPr>
              <a:xfrm>
                <a:off x="3401002" y="3252229"/>
                <a:ext cx="620118" cy="369332"/>
              </a:xfrm>
              <a:prstGeom prst="rect">
                <a:avLst/>
              </a:prstGeom>
              <a:noFill/>
            </p:spPr>
            <p:txBody>
              <a:bodyPr wrap="square" rtlCol="0">
                <a:spAutoFit/>
              </a:bodyPr>
              <a:lstStyle/>
              <a:p>
                <a:r>
                  <a:rPr lang="en-US" altLang="zh-CN" dirty="0" smtClean="0">
                    <a:solidFill>
                      <a:schemeClr val="accent1"/>
                    </a:solidFill>
                  </a:rPr>
                  <a:t>N</a:t>
                </a:r>
                <a:endParaRPr lang="zh-CN" altLang="en-US" dirty="0">
                  <a:solidFill>
                    <a:schemeClr val="accent1"/>
                  </a:solidFill>
                </a:endParaRPr>
              </a:p>
            </p:txBody>
          </p:sp>
          <p:sp>
            <p:nvSpPr>
              <p:cNvPr id="57" name="任意多边形 56"/>
              <p:cNvSpPr/>
              <p:nvPr/>
            </p:nvSpPr>
            <p:spPr>
              <a:xfrm>
                <a:off x="3139127" y="3590109"/>
                <a:ext cx="609260" cy="317432"/>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sp>
            <p:nvSpPr>
              <p:cNvPr id="58" name="流程图: 数据 57"/>
              <p:cNvSpPr/>
              <p:nvPr/>
            </p:nvSpPr>
            <p:spPr>
              <a:xfrm>
                <a:off x="2164986" y="3912301"/>
                <a:ext cx="1948281" cy="46369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zh-CN" altLang="en-US" dirty="0"/>
                  <a:t>输出</a:t>
                </a:r>
                <a:r>
                  <a:rPr lang="en-US" altLang="zh-CN" dirty="0"/>
                  <a:t>year</a:t>
                </a:r>
              </a:p>
              <a:p>
                <a:pPr algn="ctr"/>
                <a:r>
                  <a:rPr lang="zh-CN" altLang="en-US" dirty="0" smtClean="0"/>
                  <a:t>“是闰年”</a:t>
                </a:r>
                <a:endParaRPr lang="zh-CN" altLang="en-US" dirty="0"/>
              </a:p>
            </p:txBody>
          </p:sp>
          <p:sp>
            <p:nvSpPr>
              <p:cNvPr id="59" name="流程图: 数据 58"/>
              <p:cNvSpPr/>
              <p:nvPr/>
            </p:nvSpPr>
            <p:spPr>
              <a:xfrm>
                <a:off x="105545" y="3946514"/>
                <a:ext cx="1948281" cy="46369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zh-CN" altLang="en-US" dirty="0"/>
                  <a:t>输出</a:t>
                </a:r>
                <a:r>
                  <a:rPr lang="en-US" altLang="zh-CN" dirty="0"/>
                  <a:t>year</a:t>
                </a:r>
              </a:p>
              <a:p>
                <a:pPr algn="ctr"/>
                <a:r>
                  <a:rPr lang="zh-CN" altLang="en-US" dirty="0" smtClean="0"/>
                  <a:t>“不是闰年”</a:t>
                </a:r>
                <a:endParaRPr lang="zh-CN" altLang="en-US" dirty="0"/>
              </a:p>
            </p:txBody>
          </p:sp>
        </p:grpSp>
        <p:sp>
          <p:nvSpPr>
            <p:cNvPr id="60" name="任意多边形 59"/>
            <p:cNvSpPr/>
            <p:nvPr/>
          </p:nvSpPr>
          <p:spPr>
            <a:xfrm flipH="1">
              <a:off x="6183085" y="4231162"/>
              <a:ext cx="1616878" cy="210211"/>
            </a:xfrm>
            <a:custGeom>
              <a:avLst/>
              <a:gdLst>
                <a:gd name="connsiteX0" fmla="*/ 0 w 1118680"/>
                <a:gd name="connsiteY0" fmla="*/ 0 h 272375"/>
                <a:gd name="connsiteX1" fmla="*/ 0 w 1118680"/>
                <a:gd name="connsiteY1" fmla="*/ 272375 h 272375"/>
                <a:gd name="connsiteX2" fmla="*/ 1118680 w 1118680"/>
                <a:gd name="connsiteY2" fmla="*/ 272375 h 272375"/>
              </a:gdLst>
              <a:ahLst/>
              <a:cxnLst>
                <a:cxn ang="0">
                  <a:pos x="connsiteX0" y="connsiteY0"/>
                </a:cxn>
                <a:cxn ang="0">
                  <a:pos x="connsiteX1" y="connsiteY1"/>
                </a:cxn>
                <a:cxn ang="0">
                  <a:pos x="connsiteX2" y="connsiteY2"/>
                </a:cxn>
              </a:cxnLst>
              <a:rect l="l" t="t" r="r" b="b"/>
              <a:pathLst>
                <a:path w="1118680" h="272375">
                  <a:moveTo>
                    <a:pt x="0" y="0"/>
                  </a:moveTo>
                  <a:lnTo>
                    <a:pt x="0" y="272375"/>
                  </a:lnTo>
                  <a:lnTo>
                    <a:pt x="1118680" y="272375"/>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sp>
          <p:nvSpPr>
            <p:cNvPr id="61" name="任意多边形 60"/>
            <p:cNvSpPr/>
            <p:nvPr/>
          </p:nvSpPr>
          <p:spPr>
            <a:xfrm>
              <a:off x="4436691" y="4262437"/>
              <a:ext cx="1746394" cy="178936"/>
            </a:xfrm>
            <a:custGeom>
              <a:avLst/>
              <a:gdLst>
                <a:gd name="connsiteX0" fmla="*/ 0 w 1118680"/>
                <a:gd name="connsiteY0" fmla="*/ 0 h 272375"/>
                <a:gd name="connsiteX1" fmla="*/ 0 w 1118680"/>
                <a:gd name="connsiteY1" fmla="*/ 272375 h 272375"/>
                <a:gd name="connsiteX2" fmla="*/ 1118680 w 1118680"/>
                <a:gd name="connsiteY2" fmla="*/ 272375 h 272375"/>
              </a:gdLst>
              <a:ahLst/>
              <a:cxnLst>
                <a:cxn ang="0">
                  <a:pos x="connsiteX0" y="connsiteY0"/>
                </a:cxn>
                <a:cxn ang="0">
                  <a:pos x="connsiteX1" y="connsiteY1"/>
                </a:cxn>
                <a:cxn ang="0">
                  <a:pos x="connsiteX2" y="connsiteY2"/>
                </a:cxn>
              </a:cxnLst>
              <a:rect l="l" t="t" r="r" b="b"/>
              <a:pathLst>
                <a:path w="1118680" h="272375">
                  <a:moveTo>
                    <a:pt x="0" y="0"/>
                  </a:moveTo>
                  <a:lnTo>
                    <a:pt x="0" y="272375"/>
                  </a:lnTo>
                  <a:lnTo>
                    <a:pt x="1118680" y="272375"/>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sp>
          <p:nvSpPr>
            <p:cNvPr id="62" name="任意多边形 61"/>
            <p:cNvSpPr/>
            <p:nvPr/>
          </p:nvSpPr>
          <p:spPr>
            <a:xfrm>
              <a:off x="6165031" y="4460959"/>
              <a:ext cx="1616878" cy="208066"/>
            </a:xfrm>
            <a:custGeom>
              <a:avLst/>
              <a:gdLst>
                <a:gd name="connsiteX0" fmla="*/ 0 w 1118680"/>
                <a:gd name="connsiteY0" fmla="*/ 0 h 272375"/>
                <a:gd name="connsiteX1" fmla="*/ 0 w 1118680"/>
                <a:gd name="connsiteY1" fmla="*/ 272375 h 272375"/>
                <a:gd name="connsiteX2" fmla="*/ 1118680 w 1118680"/>
                <a:gd name="connsiteY2" fmla="*/ 272375 h 272375"/>
              </a:gdLst>
              <a:ahLst/>
              <a:cxnLst>
                <a:cxn ang="0">
                  <a:pos x="connsiteX0" y="connsiteY0"/>
                </a:cxn>
                <a:cxn ang="0">
                  <a:pos x="connsiteX1" y="connsiteY1"/>
                </a:cxn>
                <a:cxn ang="0">
                  <a:pos x="connsiteX2" y="connsiteY2"/>
                </a:cxn>
              </a:cxnLst>
              <a:rect l="l" t="t" r="r" b="b"/>
              <a:pathLst>
                <a:path w="1118680" h="272375">
                  <a:moveTo>
                    <a:pt x="0" y="0"/>
                  </a:moveTo>
                  <a:lnTo>
                    <a:pt x="0" y="272375"/>
                  </a:lnTo>
                  <a:lnTo>
                    <a:pt x="1118680" y="272375"/>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cxnSp>
          <p:nvCxnSpPr>
            <p:cNvPr id="63" name="直接箭头连接符 62"/>
            <p:cNvCxnSpPr/>
            <p:nvPr/>
          </p:nvCxnSpPr>
          <p:spPr>
            <a:xfrm>
              <a:off x="7781910" y="4687469"/>
              <a:ext cx="18052" cy="39253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64" name="任意多边形 63"/>
            <p:cNvSpPr/>
            <p:nvPr/>
          </p:nvSpPr>
          <p:spPr>
            <a:xfrm>
              <a:off x="2423886" y="4305979"/>
              <a:ext cx="5376076" cy="555028"/>
            </a:xfrm>
            <a:custGeom>
              <a:avLst/>
              <a:gdLst>
                <a:gd name="connsiteX0" fmla="*/ 0 w 1118680"/>
                <a:gd name="connsiteY0" fmla="*/ 0 h 272375"/>
                <a:gd name="connsiteX1" fmla="*/ 0 w 1118680"/>
                <a:gd name="connsiteY1" fmla="*/ 272375 h 272375"/>
                <a:gd name="connsiteX2" fmla="*/ 1118680 w 1118680"/>
                <a:gd name="connsiteY2" fmla="*/ 272375 h 272375"/>
              </a:gdLst>
              <a:ahLst/>
              <a:cxnLst>
                <a:cxn ang="0">
                  <a:pos x="connsiteX0" y="connsiteY0"/>
                </a:cxn>
                <a:cxn ang="0">
                  <a:pos x="connsiteX1" y="connsiteY1"/>
                </a:cxn>
                <a:cxn ang="0">
                  <a:pos x="connsiteX2" y="connsiteY2"/>
                </a:cxn>
              </a:cxnLst>
              <a:rect l="l" t="t" r="r" b="b"/>
              <a:pathLst>
                <a:path w="1118680" h="272375">
                  <a:moveTo>
                    <a:pt x="0" y="0"/>
                  </a:moveTo>
                  <a:lnTo>
                    <a:pt x="0" y="272375"/>
                  </a:lnTo>
                  <a:lnTo>
                    <a:pt x="1118680" y="272375"/>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sp>
          <p:nvSpPr>
            <p:cNvPr id="65" name="流程图: 过程 64"/>
            <p:cNvSpPr/>
            <p:nvPr/>
          </p:nvSpPr>
          <p:spPr>
            <a:xfrm>
              <a:off x="6951186" y="5080004"/>
              <a:ext cx="1661448" cy="2646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Year+1=&gt;year</a:t>
              </a:r>
              <a:endParaRPr lang="zh-CN" altLang="en-US" dirty="0"/>
            </a:p>
          </p:txBody>
        </p:sp>
        <p:cxnSp>
          <p:nvCxnSpPr>
            <p:cNvPr id="66" name="直接箭头连接符 65"/>
            <p:cNvCxnSpPr/>
            <p:nvPr/>
          </p:nvCxnSpPr>
          <p:spPr>
            <a:xfrm>
              <a:off x="7799962" y="5344654"/>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67" name="流程图: 决策 66"/>
            <p:cNvSpPr/>
            <p:nvPr/>
          </p:nvSpPr>
          <p:spPr>
            <a:xfrm>
              <a:off x="6682406" y="5655801"/>
              <a:ext cx="2235112" cy="55631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dirty="0" smtClean="0"/>
                <a:t>Year&gt;2500</a:t>
              </a:r>
              <a:endParaRPr lang="zh-CN" altLang="en-US" dirty="0"/>
            </a:p>
          </p:txBody>
        </p:sp>
        <p:sp>
          <p:nvSpPr>
            <p:cNvPr id="68" name="文本框 67"/>
            <p:cNvSpPr txBox="1"/>
            <p:nvPr/>
          </p:nvSpPr>
          <p:spPr>
            <a:xfrm>
              <a:off x="9954979" y="3133044"/>
              <a:ext cx="620118" cy="322198"/>
            </a:xfrm>
            <a:prstGeom prst="rect">
              <a:avLst/>
            </a:prstGeom>
            <a:noFill/>
          </p:spPr>
          <p:txBody>
            <a:bodyPr wrap="square" rtlCol="0">
              <a:spAutoFit/>
            </a:bodyPr>
            <a:lstStyle/>
            <a:p>
              <a:r>
                <a:rPr lang="en-US" altLang="zh-CN" dirty="0" smtClean="0">
                  <a:solidFill>
                    <a:schemeClr val="accent1"/>
                  </a:solidFill>
                </a:rPr>
                <a:t>Y</a:t>
              </a:r>
              <a:endParaRPr lang="zh-CN" altLang="en-US" dirty="0">
                <a:solidFill>
                  <a:schemeClr val="accent1"/>
                </a:solidFill>
              </a:endParaRPr>
            </a:p>
          </p:txBody>
        </p:sp>
        <p:cxnSp>
          <p:nvCxnSpPr>
            <p:cNvPr id="69" name="直接箭头连接符 68"/>
            <p:cNvCxnSpPr/>
            <p:nvPr/>
          </p:nvCxnSpPr>
          <p:spPr>
            <a:xfrm>
              <a:off x="7799962" y="6212119"/>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7471851" y="6151886"/>
              <a:ext cx="620118" cy="322198"/>
            </a:xfrm>
            <a:prstGeom prst="rect">
              <a:avLst/>
            </a:prstGeom>
            <a:noFill/>
          </p:spPr>
          <p:txBody>
            <a:bodyPr wrap="square" rtlCol="0">
              <a:spAutoFit/>
            </a:bodyPr>
            <a:lstStyle/>
            <a:p>
              <a:r>
                <a:rPr lang="en-US" altLang="zh-CN" dirty="0" smtClean="0">
                  <a:solidFill>
                    <a:schemeClr val="accent1"/>
                  </a:solidFill>
                </a:rPr>
                <a:t>Y</a:t>
              </a:r>
              <a:endParaRPr lang="zh-CN" altLang="en-US" dirty="0">
                <a:solidFill>
                  <a:schemeClr val="accent1"/>
                </a:solidFill>
              </a:endParaRPr>
            </a:p>
          </p:txBody>
        </p:sp>
        <p:sp>
          <p:nvSpPr>
            <p:cNvPr id="71" name="流程图: 可选过程 70"/>
            <p:cNvSpPr/>
            <p:nvPr/>
          </p:nvSpPr>
          <p:spPr>
            <a:xfrm>
              <a:off x="6969238" y="6520001"/>
              <a:ext cx="1661448" cy="27113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结束</a:t>
              </a:r>
              <a:endParaRPr lang="zh-CN" altLang="en-US" dirty="0"/>
            </a:p>
          </p:txBody>
        </p:sp>
        <p:sp>
          <p:nvSpPr>
            <p:cNvPr id="72" name="任意多边形 71"/>
            <p:cNvSpPr/>
            <p:nvPr/>
          </p:nvSpPr>
          <p:spPr>
            <a:xfrm flipV="1">
              <a:off x="10236662" y="1217793"/>
              <a:ext cx="1427198" cy="4716167"/>
            </a:xfrm>
            <a:custGeom>
              <a:avLst/>
              <a:gdLst>
                <a:gd name="connsiteX0" fmla="*/ 0 w 743803"/>
                <a:gd name="connsiteY0" fmla="*/ 0 h 1378424"/>
                <a:gd name="connsiteX1" fmla="*/ 743803 w 743803"/>
                <a:gd name="connsiteY1" fmla="*/ 0 h 1378424"/>
                <a:gd name="connsiteX2" fmla="*/ 743803 w 743803"/>
                <a:gd name="connsiteY2" fmla="*/ 1378424 h 1378424"/>
                <a:gd name="connsiteX3" fmla="*/ 0 w 743803"/>
                <a:gd name="connsiteY3" fmla="*/ 1378424 h 1378424"/>
              </a:gdLst>
              <a:ahLst/>
              <a:cxnLst>
                <a:cxn ang="0">
                  <a:pos x="connsiteX0" y="connsiteY0"/>
                </a:cxn>
                <a:cxn ang="0">
                  <a:pos x="connsiteX1" y="connsiteY1"/>
                </a:cxn>
                <a:cxn ang="0">
                  <a:pos x="connsiteX2" y="connsiteY2"/>
                </a:cxn>
                <a:cxn ang="0">
                  <a:pos x="connsiteX3" y="connsiteY3"/>
                </a:cxn>
              </a:cxnLst>
              <a:rect l="l" t="t" r="r" b="b"/>
              <a:pathLst>
                <a:path w="743803" h="1378424">
                  <a:moveTo>
                    <a:pt x="0" y="0"/>
                  </a:moveTo>
                  <a:lnTo>
                    <a:pt x="743803" y="0"/>
                  </a:lnTo>
                  <a:lnTo>
                    <a:pt x="743803" y="1378424"/>
                  </a:lnTo>
                  <a:lnTo>
                    <a:pt x="0" y="137842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19" name="直接连接符 18"/>
            <p:cNvCxnSpPr>
              <a:stCxn id="67" idx="3"/>
            </p:cNvCxnSpPr>
            <p:nvPr/>
          </p:nvCxnSpPr>
          <p:spPr>
            <a:xfrm>
              <a:off x="8917518" y="5933960"/>
              <a:ext cx="1319144" cy="2387"/>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422789375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算法的流程图表示举例</a:t>
            </a:r>
            <a:endParaRPr lang="zh-CN" altLang="en-US" dirty="0"/>
          </a:p>
        </p:txBody>
      </p:sp>
      <mc:AlternateContent xmlns:mc="http://schemas.openxmlformats.org/markup-compatibility/2006">
        <mc:Choice xmlns:a14="http://schemas.microsoft.com/office/drawing/2010/main" xmlns="" Requires="a14">
          <p:sp>
            <p:nvSpPr>
              <p:cNvPr id="3" name="内容占位符 2"/>
              <p:cNvSpPr>
                <a:spLocks noGrp="1"/>
              </p:cNvSpPr>
              <p:nvPr>
                <p:ph idx="1"/>
              </p:nvPr>
            </p:nvSpPr>
            <p:spPr>
              <a:xfrm>
                <a:off x="838200" y="1562211"/>
                <a:ext cx="8470765" cy="589584"/>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2.9】</a:t>
                </a:r>
                <a:r>
                  <a:rPr lang="zh-CN" altLang="en-US" sz="2400" dirty="0">
                    <a:solidFill>
                      <a:schemeClr val="accent1"/>
                    </a:solidFill>
                  </a:rPr>
                  <a:t>将例</a:t>
                </a:r>
                <a:r>
                  <a:rPr lang="en-US" altLang="zh-CN" sz="2400" dirty="0">
                    <a:solidFill>
                      <a:schemeClr val="accent1"/>
                    </a:solidFill>
                  </a:rPr>
                  <a:t>2.4</a:t>
                </a:r>
                <a:r>
                  <a:rPr lang="zh-CN" altLang="en-US" sz="2400" dirty="0">
                    <a:solidFill>
                      <a:schemeClr val="accent1"/>
                    </a:solidFill>
                  </a:rPr>
                  <a:t>的算法用流程图</a:t>
                </a:r>
                <a:r>
                  <a:rPr lang="zh-CN" altLang="en-US" sz="2400" dirty="0" smtClean="0">
                    <a:solidFill>
                      <a:schemeClr val="accent1"/>
                    </a:solidFill>
                  </a:rPr>
                  <a:t>表示。</a:t>
                </a:r>
                <a:endParaRPr lang="en-US" altLang="zh-CN" sz="2400" dirty="0" smtClean="0">
                  <a:solidFill>
                    <a:schemeClr val="accent1"/>
                  </a:solidFill>
                </a:endParaRPr>
              </a:p>
              <a:p>
                <a:pPr marL="0" indent="0">
                  <a:lnSpc>
                    <a:spcPct val="120000"/>
                  </a:lnSpc>
                  <a:buNone/>
                </a:pPr>
                <a:r>
                  <a:rPr lang="zh-CN" altLang="en-US" sz="2000" dirty="0" smtClean="0">
                    <a:solidFill>
                      <a:schemeClr val="accent1"/>
                    </a:solidFill>
                  </a:rPr>
                  <a:t>  </a:t>
                </a:r>
                <a:r>
                  <a:rPr lang="zh-CN" altLang="en-US" sz="2400" dirty="0" smtClean="0">
                    <a:solidFill>
                      <a:schemeClr val="accent1"/>
                    </a:solidFill>
                  </a:rPr>
                  <a:t>求 </a:t>
                </a:r>
                <a14:m>
                  <m:oMath xmlns:m="http://schemas.openxmlformats.org/officeDocument/2006/math">
                    <m:r>
                      <a:rPr lang="en-US" altLang="zh-CN" sz="2400">
                        <a:solidFill>
                          <a:schemeClr val="accent1"/>
                        </a:solidFill>
                        <a:latin typeface="Cambria Math" panose="02040503050406030204" pitchFamily="18" charset="0"/>
                      </a:rPr>
                      <m:t>1</m:t>
                    </m:r>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a:solidFill>
                              <a:schemeClr val="accent1"/>
                            </a:solidFill>
                            <a:latin typeface="Cambria Math" panose="02040503050406030204" pitchFamily="18" charset="0"/>
                          </a:rPr>
                          <m:t>1</m:t>
                        </m:r>
                      </m:num>
                      <m:den>
                        <m:r>
                          <a:rPr lang="en-US" altLang="zh-CN" sz="2400">
                            <a:solidFill>
                              <a:schemeClr val="accent1"/>
                            </a:solidFill>
                            <a:latin typeface="Cambria Math" panose="02040503050406030204" pitchFamily="18" charset="0"/>
                          </a:rPr>
                          <m:t>2</m:t>
                        </m:r>
                      </m:den>
                    </m:f>
                    <m:r>
                      <a:rPr lang="en-US" altLang="zh-CN"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3</m:t>
                        </m:r>
                      </m:den>
                    </m:f>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4</m:t>
                        </m:r>
                      </m:den>
                    </m:f>
                    <m:r>
                      <a:rPr lang="en-US" altLang="zh-CN"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99</m:t>
                        </m:r>
                      </m:den>
                    </m:f>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100</m:t>
                        </m:r>
                      </m:den>
                    </m:f>
                  </m:oMath>
                </a14:m>
                <a:endParaRPr lang="en-US" altLang="zh-CN" sz="2400" dirty="0">
                  <a:solidFill>
                    <a:schemeClr val="accent1"/>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562211"/>
                <a:ext cx="8470765" cy="589584"/>
              </a:xfrm>
              <a:blipFill>
                <a:blip r:embed="rId7" cstate="print"/>
                <a:stretch>
                  <a:fillRect l="-1152" t="-2062" b="-121649"/>
                </a:stretch>
              </a:blipFill>
            </p:spPr>
            <p:txBody>
              <a:bodyPr/>
              <a:lstStyle/>
              <a:p>
                <a:r>
                  <a:rPr lang="zh-CN" altLang="en-US">
                    <a:noFill/>
                  </a:rPr>
                  <a:t> </a:t>
                </a:r>
              </a:p>
            </p:txBody>
          </p:sp>
        </mc:Fallback>
      </mc:AlternateContent>
      <p:grpSp>
        <p:nvGrpSpPr>
          <p:cNvPr id="46" name="组合 45"/>
          <p:cNvGrpSpPr/>
          <p:nvPr/>
        </p:nvGrpSpPr>
        <p:grpSpPr>
          <a:xfrm>
            <a:off x="3890485" y="2961489"/>
            <a:ext cx="3929351" cy="3544058"/>
            <a:chOff x="4030664" y="1795463"/>
            <a:chExt cx="3717925" cy="4624986"/>
          </a:xfrm>
        </p:grpSpPr>
        <p:sp>
          <p:nvSpPr>
            <p:cNvPr id="49" name="MH_Text_1"/>
            <p:cNvSpPr>
              <a:spLocks noChangeAspect="1"/>
            </p:cNvSpPr>
            <p:nvPr>
              <p:custDataLst>
                <p:tags r:id="rId2"/>
              </p:custDataLst>
            </p:nvPr>
          </p:nvSpPr>
          <p:spPr>
            <a:xfrm>
              <a:off x="4030664" y="1916113"/>
              <a:ext cx="3717925"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sign=1</a:t>
              </a:r>
            </a:p>
            <a:p>
              <a:pPr algn="just">
                <a:spcBef>
                  <a:spcPts val="600"/>
                </a:spcBef>
                <a:spcAft>
                  <a:spcPts val="600"/>
                </a:spcAft>
                <a:defRPr/>
              </a:pPr>
              <a:r>
                <a:rPr lang="en-US" altLang="zh-CN" sz="1400" dirty="0" smtClean="0">
                  <a:solidFill>
                    <a:srgbClr val="454545"/>
                  </a:solidFill>
                </a:rPr>
                <a:t>S2</a:t>
              </a:r>
              <a:r>
                <a:rPr lang="en-US" altLang="zh-CN" sz="1400" dirty="0">
                  <a:solidFill>
                    <a:srgbClr val="454545"/>
                  </a:solidFill>
                </a:rPr>
                <a:t>: sum=1</a:t>
              </a:r>
            </a:p>
            <a:p>
              <a:pPr algn="just">
                <a:spcBef>
                  <a:spcPts val="600"/>
                </a:spcBef>
                <a:spcAft>
                  <a:spcPts val="600"/>
                </a:spcAft>
                <a:defRPr/>
              </a:pPr>
              <a:r>
                <a:rPr lang="en-US" altLang="zh-CN" sz="1400" dirty="0" smtClean="0">
                  <a:solidFill>
                    <a:srgbClr val="454545"/>
                  </a:solidFill>
                </a:rPr>
                <a:t>S3</a:t>
              </a:r>
              <a:r>
                <a:rPr lang="en-US" altLang="zh-CN" sz="1400" dirty="0">
                  <a:solidFill>
                    <a:srgbClr val="454545"/>
                  </a:solidFill>
                </a:rPr>
                <a:t>: </a:t>
              </a:r>
              <a:r>
                <a:rPr lang="en-US" altLang="zh-CN" sz="1400" dirty="0" err="1">
                  <a:solidFill>
                    <a:srgbClr val="454545"/>
                  </a:solidFill>
                </a:rPr>
                <a:t>deno</a:t>
              </a:r>
              <a:r>
                <a:rPr lang="en-US" altLang="zh-CN" sz="1400" dirty="0">
                  <a:solidFill>
                    <a:srgbClr val="454545"/>
                  </a:solidFill>
                </a:rPr>
                <a:t>=2</a:t>
              </a:r>
            </a:p>
            <a:p>
              <a:pPr algn="just">
                <a:spcBef>
                  <a:spcPts val="600"/>
                </a:spcBef>
                <a:spcAft>
                  <a:spcPts val="600"/>
                </a:spcAft>
                <a:defRPr/>
              </a:pPr>
              <a:r>
                <a:rPr lang="en-US" altLang="zh-CN" sz="1400" dirty="0" smtClean="0">
                  <a:solidFill>
                    <a:srgbClr val="454545"/>
                  </a:solidFill>
                </a:rPr>
                <a:t>S4</a:t>
              </a:r>
              <a:r>
                <a:rPr lang="en-US" altLang="zh-CN" sz="1400" dirty="0">
                  <a:solidFill>
                    <a:srgbClr val="454545"/>
                  </a:solidFill>
                </a:rPr>
                <a:t>: sign=(-</a:t>
              </a:r>
              <a:r>
                <a:rPr lang="en-US" altLang="zh-CN" sz="1400" dirty="0" smtClean="0">
                  <a:solidFill>
                    <a:srgbClr val="454545"/>
                  </a:solidFill>
                </a:rPr>
                <a:t>1)*sign</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S5</a:t>
              </a:r>
              <a:r>
                <a:rPr lang="en-US" altLang="zh-CN" sz="1400" dirty="0">
                  <a:solidFill>
                    <a:srgbClr val="454545"/>
                  </a:solidFill>
                </a:rPr>
                <a:t>: </a:t>
              </a:r>
              <a:r>
                <a:rPr lang="en-US" altLang="zh-CN" sz="1400" dirty="0" smtClean="0">
                  <a:solidFill>
                    <a:srgbClr val="454545"/>
                  </a:solidFill>
                </a:rPr>
                <a:t>term=sign*(1/</a:t>
              </a:r>
              <a:r>
                <a:rPr lang="en-US" altLang="zh-CN" sz="1400" dirty="0" err="1" smtClean="0">
                  <a:solidFill>
                    <a:srgbClr val="454545"/>
                  </a:solidFill>
                </a:rPr>
                <a:t>deno</a:t>
              </a:r>
              <a:r>
                <a:rPr lang="en-US" altLang="zh-CN" sz="1400" dirty="0">
                  <a:solidFill>
                    <a:srgbClr val="454545"/>
                  </a:solidFill>
                </a:rPr>
                <a:t>)</a:t>
              </a:r>
            </a:p>
            <a:p>
              <a:pPr algn="just">
                <a:spcBef>
                  <a:spcPts val="600"/>
                </a:spcBef>
                <a:spcAft>
                  <a:spcPts val="600"/>
                </a:spcAft>
                <a:defRPr/>
              </a:pPr>
              <a:r>
                <a:rPr lang="en-US" altLang="zh-CN" sz="1400" dirty="0" smtClean="0">
                  <a:solidFill>
                    <a:srgbClr val="454545"/>
                  </a:solidFill>
                </a:rPr>
                <a:t>S6</a:t>
              </a:r>
              <a:r>
                <a:rPr lang="en-US" altLang="zh-CN" sz="1400" dirty="0">
                  <a:solidFill>
                    <a:srgbClr val="454545"/>
                  </a:solidFill>
                </a:rPr>
                <a:t>: sum=</a:t>
              </a:r>
              <a:r>
                <a:rPr lang="en-US" altLang="zh-CN" sz="1400" dirty="0" err="1">
                  <a:solidFill>
                    <a:srgbClr val="454545"/>
                  </a:solidFill>
                </a:rPr>
                <a:t>sum+term</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S7</a:t>
              </a:r>
              <a:r>
                <a:rPr lang="en-US" altLang="zh-CN" sz="1400" dirty="0">
                  <a:solidFill>
                    <a:srgbClr val="454545"/>
                  </a:solidFill>
                </a:rPr>
                <a:t>: </a:t>
              </a:r>
              <a:r>
                <a:rPr lang="en-US" altLang="zh-CN" sz="1400" dirty="0" err="1">
                  <a:solidFill>
                    <a:srgbClr val="454545"/>
                  </a:solidFill>
                </a:rPr>
                <a:t>deno</a:t>
              </a:r>
              <a:r>
                <a:rPr lang="en-US" altLang="zh-CN" sz="1400" dirty="0">
                  <a:solidFill>
                    <a:srgbClr val="454545"/>
                  </a:solidFill>
                </a:rPr>
                <a:t>=deno+1</a:t>
              </a:r>
            </a:p>
            <a:p>
              <a:pPr algn="just">
                <a:spcBef>
                  <a:spcPts val="600"/>
                </a:spcBef>
                <a:spcAft>
                  <a:spcPts val="600"/>
                </a:spcAft>
                <a:defRPr/>
              </a:pPr>
              <a:r>
                <a:rPr lang="en-US" altLang="zh-CN" sz="1400" dirty="0" smtClean="0">
                  <a:solidFill>
                    <a:srgbClr val="454545"/>
                  </a:solidFill>
                </a:rPr>
                <a:t>S8</a:t>
              </a:r>
              <a:r>
                <a:rPr lang="en-US" altLang="zh-CN" sz="1400" dirty="0">
                  <a:solidFill>
                    <a:srgbClr val="454545"/>
                  </a:solidFill>
                </a:rPr>
                <a:t>: </a:t>
              </a:r>
              <a:r>
                <a:rPr lang="zh-CN" altLang="en-US" sz="1400" dirty="0">
                  <a:solidFill>
                    <a:srgbClr val="454545"/>
                  </a:solidFill>
                </a:rPr>
                <a:t>若</a:t>
              </a:r>
              <a:r>
                <a:rPr lang="en-US" altLang="zh-CN" sz="1400" dirty="0">
                  <a:solidFill>
                    <a:srgbClr val="454545"/>
                  </a:solidFill>
                </a:rPr>
                <a:t>deno≤100</a:t>
              </a:r>
              <a:r>
                <a:rPr lang="zh-CN" altLang="en-US" sz="1400" dirty="0">
                  <a:solidFill>
                    <a:srgbClr val="454545"/>
                  </a:solidFill>
                </a:rPr>
                <a:t>返回</a:t>
              </a:r>
              <a:r>
                <a:rPr lang="en-US" altLang="zh-CN" sz="1400" dirty="0">
                  <a:solidFill>
                    <a:srgbClr val="454545"/>
                  </a:solidFill>
                </a:rPr>
                <a:t>S4</a:t>
              </a:r>
              <a:r>
                <a:rPr lang="zh-CN" altLang="en-US" sz="1400" dirty="0">
                  <a:solidFill>
                    <a:srgbClr val="454545"/>
                  </a:solidFill>
                </a:rPr>
                <a:t>；否则算法</a:t>
              </a:r>
              <a:r>
                <a:rPr lang="zh-CN" altLang="en-US" sz="1400" dirty="0" smtClean="0">
                  <a:solidFill>
                    <a:srgbClr val="454545"/>
                  </a:solidFill>
                </a:rPr>
                <a:t>结束</a:t>
              </a:r>
              <a:endParaRPr lang="zh-CN" altLang="en-US" sz="1400" dirty="0">
                <a:solidFill>
                  <a:srgbClr val="454545"/>
                </a:solidFill>
              </a:endParaRPr>
            </a:p>
          </p:txBody>
        </p:sp>
        <p:sp>
          <p:nvSpPr>
            <p:cNvPr id="52" name="MH_Other_1"/>
            <p:cNvSpPr/>
            <p:nvPr>
              <p:custDataLst>
                <p:tags r:id="rId3"/>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53" name="MH_Other_2"/>
            <p:cNvSpPr/>
            <p:nvPr>
              <p:custDataLst>
                <p:tags r:id="rId4"/>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54" name="MH_SubTitle_1"/>
            <p:cNvSpPr/>
            <p:nvPr>
              <p:custDataLst>
                <p:tags r:id="rId5"/>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55" name="MH_Desc_1"/>
          <p:cNvSpPr/>
          <p:nvPr>
            <p:custDataLst>
              <p:tags r:id="rId1"/>
            </p:custDataLst>
          </p:nvPr>
        </p:nvSpPr>
        <p:spPr>
          <a:xfrm>
            <a:off x="1079994" y="3089859"/>
            <a:ext cx="2625599" cy="345160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pPr>
            <a:r>
              <a:rPr lang="en-US" altLang="zh-CN" sz="1400" dirty="0">
                <a:solidFill>
                  <a:schemeClr val="tx1"/>
                </a:solidFill>
              </a:rPr>
              <a:t>sign</a:t>
            </a:r>
            <a:r>
              <a:rPr lang="zh-CN" altLang="en-US" sz="1400" dirty="0">
                <a:solidFill>
                  <a:schemeClr val="tx1"/>
                </a:solidFill>
              </a:rPr>
              <a:t>：表示当前项的数值符号</a:t>
            </a:r>
            <a:endParaRPr lang="en-US" altLang="zh-CN" sz="1400" dirty="0">
              <a:solidFill>
                <a:schemeClr val="tx1"/>
              </a:solidFill>
            </a:endParaRPr>
          </a:p>
          <a:p>
            <a:pPr algn="just">
              <a:spcBef>
                <a:spcPts val="600"/>
              </a:spcBef>
              <a:spcAft>
                <a:spcPts val="600"/>
              </a:spcAft>
            </a:pPr>
            <a:r>
              <a:rPr lang="en-US" altLang="zh-CN" sz="1400" dirty="0">
                <a:solidFill>
                  <a:schemeClr val="tx1"/>
                </a:solidFill>
              </a:rPr>
              <a:t>term</a:t>
            </a:r>
            <a:r>
              <a:rPr lang="zh-CN" altLang="en-US" sz="1400" dirty="0">
                <a:solidFill>
                  <a:schemeClr val="tx1"/>
                </a:solidFill>
              </a:rPr>
              <a:t>：表示当前项的值</a:t>
            </a:r>
            <a:endParaRPr lang="en-US" altLang="zh-CN" sz="1400" dirty="0">
              <a:solidFill>
                <a:schemeClr val="tx1"/>
              </a:solidFill>
            </a:endParaRPr>
          </a:p>
          <a:p>
            <a:pPr algn="just">
              <a:spcBef>
                <a:spcPts val="600"/>
              </a:spcBef>
              <a:spcAft>
                <a:spcPts val="600"/>
              </a:spcAft>
            </a:pPr>
            <a:r>
              <a:rPr lang="en-US" altLang="zh-CN" sz="1400" dirty="0">
                <a:solidFill>
                  <a:schemeClr val="tx1"/>
                </a:solidFill>
              </a:rPr>
              <a:t>sum</a:t>
            </a:r>
            <a:r>
              <a:rPr lang="zh-CN" altLang="en-US" sz="1400" dirty="0">
                <a:solidFill>
                  <a:schemeClr val="tx1"/>
                </a:solidFill>
              </a:rPr>
              <a:t>：表示当前项的累加和</a:t>
            </a:r>
            <a:endParaRPr lang="en-US" altLang="zh-CN" sz="1400" dirty="0">
              <a:solidFill>
                <a:schemeClr val="tx1"/>
              </a:solidFill>
            </a:endParaRPr>
          </a:p>
          <a:p>
            <a:pPr algn="just">
              <a:spcBef>
                <a:spcPts val="600"/>
              </a:spcBef>
              <a:spcAft>
                <a:spcPts val="600"/>
              </a:spcAft>
            </a:pPr>
            <a:r>
              <a:rPr lang="en-US" altLang="zh-CN" sz="1400" dirty="0" err="1">
                <a:solidFill>
                  <a:schemeClr val="tx1"/>
                </a:solidFill>
              </a:rPr>
              <a:t>deno</a:t>
            </a:r>
            <a:r>
              <a:rPr lang="zh-CN" altLang="en-US" sz="1400" dirty="0">
                <a:solidFill>
                  <a:schemeClr val="tx1"/>
                </a:solidFill>
              </a:rPr>
              <a:t>：表示当前项的分母</a:t>
            </a:r>
            <a:endParaRPr lang="en-US" altLang="zh-CN" sz="1400" dirty="0">
              <a:solidFill>
                <a:schemeClr val="tx1"/>
              </a:solidFill>
            </a:endParaRPr>
          </a:p>
        </p:txBody>
      </p:sp>
      <p:grpSp>
        <p:nvGrpSpPr>
          <p:cNvPr id="66" name="组合 65"/>
          <p:cNvGrpSpPr/>
          <p:nvPr/>
        </p:nvGrpSpPr>
        <p:grpSpPr>
          <a:xfrm>
            <a:off x="8739393" y="200982"/>
            <a:ext cx="2929104" cy="6516093"/>
            <a:chOff x="8782936" y="114707"/>
            <a:chExt cx="2929104" cy="6516093"/>
          </a:xfrm>
        </p:grpSpPr>
        <p:sp>
          <p:nvSpPr>
            <p:cNvPr id="39" name="任意多边形 38"/>
            <p:cNvSpPr/>
            <p:nvPr/>
          </p:nvSpPr>
          <p:spPr>
            <a:xfrm flipV="1">
              <a:off x="10051056" y="2293257"/>
              <a:ext cx="1660984" cy="2838110"/>
            </a:xfrm>
            <a:custGeom>
              <a:avLst/>
              <a:gdLst>
                <a:gd name="connsiteX0" fmla="*/ 0 w 743803"/>
                <a:gd name="connsiteY0" fmla="*/ 0 h 1378424"/>
                <a:gd name="connsiteX1" fmla="*/ 743803 w 743803"/>
                <a:gd name="connsiteY1" fmla="*/ 0 h 1378424"/>
                <a:gd name="connsiteX2" fmla="*/ 743803 w 743803"/>
                <a:gd name="connsiteY2" fmla="*/ 1378424 h 1378424"/>
                <a:gd name="connsiteX3" fmla="*/ 0 w 743803"/>
                <a:gd name="connsiteY3" fmla="*/ 1378424 h 1378424"/>
              </a:gdLst>
              <a:ahLst/>
              <a:cxnLst>
                <a:cxn ang="0">
                  <a:pos x="connsiteX0" y="connsiteY0"/>
                </a:cxn>
                <a:cxn ang="0">
                  <a:pos x="connsiteX1" y="connsiteY1"/>
                </a:cxn>
                <a:cxn ang="0">
                  <a:pos x="connsiteX2" y="connsiteY2"/>
                </a:cxn>
                <a:cxn ang="0">
                  <a:pos x="connsiteX3" y="connsiteY3"/>
                </a:cxn>
              </a:cxnLst>
              <a:rect l="l" t="t" r="r" b="b"/>
              <a:pathLst>
                <a:path w="743803" h="1378424">
                  <a:moveTo>
                    <a:pt x="0" y="0"/>
                  </a:moveTo>
                  <a:lnTo>
                    <a:pt x="743803" y="0"/>
                  </a:lnTo>
                  <a:lnTo>
                    <a:pt x="743803" y="1378424"/>
                  </a:lnTo>
                  <a:lnTo>
                    <a:pt x="0" y="137842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4" name="流程图: 可选过程 3"/>
            <p:cNvSpPr/>
            <p:nvPr/>
          </p:nvSpPr>
          <p:spPr>
            <a:xfrm>
              <a:off x="8782938" y="114707"/>
              <a:ext cx="2444876" cy="3548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开始</a:t>
              </a:r>
              <a:endParaRPr lang="zh-CN" altLang="en-US" dirty="0"/>
            </a:p>
          </p:txBody>
        </p:sp>
        <p:cxnSp>
          <p:nvCxnSpPr>
            <p:cNvPr id="6" name="直接箭头连接符 5"/>
            <p:cNvCxnSpPr/>
            <p:nvPr/>
          </p:nvCxnSpPr>
          <p:spPr>
            <a:xfrm>
              <a:off x="9987904" y="388911"/>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8" name="流程图: 过程 7"/>
            <p:cNvSpPr/>
            <p:nvPr/>
          </p:nvSpPr>
          <p:spPr>
            <a:xfrm>
              <a:off x="8782938" y="700058"/>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1=&gt;sum</a:t>
              </a:r>
            </a:p>
          </p:txBody>
        </p:sp>
        <p:cxnSp>
          <p:nvCxnSpPr>
            <p:cNvPr id="22" name="直接箭头连接符 21"/>
            <p:cNvCxnSpPr/>
            <p:nvPr/>
          </p:nvCxnSpPr>
          <p:spPr>
            <a:xfrm>
              <a:off x="9987904" y="866807"/>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3" name="流程图: 过程 22"/>
            <p:cNvSpPr/>
            <p:nvPr/>
          </p:nvSpPr>
          <p:spPr>
            <a:xfrm>
              <a:off x="8782936" y="1862682"/>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1=&gt;sign</a:t>
              </a:r>
              <a:endParaRPr lang="zh-CN" altLang="en-US" dirty="0"/>
            </a:p>
          </p:txBody>
        </p:sp>
        <p:sp>
          <p:nvSpPr>
            <p:cNvPr id="31" name="流程图: 可选过程 30"/>
            <p:cNvSpPr/>
            <p:nvPr/>
          </p:nvSpPr>
          <p:spPr>
            <a:xfrm>
              <a:off x="8810425" y="6230993"/>
              <a:ext cx="2417387" cy="39980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结束</a:t>
              </a:r>
              <a:endParaRPr lang="zh-CN" altLang="en-US" dirty="0"/>
            </a:p>
          </p:txBody>
        </p:sp>
        <p:sp>
          <p:nvSpPr>
            <p:cNvPr id="27" name="流程图: 数据 26"/>
            <p:cNvSpPr/>
            <p:nvPr/>
          </p:nvSpPr>
          <p:spPr>
            <a:xfrm>
              <a:off x="8792232" y="5575702"/>
              <a:ext cx="2463068" cy="38956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输入</a:t>
              </a:r>
              <a:r>
                <a:rPr lang="en-US" altLang="zh-CN" dirty="0" smtClean="0">
                  <a:solidFill>
                    <a:schemeClr val="bg1"/>
                  </a:solidFill>
                </a:rPr>
                <a:t>sum</a:t>
              </a:r>
              <a:endParaRPr lang="zh-CN" altLang="en-US" baseline="-25000" dirty="0">
                <a:solidFill>
                  <a:schemeClr val="bg1"/>
                </a:solidFill>
              </a:endParaRPr>
            </a:p>
          </p:txBody>
        </p:sp>
        <p:cxnSp>
          <p:nvCxnSpPr>
            <p:cNvPr id="32" name="直接箭头连接符 31"/>
            <p:cNvCxnSpPr/>
            <p:nvPr/>
          </p:nvCxnSpPr>
          <p:spPr>
            <a:xfrm>
              <a:off x="10021306" y="1487059"/>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10032863" y="2035683"/>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4" name="流程图: 决策 33"/>
            <p:cNvSpPr/>
            <p:nvPr/>
          </p:nvSpPr>
          <p:spPr>
            <a:xfrm>
              <a:off x="8810425" y="4884166"/>
              <a:ext cx="2444875" cy="49440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deno</a:t>
              </a:r>
              <a:r>
                <a:rPr lang="en-US" altLang="zh-CN" dirty="0" smtClean="0"/>
                <a:t>&gt;100</a:t>
              </a:r>
              <a:endParaRPr lang="zh-CN" altLang="en-US" dirty="0"/>
            </a:p>
          </p:txBody>
        </p:sp>
        <p:cxnSp>
          <p:nvCxnSpPr>
            <p:cNvPr id="35" name="直接箭头连接符 34"/>
            <p:cNvCxnSpPr/>
            <p:nvPr/>
          </p:nvCxnSpPr>
          <p:spPr>
            <a:xfrm>
              <a:off x="10032863" y="2643588"/>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10234724" y="5264693"/>
              <a:ext cx="409357" cy="369332"/>
            </a:xfrm>
            <a:prstGeom prst="rect">
              <a:avLst/>
            </a:prstGeom>
            <a:noFill/>
          </p:spPr>
          <p:txBody>
            <a:bodyPr wrap="square" rtlCol="0">
              <a:spAutoFit/>
            </a:bodyPr>
            <a:lstStyle/>
            <a:p>
              <a:r>
                <a:rPr lang="en-US" altLang="zh-CN" dirty="0" smtClean="0">
                  <a:solidFill>
                    <a:schemeClr val="accent1"/>
                  </a:solidFill>
                </a:rPr>
                <a:t>Y</a:t>
              </a:r>
              <a:endParaRPr lang="zh-CN" altLang="en-US" dirty="0">
                <a:solidFill>
                  <a:schemeClr val="accent1"/>
                </a:solidFill>
              </a:endParaRPr>
            </a:p>
          </p:txBody>
        </p:sp>
        <p:sp>
          <p:nvSpPr>
            <p:cNvPr id="45" name="文本框 44"/>
            <p:cNvSpPr txBox="1"/>
            <p:nvPr/>
          </p:nvSpPr>
          <p:spPr>
            <a:xfrm>
              <a:off x="11219998" y="4785454"/>
              <a:ext cx="492042" cy="322198"/>
            </a:xfrm>
            <a:prstGeom prst="rect">
              <a:avLst/>
            </a:prstGeom>
            <a:noFill/>
          </p:spPr>
          <p:txBody>
            <a:bodyPr wrap="square" rtlCol="0">
              <a:spAutoFit/>
            </a:bodyPr>
            <a:lstStyle/>
            <a:p>
              <a:r>
                <a:rPr lang="en-US" altLang="zh-CN" dirty="0" smtClean="0">
                  <a:solidFill>
                    <a:schemeClr val="accent1"/>
                  </a:solidFill>
                </a:rPr>
                <a:t>N</a:t>
              </a:r>
              <a:endParaRPr lang="zh-CN" altLang="en-US" dirty="0">
                <a:solidFill>
                  <a:schemeClr val="accent1"/>
                </a:solidFill>
              </a:endParaRPr>
            </a:p>
          </p:txBody>
        </p:sp>
        <p:sp>
          <p:nvSpPr>
            <p:cNvPr id="56" name="流程图: 过程 55"/>
            <p:cNvSpPr/>
            <p:nvPr/>
          </p:nvSpPr>
          <p:spPr>
            <a:xfrm>
              <a:off x="8782936" y="1284397"/>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r>
                <a:rPr lang="en-US" altLang="zh-CN" dirty="0" smtClean="0"/>
                <a:t>=&gt;</a:t>
              </a:r>
              <a:r>
                <a:rPr lang="en-US" altLang="zh-CN" dirty="0" err="1" smtClean="0"/>
                <a:t>deno</a:t>
              </a:r>
              <a:endParaRPr lang="en-US" altLang="zh-CN" dirty="0" smtClean="0"/>
            </a:p>
          </p:txBody>
        </p:sp>
        <p:sp>
          <p:nvSpPr>
            <p:cNvPr id="57" name="流程图: 过程 56"/>
            <p:cNvSpPr/>
            <p:nvPr/>
          </p:nvSpPr>
          <p:spPr>
            <a:xfrm>
              <a:off x="8792232" y="2428781"/>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(-1)*sign=&gt;sign</a:t>
              </a:r>
              <a:endParaRPr lang="zh-CN" altLang="en-US" dirty="0"/>
            </a:p>
          </p:txBody>
        </p:sp>
        <p:sp>
          <p:nvSpPr>
            <p:cNvPr id="58" name="流程图: 过程 57"/>
            <p:cNvSpPr/>
            <p:nvPr/>
          </p:nvSpPr>
          <p:spPr>
            <a:xfrm>
              <a:off x="8792232" y="3050846"/>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t>
              </a:r>
              <a:r>
                <a:rPr lang="en-US" altLang="zh-CN" dirty="0" smtClean="0"/>
                <a:t>ign*(1/</a:t>
              </a:r>
              <a:r>
                <a:rPr lang="en-US" altLang="zh-CN" dirty="0" err="1" smtClean="0"/>
                <a:t>deno</a:t>
              </a:r>
              <a:r>
                <a:rPr lang="en-US" altLang="zh-CN" dirty="0" smtClean="0"/>
                <a:t>)=&gt;term</a:t>
              </a:r>
              <a:endParaRPr lang="zh-CN" altLang="en-US" dirty="0"/>
            </a:p>
          </p:txBody>
        </p:sp>
        <p:cxnSp>
          <p:nvCxnSpPr>
            <p:cNvPr id="59" name="直接箭头连接符 58"/>
            <p:cNvCxnSpPr/>
            <p:nvPr/>
          </p:nvCxnSpPr>
          <p:spPr>
            <a:xfrm>
              <a:off x="10051056" y="3264755"/>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60" name="流程图: 过程 59"/>
            <p:cNvSpPr/>
            <p:nvPr/>
          </p:nvSpPr>
          <p:spPr>
            <a:xfrm>
              <a:off x="8810425" y="3672013"/>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sum+term</a:t>
              </a:r>
              <a:r>
                <a:rPr lang="en-US" altLang="zh-CN" dirty="0" smtClean="0"/>
                <a:t>=&gt;sum</a:t>
              </a:r>
              <a:endParaRPr lang="zh-CN" altLang="en-US" dirty="0"/>
            </a:p>
          </p:txBody>
        </p:sp>
        <p:cxnSp>
          <p:nvCxnSpPr>
            <p:cNvPr id="61" name="直接箭头连接符 60"/>
            <p:cNvCxnSpPr/>
            <p:nvPr/>
          </p:nvCxnSpPr>
          <p:spPr>
            <a:xfrm>
              <a:off x="10051056" y="3875054"/>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62" name="流程图: 过程 61"/>
            <p:cNvSpPr/>
            <p:nvPr/>
          </p:nvSpPr>
          <p:spPr>
            <a:xfrm>
              <a:off x="8810425" y="4282312"/>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deno+1=&gt;</a:t>
              </a:r>
              <a:r>
                <a:rPr lang="en-US" altLang="zh-CN" dirty="0" err="1" smtClean="0"/>
                <a:t>deno</a:t>
              </a:r>
              <a:endParaRPr lang="zh-CN" altLang="en-US" dirty="0"/>
            </a:p>
          </p:txBody>
        </p:sp>
        <p:cxnSp>
          <p:nvCxnSpPr>
            <p:cNvPr id="63" name="直接箭头连接符 62"/>
            <p:cNvCxnSpPr/>
            <p:nvPr/>
          </p:nvCxnSpPr>
          <p:spPr>
            <a:xfrm>
              <a:off x="10051056" y="4461317"/>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a:off x="10032862" y="5174941"/>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a:off x="10051056" y="5823735"/>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425738589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简单的算法举例</a:t>
            </a:r>
            <a:endParaRPr lang="zh-CN" altLang="en-US" dirty="0"/>
          </a:p>
        </p:txBody>
      </p:sp>
      <p:sp>
        <p:nvSpPr>
          <p:cNvPr id="3" name="内容占位符 2"/>
          <p:cNvSpPr>
            <a:spLocks noGrp="1"/>
          </p:cNvSpPr>
          <p:nvPr>
            <p:ph idx="1"/>
          </p:nvPr>
        </p:nvSpPr>
        <p:spPr>
          <a:xfrm>
            <a:off x="838200" y="1390141"/>
            <a:ext cx="9715500" cy="589584"/>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2.10】</a:t>
            </a:r>
            <a:r>
              <a:rPr lang="zh-CN" altLang="en-US" sz="2400" dirty="0">
                <a:solidFill>
                  <a:schemeClr val="accent1"/>
                </a:solidFill>
              </a:rPr>
              <a:t>例</a:t>
            </a:r>
            <a:r>
              <a:rPr lang="en-US" altLang="zh-CN" sz="2400" dirty="0">
                <a:solidFill>
                  <a:schemeClr val="accent1"/>
                </a:solidFill>
              </a:rPr>
              <a:t>2.5</a:t>
            </a:r>
            <a:r>
              <a:rPr lang="zh-CN" altLang="en-US" sz="2400" dirty="0">
                <a:solidFill>
                  <a:schemeClr val="accent1"/>
                </a:solidFill>
              </a:rPr>
              <a:t>判断素数的算法用流程图表示</a:t>
            </a:r>
            <a:r>
              <a:rPr lang="zh-CN" altLang="en-US" sz="2400" dirty="0" smtClean="0">
                <a:solidFill>
                  <a:schemeClr val="accent1"/>
                </a:solidFill>
              </a:rPr>
              <a:t>。</a:t>
            </a:r>
            <a:endParaRPr lang="en-US" altLang="zh-CN" sz="2400" dirty="0" smtClean="0">
              <a:solidFill>
                <a:schemeClr val="accent1"/>
              </a:solidFill>
            </a:endParaRPr>
          </a:p>
          <a:p>
            <a:pPr marL="0" indent="0">
              <a:lnSpc>
                <a:spcPct val="120000"/>
              </a:lnSpc>
              <a:buNone/>
            </a:pPr>
            <a:r>
              <a:rPr lang="en-US" altLang="zh-CN" sz="2400" dirty="0">
                <a:solidFill>
                  <a:schemeClr val="accent1"/>
                </a:solidFill>
              </a:rPr>
              <a:t> </a:t>
            </a:r>
            <a:r>
              <a:rPr lang="en-US" altLang="zh-CN" sz="2400" dirty="0" smtClean="0">
                <a:solidFill>
                  <a:schemeClr val="accent1"/>
                </a:solidFill>
              </a:rPr>
              <a:t> </a:t>
            </a:r>
            <a:r>
              <a:rPr lang="zh-CN" altLang="en-US" sz="2400" dirty="0" smtClean="0">
                <a:solidFill>
                  <a:schemeClr val="accent1"/>
                </a:solidFill>
              </a:rPr>
              <a:t>对</a:t>
            </a:r>
            <a:r>
              <a:rPr lang="zh-CN" altLang="en-US" sz="2400" dirty="0">
                <a:solidFill>
                  <a:schemeClr val="accent1"/>
                </a:solidFill>
              </a:rPr>
              <a:t>一个大于或等于</a:t>
            </a:r>
            <a:r>
              <a:rPr lang="en-US" altLang="zh-CN" sz="2400" dirty="0">
                <a:solidFill>
                  <a:schemeClr val="accent1"/>
                </a:solidFill>
              </a:rPr>
              <a:t>3</a:t>
            </a:r>
            <a:r>
              <a:rPr lang="zh-CN" altLang="en-US" sz="2400" dirty="0">
                <a:solidFill>
                  <a:schemeClr val="accent1"/>
                </a:solidFill>
              </a:rPr>
              <a:t>的正整数，判断它是不是一个素数。</a:t>
            </a:r>
          </a:p>
        </p:txBody>
      </p:sp>
      <p:grpSp>
        <p:nvGrpSpPr>
          <p:cNvPr id="14" name="组合 13"/>
          <p:cNvGrpSpPr/>
          <p:nvPr/>
        </p:nvGrpSpPr>
        <p:grpSpPr>
          <a:xfrm>
            <a:off x="1146295" y="2814004"/>
            <a:ext cx="3929351" cy="3544058"/>
            <a:chOff x="4030664" y="1795463"/>
            <a:chExt cx="3717925" cy="4624986"/>
          </a:xfrm>
        </p:grpSpPr>
        <mc:AlternateContent xmlns:mc="http://schemas.openxmlformats.org/markup-compatibility/2006">
          <mc:Choice xmlns:a14="http://schemas.microsoft.com/office/drawing/2010/main" xmlns="" Requires="a14">
            <p:sp>
              <p:nvSpPr>
                <p:cNvPr id="16" name="MH_Text_1"/>
                <p:cNvSpPr>
                  <a:spLocks noChangeAspect="1"/>
                </p:cNvSpPr>
                <p:nvPr>
                  <p:custDataLst>
                    <p:tags r:id="rId7"/>
                  </p:custDataLst>
                </p:nvPr>
              </p:nvSpPr>
              <p:spPr>
                <a:xfrm>
                  <a:off x="4030664" y="1916113"/>
                  <a:ext cx="3717925"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a:t>
                  </a:r>
                  <a:r>
                    <a:rPr lang="zh-CN" altLang="en-US" sz="1400" dirty="0">
                      <a:solidFill>
                        <a:srgbClr val="454545"/>
                      </a:solidFill>
                    </a:rPr>
                    <a:t>输入</a:t>
                  </a:r>
                  <a:r>
                    <a:rPr lang="en-US" altLang="zh-CN" sz="1400" dirty="0">
                      <a:solidFill>
                        <a:srgbClr val="454545"/>
                      </a:solidFill>
                    </a:rPr>
                    <a:t>n</a:t>
                  </a:r>
                  <a:r>
                    <a:rPr lang="zh-CN" altLang="en-US" sz="1400" dirty="0">
                      <a:solidFill>
                        <a:srgbClr val="454545"/>
                      </a:solidFill>
                    </a:rPr>
                    <a:t>的值</a:t>
                  </a:r>
                </a:p>
                <a:p>
                  <a:pPr algn="just">
                    <a:spcBef>
                      <a:spcPts val="600"/>
                    </a:spcBef>
                    <a:spcAft>
                      <a:spcPts val="600"/>
                    </a:spcAft>
                    <a:defRPr/>
                  </a:pPr>
                  <a:r>
                    <a:rPr lang="en-US" altLang="zh-CN" sz="1400" dirty="0" smtClean="0">
                      <a:solidFill>
                        <a:srgbClr val="454545"/>
                      </a:solidFill>
                    </a:rPr>
                    <a:t>S2</a:t>
                  </a:r>
                  <a:r>
                    <a:rPr lang="en-US" altLang="zh-CN" sz="1400" dirty="0">
                      <a:solidFill>
                        <a:srgbClr val="454545"/>
                      </a:solidFill>
                    </a:rPr>
                    <a:t>: </a:t>
                  </a:r>
                  <a:r>
                    <a:rPr lang="en-US" altLang="zh-CN" sz="1400" dirty="0" err="1">
                      <a:solidFill>
                        <a:srgbClr val="454545"/>
                      </a:solidFill>
                    </a:rPr>
                    <a:t>i</a:t>
                  </a:r>
                  <a:r>
                    <a:rPr lang="en-US" altLang="zh-CN" sz="1400" dirty="0">
                      <a:solidFill>
                        <a:srgbClr val="454545"/>
                      </a:solidFill>
                    </a:rPr>
                    <a:t>=2</a:t>
                  </a:r>
                  <a:r>
                    <a:rPr lang="zh-CN" altLang="en-US" sz="1400" dirty="0">
                      <a:solidFill>
                        <a:srgbClr val="454545"/>
                      </a:solidFill>
                    </a:rPr>
                    <a:t>（</a:t>
                  </a:r>
                  <a:r>
                    <a:rPr lang="en-US" altLang="zh-CN" sz="1400" dirty="0" err="1">
                      <a:solidFill>
                        <a:srgbClr val="454545"/>
                      </a:solidFill>
                    </a:rPr>
                    <a:t>i</a:t>
                  </a:r>
                  <a:r>
                    <a:rPr lang="zh-CN" altLang="en-US" sz="1400" dirty="0">
                      <a:solidFill>
                        <a:srgbClr val="454545"/>
                      </a:solidFill>
                    </a:rPr>
                    <a:t>作为除数）</a:t>
                  </a:r>
                </a:p>
                <a:p>
                  <a:pPr algn="just">
                    <a:spcBef>
                      <a:spcPts val="600"/>
                    </a:spcBef>
                    <a:spcAft>
                      <a:spcPts val="600"/>
                    </a:spcAft>
                    <a:defRPr/>
                  </a:pPr>
                  <a:r>
                    <a:rPr lang="en-US" altLang="zh-CN" sz="1400" dirty="0" smtClean="0">
                      <a:solidFill>
                        <a:srgbClr val="454545"/>
                      </a:solidFill>
                    </a:rPr>
                    <a:t>S3</a:t>
                  </a:r>
                  <a:r>
                    <a:rPr lang="en-US" altLang="zh-CN" sz="1400" dirty="0">
                      <a:solidFill>
                        <a:srgbClr val="454545"/>
                      </a:solidFill>
                    </a:rPr>
                    <a:t>: n</a:t>
                  </a:r>
                  <a:r>
                    <a:rPr lang="zh-CN" altLang="en-US" sz="1400" dirty="0">
                      <a:solidFill>
                        <a:srgbClr val="454545"/>
                      </a:solidFill>
                    </a:rPr>
                    <a:t>被</a:t>
                  </a:r>
                  <a:r>
                    <a:rPr lang="en-US" altLang="zh-CN" sz="1400" dirty="0" err="1">
                      <a:solidFill>
                        <a:srgbClr val="454545"/>
                      </a:solidFill>
                    </a:rPr>
                    <a:t>i</a:t>
                  </a:r>
                  <a:r>
                    <a:rPr lang="zh-CN" altLang="en-US" sz="1400" dirty="0">
                      <a:solidFill>
                        <a:srgbClr val="454545"/>
                      </a:solidFill>
                    </a:rPr>
                    <a:t>除，得余数</a:t>
                  </a:r>
                  <a:r>
                    <a:rPr lang="en-US" altLang="zh-CN" sz="1400" dirty="0">
                      <a:solidFill>
                        <a:srgbClr val="454545"/>
                      </a:solidFill>
                    </a:rPr>
                    <a:t>r</a:t>
                  </a:r>
                </a:p>
                <a:p>
                  <a:pPr algn="just">
                    <a:spcBef>
                      <a:spcPts val="600"/>
                    </a:spcBef>
                    <a:spcAft>
                      <a:spcPts val="600"/>
                    </a:spcAft>
                    <a:defRPr/>
                  </a:pPr>
                  <a:r>
                    <a:rPr lang="en-US" altLang="zh-CN" sz="1400" dirty="0" smtClean="0">
                      <a:solidFill>
                        <a:srgbClr val="454545"/>
                      </a:solidFill>
                    </a:rPr>
                    <a:t>S4</a:t>
                  </a:r>
                  <a:r>
                    <a:rPr lang="en-US" altLang="zh-CN" sz="1400" dirty="0">
                      <a:solidFill>
                        <a:srgbClr val="454545"/>
                      </a:solidFill>
                    </a:rPr>
                    <a:t>: </a:t>
                  </a:r>
                  <a:r>
                    <a:rPr lang="zh-CN" altLang="en-US" sz="1400" dirty="0">
                      <a:solidFill>
                        <a:srgbClr val="454545"/>
                      </a:solidFill>
                    </a:rPr>
                    <a:t>如果</a:t>
                  </a:r>
                  <a:r>
                    <a:rPr lang="en-US" altLang="zh-CN" sz="1400" dirty="0">
                      <a:solidFill>
                        <a:srgbClr val="454545"/>
                      </a:solidFill>
                    </a:rPr>
                    <a:t>r=0</a:t>
                  </a:r>
                  <a:r>
                    <a:rPr lang="zh-CN" altLang="en-US" sz="1400" dirty="0">
                      <a:solidFill>
                        <a:srgbClr val="454545"/>
                      </a:solidFill>
                    </a:rPr>
                    <a:t>，表示</a:t>
                  </a:r>
                  <a:r>
                    <a:rPr lang="en-US" altLang="zh-CN" sz="1400" dirty="0">
                      <a:solidFill>
                        <a:srgbClr val="454545"/>
                      </a:solidFill>
                    </a:rPr>
                    <a:t>n</a:t>
                  </a:r>
                  <a:r>
                    <a:rPr lang="zh-CN" altLang="en-US" sz="1400" dirty="0">
                      <a:solidFill>
                        <a:srgbClr val="454545"/>
                      </a:solidFill>
                    </a:rPr>
                    <a:t>能被</a:t>
                  </a:r>
                  <a:r>
                    <a:rPr lang="en-US" altLang="zh-CN" sz="1400" dirty="0" err="1">
                      <a:solidFill>
                        <a:srgbClr val="454545"/>
                      </a:solidFill>
                    </a:rPr>
                    <a:t>i</a:t>
                  </a:r>
                  <a:r>
                    <a:rPr lang="zh-CN" altLang="en-US" sz="1400" dirty="0">
                      <a:solidFill>
                        <a:srgbClr val="454545"/>
                      </a:solidFill>
                    </a:rPr>
                    <a:t>整除，则输出</a:t>
                  </a:r>
                  <a:r>
                    <a:rPr lang="en-US" altLang="zh-CN" sz="1400" dirty="0">
                      <a:solidFill>
                        <a:srgbClr val="454545"/>
                      </a:solidFill>
                    </a:rPr>
                    <a:t>n“</a:t>
                  </a:r>
                  <a:r>
                    <a:rPr lang="zh-CN" altLang="en-US" sz="1400" dirty="0">
                      <a:solidFill>
                        <a:srgbClr val="454545"/>
                      </a:solidFill>
                    </a:rPr>
                    <a:t>不是素数”，算法结束；否则执行</a:t>
                  </a:r>
                  <a:r>
                    <a:rPr lang="en-US" altLang="zh-CN" sz="1400" dirty="0">
                      <a:solidFill>
                        <a:srgbClr val="454545"/>
                      </a:solidFill>
                    </a:rPr>
                    <a:t>S5</a:t>
                  </a:r>
                </a:p>
                <a:p>
                  <a:pPr algn="just">
                    <a:spcBef>
                      <a:spcPts val="600"/>
                    </a:spcBef>
                    <a:spcAft>
                      <a:spcPts val="600"/>
                    </a:spcAft>
                    <a:defRPr/>
                  </a:pPr>
                  <a:r>
                    <a:rPr lang="en-US" altLang="zh-CN" sz="1400" dirty="0" smtClean="0">
                      <a:solidFill>
                        <a:srgbClr val="454545"/>
                      </a:solidFill>
                    </a:rPr>
                    <a:t>S5</a:t>
                  </a:r>
                  <a:r>
                    <a:rPr lang="en-US" altLang="zh-CN" sz="1400" dirty="0">
                      <a:solidFill>
                        <a:srgbClr val="454545"/>
                      </a:solidFill>
                    </a:rPr>
                    <a:t>: </a:t>
                  </a:r>
                  <a:r>
                    <a:rPr lang="en-US" altLang="zh-CN" sz="1400" dirty="0" smtClean="0">
                      <a:solidFill>
                        <a:srgbClr val="454545"/>
                      </a:solidFill>
                    </a:rPr>
                    <a:t>i+1=&gt;</a:t>
                  </a:r>
                  <a:r>
                    <a:rPr lang="en-US" altLang="zh-CN" sz="1400" dirty="0" err="1" smtClean="0">
                      <a:solidFill>
                        <a:srgbClr val="454545"/>
                      </a:solidFill>
                    </a:rPr>
                    <a:t>i</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S6</a:t>
                  </a:r>
                  <a:r>
                    <a:rPr lang="en-US" altLang="zh-CN" sz="1400" dirty="0">
                      <a:solidFill>
                        <a:srgbClr val="454545"/>
                      </a:solidFill>
                    </a:rPr>
                    <a:t>: </a:t>
                  </a:r>
                  <a:r>
                    <a:rPr lang="zh-CN" altLang="en-US" sz="1400" dirty="0">
                      <a:solidFill>
                        <a:srgbClr val="454545"/>
                      </a:solidFill>
                    </a:rPr>
                    <a:t>如果</a:t>
                  </a:r>
                  <a:r>
                    <a:rPr lang="en-US" altLang="zh-CN" sz="1400" dirty="0">
                      <a:solidFill>
                        <a:srgbClr val="454545"/>
                      </a:solidFill>
                    </a:rPr>
                    <a:t>i≤</a:t>
                  </a:r>
                  <a14:m>
                    <m:oMath xmlns:m="http://schemas.openxmlformats.org/officeDocument/2006/math">
                      <m:rad>
                        <m:radPr>
                          <m:degHide m:val="on"/>
                          <m:ctrlPr>
                            <a:rPr lang="zh-CN" altLang="zh-CN" sz="1400" i="1">
                              <a:solidFill>
                                <a:schemeClr val="tx1">
                                  <a:lumMod val="65000"/>
                                  <a:lumOff val="35000"/>
                                </a:schemeClr>
                              </a:solidFill>
                              <a:latin typeface="Cambria Math" panose="02040503050406030204" pitchFamily="18" charset="0"/>
                            </a:rPr>
                          </m:ctrlPr>
                        </m:radPr>
                        <m:deg/>
                        <m:e>
                          <m:r>
                            <a:rPr lang="en-US" altLang="zh-CN" sz="1400">
                              <a:solidFill>
                                <a:schemeClr val="tx1">
                                  <a:lumMod val="65000"/>
                                  <a:lumOff val="35000"/>
                                </a:schemeClr>
                              </a:solidFill>
                              <a:latin typeface="Cambria Math" panose="02040503050406030204" pitchFamily="18" charset="0"/>
                            </a:rPr>
                            <m:t>𝑛</m:t>
                          </m:r>
                        </m:e>
                      </m:rad>
                    </m:oMath>
                  </a14:m>
                  <a:r>
                    <a:rPr lang="zh-CN" altLang="en-US" sz="1400" dirty="0">
                      <a:solidFill>
                        <a:srgbClr val="454545"/>
                      </a:solidFill>
                    </a:rPr>
                    <a:t>，返回</a:t>
                  </a:r>
                  <a:r>
                    <a:rPr lang="en-US" altLang="zh-CN" sz="1400" dirty="0">
                      <a:solidFill>
                        <a:srgbClr val="454545"/>
                      </a:solidFill>
                    </a:rPr>
                    <a:t>S3</a:t>
                  </a:r>
                  <a:r>
                    <a:rPr lang="zh-CN" altLang="en-US" sz="1400" dirty="0">
                      <a:solidFill>
                        <a:srgbClr val="454545"/>
                      </a:solidFill>
                    </a:rPr>
                    <a:t>；否则输出</a:t>
                  </a:r>
                  <a:r>
                    <a:rPr lang="en-US" altLang="zh-CN" sz="1400" dirty="0">
                      <a:solidFill>
                        <a:srgbClr val="454545"/>
                      </a:solidFill>
                    </a:rPr>
                    <a:t>n</a:t>
                  </a:r>
                  <a:r>
                    <a:rPr lang="zh-CN" altLang="en-US" sz="1400" dirty="0">
                      <a:solidFill>
                        <a:srgbClr val="454545"/>
                      </a:solidFill>
                    </a:rPr>
                    <a:t>的值以及“是素数”，然后结束</a:t>
                  </a:r>
                </a:p>
              </p:txBody>
            </p:sp>
          </mc:Choice>
          <mc:Fallback>
            <p:sp>
              <p:nvSpPr>
                <p:cNvPr id="16" name="MH_Text_1"/>
                <p:cNvSpPr>
                  <a:spLocks noRot="1" noChangeAspect="1" noMove="1" noResize="1" noEditPoints="1" noAdjustHandles="1" noChangeArrowheads="1" noChangeShapeType="1" noTextEdit="1"/>
                </p:cNvSpPr>
                <p:nvPr>
                  <p:custDataLst>
                    <p:tags r:id="rId1"/>
                  </p:custDataLst>
                </p:nvPr>
              </p:nvSpPr>
              <p:spPr>
                <a:xfrm>
                  <a:off x="4030664" y="1916113"/>
                  <a:ext cx="3717925" cy="4504336"/>
                </a:xfrm>
                <a:prstGeom prst="roundRect">
                  <a:avLst>
                    <a:gd name="adj" fmla="val 1429"/>
                  </a:avLst>
                </a:prstGeom>
                <a:blipFill>
                  <a:blip r:embed="rId8" cstate="print"/>
                  <a:stretch>
                    <a:fillRect/>
                  </a:stretch>
                </a:blipFill>
                <a:ln w="3175">
                  <a:solidFill>
                    <a:srgbClr val="D5D5D5"/>
                  </a:solidFill>
                  <a:prstDash val="solid"/>
                </a:ln>
              </p:spPr>
              <p:txBody>
                <a:bodyPr/>
                <a:lstStyle/>
                <a:p>
                  <a:r>
                    <a:rPr lang="zh-CN" altLang="en-US">
                      <a:noFill/>
                    </a:rPr>
                    <a:t> </a:t>
                  </a:r>
                </a:p>
              </p:txBody>
            </p:sp>
          </mc:Fallback>
        </mc:AlternateContent>
        <p:sp>
          <p:nvSpPr>
            <p:cNvPr id="19"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0"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1"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grpSp>
        <p:nvGrpSpPr>
          <p:cNvPr id="5" name="组合 4"/>
          <p:cNvGrpSpPr/>
          <p:nvPr/>
        </p:nvGrpSpPr>
        <p:grpSpPr>
          <a:xfrm>
            <a:off x="5746735" y="758298"/>
            <a:ext cx="5966109" cy="5599764"/>
            <a:chOff x="5695950" y="621897"/>
            <a:chExt cx="5966109" cy="5599764"/>
          </a:xfrm>
        </p:grpSpPr>
        <p:sp>
          <p:nvSpPr>
            <p:cNvPr id="15" name="任意多边形 14"/>
            <p:cNvSpPr/>
            <p:nvPr/>
          </p:nvSpPr>
          <p:spPr>
            <a:xfrm flipV="1">
              <a:off x="10001075" y="2210314"/>
              <a:ext cx="1660984" cy="2448771"/>
            </a:xfrm>
            <a:custGeom>
              <a:avLst/>
              <a:gdLst>
                <a:gd name="connsiteX0" fmla="*/ 0 w 743803"/>
                <a:gd name="connsiteY0" fmla="*/ 0 h 1378424"/>
                <a:gd name="connsiteX1" fmla="*/ 743803 w 743803"/>
                <a:gd name="connsiteY1" fmla="*/ 0 h 1378424"/>
                <a:gd name="connsiteX2" fmla="*/ 743803 w 743803"/>
                <a:gd name="connsiteY2" fmla="*/ 1378424 h 1378424"/>
                <a:gd name="connsiteX3" fmla="*/ 0 w 743803"/>
                <a:gd name="connsiteY3" fmla="*/ 1378424 h 1378424"/>
              </a:gdLst>
              <a:ahLst/>
              <a:cxnLst>
                <a:cxn ang="0">
                  <a:pos x="connsiteX0" y="connsiteY0"/>
                </a:cxn>
                <a:cxn ang="0">
                  <a:pos x="connsiteX1" y="connsiteY1"/>
                </a:cxn>
                <a:cxn ang="0">
                  <a:pos x="connsiteX2" y="connsiteY2"/>
                </a:cxn>
                <a:cxn ang="0">
                  <a:pos x="connsiteX3" y="connsiteY3"/>
                </a:cxn>
              </a:cxnLst>
              <a:rect l="l" t="t" r="r" b="b"/>
              <a:pathLst>
                <a:path w="743803" h="1378424">
                  <a:moveTo>
                    <a:pt x="0" y="0"/>
                  </a:moveTo>
                  <a:lnTo>
                    <a:pt x="743803" y="0"/>
                  </a:lnTo>
                  <a:lnTo>
                    <a:pt x="743803" y="1378424"/>
                  </a:lnTo>
                  <a:lnTo>
                    <a:pt x="0" y="137842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7" name="流程图: 可选过程 16"/>
            <p:cNvSpPr/>
            <p:nvPr/>
          </p:nvSpPr>
          <p:spPr>
            <a:xfrm>
              <a:off x="8732957" y="621897"/>
              <a:ext cx="2444876" cy="3548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开始</a:t>
              </a:r>
              <a:endParaRPr lang="zh-CN" altLang="en-US" dirty="0"/>
            </a:p>
          </p:txBody>
        </p:sp>
        <p:cxnSp>
          <p:nvCxnSpPr>
            <p:cNvPr id="18" name="直接箭头连接符 17"/>
            <p:cNvCxnSpPr/>
            <p:nvPr/>
          </p:nvCxnSpPr>
          <p:spPr>
            <a:xfrm>
              <a:off x="9937923" y="896101"/>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9937923" y="1373997"/>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4" name="流程图: 过程 23"/>
            <p:cNvSpPr/>
            <p:nvPr/>
          </p:nvSpPr>
          <p:spPr>
            <a:xfrm>
              <a:off x="8732955" y="2369872"/>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a:t>
              </a:r>
              <a:r>
                <a:rPr lang="en-US" altLang="zh-CN" dirty="0" err="1" smtClean="0"/>
                <a:t>i</a:t>
              </a:r>
              <a:r>
                <a:rPr lang="zh-CN" altLang="en-US" dirty="0" smtClean="0"/>
                <a:t>的余数</a:t>
              </a:r>
              <a:r>
                <a:rPr lang="en-US" altLang="zh-CN" dirty="0" smtClean="0"/>
                <a:t>=&gt;r</a:t>
              </a:r>
              <a:endParaRPr lang="zh-CN" altLang="en-US" dirty="0"/>
            </a:p>
          </p:txBody>
        </p:sp>
        <p:sp>
          <p:nvSpPr>
            <p:cNvPr id="25" name="流程图: 可选过程 24"/>
            <p:cNvSpPr/>
            <p:nvPr/>
          </p:nvSpPr>
          <p:spPr>
            <a:xfrm>
              <a:off x="8751148" y="5821854"/>
              <a:ext cx="2417387" cy="39980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结束</a:t>
              </a:r>
              <a:endParaRPr lang="zh-CN" altLang="en-US" dirty="0"/>
            </a:p>
          </p:txBody>
        </p:sp>
        <p:sp>
          <p:nvSpPr>
            <p:cNvPr id="26" name="流程图: 数据 25"/>
            <p:cNvSpPr/>
            <p:nvPr/>
          </p:nvSpPr>
          <p:spPr>
            <a:xfrm>
              <a:off x="8732955" y="5166563"/>
              <a:ext cx="2463068" cy="38956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dirty="0" smtClean="0">
                  <a:solidFill>
                    <a:schemeClr val="bg1"/>
                  </a:solidFill>
                </a:rPr>
                <a:t>输出</a:t>
              </a:r>
              <a:r>
                <a:rPr lang="en-US" altLang="zh-CN" dirty="0" smtClean="0">
                  <a:solidFill>
                    <a:schemeClr val="bg1"/>
                  </a:solidFill>
                </a:rPr>
                <a:t>n</a:t>
              </a:r>
              <a:r>
                <a:rPr lang="zh-CN" altLang="en-US" dirty="0" smtClean="0">
                  <a:solidFill>
                    <a:schemeClr val="bg1"/>
                  </a:solidFill>
                </a:rPr>
                <a:t>“是素数</a:t>
              </a:r>
              <a:r>
                <a:rPr lang="en-US" altLang="zh-CN" dirty="0" smtClean="0">
                  <a:solidFill>
                    <a:schemeClr val="bg1"/>
                  </a:solidFill>
                </a:rPr>
                <a:t>”</a:t>
              </a:r>
              <a:endParaRPr lang="zh-CN" altLang="en-US" baseline="-25000" dirty="0">
                <a:solidFill>
                  <a:schemeClr val="bg1"/>
                </a:solidFill>
              </a:endParaRPr>
            </a:p>
          </p:txBody>
        </p:sp>
        <p:cxnSp>
          <p:nvCxnSpPr>
            <p:cNvPr id="27" name="直接箭头连接符 26"/>
            <p:cNvCxnSpPr/>
            <p:nvPr/>
          </p:nvCxnSpPr>
          <p:spPr>
            <a:xfrm>
              <a:off x="9971325" y="1994249"/>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9982882" y="2542873"/>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xmlns="" Requires="a14">
            <p:sp>
              <p:nvSpPr>
                <p:cNvPr id="29" name="流程图: 决策 28"/>
                <p:cNvSpPr/>
                <p:nvPr/>
              </p:nvSpPr>
              <p:spPr>
                <a:xfrm>
                  <a:off x="8724582" y="4429582"/>
                  <a:ext cx="2444875" cy="49440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i</a:t>
                  </a:r>
                  <a:r>
                    <a:rPr lang="en-US" altLang="zh-CN" dirty="0" smtClean="0"/>
                    <a:t>&gt;</a:t>
                  </a:r>
                  <a14:m>
                    <m:oMath xmlns:m="http://schemas.openxmlformats.org/officeDocument/2006/math">
                      <m:rad>
                        <m:radPr>
                          <m:degHide m:val="on"/>
                          <m:ctrlPr>
                            <a:rPr lang="zh-CN" altLang="zh-CN" i="1" smtClean="0">
                              <a:solidFill>
                                <a:schemeClr val="bg1"/>
                              </a:solidFill>
                              <a:latin typeface="Cambria Math" panose="02040503050406030204" pitchFamily="18" charset="0"/>
                            </a:rPr>
                          </m:ctrlPr>
                        </m:radPr>
                        <m:deg/>
                        <m:e>
                          <m:r>
                            <a:rPr lang="en-US" altLang="zh-CN">
                              <a:solidFill>
                                <a:schemeClr val="bg1"/>
                              </a:solidFill>
                              <a:latin typeface="Cambria Math" panose="02040503050406030204" pitchFamily="18" charset="0"/>
                            </a:rPr>
                            <m:t>𝑛</m:t>
                          </m:r>
                        </m:e>
                      </m:rad>
                    </m:oMath>
                  </a14:m>
                  <a:endParaRPr lang="zh-CN" altLang="en-US" dirty="0"/>
                </a:p>
              </p:txBody>
            </p:sp>
          </mc:Choice>
          <mc:Fallback>
            <p:sp>
              <p:nvSpPr>
                <p:cNvPr id="29" name="流程图: 决策 28"/>
                <p:cNvSpPr>
                  <a:spLocks noRot="1" noChangeAspect="1" noMove="1" noResize="1" noEditPoints="1" noAdjustHandles="1" noChangeArrowheads="1" noChangeShapeType="1" noTextEdit="1"/>
                </p:cNvSpPr>
                <p:nvPr/>
              </p:nvSpPr>
              <p:spPr>
                <a:xfrm>
                  <a:off x="8724582" y="4429582"/>
                  <a:ext cx="2444875" cy="494404"/>
                </a:xfrm>
                <a:prstGeom prst="flowChartDecision">
                  <a:avLst/>
                </a:prstGeom>
                <a:blipFill>
                  <a:blip r:embed="rId9" cstate="print"/>
                  <a:stretch>
                    <a:fillRect b="-4706"/>
                  </a:stretch>
                </a:blipFill>
              </p:spPr>
              <p:txBody>
                <a:bodyPr/>
                <a:lstStyle/>
                <a:p>
                  <a:r>
                    <a:rPr lang="zh-CN" altLang="en-US">
                      <a:noFill/>
                    </a:rPr>
                    <a:t> </a:t>
                  </a:r>
                </a:p>
              </p:txBody>
            </p:sp>
          </mc:Fallback>
        </mc:AlternateContent>
        <p:sp>
          <p:nvSpPr>
            <p:cNvPr id="31" name="文本框 30"/>
            <p:cNvSpPr txBox="1"/>
            <p:nvPr/>
          </p:nvSpPr>
          <p:spPr>
            <a:xfrm>
              <a:off x="10075461" y="4833921"/>
              <a:ext cx="409357" cy="369332"/>
            </a:xfrm>
            <a:prstGeom prst="rect">
              <a:avLst/>
            </a:prstGeom>
            <a:noFill/>
          </p:spPr>
          <p:txBody>
            <a:bodyPr wrap="square" rtlCol="0">
              <a:spAutoFit/>
            </a:bodyPr>
            <a:lstStyle/>
            <a:p>
              <a:r>
                <a:rPr lang="en-US" altLang="zh-CN" dirty="0" smtClean="0">
                  <a:solidFill>
                    <a:schemeClr val="accent1"/>
                  </a:solidFill>
                </a:rPr>
                <a:t>Y</a:t>
              </a:r>
              <a:endParaRPr lang="zh-CN" altLang="en-US" dirty="0">
                <a:solidFill>
                  <a:schemeClr val="accent1"/>
                </a:solidFill>
              </a:endParaRPr>
            </a:p>
          </p:txBody>
        </p:sp>
        <p:sp>
          <p:nvSpPr>
            <p:cNvPr id="32" name="文本框 31"/>
            <p:cNvSpPr txBox="1"/>
            <p:nvPr/>
          </p:nvSpPr>
          <p:spPr>
            <a:xfrm>
              <a:off x="11170017" y="4336887"/>
              <a:ext cx="492042" cy="322198"/>
            </a:xfrm>
            <a:prstGeom prst="rect">
              <a:avLst/>
            </a:prstGeom>
            <a:noFill/>
          </p:spPr>
          <p:txBody>
            <a:bodyPr wrap="square" rtlCol="0">
              <a:spAutoFit/>
            </a:bodyPr>
            <a:lstStyle/>
            <a:p>
              <a:r>
                <a:rPr lang="en-US" altLang="zh-CN" dirty="0" smtClean="0">
                  <a:solidFill>
                    <a:schemeClr val="accent1"/>
                  </a:solidFill>
                </a:rPr>
                <a:t>N</a:t>
              </a:r>
              <a:endParaRPr lang="zh-CN" altLang="en-US" dirty="0">
                <a:solidFill>
                  <a:schemeClr val="accent1"/>
                </a:solidFill>
              </a:endParaRPr>
            </a:p>
          </p:txBody>
        </p:sp>
        <p:sp>
          <p:nvSpPr>
            <p:cNvPr id="33" name="流程图: 过程 32"/>
            <p:cNvSpPr/>
            <p:nvPr/>
          </p:nvSpPr>
          <p:spPr>
            <a:xfrm>
              <a:off x="8732955" y="1791587"/>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r>
                <a:rPr lang="en-US" altLang="zh-CN" dirty="0" smtClean="0"/>
                <a:t>=&gt;</a:t>
              </a:r>
              <a:r>
                <a:rPr lang="en-US" altLang="zh-CN" dirty="0" err="1" smtClean="0"/>
                <a:t>i</a:t>
              </a:r>
              <a:endParaRPr lang="en-US" altLang="zh-CN" dirty="0" smtClean="0"/>
            </a:p>
          </p:txBody>
        </p:sp>
        <p:cxnSp>
          <p:nvCxnSpPr>
            <p:cNvPr id="36" name="直接箭头连接符 35"/>
            <p:cNvCxnSpPr/>
            <p:nvPr/>
          </p:nvCxnSpPr>
          <p:spPr>
            <a:xfrm>
              <a:off x="9973586" y="3337731"/>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7" name="流程图: 过程 36"/>
            <p:cNvSpPr/>
            <p:nvPr/>
          </p:nvSpPr>
          <p:spPr>
            <a:xfrm>
              <a:off x="8732955" y="3744989"/>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i+1=&gt;</a:t>
              </a:r>
              <a:r>
                <a:rPr lang="en-US" altLang="zh-CN" dirty="0" err="1" smtClean="0"/>
                <a:t>i</a:t>
              </a:r>
              <a:endParaRPr lang="zh-CN" altLang="en-US" dirty="0"/>
            </a:p>
          </p:txBody>
        </p:sp>
        <p:cxnSp>
          <p:nvCxnSpPr>
            <p:cNvPr id="40" name="直接箭头连接符 39"/>
            <p:cNvCxnSpPr/>
            <p:nvPr/>
          </p:nvCxnSpPr>
          <p:spPr>
            <a:xfrm>
              <a:off x="9965213" y="4006733"/>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9973585" y="4765802"/>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9991779" y="5414596"/>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3" name="流程图: 数据 42"/>
            <p:cNvSpPr/>
            <p:nvPr/>
          </p:nvSpPr>
          <p:spPr>
            <a:xfrm>
              <a:off x="8706389" y="1190686"/>
              <a:ext cx="2463068" cy="36103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输入</a:t>
              </a:r>
              <a:r>
                <a:rPr lang="en-US" altLang="zh-CN" dirty="0">
                  <a:solidFill>
                    <a:schemeClr val="bg1"/>
                  </a:solidFill>
                </a:rPr>
                <a:t>n</a:t>
              </a:r>
              <a:endParaRPr lang="zh-CN" altLang="en-US" baseline="-25000" dirty="0">
                <a:solidFill>
                  <a:schemeClr val="bg1"/>
                </a:solidFill>
              </a:endParaRPr>
            </a:p>
          </p:txBody>
        </p:sp>
        <p:sp>
          <p:nvSpPr>
            <p:cNvPr id="44" name="流程图: 决策 43"/>
            <p:cNvSpPr/>
            <p:nvPr/>
          </p:nvSpPr>
          <p:spPr>
            <a:xfrm>
              <a:off x="8746699" y="2981124"/>
              <a:ext cx="2444875" cy="49440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r=0</a:t>
              </a:r>
              <a:endParaRPr lang="zh-CN" altLang="en-US" dirty="0"/>
            </a:p>
          </p:txBody>
        </p:sp>
        <p:sp>
          <p:nvSpPr>
            <p:cNvPr id="45" name="任意多边形 44"/>
            <p:cNvSpPr/>
            <p:nvPr/>
          </p:nvSpPr>
          <p:spPr>
            <a:xfrm>
              <a:off x="7053943" y="3232703"/>
              <a:ext cx="1729501" cy="768877"/>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sp>
          <p:nvSpPr>
            <p:cNvPr id="46" name="流程图: 数据 45"/>
            <p:cNvSpPr/>
            <p:nvPr/>
          </p:nvSpPr>
          <p:spPr>
            <a:xfrm>
              <a:off x="5695950" y="4015577"/>
              <a:ext cx="2770049" cy="38956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dirty="0" smtClean="0">
                  <a:solidFill>
                    <a:schemeClr val="bg1"/>
                  </a:solidFill>
                </a:rPr>
                <a:t>输出</a:t>
              </a:r>
              <a:r>
                <a:rPr lang="en-US" altLang="zh-CN" dirty="0" smtClean="0">
                  <a:solidFill>
                    <a:schemeClr val="bg1"/>
                  </a:solidFill>
                </a:rPr>
                <a:t>n</a:t>
              </a:r>
              <a:r>
                <a:rPr lang="zh-CN" altLang="en-US" dirty="0" smtClean="0">
                  <a:solidFill>
                    <a:schemeClr val="bg1"/>
                  </a:solidFill>
                </a:rPr>
                <a:t>“不是素数</a:t>
              </a:r>
              <a:r>
                <a:rPr lang="en-US" altLang="zh-CN" dirty="0" smtClean="0">
                  <a:solidFill>
                    <a:schemeClr val="bg1"/>
                  </a:solidFill>
                </a:rPr>
                <a:t>”</a:t>
              </a:r>
              <a:endParaRPr lang="zh-CN" altLang="en-US" baseline="-25000" dirty="0">
                <a:solidFill>
                  <a:schemeClr val="bg1"/>
                </a:solidFill>
              </a:endParaRPr>
            </a:p>
          </p:txBody>
        </p:sp>
        <p:sp>
          <p:nvSpPr>
            <p:cNvPr id="47" name="任意多边形 46"/>
            <p:cNvSpPr/>
            <p:nvPr/>
          </p:nvSpPr>
          <p:spPr>
            <a:xfrm flipV="1">
              <a:off x="7017198" y="4429582"/>
              <a:ext cx="2956387" cy="1260018"/>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grpSp>
    </p:spTree>
    <p:extLst>
      <p:ext uri="{BB962C8B-B14F-4D97-AF65-F5344CB8AC3E}">
        <p14:creationId xmlns:p14="http://schemas.microsoft.com/office/powerpoint/2010/main" xmlns="" val="385606784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传统流程图的弊端</a:t>
            </a:r>
            <a:endParaRPr lang="zh-CN" altLang="en-US" dirty="0"/>
          </a:p>
        </p:txBody>
      </p:sp>
      <p:sp>
        <p:nvSpPr>
          <p:cNvPr id="3" name="内容占位符 2"/>
          <p:cNvSpPr>
            <a:spLocks noGrp="1"/>
          </p:cNvSpPr>
          <p:nvPr>
            <p:ph idx="1"/>
          </p:nvPr>
        </p:nvSpPr>
        <p:spPr>
          <a:xfrm>
            <a:off x="5704115" y="2026671"/>
            <a:ext cx="5649685" cy="2804432"/>
          </a:xfrm>
        </p:spPr>
        <p:txBody>
          <a:bodyPr>
            <a:normAutofit/>
          </a:bodyPr>
          <a:lstStyle/>
          <a:p>
            <a:pPr marL="0" indent="0">
              <a:lnSpc>
                <a:spcPct val="150000"/>
              </a:lnSpc>
              <a:buNone/>
            </a:pPr>
            <a:r>
              <a:rPr lang="zh-CN" altLang="en-US" sz="2000" dirty="0">
                <a:solidFill>
                  <a:schemeClr val="tx1">
                    <a:lumMod val="65000"/>
                    <a:lumOff val="35000"/>
                  </a:schemeClr>
                </a:solidFill>
                <a:latin typeface="+mn-ea"/>
                <a:ea typeface="+mn-ea"/>
              </a:rPr>
              <a:t>传统的流程图用流程线指出各框的执行顺序，对流程线的使用没有严格限制。因此，使用者可以不受限制地使流程随意地转来转去，使流程图变得毫无规律，阅读时要花很大精力去追踪流程，使人难以理解算法的逻辑。</a:t>
            </a:r>
          </a:p>
        </p:txBody>
      </p:sp>
      <p:pic>
        <p:nvPicPr>
          <p:cNvPr id="4" name="图片 3"/>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xmlns="" val="0"/>
              </a:ext>
            </a:extLst>
          </a:blip>
          <a:stretch>
            <a:fillRect/>
          </a:stretch>
        </p:blipFill>
        <p:spPr>
          <a:xfrm>
            <a:off x="838200" y="2416402"/>
            <a:ext cx="4629452" cy="2024969"/>
          </a:xfrm>
          <a:prstGeom prst="rect">
            <a:avLst/>
          </a:prstGeom>
        </p:spPr>
      </p:pic>
    </p:spTree>
    <p:extLst>
      <p:ext uri="{BB962C8B-B14F-4D97-AF65-F5344CB8AC3E}">
        <p14:creationId xmlns:p14="http://schemas.microsoft.com/office/powerpoint/2010/main" xmlns="" val="2952508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4" cstate="print">
            <a:duotone>
              <a:schemeClr val="accent3">
                <a:shade val="45000"/>
                <a:satMod val="135000"/>
              </a:schemeClr>
              <a:prstClr val="white"/>
            </a:duotone>
            <a:extLst>
              <a:ext uri="{BEBA8EAE-BF5A-486C-A8C5-ECC9F3942E4B}">
                <a14:imgProps xmlns:a14="http://schemas.microsoft.com/office/drawing/2010/main" xmlns="">
                  <a14:imgLayer r:embed="rId5">
                    <a14:imgEffect>
                      <a14:sharpenSoften amount="50000"/>
                    </a14:imgEffect>
                  </a14:imgLayer>
                </a14:imgProps>
              </a:ext>
            </a:extLst>
          </a:blip>
          <a:stretch>
            <a:fillRect/>
          </a:stretch>
        </p:blipFill>
        <p:spPr>
          <a:xfrm>
            <a:off x="2738699" y="1968500"/>
            <a:ext cx="1863680" cy="2781612"/>
          </a:xfrm>
          <a:prstGeom prst="ellipse">
            <a:avLst/>
          </a:prstGeom>
          <a:blipFill dpi="0" rotWithShape="1">
            <a:blip r:embed="rId6" cstate="print">
              <a:duotone>
                <a:schemeClr val="accent3">
                  <a:shade val="45000"/>
                  <a:satMod val="135000"/>
                </a:schemeClr>
                <a:prstClr val="white"/>
              </a:duotone>
              <a:extLst>
                <a:ext uri="{28A0092B-C50C-407E-A947-70E740481C1C}">
                  <a14:useLocalDpi xmlns:a14="http://schemas.microsoft.com/office/drawing/2010/main" xmlns="" val="0"/>
                </a:ext>
              </a:extLst>
            </a:blip>
            <a:srcRect/>
            <a:stretch>
              <a:fillRect/>
            </a:stretch>
          </a:blipFill>
          <a:ln w="101600">
            <a:solidFill>
              <a:schemeClr val="accent1"/>
            </a:solidFill>
          </a:ln>
        </p:spPr>
      </p:pic>
      <p:sp>
        <p:nvSpPr>
          <p:cNvPr id="25" name="MH_Text_1"/>
          <p:cNvSpPr txBox="1"/>
          <p:nvPr>
            <p:custDataLst>
              <p:tags r:id="rId1"/>
            </p:custDataLst>
          </p:nvPr>
        </p:nvSpPr>
        <p:spPr>
          <a:xfrm>
            <a:off x="6027898" y="1968500"/>
            <a:ext cx="4050822" cy="3269065"/>
          </a:xfrm>
          <a:prstGeom prst="rect">
            <a:avLst/>
          </a:prstGeom>
          <a:noFill/>
        </p:spPr>
        <p:txBody>
          <a:bodyPr>
            <a:normAutofit/>
          </a:bodyPr>
          <a:lstStyle/>
          <a:p>
            <a:pPr>
              <a:lnSpc>
                <a:spcPct val="150000"/>
              </a:lnSpc>
              <a:spcAft>
                <a:spcPts val="600"/>
              </a:spcAft>
              <a:defRPr/>
            </a:pPr>
            <a:r>
              <a:rPr lang="zh-CN" altLang="en-US" dirty="0" smtClean="0">
                <a:solidFill>
                  <a:schemeClr val="accent1"/>
                </a:solidFill>
              </a:rPr>
              <a:t>数据结构</a:t>
            </a:r>
            <a:endParaRPr lang="en-US" altLang="zh-CN" dirty="0" smtClean="0">
              <a:solidFill>
                <a:schemeClr val="accent1"/>
              </a:solidFill>
            </a:endParaRPr>
          </a:p>
          <a:p>
            <a:pPr>
              <a:lnSpc>
                <a:spcPct val="150000"/>
              </a:lnSpc>
              <a:spcAft>
                <a:spcPts val="600"/>
              </a:spcAft>
              <a:defRPr/>
            </a:pPr>
            <a:r>
              <a:rPr lang="zh-CN" altLang="en-US" dirty="0"/>
              <a:t>对数据的描述。在程序中要指定用到哪些数据，以及这些数据的类型和数据的组织形式</a:t>
            </a:r>
            <a:r>
              <a:rPr lang="zh-CN" altLang="en-US" dirty="0" smtClean="0"/>
              <a:t>。</a:t>
            </a:r>
            <a:endParaRPr lang="en-US" altLang="zh-CN" dirty="0" smtClean="0"/>
          </a:p>
          <a:p>
            <a:pPr>
              <a:lnSpc>
                <a:spcPct val="150000"/>
              </a:lnSpc>
              <a:spcAft>
                <a:spcPts val="600"/>
              </a:spcAft>
              <a:defRPr/>
            </a:pPr>
            <a:r>
              <a:rPr lang="zh-CN" altLang="en-US" dirty="0" smtClean="0">
                <a:solidFill>
                  <a:schemeClr val="accent1"/>
                </a:solidFill>
              </a:rPr>
              <a:t>算法</a:t>
            </a:r>
            <a:endParaRPr lang="en-US" altLang="zh-CN" dirty="0" smtClean="0">
              <a:solidFill>
                <a:schemeClr val="accent1"/>
              </a:solidFill>
            </a:endParaRPr>
          </a:p>
          <a:p>
            <a:pPr>
              <a:lnSpc>
                <a:spcPct val="150000"/>
              </a:lnSpc>
              <a:spcAft>
                <a:spcPts val="600"/>
              </a:spcAft>
              <a:defRPr/>
            </a:pPr>
            <a:r>
              <a:rPr lang="zh-CN" altLang="en-US" dirty="0"/>
              <a:t>对操作的描述。即要求计算机进行操作的步骤</a:t>
            </a:r>
          </a:p>
        </p:txBody>
      </p:sp>
      <p:sp>
        <p:nvSpPr>
          <p:cNvPr id="26" name="MH_SubTitle_1"/>
          <p:cNvSpPr txBox="1"/>
          <p:nvPr>
            <p:custDataLst>
              <p:tags r:id="rId2"/>
            </p:custDataLst>
          </p:nvPr>
        </p:nvSpPr>
        <p:spPr>
          <a:xfrm>
            <a:off x="5956778" y="1186851"/>
            <a:ext cx="4314981" cy="635000"/>
          </a:xfrm>
          <a:prstGeom prst="rect">
            <a:avLst/>
          </a:prstGeom>
          <a:noFill/>
        </p:spPr>
        <p:txBody>
          <a:bodyPr anchor="ctr">
            <a:noAutofit/>
          </a:bodyPr>
          <a:lstStyle/>
          <a:p>
            <a:pPr>
              <a:lnSpc>
                <a:spcPct val="120000"/>
              </a:lnSpc>
              <a:spcBef>
                <a:spcPts val="1200"/>
              </a:spcBef>
              <a:spcAft>
                <a:spcPts val="600"/>
              </a:spcAft>
              <a:defRPr/>
            </a:pPr>
            <a:r>
              <a:rPr lang="zh-CN" altLang="en-US" sz="3200" dirty="0">
                <a:latin typeface="微软雅黑" panose="020B0503020204020204" pitchFamily="34" charset="-122"/>
                <a:ea typeface="微软雅黑" panose="020B0503020204020204" pitchFamily="34" charset="-122"/>
              </a:rPr>
              <a:t>算法</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数据结构</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程序</a:t>
            </a:r>
          </a:p>
        </p:txBody>
      </p:sp>
      <p:sp>
        <p:nvSpPr>
          <p:cNvPr id="28" name="文本框 27"/>
          <p:cNvSpPr txBox="1"/>
          <p:nvPr/>
        </p:nvSpPr>
        <p:spPr>
          <a:xfrm>
            <a:off x="2915728" y="4868233"/>
            <a:ext cx="1509623" cy="369332"/>
          </a:xfrm>
          <a:prstGeom prst="rect">
            <a:avLst/>
          </a:prstGeom>
          <a:noFill/>
        </p:spPr>
        <p:txBody>
          <a:bodyPr wrap="square" rtlCol="0">
            <a:spAutoFit/>
          </a:bodyPr>
          <a:lstStyle/>
          <a:p>
            <a:pPr algn="ctr"/>
            <a:r>
              <a:rPr lang="zh-CN" altLang="en-US" dirty="0" smtClean="0"/>
              <a:t>沃思</a:t>
            </a:r>
            <a:endParaRPr lang="zh-CN" altLang="en-US" dirty="0"/>
          </a:p>
        </p:txBody>
      </p:sp>
    </p:spTree>
    <p:extLst>
      <p:ext uri="{BB962C8B-B14F-4D97-AF65-F5344CB8AC3E}">
        <p14:creationId xmlns:p14="http://schemas.microsoft.com/office/powerpoint/2010/main" xmlns="" val="7446695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zh-CN" altLang="en-US" dirty="0" smtClean="0"/>
              <a:t>种基本结构</a:t>
            </a:r>
            <a:endParaRPr lang="zh-CN" altLang="en-US" dirty="0"/>
          </a:p>
        </p:txBody>
      </p:sp>
      <p:sp>
        <p:nvSpPr>
          <p:cNvPr id="6" name="Rectangle 4"/>
          <p:cNvSpPr>
            <a:spLocks noChangeArrowheads="1"/>
          </p:cNvSpPr>
          <p:nvPr/>
        </p:nvSpPr>
        <p:spPr bwMode="auto">
          <a:xfrm>
            <a:off x="2295072" y="2528888"/>
            <a:ext cx="762000" cy="609600"/>
          </a:xfrm>
          <a:prstGeom prst="rect">
            <a:avLst/>
          </a:prstGeom>
          <a:ln>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defRPr/>
            </a:pPr>
            <a:r>
              <a:rPr lang="en-US" altLang="zh-CN" sz="1800" dirty="0">
                <a:solidFill>
                  <a:schemeClr val="bg1"/>
                </a:solidFill>
              </a:rPr>
              <a:t>A</a:t>
            </a:r>
          </a:p>
        </p:txBody>
      </p:sp>
      <p:sp>
        <p:nvSpPr>
          <p:cNvPr id="7" name="Rectangle 5"/>
          <p:cNvSpPr>
            <a:spLocks noChangeArrowheads="1"/>
          </p:cNvSpPr>
          <p:nvPr/>
        </p:nvSpPr>
        <p:spPr bwMode="auto">
          <a:xfrm>
            <a:off x="2295072" y="3595688"/>
            <a:ext cx="762000" cy="609600"/>
          </a:xfrm>
          <a:prstGeom prst="rect">
            <a:avLst/>
          </a:prstGeom>
          <a:ln>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B</a:t>
            </a:r>
          </a:p>
        </p:txBody>
      </p:sp>
      <p:sp>
        <p:nvSpPr>
          <p:cNvPr id="8" name="Line 6"/>
          <p:cNvSpPr>
            <a:spLocks noChangeShapeType="1"/>
          </p:cNvSpPr>
          <p:nvPr/>
        </p:nvSpPr>
        <p:spPr bwMode="auto">
          <a:xfrm>
            <a:off x="2676072" y="1690688"/>
            <a:ext cx="0" cy="8382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9" name="Line 7"/>
          <p:cNvSpPr>
            <a:spLocks noChangeShapeType="1"/>
          </p:cNvSpPr>
          <p:nvPr/>
        </p:nvSpPr>
        <p:spPr bwMode="auto">
          <a:xfrm>
            <a:off x="2676072" y="3138488"/>
            <a:ext cx="0" cy="4572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0" name="Line 8"/>
          <p:cNvSpPr>
            <a:spLocks noChangeShapeType="1"/>
          </p:cNvSpPr>
          <p:nvPr/>
        </p:nvSpPr>
        <p:spPr bwMode="auto">
          <a:xfrm>
            <a:off x="2676072" y="4205288"/>
            <a:ext cx="0" cy="8382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1" name="Rectangle 9"/>
          <p:cNvSpPr>
            <a:spLocks noChangeArrowheads="1"/>
          </p:cNvSpPr>
          <p:nvPr/>
        </p:nvSpPr>
        <p:spPr bwMode="auto">
          <a:xfrm>
            <a:off x="1990272" y="1839233"/>
            <a:ext cx="1371600" cy="2975653"/>
          </a:xfrm>
          <a:prstGeom prst="rect">
            <a:avLst/>
          </a:prstGeom>
          <a:noFill/>
          <a:ln w="12700">
            <a:solidFill>
              <a:schemeClr val="tx1"/>
            </a:solidFill>
            <a:prstDash val="lgDash"/>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eaLnBrk="1" hangingPunct="1"/>
            <a:endParaRPr lang="zh-CN" altLang="en-US"/>
          </a:p>
        </p:txBody>
      </p:sp>
      <p:sp>
        <p:nvSpPr>
          <p:cNvPr id="5" name="Rectangle 11"/>
          <p:cNvSpPr>
            <a:spLocks noChangeArrowheads="1"/>
          </p:cNvSpPr>
          <p:nvPr/>
        </p:nvSpPr>
        <p:spPr bwMode="auto">
          <a:xfrm>
            <a:off x="1837872" y="5192034"/>
            <a:ext cx="1752600" cy="462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2400" b="1" dirty="0" smtClean="0">
                <a:solidFill>
                  <a:schemeClr val="accent1"/>
                </a:solidFill>
                <a:latin typeface="+mn-ea"/>
                <a:ea typeface="+mn-ea"/>
              </a:rPr>
              <a:t>顺序结构</a:t>
            </a:r>
            <a:endParaRPr lang="zh-CN" altLang="en-US" sz="2400" b="1" dirty="0">
              <a:solidFill>
                <a:schemeClr val="accent1"/>
              </a:solidFill>
              <a:latin typeface="+mn-ea"/>
              <a:ea typeface="+mn-ea"/>
            </a:endParaRPr>
          </a:p>
        </p:txBody>
      </p:sp>
      <p:sp>
        <p:nvSpPr>
          <p:cNvPr id="14" name="Rectangle 5"/>
          <p:cNvSpPr>
            <a:spLocks noChangeArrowheads="1"/>
          </p:cNvSpPr>
          <p:nvPr/>
        </p:nvSpPr>
        <p:spPr bwMode="auto">
          <a:xfrm>
            <a:off x="4881335" y="3214687"/>
            <a:ext cx="762000" cy="609600"/>
          </a:xfrm>
          <a:prstGeom prst="rect">
            <a:avLst/>
          </a:prstGeom>
          <a:ln>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A</a:t>
            </a:r>
          </a:p>
        </p:txBody>
      </p:sp>
      <p:sp>
        <p:nvSpPr>
          <p:cNvPr id="15" name="Rectangle 6"/>
          <p:cNvSpPr>
            <a:spLocks noChangeArrowheads="1"/>
          </p:cNvSpPr>
          <p:nvPr/>
        </p:nvSpPr>
        <p:spPr bwMode="auto">
          <a:xfrm>
            <a:off x="6633935" y="3214687"/>
            <a:ext cx="762000" cy="609600"/>
          </a:xfrm>
          <a:prstGeom prst="rect">
            <a:avLst/>
          </a:prstGeom>
          <a:ln>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B</a:t>
            </a:r>
          </a:p>
        </p:txBody>
      </p:sp>
      <p:sp>
        <p:nvSpPr>
          <p:cNvPr id="16" name="AutoShape 7"/>
          <p:cNvSpPr>
            <a:spLocks noChangeArrowheads="1"/>
          </p:cNvSpPr>
          <p:nvPr/>
        </p:nvSpPr>
        <p:spPr bwMode="auto">
          <a:xfrm>
            <a:off x="5871935" y="1995487"/>
            <a:ext cx="609600" cy="914400"/>
          </a:xfrm>
          <a:prstGeom prst="diamond">
            <a:avLst/>
          </a:prstGeom>
          <a:ln>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P</a:t>
            </a:r>
          </a:p>
        </p:txBody>
      </p:sp>
      <p:sp>
        <p:nvSpPr>
          <p:cNvPr id="17" name="Freeform 8"/>
          <p:cNvSpPr>
            <a:spLocks/>
          </p:cNvSpPr>
          <p:nvPr/>
        </p:nvSpPr>
        <p:spPr bwMode="auto">
          <a:xfrm>
            <a:off x="5262335" y="2452687"/>
            <a:ext cx="611188" cy="763588"/>
          </a:xfrm>
          <a:custGeom>
            <a:avLst/>
            <a:gdLst>
              <a:gd name="T0" fmla="*/ 384 w 385"/>
              <a:gd name="T1" fmla="*/ 0 h 481"/>
              <a:gd name="T2" fmla="*/ 0 w 385"/>
              <a:gd name="T3" fmla="*/ 0 h 481"/>
              <a:gd name="T4" fmla="*/ 0 w 385"/>
              <a:gd name="T5" fmla="*/ 480 h 481"/>
              <a:gd name="T6" fmla="*/ 0 60000 65536"/>
              <a:gd name="T7" fmla="*/ 0 60000 65536"/>
              <a:gd name="T8" fmla="*/ 0 60000 65536"/>
            </a:gdLst>
            <a:ahLst/>
            <a:cxnLst>
              <a:cxn ang="T6">
                <a:pos x="T0" y="T1"/>
              </a:cxn>
              <a:cxn ang="T7">
                <a:pos x="T2" y="T3"/>
              </a:cxn>
              <a:cxn ang="T8">
                <a:pos x="T4" y="T5"/>
              </a:cxn>
            </a:cxnLst>
            <a:rect l="0" t="0" r="r" b="b"/>
            <a:pathLst>
              <a:path w="385" h="481">
                <a:moveTo>
                  <a:pt x="384" y="0"/>
                </a:moveTo>
                <a:lnTo>
                  <a:pt x="0" y="0"/>
                </a:lnTo>
                <a:lnTo>
                  <a:pt x="0" y="480"/>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8" name="Freeform 9"/>
          <p:cNvSpPr>
            <a:spLocks/>
          </p:cNvSpPr>
          <p:nvPr/>
        </p:nvSpPr>
        <p:spPr bwMode="auto">
          <a:xfrm>
            <a:off x="6481535" y="2452687"/>
            <a:ext cx="534988" cy="763588"/>
          </a:xfrm>
          <a:custGeom>
            <a:avLst/>
            <a:gdLst>
              <a:gd name="T0" fmla="*/ 0 w 337"/>
              <a:gd name="T1" fmla="*/ 0 h 481"/>
              <a:gd name="T2" fmla="*/ 336 w 337"/>
              <a:gd name="T3" fmla="*/ 0 h 481"/>
              <a:gd name="T4" fmla="*/ 336 w 337"/>
              <a:gd name="T5" fmla="*/ 480 h 481"/>
              <a:gd name="T6" fmla="*/ 0 60000 65536"/>
              <a:gd name="T7" fmla="*/ 0 60000 65536"/>
              <a:gd name="T8" fmla="*/ 0 60000 65536"/>
            </a:gdLst>
            <a:ahLst/>
            <a:cxnLst>
              <a:cxn ang="T6">
                <a:pos x="T0" y="T1"/>
              </a:cxn>
              <a:cxn ang="T7">
                <a:pos x="T2" y="T3"/>
              </a:cxn>
              <a:cxn ang="T8">
                <a:pos x="T4" y="T5"/>
              </a:cxn>
            </a:cxnLst>
            <a:rect l="0" t="0" r="r" b="b"/>
            <a:pathLst>
              <a:path w="337" h="481">
                <a:moveTo>
                  <a:pt x="0" y="0"/>
                </a:moveTo>
                <a:lnTo>
                  <a:pt x="336" y="0"/>
                </a:lnTo>
                <a:lnTo>
                  <a:pt x="336" y="480"/>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9" name="Line 10"/>
          <p:cNvSpPr>
            <a:spLocks noChangeShapeType="1"/>
          </p:cNvSpPr>
          <p:nvPr/>
        </p:nvSpPr>
        <p:spPr bwMode="auto">
          <a:xfrm>
            <a:off x="6176735" y="1690687"/>
            <a:ext cx="0" cy="3048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0" name="Rectangle 11"/>
          <p:cNvSpPr>
            <a:spLocks noChangeArrowheads="1"/>
          </p:cNvSpPr>
          <p:nvPr/>
        </p:nvSpPr>
        <p:spPr bwMode="auto">
          <a:xfrm>
            <a:off x="5186135" y="1995487"/>
            <a:ext cx="457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1800">
                <a:effectLst>
                  <a:outerShdw blurRad="38100" dist="38100" dir="2700000" algn="tl">
                    <a:srgbClr val="C0C0C0"/>
                  </a:outerShdw>
                </a:effectLst>
              </a:rPr>
              <a:t>真</a:t>
            </a:r>
          </a:p>
        </p:txBody>
      </p:sp>
      <p:sp>
        <p:nvSpPr>
          <p:cNvPr id="21" name="Rectangle 12"/>
          <p:cNvSpPr>
            <a:spLocks noChangeArrowheads="1"/>
          </p:cNvSpPr>
          <p:nvPr/>
        </p:nvSpPr>
        <p:spPr bwMode="auto">
          <a:xfrm>
            <a:off x="6633935" y="1995487"/>
            <a:ext cx="457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1800">
                <a:effectLst>
                  <a:outerShdw blurRad="38100" dist="38100" dir="2700000" algn="tl">
                    <a:srgbClr val="C0C0C0"/>
                  </a:outerShdw>
                </a:effectLst>
              </a:rPr>
              <a:t>假</a:t>
            </a:r>
          </a:p>
        </p:txBody>
      </p:sp>
      <p:sp>
        <p:nvSpPr>
          <p:cNvPr id="22" name="Freeform 13"/>
          <p:cNvSpPr>
            <a:spLocks/>
          </p:cNvSpPr>
          <p:nvPr/>
        </p:nvSpPr>
        <p:spPr bwMode="auto">
          <a:xfrm>
            <a:off x="5262335" y="3824288"/>
            <a:ext cx="1754188" cy="687388"/>
          </a:xfrm>
          <a:custGeom>
            <a:avLst/>
            <a:gdLst>
              <a:gd name="T0" fmla="*/ 0 w 1105"/>
              <a:gd name="T1" fmla="*/ 0 h 433"/>
              <a:gd name="T2" fmla="*/ 0 w 1105"/>
              <a:gd name="T3" fmla="*/ 432 h 433"/>
              <a:gd name="T4" fmla="*/ 1104 w 1105"/>
              <a:gd name="T5" fmla="*/ 432 h 433"/>
              <a:gd name="T6" fmla="*/ 1104 w 1105"/>
              <a:gd name="T7" fmla="*/ 0 h 4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05" h="433">
                <a:moveTo>
                  <a:pt x="0" y="0"/>
                </a:moveTo>
                <a:lnTo>
                  <a:pt x="0" y="432"/>
                </a:lnTo>
                <a:lnTo>
                  <a:pt x="1104" y="432"/>
                </a:lnTo>
                <a:lnTo>
                  <a:pt x="1104" y="0"/>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3" name="Line 14"/>
          <p:cNvSpPr>
            <a:spLocks noChangeShapeType="1"/>
          </p:cNvSpPr>
          <p:nvPr/>
        </p:nvSpPr>
        <p:spPr bwMode="auto">
          <a:xfrm>
            <a:off x="6100535" y="4510088"/>
            <a:ext cx="0" cy="5334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3" name="Rectangle 16"/>
          <p:cNvSpPr>
            <a:spLocks noChangeArrowheads="1"/>
          </p:cNvSpPr>
          <p:nvPr/>
        </p:nvSpPr>
        <p:spPr bwMode="auto">
          <a:xfrm>
            <a:off x="5262335" y="5192034"/>
            <a:ext cx="1752600" cy="462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algn="ctr" eaLnBrk="0" fontAlgn="t" hangingPunct="0">
              <a:spcBef>
                <a:spcPct val="50000"/>
              </a:spcBef>
              <a:spcAft>
                <a:spcPct val="0"/>
              </a:spcAft>
            </a:pPr>
            <a:r>
              <a:rPr kumimoji="1" lang="zh-CN" altLang="en-US" sz="2400" b="1" dirty="0" smtClean="0">
                <a:solidFill>
                  <a:schemeClr val="accent1"/>
                </a:solidFill>
                <a:latin typeface="+mn-ea"/>
              </a:rPr>
              <a:t>选择</a:t>
            </a:r>
            <a:r>
              <a:rPr kumimoji="1" lang="zh-CN" altLang="en-US" sz="2400" b="1" dirty="0">
                <a:solidFill>
                  <a:schemeClr val="accent1"/>
                </a:solidFill>
                <a:latin typeface="+mn-ea"/>
              </a:rPr>
              <a:t>结构</a:t>
            </a:r>
          </a:p>
        </p:txBody>
      </p:sp>
      <p:sp>
        <p:nvSpPr>
          <p:cNvPr id="26" name="AutoShape 6"/>
          <p:cNvSpPr>
            <a:spLocks noChangeArrowheads="1"/>
          </p:cNvSpPr>
          <p:nvPr/>
        </p:nvSpPr>
        <p:spPr bwMode="auto">
          <a:xfrm>
            <a:off x="9744414" y="2374900"/>
            <a:ext cx="609600" cy="914400"/>
          </a:xfrm>
          <a:prstGeom prst="diamond">
            <a:avLst/>
          </a:prstGeom>
          <a:ln>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P</a:t>
            </a:r>
          </a:p>
        </p:txBody>
      </p:sp>
      <p:sp>
        <p:nvSpPr>
          <p:cNvPr id="27" name="Line 7"/>
          <p:cNvSpPr>
            <a:spLocks noChangeShapeType="1"/>
          </p:cNvSpPr>
          <p:nvPr/>
        </p:nvSpPr>
        <p:spPr bwMode="auto">
          <a:xfrm>
            <a:off x="10049215" y="3289300"/>
            <a:ext cx="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8" name="Freeform 8"/>
          <p:cNvSpPr>
            <a:spLocks/>
          </p:cNvSpPr>
          <p:nvPr/>
        </p:nvSpPr>
        <p:spPr bwMode="auto">
          <a:xfrm>
            <a:off x="10354015" y="2832100"/>
            <a:ext cx="382588" cy="2211388"/>
          </a:xfrm>
          <a:custGeom>
            <a:avLst/>
            <a:gdLst>
              <a:gd name="T0" fmla="*/ 0 w 241"/>
              <a:gd name="T1" fmla="*/ 0 h 1393"/>
              <a:gd name="T2" fmla="*/ 240 w 241"/>
              <a:gd name="T3" fmla="*/ 0 h 1393"/>
              <a:gd name="T4" fmla="*/ 240 w 241"/>
              <a:gd name="T5" fmla="*/ 1392 h 1393"/>
              <a:gd name="T6" fmla="*/ 0 60000 65536"/>
              <a:gd name="T7" fmla="*/ 0 60000 65536"/>
              <a:gd name="T8" fmla="*/ 0 60000 65536"/>
            </a:gdLst>
            <a:ahLst/>
            <a:cxnLst>
              <a:cxn ang="T6">
                <a:pos x="T0" y="T1"/>
              </a:cxn>
              <a:cxn ang="T7">
                <a:pos x="T2" y="T3"/>
              </a:cxn>
              <a:cxn ang="T8">
                <a:pos x="T4" y="T5"/>
              </a:cxn>
            </a:cxnLst>
            <a:rect l="0" t="0" r="r" b="b"/>
            <a:pathLst>
              <a:path w="241" h="1393">
                <a:moveTo>
                  <a:pt x="0" y="0"/>
                </a:moveTo>
                <a:lnTo>
                  <a:pt x="240" y="0"/>
                </a:lnTo>
                <a:lnTo>
                  <a:pt x="240" y="1392"/>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9" name="Rectangle 9"/>
          <p:cNvSpPr>
            <a:spLocks noChangeArrowheads="1"/>
          </p:cNvSpPr>
          <p:nvPr/>
        </p:nvSpPr>
        <p:spPr bwMode="auto">
          <a:xfrm>
            <a:off x="10354015" y="2374900"/>
            <a:ext cx="457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1800"/>
              <a:t>假</a:t>
            </a:r>
          </a:p>
        </p:txBody>
      </p:sp>
      <p:sp>
        <p:nvSpPr>
          <p:cNvPr id="30" name="Freeform 10"/>
          <p:cNvSpPr>
            <a:spLocks/>
          </p:cNvSpPr>
          <p:nvPr/>
        </p:nvSpPr>
        <p:spPr bwMode="auto">
          <a:xfrm>
            <a:off x="9211014" y="1993900"/>
            <a:ext cx="839788" cy="2576288"/>
          </a:xfrm>
          <a:custGeom>
            <a:avLst/>
            <a:gdLst>
              <a:gd name="T0" fmla="*/ 528 w 529"/>
              <a:gd name="T1" fmla="*/ 1567 h 1777"/>
              <a:gd name="T2" fmla="*/ 528 w 529"/>
              <a:gd name="T3" fmla="*/ 1776 h 1777"/>
              <a:gd name="T4" fmla="*/ 0 w 529"/>
              <a:gd name="T5" fmla="*/ 1776 h 1777"/>
              <a:gd name="T6" fmla="*/ 0 w 529"/>
              <a:gd name="T7" fmla="*/ 0 h 1777"/>
              <a:gd name="T8" fmla="*/ 480 w 529"/>
              <a:gd name="T9" fmla="*/ 0 h 17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9" h="1777">
                <a:moveTo>
                  <a:pt x="528" y="1567"/>
                </a:moveTo>
                <a:lnTo>
                  <a:pt x="528" y="1776"/>
                </a:lnTo>
                <a:lnTo>
                  <a:pt x="0" y="1776"/>
                </a:lnTo>
                <a:lnTo>
                  <a:pt x="0" y="0"/>
                </a:lnTo>
                <a:lnTo>
                  <a:pt x="480" y="0"/>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31" name="Line 11"/>
          <p:cNvSpPr>
            <a:spLocks noChangeShapeType="1"/>
          </p:cNvSpPr>
          <p:nvPr/>
        </p:nvSpPr>
        <p:spPr bwMode="auto">
          <a:xfrm>
            <a:off x="10049215" y="1689100"/>
            <a:ext cx="0" cy="6858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32" name="Rectangle 12"/>
          <p:cNvSpPr>
            <a:spLocks noChangeArrowheads="1"/>
          </p:cNvSpPr>
          <p:nvPr/>
        </p:nvSpPr>
        <p:spPr bwMode="auto">
          <a:xfrm>
            <a:off x="9668214" y="3365500"/>
            <a:ext cx="457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1800" dirty="0"/>
              <a:t>真</a:t>
            </a:r>
          </a:p>
        </p:txBody>
      </p:sp>
      <p:sp>
        <p:nvSpPr>
          <p:cNvPr id="33" name="Rectangle 16"/>
          <p:cNvSpPr>
            <a:spLocks noChangeArrowheads="1"/>
          </p:cNvSpPr>
          <p:nvPr/>
        </p:nvSpPr>
        <p:spPr bwMode="auto">
          <a:xfrm>
            <a:off x="9045007" y="5192034"/>
            <a:ext cx="1752600" cy="462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algn="ctr" eaLnBrk="0" fontAlgn="t" hangingPunct="0">
              <a:spcBef>
                <a:spcPct val="50000"/>
              </a:spcBef>
              <a:spcAft>
                <a:spcPct val="0"/>
              </a:spcAft>
            </a:pPr>
            <a:r>
              <a:rPr kumimoji="1" lang="zh-CN" altLang="en-US" sz="2400" b="1" dirty="0">
                <a:solidFill>
                  <a:schemeClr val="accent1"/>
                </a:solidFill>
                <a:latin typeface="+mn-ea"/>
              </a:rPr>
              <a:t>循环</a:t>
            </a:r>
            <a:r>
              <a:rPr kumimoji="1" lang="zh-CN" altLang="en-US" sz="2400" b="1" dirty="0" smtClean="0">
                <a:solidFill>
                  <a:schemeClr val="accent1"/>
                </a:solidFill>
                <a:latin typeface="+mn-ea"/>
              </a:rPr>
              <a:t>结构</a:t>
            </a:r>
            <a:endParaRPr kumimoji="1" lang="zh-CN" altLang="en-US" sz="2400" b="1" dirty="0">
              <a:solidFill>
                <a:schemeClr val="accent1"/>
              </a:solidFill>
              <a:latin typeface="+mn-ea"/>
            </a:endParaRPr>
          </a:p>
        </p:txBody>
      </p:sp>
      <p:sp>
        <p:nvSpPr>
          <p:cNvPr id="34" name="Rectangle 9"/>
          <p:cNvSpPr>
            <a:spLocks noChangeArrowheads="1"/>
          </p:cNvSpPr>
          <p:nvPr/>
        </p:nvSpPr>
        <p:spPr bwMode="auto">
          <a:xfrm>
            <a:off x="4735795" y="1839234"/>
            <a:ext cx="2879555" cy="2975653"/>
          </a:xfrm>
          <a:prstGeom prst="rect">
            <a:avLst/>
          </a:prstGeom>
          <a:noFill/>
          <a:ln w="12700">
            <a:solidFill>
              <a:schemeClr val="tx1"/>
            </a:solidFill>
            <a:prstDash val="lgDash"/>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eaLnBrk="1" hangingPunct="1"/>
            <a:endParaRPr lang="zh-CN" altLang="en-US"/>
          </a:p>
        </p:txBody>
      </p:sp>
      <p:sp>
        <p:nvSpPr>
          <p:cNvPr id="35" name="Rectangle 9"/>
          <p:cNvSpPr>
            <a:spLocks noChangeArrowheads="1"/>
          </p:cNvSpPr>
          <p:nvPr/>
        </p:nvSpPr>
        <p:spPr bwMode="auto">
          <a:xfrm>
            <a:off x="8466219" y="1877673"/>
            <a:ext cx="2879555" cy="2937214"/>
          </a:xfrm>
          <a:prstGeom prst="rect">
            <a:avLst/>
          </a:prstGeom>
          <a:noFill/>
          <a:ln w="12700">
            <a:solidFill>
              <a:schemeClr val="tx1"/>
            </a:solidFill>
            <a:prstDash val="lgDash"/>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eaLnBrk="1" hangingPunct="1"/>
            <a:endParaRPr lang="zh-CN" altLang="en-US"/>
          </a:p>
        </p:txBody>
      </p:sp>
      <p:sp>
        <p:nvSpPr>
          <p:cNvPr id="36" name="流程图: 接点 35"/>
          <p:cNvSpPr/>
          <p:nvPr/>
        </p:nvSpPr>
        <p:spPr>
          <a:xfrm>
            <a:off x="2617958" y="1788094"/>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流程图: 接点 36"/>
          <p:cNvSpPr/>
          <p:nvPr/>
        </p:nvSpPr>
        <p:spPr>
          <a:xfrm>
            <a:off x="2605261" y="4756833"/>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流程图: 接点 37"/>
          <p:cNvSpPr/>
          <p:nvPr/>
        </p:nvSpPr>
        <p:spPr>
          <a:xfrm>
            <a:off x="6117775" y="1783331"/>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流程图: 接点 38"/>
          <p:cNvSpPr/>
          <p:nvPr/>
        </p:nvSpPr>
        <p:spPr>
          <a:xfrm>
            <a:off x="6044235" y="4763124"/>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流程图: 接点 39"/>
          <p:cNvSpPr/>
          <p:nvPr/>
        </p:nvSpPr>
        <p:spPr>
          <a:xfrm>
            <a:off x="9981033" y="1825739"/>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流程图: 接点 40"/>
          <p:cNvSpPr/>
          <p:nvPr/>
        </p:nvSpPr>
        <p:spPr>
          <a:xfrm>
            <a:off x="10680474" y="4756833"/>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5"/>
          <p:cNvSpPr>
            <a:spLocks noChangeArrowheads="1"/>
          </p:cNvSpPr>
          <p:nvPr/>
        </p:nvSpPr>
        <p:spPr bwMode="auto">
          <a:xfrm>
            <a:off x="9668214" y="3822700"/>
            <a:ext cx="762000" cy="609600"/>
          </a:xfrm>
          <a:prstGeom prst="rect">
            <a:avLst/>
          </a:prstGeom>
          <a:ln>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A</a:t>
            </a:r>
          </a:p>
        </p:txBody>
      </p:sp>
    </p:spTree>
    <p:extLst>
      <p:ext uri="{BB962C8B-B14F-4D97-AF65-F5344CB8AC3E}">
        <p14:creationId xmlns:p14="http://schemas.microsoft.com/office/powerpoint/2010/main" xmlns="" val="6524267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三种基本结构的特点</a:t>
            </a:r>
            <a:endParaRPr lang="zh-CN" altLang="en-US" dirty="0"/>
          </a:p>
        </p:txBody>
      </p:sp>
      <p:sp>
        <p:nvSpPr>
          <p:cNvPr id="4" name="MH_Other_1"/>
          <p:cNvSpPr/>
          <p:nvPr>
            <p:custDataLst>
              <p:tags r:id="rId1"/>
            </p:custDataLst>
          </p:nvPr>
        </p:nvSpPr>
        <p:spPr>
          <a:xfrm>
            <a:off x="3091544" y="1690688"/>
            <a:ext cx="809625" cy="993775"/>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MH_Other_2"/>
          <p:cNvSpPr/>
          <p:nvPr>
            <p:custDataLst>
              <p:tags r:id="rId2"/>
            </p:custDataLst>
          </p:nvPr>
        </p:nvSpPr>
        <p:spPr>
          <a:xfrm>
            <a:off x="3901169" y="2108200"/>
            <a:ext cx="550863" cy="576262"/>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smtClean="0">
                <a:solidFill>
                  <a:srgbClr val="FEFFFF"/>
                </a:solidFill>
                <a:latin typeface="Bodoni MT Black" panose="02070A03080606020203" pitchFamily="18" charset="0"/>
                <a:ea typeface="微软雅黑" panose="020B0503020204020204" pitchFamily="34" charset="-122"/>
              </a:rPr>
              <a:t>1</a:t>
            </a:r>
            <a:endParaRPr lang="zh-CN" altLang="en-US" sz="2800" dirty="0">
              <a:solidFill>
                <a:srgbClr val="FEFFFF"/>
              </a:solidFill>
              <a:latin typeface="Bodoni MT Black" panose="02070A03080606020203" pitchFamily="18" charset="0"/>
              <a:ea typeface="微软雅黑" panose="020B0503020204020204" pitchFamily="34" charset="-122"/>
            </a:endParaRPr>
          </a:p>
        </p:txBody>
      </p:sp>
      <p:sp>
        <p:nvSpPr>
          <p:cNvPr id="6" name="MH_SubTitle_1"/>
          <p:cNvSpPr txBox="1">
            <a:spLocks noChangeArrowheads="1"/>
          </p:cNvSpPr>
          <p:nvPr>
            <p:custDataLst>
              <p:tags r:id="rId3"/>
            </p:custDataLst>
          </p:nvPr>
        </p:nvSpPr>
        <p:spPr bwMode="auto">
          <a:xfrm>
            <a:off x="4710794" y="2068513"/>
            <a:ext cx="4360863" cy="504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defRPr/>
            </a:pPr>
            <a:r>
              <a:rPr lang="zh-CN" altLang="en-US" sz="2000" dirty="0" smtClean="0">
                <a:solidFill>
                  <a:schemeClr val="tx1">
                    <a:lumMod val="65000"/>
                    <a:lumOff val="35000"/>
                  </a:schemeClr>
                </a:solidFill>
                <a:latin typeface="+mn-lt"/>
                <a:ea typeface="+mn-ea"/>
              </a:rPr>
              <a:t>只有一个入口</a:t>
            </a:r>
            <a:endParaRPr lang="en-US" altLang="zh-CN" sz="2000" dirty="0">
              <a:solidFill>
                <a:schemeClr val="tx1">
                  <a:lumMod val="65000"/>
                  <a:lumOff val="35000"/>
                </a:schemeClr>
              </a:solidFill>
              <a:latin typeface="+mn-lt"/>
              <a:ea typeface="+mn-ea"/>
            </a:endParaRPr>
          </a:p>
        </p:txBody>
      </p:sp>
      <p:sp>
        <p:nvSpPr>
          <p:cNvPr id="7" name="MH_Other_3"/>
          <p:cNvSpPr/>
          <p:nvPr>
            <p:custDataLst>
              <p:tags r:id="rId4"/>
            </p:custDataLst>
          </p:nvPr>
        </p:nvSpPr>
        <p:spPr>
          <a:xfrm>
            <a:off x="3091544" y="2598737"/>
            <a:ext cx="809625" cy="99218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MH_Other_4"/>
          <p:cNvSpPr/>
          <p:nvPr>
            <p:custDataLst>
              <p:tags r:id="rId5"/>
            </p:custDataLst>
          </p:nvPr>
        </p:nvSpPr>
        <p:spPr>
          <a:xfrm>
            <a:off x="3901169" y="3014663"/>
            <a:ext cx="550863" cy="576263"/>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smtClean="0">
                <a:solidFill>
                  <a:srgbClr val="FEFFFF"/>
                </a:solidFill>
                <a:latin typeface="Bodoni MT Black" panose="02070A03080606020203" pitchFamily="18" charset="0"/>
                <a:ea typeface="微软雅黑" panose="020B0503020204020204" pitchFamily="34" charset="-122"/>
              </a:rPr>
              <a:t>2</a:t>
            </a:r>
            <a:endParaRPr lang="zh-CN" altLang="en-US" sz="2800" dirty="0">
              <a:solidFill>
                <a:srgbClr val="FEFFFF"/>
              </a:solidFill>
              <a:latin typeface="Bodoni MT Black" panose="02070A03080606020203" pitchFamily="18" charset="0"/>
              <a:ea typeface="微软雅黑" panose="020B0503020204020204" pitchFamily="34" charset="-122"/>
            </a:endParaRPr>
          </a:p>
        </p:txBody>
      </p:sp>
      <p:sp>
        <p:nvSpPr>
          <p:cNvPr id="9" name="MH_SubTitle_2"/>
          <p:cNvSpPr txBox="1">
            <a:spLocks noChangeArrowheads="1"/>
          </p:cNvSpPr>
          <p:nvPr>
            <p:custDataLst>
              <p:tags r:id="rId6"/>
            </p:custDataLst>
          </p:nvPr>
        </p:nvSpPr>
        <p:spPr bwMode="auto">
          <a:xfrm>
            <a:off x="4710794" y="2978150"/>
            <a:ext cx="4360863"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defRPr/>
            </a:pPr>
            <a:r>
              <a:rPr lang="zh-CN" altLang="en-US" sz="2000" dirty="0" smtClean="0">
                <a:solidFill>
                  <a:schemeClr val="tx1">
                    <a:lumMod val="65000"/>
                    <a:lumOff val="35000"/>
                  </a:schemeClr>
                </a:solidFill>
                <a:latin typeface="+mn-lt"/>
                <a:ea typeface="+mn-ea"/>
              </a:rPr>
              <a:t>只有一个出口</a:t>
            </a:r>
            <a:endParaRPr lang="en-US" altLang="zh-CN" sz="2000" dirty="0">
              <a:solidFill>
                <a:schemeClr val="tx1">
                  <a:lumMod val="65000"/>
                  <a:lumOff val="35000"/>
                </a:schemeClr>
              </a:solidFill>
              <a:latin typeface="+mn-lt"/>
              <a:ea typeface="+mn-ea"/>
            </a:endParaRPr>
          </a:p>
        </p:txBody>
      </p:sp>
      <p:sp>
        <p:nvSpPr>
          <p:cNvPr id="10" name="MH_Other_5"/>
          <p:cNvSpPr/>
          <p:nvPr>
            <p:custDataLst>
              <p:tags r:id="rId7"/>
            </p:custDataLst>
          </p:nvPr>
        </p:nvSpPr>
        <p:spPr>
          <a:xfrm>
            <a:off x="3091544" y="3509963"/>
            <a:ext cx="809625" cy="993775"/>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MH_Other_6"/>
          <p:cNvSpPr/>
          <p:nvPr>
            <p:custDataLst>
              <p:tags r:id="rId8"/>
            </p:custDataLst>
          </p:nvPr>
        </p:nvSpPr>
        <p:spPr>
          <a:xfrm>
            <a:off x="3901169" y="3927475"/>
            <a:ext cx="550863" cy="576262"/>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smtClean="0">
                <a:solidFill>
                  <a:srgbClr val="FEFFFF"/>
                </a:solidFill>
                <a:latin typeface="Bodoni MT Black" panose="02070A03080606020203" pitchFamily="18" charset="0"/>
                <a:ea typeface="微软雅黑" panose="020B0503020204020204" pitchFamily="34" charset="-122"/>
              </a:rPr>
              <a:t>3</a:t>
            </a:r>
            <a:endParaRPr lang="zh-CN" altLang="en-US" sz="2800" dirty="0">
              <a:solidFill>
                <a:srgbClr val="FEFFFF"/>
              </a:solidFill>
              <a:latin typeface="Bodoni MT Black" panose="02070A03080606020203" pitchFamily="18" charset="0"/>
              <a:ea typeface="微软雅黑" panose="020B0503020204020204" pitchFamily="34" charset="-122"/>
            </a:endParaRPr>
          </a:p>
        </p:txBody>
      </p:sp>
      <p:sp>
        <p:nvSpPr>
          <p:cNvPr id="12" name="MH_SubTitle_3"/>
          <p:cNvSpPr txBox="1">
            <a:spLocks noChangeArrowheads="1"/>
          </p:cNvSpPr>
          <p:nvPr>
            <p:custDataLst>
              <p:tags r:id="rId9"/>
            </p:custDataLst>
          </p:nvPr>
        </p:nvSpPr>
        <p:spPr bwMode="auto">
          <a:xfrm>
            <a:off x="4710794" y="3895725"/>
            <a:ext cx="4360863" cy="506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defRPr/>
            </a:pPr>
            <a:r>
              <a:rPr lang="zh-CN" altLang="en-US" sz="2000" dirty="0" smtClean="0">
                <a:solidFill>
                  <a:schemeClr val="tx1">
                    <a:lumMod val="65000"/>
                    <a:lumOff val="35000"/>
                  </a:schemeClr>
                </a:solidFill>
                <a:latin typeface="+mn-lt"/>
                <a:ea typeface="+mn-ea"/>
              </a:rPr>
              <a:t>结构内的每一部分都有机会被执行到</a:t>
            </a:r>
            <a:endParaRPr lang="en-US" altLang="zh-CN" sz="2000" dirty="0">
              <a:solidFill>
                <a:schemeClr val="tx1">
                  <a:lumMod val="65000"/>
                  <a:lumOff val="35000"/>
                </a:schemeClr>
              </a:solidFill>
              <a:latin typeface="+mn-lt"/>
              <a:ea typeface="+mn-ea"/>
            </a:endParaRPr>
          </a:p>
        </p:txBody>
      </p:sp>
      <p:sp>
        <p:nvSpPr>
          <p:cNvPr id="13" name="MH_Other_7"/>
          <p:cNvSpPr/>
          <p:nvPr>
            <p:custDataLst>
              <p:tags r:id="rId10"/>
            </p:custDataLst>
          </p:nvPr>
        </p:nvSpPr>
        <p:spPr>
          <a:xfrm>
            <a:off x="3091544" y="4425951"/>
            <a:ext cx="809625" cy="993775"/>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MH_Other_8"/>
          <p:cNvSpPr/>
          <p:nvPr>
            <p:custDataLst>
              <p:tags r:id="rId11"/>
            </p:custDataLst>
          </p:nvPr>
        </p:nvSpPr>
        <p:spPr>
          <a:xfrm>
            <a:off x="3901169" y="4843463"/>
            <a:ext cx="550863" cy="576263"/>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smtClean="0">
                <a:solidFill>
                  <a:srgbClr val="FEFFFF"/>
                </a:solidFill>
                <a:latin typeface="Bodoni MT Black" panose="02070A03080606020203" pitchFamily="18" charset="0"/>
                <a:ea typeface="微软雅黑" panose="020B0503020204020204" pitchFamily="34" charset="-122"/>
              </a:rPr>
              <a:t>4</a:t>
            </a:r>
            <a:endParaRPr lang="zh-CN" altLang="en-US" sz="2800" dirty="0">
              <a:solidFill>
                <a:srgbClr val="FEFFFF"/>
              </a:solidFill>
              <a:latin typeface="Bodoni MT Black" panose="02070A03080606020203" pitchFamily="18" charset="0"/>
              <a:ea typeface="微软雅黑" panose="020B0503020204020204" pitchFamily="34" charset="-122"/>
            </a:endParaRPr>
          </a:p>
        </p:txBody>
      </p:sp>
      <p:sp>
        <p:nvSpPr>
          <p:cNvPr id="15" name="MH_SubTitle_4"/>
          <p:cNvSpPr txBox="1">
            <a:spLocks noChangeArrowheads="1"/>
          </p:cNvSpPr>
          <p:nvPr>
            <p:custDataLst>
              <p:tags r:id="rId12"/>
            </p:custDataLst>
          </p:nvPr>
        </p:nvSpPr>
        <p:spPr bwMode="auto">
          <a:xfrm>
            <a:off x="4710794" y="4811713"/>
            <a:ext cx="4360863" cy="506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defRPr/>
            </a:pPr>
            <a:r>
              <a:rPr lang="zh-CN" altLang="en-US" sz="2000" dirty="0" smtClean="0">
                <a:solidFill>
                  <a:schemeClr val="tx1">
                    <a:lumMod val="65000"/>
                    <a:lumOff val="35000"/>
                  </a:schemeClr>
                </a:solidFill>
                <a:latin typeface="+mn-lt"/>
                <a:ea typeface="+mn-ea"/>
              </a:rPr>
              <a:t>结构内不存在“死循环”</a:t>
            </a:r>
            <a:endParaRPr lang="en-US" altLang="zh-CN" sz="2000" dirty="0">
              <a:solidFill>
                <a:schemeClr val="tx1">
                  <a:lumMod val="65000"/>
                  <a:lumOff val="35000"/>
                </a:schemeClr>
              </a:solidFill>
              <a:latin typeface="+mn-lt"/>
              <a:ea typeface="+mn-ea"/>
            </a:endParaRPr>
          </a:p>
        </p:txBody>
      </p:sp>
    </p:spTree>
    <p:extLst>
      <p:ext uri="{BB962C8B-B14F-4D97-AF65-F5344CB8AC3E}">
        <p14:creationId xmlns:p14="http://schemas.microsoft.com/office/powerpoint/2010/main" xmlns="" val="11206775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a:t>
            </a:r>
            <a:r>
              <a:rPr lang="en-US" altLang="zh-CN" dirty="0" smtClean="0"/>
              <a:t>N-S</a:t>
            </a:r>
            <a:r>
              <a:rPr lang="zh-CN" altLang="en-US" dirty="0"/>
              <a:t>流程图表示算法</a:t>
            </a:r>
          </a:p>
        </p:txBody>
      </p:sp>
      <p:pic>
        <p:nvPicPr>
          <p:cNvPr id="4" name="图片 3"/>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xmlns="" val="0"/>
              </a:ext>
            </a:extLst>
          </a:blip>
          <a:stretch>
            <a:fillRect/>
          </a:stretch>
        </p:blipFill>
        <p:spPr>
          <a:xfrm>
            <a:off x="2643683" y="1690688"/>
            <a:ext cx="7267652" cy="4792437"/>
          </a:xfrm>
          <a:prstGeom prst="rect">
            <a:avLst/>
          </a:prstGeom>
        </p:spPr>
      </p:pic>
    </p:spTree>
    <p:extLst>
      <p:ext uri="{BB962C8B-B14F-4D97-AF65-F5344CB8AC3E}">
        <p14:creationId xmlns:p14="http://schemas.microsoft.com/office/powerpoint/2010/main" xmlns="" val="5470963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53367" y="1214438"/>
            <a:ext cx="3934734" cy="712788"/>
          </a:xfrm>
        </p:spPr>
        <p:txBody>
          <a:bodyPr/>
          <a:lstStyle/>
          <a:p>
            <a:r>
              <a:rPr lang="zh-CN" altLang="en-US" dirty="0" smtClean="0"/>
              <a:t>用伪代码表示算法</a:t>
            </a:r>
            <a:endParaRPr lang="zh-CN" altLang="en-US" dirty="0"/>
          </a:p>
        </p:txBody>
      </p:sp>
      <p:sp>
        <p:nvSpPr>
          <p:cNvPr id="3" name="内容占位符 2"/>
          <p:cNvSpPr>
            <a:spLocks noGrp="1"/>
          </p:cNvSpPr>
          <p:nvPr>
            <p:ph idx="1"/>
          </p:nvPr>
        </p:nvSpPr>
        <p:spPr>
          <a:xfrm>
            <a:off x="838200" y="1950244"/>
            <a:ext cx="10515600" cy="2631396"/>
          </a:xfrm>
        </p:spPr>
        <p:txBody>
          <a:bodyPr anchor="ctr">
            <a:normAutofit/>
          </a:bodyPr>
          <a:lstStyle/>
          <a:p>
            <a:pPr marL="0" indent="0">
              <a:lnSpc>
                <a:spcPct val="150000"/>
              </a:lnSpc>
              <a:buNone/>
            </a:pPr>
            <a:r>
              <a:rPr lang="zh-CN" altLang="en-US" sz="2400" dirty="0">
                <a:solidFill>
                  <a:schemeClr val="tx1">
                    <a:lumMod val="65000"/>
                    <a:lumOff val="35000"/>
                  </a:schemeClr>
                </a:solidFill>
                <a:latin typeface="+mn-ea"/>
                <a:ea typeface="+mn-ea"/>
              </a:rPr>
              <a:t>伪代码是用介于自然语言和计算机语言之间的文字和符号来描述算法。它如同一篇文章一样，自上而下地写下来。每一行</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或几行</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表示一个基本操作。它不用图形符号，因此书写方便，格式紧凑，修改方便，容易看懂，也便于向计算机语言算法</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即程序</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过渡</a:t>
            </a:r>
            <a:r>
              <a:rPr lang="zh-CN" altLang="en-US" sz="2400" dirty="0" smtClean="0">
                <a:solidFill>
                  <a:schemeClr val="tx1">
                    <a:lumMod val="65000"/>
                    <a:lumOff val="35000"/>
                  </a:schemeClr>
                </a:solidFill>
                <a:latin typeface="+mn-ea"/>
                <a:ea typeface="+mn-ea"/>
              </a:rPr>
              <a:t>。</a:t>
            </a:r>
            <a:endParaRPr lang="zh-CN" altLang="en-US" sz="2400" dirty="0">
              <a:solidFill>
                <a:schemeClr val="tx1">
                  <a:lumMod val="65000"/>
                  <a:lumOff val="35000"/>
                </a:schemeClr>
              </a:solidFill>
              <a:latin typeface="+mn-ea"/>
              <a:ea typeface="+mn-ea"/>
            </a:endParaRPr>
          </a:p>
        </p:txBody>
      </p:sp>
      <p:grpSp>
        <p:nvGrpSpPr>
          <p:cNvPr id="4" name="组合 3"/>
          <p:cNvGrpSpPr/>
          <p:nvPr/>
        </p:nvGrpSpPr>
        <p:grpSpPr>
          <a:xfrm>
            <a:off x="838200" y="1316037"/>
            <a:ext cx="5549900" cy="657226"/>
            <a:chOff x="3275013" y="1898650"/>
            <a:chExt cx="5549900" cy="657226"/>
          </a:xfrm>
        </p:grpSpPr>
        <p:sp>
          <p:nvSpPr>
            <p:cNvPr id="5" name="MH_Other_1"/>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MH_Other_2"/>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MH_Other_5"/>
            <p:cNvSpPr/>
            <p:nvPr>
              <p:custDataLst>
                <p:tags r:id="rId6"/>
              </p:custDataLst>
            </p:nvPr>
          </p:nvSpPr>
          <p:spPr>
            <a:xfrm>
              <a:off x="3275013" y="2509839"/>
              <a:ext cx="55499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7"/>
          <p:cNvGrpSpPr/>
          <p:nvPr/>
        </p:nvGrpSpPr>
        <p:grpSpPr>
          <a:xfrm>
            <a:off x="5784849" y="4581640"/>
            <a:ext cx="5568951" cy="611187"/>
            <a:chOff x="3275013" y="5414964"/>
            <a:chExt cx="5568951" cy="611187"/>
          </a:xfrm>
        </p:grpSpPr>
        <p:sp>
          <p:nvSpPr>
            <p:cNvPr id="9" name="MH_Other_3"/>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MH_Other_4"/>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MH_Other_6"/>
            <p:cNvSpPr/>
            <p:nvPr>
              <p:custDataLst>
                <p:tags r:id="rId3"/>
              </p:custDataLst>
            </p:nvPr>
          </p:nvSpPr>
          <p:spPr>
            <a:xfrm>
              <a:off x="3275013" y="5414964"/>
              <a:ext cx="55499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xmlns="" val="31014989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算法的流程图表示举例</a:t>
            </a:r>
            <a:endParaRPr lang="zh-CN" altLang="en-US" dirty="0"/>
          </a:p>
        </p:txBody>
      </p:sp>
      <p:sp>
        <p:nvSpPr>
          <p:cNvPr id="3" name="内容占位符 2"/>
          <p:cNvSpPr>
            <a:spLocks noGrp="1"/>
          </p:cNvSpPr>
          <p:nvPr>
            <p:ph idx="1"/>
          </p:nvPr>
        </p:nvSpPr>
        <p:spPr>
          <a:xfrm>
            <a:off x="838200" y="1562211"/>
            <a:ext cx="8316153" cy="589584"/>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2.16】</a:t>
            </a:r>
            <a:r>
              <a:rPr lang="zh-CN" altLang="en-US" sz="2400" dirty="0">
                <a:solidFill>
                  <a:schemeClr val="accent1"/>
                </a:solidFill>
              </a:rPr>
              <a:t>求</a:t>
            </a:r>
            <a:r>
              <a:rPr lang="en-US" altLang="zh-CN" sz="2400" dirty="0">
                <a:solidFill>
                  <a:schemeClr val="accent1"/>
                </a:solidFill>
              </a:rPr>
              <a:t>5!</a:t>
            </a:r>
            <a:r>
              <a:rPr lang="zh-CN" altLang="en-US" sz="2400" dirty="0">
                <a:solidFill>
                  <a:schemeClr val="accent1"/>
                </a:solidFill>
              </a:rPr>
              <a:t>，用伪代码表示</a:t>
            </a:r>
            <a:r>
              <a:rPr lang="zh-CN" altLang="en-US" sz="2400" dirty="0" smtClean="0">
                <a:solidFill>
                  <a:schemeClr val="accent1"/>
                </a:solidFill>
              </a:rPr>
              <a:t>。</a:t>
            </a:r>
            <a:endParaRPr lang="en-US" altLang="zh-CN" sz="2400" dirty="0" smtClean="0">
              <a:solidFill>
                <a:schemeClr val="accent1"/>
              </a:solidFill>
            </a:endParaRPr>
          </a:p>
        </p:txBody>
      </p:sp>
      <p:grpSp>
        <p:nvGrpSpPr>
          <p:cNvPr id="10" name="组合 9"/>
          <p:cNvGrpSpPr/>
          <p:nvPr/>
        </p:nvGrpSpPr>
        <p:grpSpPr>
          <a:xfrm>
            <a:off x="2940595" y="2427414"/>
            <a:ext cx="4114799" cy="3061270"/>
            <a:chOff x="4030664" y="1795463"/>
            <a:chExt cx="3717925" cy="4121151"/>
          </a:xfrm>
        </p:grpSpPr>
        <p:sp>
          <p:nvSpPr>
            <p:cNvPr id="11" name="MH_Text_1"/>
            <p:cNvSpPr>
              <a:spLocks noChangeAspect="1"/>
            </p:cNvSpPr>
            <p:nvPr>
              <p:custDataLst>
                <p:tags r:id="rId4"/>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smtClean="0">
                  <a:solidFill>
                    <a:srgbClr val="454545"/>
                  </a:solidFill>
                </a:rPr>
                <a:t>S1</a:t>
              </a:r>
              <a:r>
                <a:rPr lang="en-US" altLang="zh-CN" sz="1400" dirty="0">
                  <a:solidFill>
                    <a:srgbClr val="454545"/>
                  </a:solidFill>
                </a:rPr>
                <a:t>: </a:t>
              </a:r>
              <a:r>
                <a:rPr lang="en-US" altLang="zh-CN" sz="1400" dirty="0" smtClean="0">
                  <a:solidFill>
                    <a:srgbClr val="454545"/>
                  </a:solidFill>
                </a:rPr>
                <a:t>1=&gt;p</a:t>
              </a:r>
            </a:p>
            <a:p>
              <a:pPr algn="just">
                <a:spcBef>
                  <a:spcPts val="600"/>
                </a:spcBef>
                <a:spcAft>
                  <a:spcPts val="600"/>
                </a:spcAft>
                <a:defRPr/>
              </a:pPr>
              <a:r>
                <a:rPr lang="en-US" altLang="zh-CN" sz="1400" dirty="0" smtClean="0">
                  <a:solidFill>
                    <a:srgbClr val="454545"/>
                  </a:solidFill>
                </a:rPr>
                <a:t>S2</a:t>
              </a:r>
              <a:r>
                <a:rPr lang="en-US" altLang="zh-CN" sz="1400" dirty="0">
                  <a:solidFill>
                    <a:srgbClr val="454545"/>
                  </a:solidFill>
                </a:rPr>
                <a:t>: </a:t>
              </a:r>
              <a:r>
                <a:rPr lang="en-US" altLang="zh-CN" sz="1400" dirty="0" smtClean="0">
                  <a:solidFill>
                    <a:srgbClr val="454545"/>
                  </a:solidFill>
                </a:rPr>
                <a:t>2=&gt;</a:t>
              </a:r>
              <a:r>
                <a:rPr lang="en-US" altLang="zh-CN" sz="1400" dirty="0" err="1" smtClean="0">
                  <a:solidFill>
                    <a:srgbClr val="454545"/>
                  </a:solidFill>
                </a:rPr>
                <a:t>i</a:t>
              </a:r>
              <a:endParaRPr lang="zh-CN" altLang="en-US" sz="1400" dirty="0">
                <a:solidFill>
                  <a:srgbClr val="454545"/>
                </a:solidFill>
              </a:endParaRPr>
            </a:p>
            <a:p>
              <a:pPr algn="just">
                <a:spcBef>
                  <a:spcPts val="600"/>
                </a:spcBef>
                <a:spcAft>
                  <a:spcPts val="600"/>
                </a:spcAft>
                <a:defRPr/>
              </a:pPr>
              <a:r>
                <a:rPr lang="en-US" altLang="zh-CN" sz="1400" dirty="0" smtClean="0">
                  <a:solidFill>
                    <a:srgbClr val="454545"/>
                  </a:solidFill>
                </a:rPr>
                <a:t>S3</a:t>
              </a:r>
              <a:r>
                <a:rPr lang="en-US" altLang="zh-CN" sz="1400" dirty="0">
                  <a:solidFill>
                    <a:srgbClr val="454545"/>
                  </a:solidFill>
                </a:rPr>
                <a:t>: </a:t>
              </a:r>
              <a:r>
                <a:rPr lang="en-US" altLang="zh-CN" sz="1400" dirty="0" smtClean="0">
                  <a:solidFill>
                    <a:srgbClr val="454545"/>
                  </a:solidFill>
                </a:rPr>
                <a:t>p*</a:t>
              </a:r>
              <a:r>
                <a:rPr lang="en-US" altLang="zh-CN" sz="1400" dirty="0" err="1" smtClean="0">
                  <a:solidFill>
                    <a:srgbClr val="454545"/>
                  </a:solidFill>
                </a:rPr>
                <a:t>i</a:t>
              </a:r>
              <a:r>
                <a:rPr lang="en-US" altLang="zh-CN" sz="1400" dirty="0" smtClean="0">
                  <a:solidFill>
                    <a:srgbClr val="454545"/>
                  </a:solidFill>
                </a:rPr>
                <a:t>=&gt;p</a:t>
              </a:r>
              <a:endParaRPr lang="zh-CN" altLang="en-US" sz="1400" dirty="0">
                <a:solidFill>
                  <a:srgbClr val="454545"/>
                </a:solidFill>
              </a:endParaRPr>
            </a:p>
            <a:p>
              <a:pPr algn="just">
                <a:spcBef>
                  <a:spcPts val="600"/>
                </a:spcBef>
                <a:spcAft>
                  <a:spcPts val="600"/>
                </a:spcAft>
                <a:defRPr/>
              </a:pPr>
              <a:r>
                <a:rPr lang="en-US" altLang="zh-CN" sz="1400" dirty="0" smtClean="0">
                  <a:solidFill>
                    <a:srgbClr val="454545"/>
                  </a:solidFill>
                </a:rPr>
                <a:t>S4</a:t>
              </a:r>
              <a:r>
                <a:rPr lang="en-US" altLang="zh-CN" sz="1400" dirty="0">
                  <a:solidFill>
                    <a:srgbClr val="454545"/>
                  </a:solidFill>
                </a:rPr>
                <a:t>: </a:t>
              </a:r>
              <a:r>
                <a:rPr lang="en-US" altLang="zh-CN" sz="1400" dirty="0" smtClean="0">
                  <a:solidFill>
                    <a:srgbClr val="454545"/>
                  </a:solidFill>
                </a:rPr>
                <a:t>i+1=&gt;</a:t>
              </a:r>
              <a:r>
                <a:rPr lang="en-US" altLang="zh-CN" sz="1400" dirty="0" err="1" smtClean="0">
                  <a:solidFill>
                    <a:srgbClr val="454545"/>
                  </a:solidFill>
                </a:rPr>
                <a:t>i</a:t>
              </a:r>
              <a:endParaRPr lang="en-US" altLang="zh-CN" sz="1400" dirty="0" smtClean="0">
                <a:solidFill>
                  <a:srgbClr val="454545"/>
                </a:solidFill>
              </a:endParaRPr>
            </a:p>
            <a:p>
              <a:pPr algn="just">
                <a:spcBef>
                  <a:spcPts val="600"/>
                </a:spcBef>
                <a:spcAft>
                  <a:spcPts val="600"/>
                </a:spcAft>
                <a:defRPr/>
              </a:pPr>
              <a:r>
                <a:rPr lang="en-US" altLang="zh-CN" sz="1400" dirty="0" smtClean="0">
                  <a:solidFill>
                    <a:srgbClr val="454545"/>
                  </a:solidFill>
                </a:rPr>
                <a:t>S5: </a:t>
              </a:r>
              <a:r>
                <a:rPr lang="zh-CN" altLang="en-US" sz="1400" dirty="0" smtClean="0">
                  <a:solidFill>
                    <a:srgbClr val="454545"/>
                  </a:solidFill>
                </a:rPr>
                <a:t>如果</a:t>
              </a:r>
              <a:r>
                <a:rPr lang="en-US" altLang="zh-CN" sz="1400" dirty="0" err="1" smtClean="0">
                  <a:solidFill>
                    <a:srgbClr val="454545"/>
                  </a:solidFill>
                </a:rPr>
                <a:t>i</a:t>
              </a:r>
              <a:r>
                <a:rPr lang="zh-CN" altLang="en-US" sz="1400" dirty="0" smtClean="0">
                  <a:solidFill>
                    <a:srgbClr val="454545"/>
                  </a:solidFill>
                </a:rPr>
                <a:t>≤</a:t>
              </a:r>
              <a:r>
                <a:rPr lang="en-US" altLang="zh-CN" sz="1400" dirty="0" smtClean="0">
                  <a:solidFill>
                    <a:srgbClr val="454545"/>
                  </a:solidFill>
                </a:rPr>
                <a:t>5</a:t>
              </a:r>
              <a:r>
                <a:rPr lang="zh-CN" altLang="en-US" sz="1400" dirty="0" smtClean="0">
                  <a:solidFill>
                    <a:srgbClr val="454545"/>
                  </a:solidFill>
                </a:rPr>
                <a:t>，则返回</a:t>
              </a:r>
              <a:r>
                <a:rPr lang="en-US" altLang="zh-CN" sz="1400" dirty="0" smtClean="0">
                  <a:solidFill>
                    <a:srgbClr val="454545"/>
                  </a:solidFill>
                </a:rPr>
                <a:t>S3</a:t>
              </a:r>
              <a:r>
                <a:rPr lang="zh-CN" altLang="en-US" sz="1400" dirty="0" smtClean="0">
                  <a:solidFill>
                    <a:srgbClr val="454545"/>
                  </a:solidFill>
                </a:rPr>
                <a:t>；否则结束</a:t>
              </a:r>
              <a:endParaRPr lang="zh-CN" altLang="en-US" sz="1400" dirty="0">
                <a:solidFill>
                  <a:srgbClr val="454545"/>
                </a:solidFill>
              </a:endParaRPr>
            </a:p>
          </p:txBody>
        </p:sp>
        <p:sp>
          <p:nvSpPr>
            <p:cNvPr id="12" name="MH_Other_1"/>
            <p:cNvSpPr/>
            <p:nvPr>
              <p:custDataLst>
                <p:tags r:id="rId5"/>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3" name="MH_Other_2"/>
            <p:cNvSpPr/>
            <p:nvPr>
              <p:custDataLst>
                <p:tags r:id="rId6"/>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5" name="MH_SubTitle_1"/>
            <p:cNvSpPr/>
            <p:nvPr>
              <p:custDataLst>
                <p:tags r:id="rId7"/>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55" name="MH_Desc_1"/>
          <p:cNvSpPr/>
          <p:nvPr>
            <p:custDataLst>
              <p:tags r:id="rId1"/>
            </p:custDataLst>
          </p:nvPr>
        </p:nvSpPr>
        <p:spPr>
          <a:xfrm>
            <a:off x="1071949" y="2577522"/>
            <a:ext cx="1360525" cy="291116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defRPr/>
            </a:pPr>
            <a:r>
              <a:rPr lang="en-US" altLang="zh-CN" sz="1400" dirty="0" smtClean="0">
                <a:solidFill>
                  <a:schemeClr val="tx1"/>
                </a:solidFill>
              </a:rPr>
              <a:t>P: </a:t>
            </a:r>
            <a:r>
              <a:rPr lang="zh-CN" altLang="en-US" sz="1400" dirty="0" smtClean="0">
                <a:solidFill>
                  <a:schemeClr val="tx1"/>
                </a:solidFill>
              </a:rPr>
              <a:t>表示被乘数</a:t>
            </a:r>
            <a:endParaRPr lang="en-US" altLang="zh-CN" sz="1400" dirty="0" smtClean="0">
              <a:solidFill>
                <a:schemeClr val="tx1"/>
              </a:solidFill>
            </a:endParaRPr>
          </a:p>
          <a:p>
            <a:pPr algn="just">
              <a:spcBef>
                <a:spcPts val="600"/>
              </a:spcBef>
              <a:spcAft>
                <a:spcPts val="600"/>
              </a:spcAft>
              <a:defRPr/>
            </a:pPr>
            <a:r>
              <a:rPr lang="en-US" altLang="zh-CN" sz="1400" dirty="0" smtClean="0">
                <a:solidFill>
                  <a:schemeClr val="tx1"/>
                </a:solidFill>
              </a:rPr>
              <a:t>i: </a:t>
            </a:r>
            <a:r>
              <a:rPr lang="zh-CN" altLang="en-US" sz="1400" dirty="0" smtClean="0">
                <a:solidFill>
                  <a:schemeClr val="tx1"/>
                </a:solidFill>
              </a:rPr>
              <a:t>表示乘数</a:t>
            </a:r>
            <a:endParaRPr lang="en-US" altLang="zh-CN" sz="1400" dirty="0" smtClean="0">
              <a:solidFill>
                <a:schemeClr val="tx1"/>
              </a:solidFill>
            </a:endParaRPr>
          </a:p>
        </p:txBody>
      </p:sp>
      <p:grpSp>
        <p:nvGrpSpPr>
          <p:cNvPr id="7" name="组合 6"/>
          <p:cNvGrpSpPr/>
          <p:nvPr/>
        </p:nvGrpSpPr>
        <p:grpSpPr>
          <a:xfrm>
            <a:off x="7521396" y="783771"/>
            <a:ext cx="4114799" cy="4704913"/>
            <a:chOff x="7731903" y="783771"/>
            <a:chExt cx="4114799" cy="4704913"/>
          </a:xfrm>
        </p:grpSpPr>
        <p:sp>
          <p:nvSpPr>
            <p:cNvPr id="32" name="MH_Text_1"/>
            <p:cNvSpPr>
              <a:spLocks noChangeAspect="1"/>
            </p:cNvSpPr>
            <p:nvPr>
              <p:custDataLst>
                <p:tags r:id="rId2"/>
              </p:custDataLst>
            </p:nvPr>
          </p:nvSpPr>
          <p:spPr>
            <a:xfrm>
              <a:off x="7731903" y="783771"/>
              <a:ext cx="4114799" cy="4704913"/>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endParaRPr lang="zh-CN" altLang="en-US" sz="1400" dirty="0">
                <a:solidFill>
                  <a:srgbClr val="454545"/>
                </a:solidFill>
              </a:endParaRPr>
            </a:p>
          </p:txBody>
        </p:sp>
        <p:sp>
          <p:nvSpPr>
            <p:cNvPr id="33" name="MH_Text_1"/>
            <p:cNvSpPr>
              <a:spLocks noChangeAspect="1"/>
            </p:cNvSpPr>
            <p:nvPr>
              <p:custDataLst>
                <p:tags r:id="rId3"/>
              </p:custDataLst>
            </p:nvPr>
          </p:nvSpPr>
          <p:spPr>
            <a:xfrm>
              <a:off x="7906520" y="927993"/>
              <a:ext cx="3799697" cy="3498864"/>
            </a:xfrm>
            <a:prstGeom prst="roundRect">
              <a:avLst>
                <a:gd name="adj" fmla="val 1429"/>
              </a:avLst>
            </a:prstGeom>
            <a:ln/>
          </p:spPr>
          <p:style>
            <a:lnRef idx="2">
              <a:schemeClr val="accent1">
                <a:shade val="50000"/>
              </a:schemeClr>
            </a:lnRef>
            <a:fillRef idx="1">
              <a:schemeClr val="accent1"/>
            </a:fillRef>
            <a:effectRef idx="0">
              <a:schemeClr val="accent1"/>
            </a:effectRef>
            <a:fontRef idx="minor">
              <a:schemeClr val="lt1"/>
            </a:fontRef>
          </p:style>
          <p:txBody>
            <a:bodyPr lIns="288000" tIns="180000" rIns="288000" bIns="180000" anchor="t">
              <a:noAutofit/>
            </a:bodyPr>
            <a:lstStyle/>
            <a:p>
              <a:pPr algn="just">
                <a:spcBef>
                  <a:spcPts val="600"/>
                </a:spcBef>
                <a:spcAft>
                  <a:spcPts val="600"/>
                </a:spcAft>
                <a:defRPr/>
              </a:pPr>
              <a:r>
                <a:rPr lang="en-US" altLang="zh-CN" sz="1400" dirty="0" smtClean="0">
                  <a:solidFill>
                    <a:schemeClr val="bg1"/>
                  </a:solidFill>
                </a:rPr>
                <a:t>begin	(</a:t>
              </a:r>
              <a:r>
                <a:rPr lang="zh-CN" altLang="en-US" sz="1400" dirty="0" smtClean="0">
                  <a:solidFill>
                    <a:schemeClr val="bg1"/>
                  </a:solidFill>
                </a:rPr>
                <a:t>算法开始</a:t>
              </a:r>
              <a:r>
                <a:rPr lang="en-US" altLang="zh-CN" sz="1400" dirty="0" smtClean="0">
                  <a:solidFill>
                    <a:schemeClr val="bg1"/>
                  </a:solidFill>
                </a:rPr>
                <a:t>)</a:t>
              </a:r>
            </a:p>
            <a:p>
              <a:pPr algn="just">
                <a:spcBef>
                  <a:spcPts val="600"/>
                </a:spcBef>
                <a:spcAft>
                  <a:spcPts val="600"/>
                </a:spcAft>
                <a:defRPr/>
              </a:pPr>
              <a:r>
                <a:rPr lang="en-US" altLang="zh-CN" sz="1400" dirty="0" smtClean="0">
                  <a:solidFill>
                    <a:schemeClr val="bg1"/>
                  </a:solidFill>
                </a:rPr>
                <a:t>    1=&gt;p</a:t>
              </a:r>
            </a:p>
            <a:p>
              <a:pPr algn="just">
                <a:spcBef>
                  <a:spcPts val="600"/>
                </a:spcBef>
                <a:spcAft>
                  <a:spcPts val="600"/>
                </a:spcAft>
                <a:defRPr/>
              </a:pPr>
              <a:r>
                <a:rPr lang="en-US" altLang="zh-CN" sz="1400" dirty="0">
                  <a:solidFill>
                    <a:schemeClr val="bg1"/>
                  </a:solidFill>
                </a:rPr>
                <a:t> </a:t>
              </a:r>
              <a:r>
                <a:rPr lang="en-US" altLang="zh-CN" sz="1400" dirty="0" smtClean="0">
                  <a:solidFill>
                    <a:schemeClr val="bg1"/>
                  </a:solidFill>
                </a:rPr>
                <a:t>   2=&gt;I</a:t>
              </a:r>
            </a:p>
            <a:p>
              <a:pPr algn="just">
                <a:spcBef>
                  <a:spcPts val="600"/>
                </a:spcBef>
                <a:spcAft>
                  <a:spcPts val="600"/>
                </a:spcAft>
                <a:defRPr/>
              </a:pPr>
              <a:r>
                <a:rPr lang="en-US" altLang="zh-CN" sz="1400" dirty="0">
                  <a:solidFill>
                    <a:schemeClr val="bg1"/>
                  </a:solidFill>
                </a:rPr>
                <a:t> </a:t>
              </a:r>
              <a:r>
                <a:rPr lang="en-US" altLang="zh-CN" sz="1400" dirty="0" smtClean="0">
                  <a:solidFill>
                    <a:schemeClr val="bg1"/>
                  </a:solidFill>
                </a:rPr>
                <a:t>   while </a:t>
              </a:r>
              <a:r>
                <a:rPr lang="en-US" altLang="zh-CN" sz="1400" dirty="0" err="1" smtClean="0">
                  <a:solidFill>
                    <a:schemeClr val="bg1"/>
                  </a:solidFill>
                </a:rPr>
                <a:t>i</a:t>
              </a:r>
              <a:r>
                <a:rPr lang="zh-CN" altLang="en-US" sz="1400" dirty="0" smtClean="0">
                  <a:solidFill>
                    <a:schemeClr val="bg1"/>
                  </a:solidFill>
                </a:rPr>
                <a:t>≤</a:t>
              </a:r>
              <a:r>
                <a:rPr lang="en-US" altLang="zh-CN" sz="1400" dirty="0" smtClean="0">
                  <a:solidFill>
                    <a:schemeClr val="bg1"/>
                  </a:solidFill>
                </a:rPr>
                <a:t>5</a:t>
              </a:r>
            </a:p>
            <a:p>
              <a:pPr algn="just">
                <a:spcBef>
                  <a:spcPts val="600"/>
                </a:spcBef>
                <a:spcAft>
                  <a:spcPts val="600"/>
                </a:spcAft>
                <a:defRPr/>
              </a:pPr>
              <a:r>
                <a:rPr lang="en-US" altLang="zh-CN" sz="1400" dirty="0">
                  <a:solidFill>
                    <a:schemeClr val="bg1"/>
                  </a:solidFill>
                </a:rPr>
                <a:t> </a:t>
              </a:r>
              <a:r>
                <a:rPr lang="en-US" altLang="zh-CN" sz="1400" dirty="0" smtClean="0">
                  <a:solidFill>
                    <a:schemeClr val="bg1"/>
                  </a:solidFill>
                </a:rPr>
                <a:t>   {    p*</a:t>
              </a:r>
              <a:r>
                <a:rPr lang="en-US" altLang="zh-CN" sz="1400" dirty="0" err="1" smtClean="0">
                  <a:solidFill>
                    <a:schemeClr val="bg1"/>
                  </a:solidFill>
                </a:rPr>
                <a:t>i</a:t>
              </a:r>
              <a:r>
                <a:rPr lang="en-US" altLang="zh-CN" sz="1400" dirty="0" smtClean="0">
                  <a:solidFill>
                    <a:schemeClr val="bg1"/>
                  </a:solidFill>
                </a:rPr>
                <a:t>=&gt;p</a:t>
              </a:r>
            </a:p>
            <a:p>
              <a:pPr algn="just">
                <a:spcBef>
                  <a:spcPts val="600"/>
                </a:spcBef>
                <a:spcAft>
                  <a:spcPts val="600"/>
                </a:spcAft>
                <a:defRPr/>
              </a:pPr>
              <a:r>
                <a:rPr lang="en-US" altLang="zh-CN" sz="1400" dirty="0">
                  <a:solidFill>
                    <a:schemeClr val="bg1"/>
                  </a:solidFill>
                </a:rPr>
                <a:t> </a:t>
              </a:r>
              <a:r>
                <a:rPr lang="en-US" altLang="zh-CN" sz="1400" dirty="0" smtClean="0">
                  <a:solidFill>
                    <a:schemeClr val="bg1"/>
                  </a:solidFill>
                </a:rPr>
                <a:t>        i+1=&gt;I</a:t>
              </a:r>
            </a:p>
            <a:p>
              <a:pPr algn="just">
                <a:spcBef>
                  <a:spcPts val="600"/>
                </a:spcBef>
                <a:spcAft>
                  <a:spcPts val="600"/>
                </a:spcAft>
                <a:defRPr/>
              </a:pPr>
              <a:r>
                <a:rPr lang="en-US" altLang="zh-CN" sz="1400" dirty="0">
                  <a:solidFill>
                    <a:schemeClr val="bg1"/>
                  </a:solidFill>
                </a:rPr>
                <a:t> </a:t>
              </a:r>
              <a:r>
                <a:rPr lang="en-US" altLang="zh-CN" sz="1400" dirty="0" smtClean="0">
                  <a:solidFill>
                    <a:schemeClr val="bg1"/>
                  </a:solidFill>
                </a:rPr>
                <a:t>   }</a:t>
              </a:r>
            </a:p>
            <a:p>
              <a:pPr algn="just">
                <a:spcBef>
                  <a:spcPts val="600"/>
                </a:spcBef>
                <a:spcAft>
                  <a:spcPts val="600"/>
                </a:spcAft>
                <a:defRPr/>
              </a:pPr>
              <a:r>
                <a:rPr lang="en-US" altLang="zh-CN" sz="1400" dirty="0">
                  <a:solidFill>
                    <a:schemeClr val="bg1"/>
                  </a:solidFill>
                </a:rPr>
                <a:t> </a:t>
              </a:r>
              <a:r>
                <a:rPr lang="en-US" altLang="zh-CN" sz="1400" dirty="0" smtClean="0">
                  <a:solidFill>
                    <a:schemeClr val="bg1"/>
                  </a:solidFill>
                </a:rPr>
                <a:t>   print p</a:t>
              </a:r>
            </a:p>
            <a:p>
              <a:pPr algn="just">
                <a:spcBef>
                  <a:spcPts val="600"/>
                </a:spcBef>
                <a:spcAft>
                  <a:spcPts val="600"/>
                </a:spcAft>
                <a:defRPr/>
              </a:pPr>
              <a:r>
                <a:rPr lang="en-US" altLang="zh-CN" sz="1400" dirty="0" smtClean="0">
                  <a:solidFill>
                    <a:schemeClr val="bg1"/>
                  </a:solidFill>
                </a:rPr>
                <a:t>end	(</a:t>
              </a:r>
              <a:r>
                <a:rPr lang="zh-CN" altLang="en-US" sz="1400" dirty="0" smtClean="0">
                  <a:solidFill>
                    <a:schemeClr val="bg1"/>
                  </a:solidFill>
                </a:rPr>
                <a:t>算法结束</a:t>
              </a:r>
              <a:r>
                <a:rPr lang="en-US" altLang="zh-CN" sz="1400" dirty="0" smtClean="0">
                  <a:solidFill>
                    <a:schemeClr val="bg1"/>
                  </a:solidFill>
                </a:rPr>
                <a:t>)</a:t>
              </a:r>
              <a:endParaRPr lang="zh-CN" altLang="en-US" sz="1400" dirty="0">
                <a:solidFill>
                  <a:schemeClr val="bg1"/>
                </a:solidFill>
              </a:endParaRPr>
            </a:p>
          </p:txBody>
        </p:sp>
        <p:sp>
          <p:nvSpPr>
            <p:cNvPr id="5" name="文本框 4"/>
            <p:cNvSpPr txBox="1"/>
            <p:nvPr/>
          </p:nvSpPr>
          <p:spPr>
            <a:xfrm>
              <a:off x="10668000" y="4587407"/>
              <a:ext cx="1038217" cy="400110"/>
            </a:xfrm>
            <a:prstGeom prst="rect">
              <a:avLst/>
            </a:prstGeom>
            <a:noFill/>
          </p:spPr>
          <p:txBody>
            <a:bodyPr wrap="square" rtlCol="0">
              <a:spAutoFit/>
            </a:bodyPr>
            <a:lstStyle/>
            <a:p>
              <a:pPr algn="dist"/>
              <a:r>
                <a:rPr lang="zh-CN" altLang="en-US" sz="2000" b="1" dirty="0" smtClean="0">
                  <a:solidFill>
                    <a:schemeClr val="accent2">
                      <a:lumMod val="75000"/>
                    </a:schemeClr>
                  </a:solidFill>
                  <a:latin typeface="微软雅黑" panose="020B0503020204020204" pitchFamily="34" charset="-122"/>
                  <a:ea typeface="微软雅黑" panose="020B0503020204020204" pitchFamily="34" charset="-122"/>
                </a:rPr>
                <a:t>伪代码</a:t>
              </a:r>
              <a:endParaRPr lang="zh-CN" altLang="en-US" sz="2000" b="1" dirty="0">
                <a:solidFill>
                  <a:schemeClr val="accent2">
                    <a:lumMod val="7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xmlns="" val="271624627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算法的流程图表示举例</a:t>
            </a:r>
            <a:endParaRPr lang="zh-CN" altLang="en-US" dirty="0"/>
          </a:p>
        </p:txBody>
      </p:sp>
      <mc:AlternateContent xmlns:mc="http://schemas.openxmlformats.org/markup-compatibility/2006">
        <mc:Choice xmlns:a14="http://schemas.microsoft.com/office/drawing/2010/main" xmlns="" Requires="a14">
          <p:sp>
            <p:nvSpPr>
              <p:cNvPr id="3" name="内容占位符 2"/>
              <p:cNvSpPr>
                <a:spLocks noGrp="1"/>
              </p:cNvSpPr>
              <p:nvPr>
                <p:ph idx="1"/>
              </p:nvPr>
            </p:nvSpPr>
            <p:spPr>
              <a:xfrm>
                <a:off x="653651" y="1545182"/>
                <a:ext cx="8286750" cy="589584"/>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2.17】</a:t>
                </a:r>
                <a:r>
                  <a:rPr lang="zh-CN" altLang="en-US" sz="2400" dirty="0">
                    <a:solidFill>
                      <a:schemeClr val="accent1"/>
                    </a:solidFill>
                  </a:rPr>
                  <a:t>求 </a:t>
                </a:r>
                <a14:m>
                  <m:oMath xmlns:m="http://schemas.openxmlformats.org/officeDocument/2006/math">
                    <m:r>
                      <a:rPr lang="en-US" altLang="zh-CN" sz="2400">
                        <a:solidFill>
                          <a:schemeClr val="accent1"/>
                        </a:solidFill>
                        <a:latin typeface="Cambria Math" panose="02040503050406030204" pitchFamily="18" charset="0"/>
                      </a:rPr>
                      <m:t>1</m:t>
                    </m:r>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a:solidFill>
                              <a:schemeClr val="accent1"/>
                            </a:solidFill>
                            <a:latin typeface="Cambria Math" panose="02040503050406030204" pitchFamily="18" charset="0"/>
                          </a:rPr>
                          <m:t>1</m:t>
                        </m:r>
                      </m:num>
                      <m:den>
                        <m:r>
                          <a:rPr lang="en-US" altLang="zh-CN" sz="2400">
                            <a:solidFill>
                              <a:schemeClr val="accent1"/>
                            </a:solidFill>
                            <a:latin typeface="Cambria Math" panose="02040503050406030204" pitchFamily="18" charset="0"/>
                          </a:rPr>
                          <m:t>2</m:t>
                        </m:r>
                      </m:den>
                    </m:f>
                    <m:r>
                      <a:rPr lang="en-US" altLang="zh-CN"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3</m:t>
                        </m:r>
                      </m:den>
                    </m:f>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4</m:t>
                        </m:r>
                      </m:den>
                    </m:f>
                    <m:r>
                      <a:rPr lang="en-US" altLang="zh-CN"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99</m:t>
                        </m:r>
                      </m:den>
                    </m:f>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100</m:t>
                        </m:r>
                      </m:den>
                    </m:f>
                  </m:oMath>
                </a14:m>
                <a:r>
                  <a:rPr lang="zh-CN" altLang="en-US" sz="2400" dirty="0">
                    <a:solidFill>
                      <a:schemeClr val="accent1"/>
                    </a:solidFill>
                  </a:rPr>
                  <a:t>，用伪代码表示</a:t>
                </a:r>
                <a:r>
                  <a:rPr lang="zh-CN" altLang="en-US" sz="2400" dirty="0" smtClean="0">
                    <a:solidFill>
                      <a:schemeClr val="accent1"/>
                    </a:solidFill>
                  </a:rPr>
                  <a:t>。</a:t>
                </a:r>
                <a:endParaRPr lang="en-US" altLang="zh-CN" sz="2400" dirty="0" smtClean="0">
                  <a:solidFill>
                    <a:schemeClr val="accent1"/>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53651" y="1545182"/>
                <a:ext cx="8286750" cy="589584"/>
              </a:xfrm>
              <a:blipFill>
                <a:blip r:embed="rId10" cstate="print"/>
                <a:stretch>
                  <a:fillRect l="-1103" b="-25773"/>
                </a:stretch>
              </a:blipFill>
            </p:spPr>
            <p:txBody>
              <a:bodyPr/>
              <a:lstStyle/>
              <a:p>
                <a:r>
                  <a:rPr lang="zh-CN" altLang="en-US">
                    <a:noFill/>
                  </a:rPr>
                  <a:t> </a:t>
                </a:r>
              </a:p>
            </p:txBody>
          </p:sp>
        </mc:Fallback>
      </mc:AlternateContent>
      <p:grpSp>
        <p:nvGrpSpPr>
          <p:cNvPr id="7" name="组合 6"/>
          <p:cNvGrpSpPr/>
          <p:nvPr/>
        </p:nvGrpSpPr>
        <p:grpSpPr>
          <a:xfrm>
            <a:off x="8434443" y="654122"/>
            <a:ext cx="3549470" cy="5584073"/>
            <a:chOff x="7731903" y="783771"/>
            <a:chExt cx="4114799" cy="4562972"/>
          </a:xfrm>
        </p:grpSpPr>
        <p:sp>
          <p:nvSpPr>
            <p:cNvPr id="32" name="MH_Text_1"/>
            <p:cNvSpPr>
              <a:spLocks noChangeAspect="1"/>
            </p:cNvSpPr>
            <p:nvPr>
              <p:custDataLst>
                <p:tags r:id="rId6"/>
              </p:custDataLst>
            </p:nvPr>
          </p:nvSpPr>
          <p:spPr>
            <a:xfrm>
              <a:off x="7731903" y="783771"/>
              <a:ext cx="4114799" cy="4464999"/>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endParaRPr lang="zh-CN" altLang="en-US" sz="1400" dirty="0">
                <a:solidFill>
                  <a:srgbClr val="454545"/>
                </a:solidFill>
              </a:endParaRPr>
            </a:p>
          </p:txBody>
        </p:sp>
        <p:sp>
          <p:nvSpPr>
            <p:cNvPr id="33" name="MH_Text_1"/>
            <p:cNvSpPr>
              <a:spLocks noChangeAspect="1"/>
            </p:cNvSpPr>
            <p:nvPr>
              <p:custDataLst>
                <p:tags r:id="rId7"/>
              </p:custDataLst>
            </p:nvPr>
          </p:nvSpPr>
          <p:spPr>
            <a:xfrm>
              <a:off x="7906521" y="927993"/>
              <a:ext cx="3799697" cy="3737033"/>
            </a:xfrm>
            <a:prstGeom prst="roundRect">
              <a:avLst>
                <a:gd name="adj" fmla="val 1429"/>
              </a:avLst>
            </a:prstGeom>
            <a:ln/>
          </p:spPr>
          <p:style>
            <a:lnRef idx="2">
              <a:schemeClr val="accent1">
                <a:shade val="50000"/>
              </a:schemeClr>
            </a:lnRef>
            <a:fillRef idx="1">
              <a:schemeClr val="accent1"/>
            </a:fillRef>
            <a:effectRef idx="0">
              <a:schemeClr val="accent1"/>
            </a:effectRef>
            <a:fontRef idx="minor">
              <a:schemeClr val="lt1"/>
            </a:fontRef>
          </p:style>
          <p:txBody>
            <a:bodyPr lIns="288000" tIns="180000" rIns="288000" bIns="180000" anchor="t">
              <a:noAutofit/>
            </a:bodyPr>
            <a:lstStyle/>
            <a:p>
              <a:pPr algn="just">
                <a:spcBef>
                  <a:spcPts val="600"/>
                </a:spcBef>
                <a:spcAft>
                  <a:spcPts val="600"/>
                </a:spcAft>
                <a:defRPr/>
              </a:pPr>
              <a:r>
                <a:rPr lang="en-US" altLang="zh-CN" sz="1400" dirty="0" smtClean="0">
                  <a:solidFill>
                    <a:schemeClr val="bg1"/>
                  </a:solidFill>
                </a:rPr>
                <a:t>begin	(</a:t>
              </a:r>
              <a:r>
                <a:rPr lang="zh-CN" altLang="en-US" sz="1400" dirty="0" smtClean="0">
                  <a:solidFill>
                    <a:schemeClr val="bg1"/>
                  </a:solidFill>
                </a:rPr>
                <a:t>算法开始</a:t>
              </a:r>
              <a:r>
                <a:rPr lang="en-US" altLang="zh-CN" sz="1400" dirty="0" smtClean="0">
                  <a:solidFill>
                    <a:schemeClr val="bg1"/>
                  </a:solidFill>
                </a:rPr>
                <a:t>)</a:t>
              </a:r>
            </a:p>
            <a:p>
              <a:pPr algn="just">
                <a:spcBef>
                  <a:spcPts val="600"/>
                </a:spcBef>
                <a:spcAft>
                  <a:spcPts val="600"/>
                </a:spcAft>
                <a:defRPr/>
              </a:pPr>
              <a:r>
                <a:rPr lang="en-US" altLang="zh-CN" sz="1400" dirty="0" smtClean="0">
                  <a:solidFill>
                    <a:schemeClr val="bg1"/>
                  </a:solidFill>
                </a:rPr>
                <a:t>    1=&gt;sign</a:t>
              </a:r>
            </a:p>
            <a:p>
              <a:pPr algn="just">
                <a:spcBef>
                  <a:spcPts val="600"/>
                </a:spcBef>
                <a:spcAft>
                  <a:spcPts val="600"/>
                </a:spcAft>
                <a:defRPr/>
              </a:pPr>
              <a:r>
                <a:rPr lang="en-US" altLang="zh-CN" sz="1400" dirty="0">
                  <a:solidFill>
                    <a:schemeClr val="bg1"/>
                  </a:solidFill>
                </a:rPr>
                <a:t> </a:t>
              </a:r>
              <a:r>
                <a:rPr lang="en-US" altLang="zh-CN" sz="1400" dirty="0" smtClean="0">
                  <a:solidFill>
                    <a:schemeClr val="bg1"/>
                  </a:solidFill>
                </a:rPr>
                <a:t>   1=&gt;sum</a:t>
              </a:r>
            </a:p>
            <a:p>
              <a:pPr algn="just">
                <a:spcBef>
                  <a:spcPts val="600"/>
                </a:spcBef>
                <a:spcAft>
                  <a:spcPts val="600"/>
                </a:spcAft>
                <a:defRPr/>
              </a:pPr>
              <a:r>
                <a:rPr lang="en-US" altLang="zh-CN" sz="1400" dirty="0">
                  <a:solidFill>
                    <a:schemeClr val="bg1"/>
                  </a:solidFill>
                </a:rPr>
                <a:t> </a:t>
              </a:r>
              <a:r>
                <a:rPr lang="en-US" altLang="zh-CN" sz="1400" dirty="0" smtClean="0">
                  <a:solidFill>
                    <a:schemeClr val="bg1"/>
                  </a:solidFill>
                </a:rPr>
                <a:t>   2=&gt;</a:t>
              </a:r>
              <a:r>
                <a:rPr lang="en-US" altLang="zh-CN" sz="1400" dirty="0" err="1" smtClean="0">
                  <a:solidFill>
                    <a:schemeClr val="bg1"/>
                  </a:solidFill>
                </a:rPr>
                <a:t>deno</a:t>
              </a:r>
              <a:endParaRPr lang="en-US" altLang="zh-CN" sz="1400" dirty="0" smtClean="0">
                <a:solidFill>
                  <a:schemeClr val="bg1"/>
                </a:solidFill>
              </a:endParaRPr>
            </a:p>
            <a:p>
              <a:pPr algn="just">
                <a:spcBef>
                  <a:spcPts val="600"/>
                </a:spcBef>
                <a:spcAft>
                  <a:spcPts val="600"/>
                </a:spcAft>
                <a:defRPr/>
              </a:pPr>
              <a:r>
                <a:rPr lang="en-US" altLang="zh-CN" sz="1400" dirty="0">
                  <a:solidFill>
                    <a:schemeClr val="bg1"/>
                  </a:solidFill>
                </a:rPr>
                <a:t> </a:t>
              </a:r>
              <a:r>
                <a:rPr lang="en-US" altLang="zh-CN" sz="1400" dirty="0" smtClean="0">
                  <a:solidFill>
                    <a:schemeClr val="bg1"/>
                  </a:solidFill>
                </a:rPr>
                <a:t>   while </a:t>
              </a:r>
              <a:r>
                <a:rPr lang="en-US" altLang="zh-CN" sz="1400" dirty="0" err="1" smtClean="0">
                  <a:solidFill>
                    <a:schemeClr val="bg1"/>
                  </a:solidFill>
                </a:rPr>
                <a:t>deno</a:t>
              </a:r>
              <a:r>
                <a:rPr lang="zh-CN" altLang="en-US" sz="1400" dirty="0" smtClean="0">
                  <a:solidFill>
                    <a:schemeClr val="bg1"/>
                  </a:solidFill>
                </a:rPr>
                <a:t>≤</a:t>
              </a:r>
              <a:r>
                <a:rPr lang="en-US" altLang="zh-CN" sz="1400" dirty="0" smtClean="0">
                  <a:solidFill>
                    <a:schemeClr val="bg1"/>
                  </a:solidFill>
                </a:rPr>
                <a:t>100</a:t>
              </a:r>
            </a:p>
            <a:p>
              <a:pPr algn="just">
                <a:spcBef>
                  <a:spcPts val="600"/>
                </a:spcBef>
                <a:spcAft>
                  <a:spcPts val="600"/>
                </a:spcAft>
                <a:defRPr/>
              </a:pPr>
              <a:r>
                <a:rPr lang="en-US" altLang="zh-CN" sz="1400" dirty="0">
                  <a:solidFill>
                    <a:schemeClr val="bg1"/>
                  </a:solidFill>
                </a:rPr>
                <a:t> </a:t>
              </a:r>
              <a:r>
                <a:rPr lang="en-US" altLang="zh-CN" sz="1400" dirty="0" smtClean="0">
                  <a:solidFill>
                    <a:schemeClr val="bg1"/>
                  </a:solidFill>
                </a:rPr>
                <a:t>   {    (-1)*sign=&gt;sign</a:t>
              </a:r>
            </a:p>
            <a:p>
              <a:pPr algn="just">
                <a:spcBef>
                  <a:spcPts val="600"/>
                </a:spcBef>
                <a:spcAft>
                  <a:spcPts val="600"/>
                </a:spcAft>
                <a:defRPr/>
              </a:pPr>
              <a:r>
                <a:rPr lang="en-US" altLang="zh-CN" sz="1400" dirty="0">
                  <a:solidFill>
                    <a:schemeClr val="bg1"/>
                  </a:solidFill>
                </a:rPr>
                <a:t> </a:t>
              </a:r>
              <a:r>
                <a:rPr lang="en-US" altLang="zh-CN" sz="1400" dirty="0" smtClean="0">
                  <a:solidFill>
                    <a:schemeClr val="bg1"/>
                  </a:solidFill>
                </a:rPr>
                <a:t>        sign*(1/</a:t>
              </a:r>
              <a:r>
                <a:rPr lang="en-US" altLang="zh-CN" sz="1400" dirty="0" err="1" smtClean="0">
                  <a:solidFill>
                    <a:schemeClr val="bg1"/>
                  </a:solidFill>
                </a:rPr>
                <a:t>deno</a:t>
              </a:r>
              <a:r>
                <a:rPr lang="en-US" altLang="zh-CN" sz="1400" dirty="0" smtClean="0">
                  <a:solidFill>
                    <a:schemeClr val="bg1"/>
                  </a:solidFill>
                </a:rPr>
                <a:t>)=&gt;term</a:t>
              </a:r>
            </a:p>
            <a:p>
              <a:pPr algn="just">
                <a:spcBef>
                  <a:spcPts val="600"/>
                </a:spcBef>
                <a:spcAft>
                  <a:spcPts val="600"/>
                </a:spcAft>
                <a:defRPr/>
              </a:pPr>
              <a:r>
                <a:rPr lang="en-US" altLang="zh-CN" sz="1400" dirty="0">
                  <a:solidFill>
                    <a:schemeClr val="bg1"/>
                  </a:solidFill>
                </a:rPr>
                <a:t> </a:t>
              </a:r>
              <a:r>
                <a:rPr lang="en-US" altLang="zh-CN" sz="1400" dirty="0" smtClean="0">
                  <a:solidFill>
                    <a:schemeClr val="bg1"/>
                  </a:solidFill>
                </a:rPr>
                <a:t>        </a:t>
              </a:r>
              <a:r>
                <a:rPr lang="en-US" altLang="zh-CN" sz="1400" dirty="0" err="1" smtClean="0">
                  <a:solidFill>
                    <a:schemeClr val="bg1"/>
                  </a:solidFill>
                </a:rPr>
                <a:t>sum+term</a:t>
              </a:r>
              <a:r>
                <a:rPr lang="en-US" altLang="zh-CN" sz="1400" dirty="0" smtClean="0">
                  <a:solidFill>
                    <a:schemeClr val="bg1"/>
                  </a:solidFill>
                </a:rPr>
                <a:t>=&gt;sum</a:t>
              </a:r>
            </a:p>
            <a:p>
              <a:pPr algn="just">
                <a:spcBef>
                  <a:spcPts val="600"/>
                </a:spcBef>
                <a:spcAft>
                  <a:spcPts val="600"/>
                </a:spcAft>
                <a:defRPr/>
              </a:pPr>
              <a:r>
                <a:rPr lang="en-US" altLang="zh-CN" sz="1400" dirty="0">
                  <a:solidFill>
                    <a:schemeClr val="bg1"/>
                  </a:solidFill>
                </a:rPr>
                <a:t> </a:t>
              </a:r>
              <a:r>
                <a:rPr lang="en-US" altLang="zh-CN" sz="1400" dirty="0" smtClean="0">
                  <a:solidFill>
                    <a:schemeClr val="bg1"/>
                  </a:solidFill>
                </a:rPr>
                <a:t>        deno+1=&gt;</a:t>
              </a:r>
              <a:r>
                <a:rPr lang="en-US" altLang="zh-CN" sz="1400" dirty="0" err="1" smtClean="0">
                  <a:solidFill>
                    <a:schemeClr val="bg1"/>
                  </a:solidFill>
                </a:rPr>
                <a:t>deno</a:t>
              </a:r>
              <a:endParaRPr lang="en-US" altLang="zh-CN" sz="1400" dirty="0" smtClean="0">
                <a:solidFill>
                  <a:schemeClr val="bg1"/>
                </a:solidFill>
              </a:endParaRPr>
            </a:p>
            <a:p>
              <a:pPr algn="just">
                <a:spcBef>
                  <a:spcPts val="600"/>
                </a:spcBef>
                <a:spcAft>
                  <a:spcPts val="600"/>
                </a:spcAft>
                <a:defRPr/>
              </a:pPr>
              <a:r>
                <a:rPr lang="en-US" altLang="zh-CN" sz="1400" dirty="0">
                  <a:solidFill>
                    <a:schemeClr val="bg1"/>
                  </a:solidFill>
                </a:rPr>
                <a:t> </a:t>
              </a:r>
              <a:r>
                <a:rPr lang="en-US" altLang="zh-CN" sz="1400" dirty="0" smtClean="0">
                  <a:solidFill>
                    <a:schemeClr val="bg1"/>
                  </a:solidFill>
                </a:rPr>
                <a:t>   }</a:t>
              </a:r>
            </a:p>
            <a:p>
              <a:pPr algn="just">
                <a:spcBef>
                  <a:spcPts val="600"/>
                </a:spcBef>
                <a:spcAft>
                  <a:spcPts val="600"/>
                </a:spcAft>
                <a:defRPr/>
              </a:pPr>
              <a:r>
                <a:rPr lang="en-US" altLang="zh-CN" sz="1400" dirty="0">
                  <a:solidFill>
                    <a:schemeClr val="bg1"/>
                  </a:solidFill>
                </a:rPr>
                <a:t> </a:t>
              </a:r>
              <a:r>
                <a:rPr lang="en-US" altLang="zh-CN" sz="1400" dirty="0" smtClean="0">
                  <a:solidFill>
                    <a:schemeClr val="bg1"/>
                  </a:solidFill>
                </a:rPr>
                <a:t>   print sum</a:t>
              </a:r>
            </a:p>
            <a:p>
              <a:pPr algn="just">
                <a:spcBef>
                  <a:spcPts val="600"/>
                </a:spcBef>
                <a:spcAft>
                  <a:spcPts val="600"/>
                </a:spcAft>
                <a:defRPr/>
              </a:pPr>
              <a:r>
                <a:rPr lang="en-US" altLang="zh-CN" sz="1400" dirty="0" smtClean="0">
                  <a:solidFill>
                    <a:schemeClr val="bg1"/>
                  </a:solidFill>
                </a:rPr>
                <a:t>end	(</a:t>
              </a:r>
              <a:r>
                <a:rPr lang="zh-CN" altLang="en-US" sz="1400" dirty="0" smtClean="0">
                  <a:solidFill>
                    <a:schemeClr val="bg1"/>
                  </a:solidFill>
                </a:rPr>
                <a:t>算法结束</a:t>
              </a:r>
              <a:r>
                <a:rPr lang="en-US" altLang="zh-CN" sz="1400" dirty="0" smtClean="0">
                  <a:solidFill>
                    <a:schemeClr val="bg1"/>
                  </a:solidFill>
                </a:rPr>
                <a:t>)</a:t>
              </a:r>
              <a:endParaRPr lang="zh-CN" altLang="en-US" sz="1400" dirty="0">
                <a:solidFill>
                  <a:schemeClr val="bg1"/>
                </a:solidFill>
              </a:endParaRPr>
            </a:p>
          </p:txBody>
        </p:sp>
        <p:sp>
          <p:nvSpPr>
            <p:cNvPr id="5" name="文本框 4"/>
            <p:cNvSpPr txBox="1"/>
            <p:nvPr/>
          </p:nvSpPr>
          <p:spPr>
            <a:xfrm>
              <a:off x="10499114" y="4806967"/>
              <a:ext cx="1191715" cy="539776"/>
            </a:xfrm>
            <a:prstGeom prst="rect">
              <a:avLst/>
            </a:prstGeom>
            <a:noFill/>
          </p:spPr>
          <p:txBody>
            <a:bodyPr wrap="square" rtlCol="0">
              <a:spAutoFit/>
            </a:bodyPr>
            <a:lstStyle/>
            <a:p>
              <a:pPr algn="dist"/>
              <a:r>
                <a:rPr lang="zh-CN" altLang="en-US" sz="2000" b="1" dirty="0" smtClean="0">
                  <a:solidFill>
                    <a:schemeClr val="accent2">
                      <a:lumMod val="75000"/>
                    </a:schemeClr>
                  </a:solidFill>
                  <a:latin typeface="微软雅黑" panose="020B0503020204020204" pitchFamily="34" charset="-122"/>
                  <a:ea typeface="微软雅黑" panose="020B0503020204020204" pitchFamily="34" charset="-122"/>
                </a:rPr>
                <a:t>伪代码</a:t>
              </a:r>
              <a:endParaRPr lang="zh-CN" altLang="en-US" sz="2000" b="1" dirty="0">
                <a:solidFill>
                  <a:schemeClr val="accent2">
                    <a:lumMod val="75000"/>
                  </a:schemeClr>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4100580" y="2568607"/>
            <a:ext cx="3929351" cy="3544058"/>
            <a:chOff x="4030664" y="1795463"/>
            <a:chExt cx="3717925" cy="4624986"/>
          </a:xfrm>
        </p:grpSpPr>
        <p:sp>
          <p:nvSpPr>
            <p:cNvPr id="16" name="MH_Text_1"/>
            <p:cNvSpPr>
              <a:spLocks noChangeAspect="1"/>
            </p:cNvSpPr>
            <p:nvPr>
              <p:custDataLst>
                <p:tags r:id="rId2"/>
              </p:custDataLst>
            </p:nvPr>
          </p:nvSpPr>
          <p:spPr>
            <a:xfrm>
              <a:off x="4030664" y="1916113"/>
              <a:ext cx="3717925"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sign=1</a:t>
              </a:r>
            </a:p>
            <a:p>
              <a:pPr algn="just">
                <a:spcBef>
                  <a:spcPts val="600"/>
                </a:spcBef>
                <a:spcAft>
                  <a:spcPts val="600"/>
                </a:spcAft>
                <a:defRPr/>
              </a:pPr>
              <a:r>
                <a:rPr lang="en-US" altLang="zh-CN" sz="1400" dirty="0" smtClean="0">
                  <a:solidFill>
                    <a:srgbClr val="454545"/>
                  </a:solidFill>
                </a:rPr>
                <a:t>S2</a:t>
              </a:r>
              <a:r>
                <a:rPr lang="en-US" altLang="zh-CN" sz="1400" dirty="0">
                  <a:solidFill>
                    <a:srgbClr val="454545"/>
                  </a:solidFill>
                </a:rPr>
                <a:t>: sum=1</a:t>
              </a:r>
            </a:p>
            <a:p>
              <a:pPr algn="just">
                <a:spcBef>
                  <a:spcPts val="600"/>
                </a:spcBef>
                <a:spcAft>
                  <a:spcPts val="600"/>
                </a:spcAft>
                <a:defRPr/>
              </a:pPr>
              <a:r>
                <a:rPr lang="en-US" altLang="zh-CN" sz="1400" dirty="0" smtClean="0">
                  <a:solidFill>
                    <a:srgbClr val="454545"/>
                  </a:solidFill>
                </a:rPr>
                <a:t>S3</a:t>
              </a:r>
              <a:r>
                <a:rPr lang="en-US" altLang="zh-CN" sz="1400" dirty="0">
                  <a:solidFill>
                    <a:srgbClr val="454545"/>
                  </a:solidFill>
                </a:rPr>
                <a:t>: </a:t>
              </a:r>
              <a:r>
                <a:rPr lang="en-US" altLang="zh-CN" sz="1400" dirty="0" err="1">
                  <a:solidFill>
                    <a:srgbClr val="454545"/>
                  </a:solidFill>
                </a:rPr>
                <a:t>deno</a:t>
              </a:r>
              <a:r>
                <a:rPr lang="en-US" altLang="zh-CN" sz="1400" dirty="0">
                  <a:solidFill>
                    <a:srgbClr val="454545"/>
                  </a:solidFill>
                </a:rPr>
                <a:t>=2</a:t>
              </a:r>
            </a:p>
            <a:p>
              <a:pPr algn="just">
                <a:spcBef>
                  <a:spcPts val="600"/>
                </a:spcBef>
                <a:spcAft>
                  <a:spcPts val="600"/>
                </a:spcAft>
                <a:defRPr/>
              </a:pPr>
              <a:r>
                <a:rPr lang="en-US" altLang="zh-CN" sz="1400" dirty="0" smtClean="0">
                  <a:solidFill>
                    <a:srgbClr val="454545"/>
                  </a:solidFill>
                </a:rPr>
                <a:t>S4</a:t>
              </a:r>
              <a:r>
                <a:rPr lang="en-US" altLang="zh-CN" sz="1400" dirty="0">
                  <a:solidFill>
                    <a:srgbClr val="454545"/>
                  </a:solidFill>
                </a:rPr>
                <a:t>: sign=(-1</a:t>
              </a:r>
              <a:r>
                <a:rPr lang="en-US" altLang="zh-CN" sz="1400" dirty="0" smtClean="0">
                  <a:solidFill>
                    <a:srgbClr val="454545"/>
                  </a:solidFill>
                </a:rPr>
                <a:t>)* sign</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S5</a:t>
              </a:r>
              <a:r>
                <a:rPr lang="en-US" altLang="zh-CN" sz="1400" dirty="0">
                  <a:solidFill>
                    <a:srgbClr val="454545"/>
                  </a:solidFill>
                </a:rPr>
                <a:t>: </a:t>
              </a:r>
              <a:r>
                <a:rPr lang="en-US" altLang="zh-CN" sz="1400" dirty="0" smtClean="0">
                  <a:solidFill>
                    <a:srgbClr val="454545"/>
                  </a:solidFill>
                </a:rPr>
                <a:t>term=sign*(1/</a:t>
              </a:r>
              <a:r>
                <a:rPr lang="en-US" altLang="zh-CN" sz="1400" dirty="0" err="1" smtClean="0">
                  <a:solidFill>
                    <a:srgbClr val="454545"/>
                  </a:solidFill>
                </a:rPr>
                <a:t>deno</a:t>
              </a:r>
              <a:r>
                <a:rPr lang="en-US" altLang="zh-CN" sz="1400" dirty="0">
                  <a:solidFill>
                    <a:srgbClr val="454545"/>
                  </a:solidFill>
                </a:rPr>
                <a:t>)</a:t>
              </a:r>
            </a:p>
            <a:p>
              <a:pPr algn="just">
                <a:spcBef>
                  <a:spcPts val="600"/>
                </a:spcBef>
                <a:spcAft>
                  <a:spcPts val="600"/>
                </a:spcAft>
                <a:defRPr/>
              </a:pPr>
              <a:r>
                <a:rPr lang="en-US" altLang="zh-CN" sz="1400" dirty="0" smtClean="0">
                  <a:solidFill>
                    <a:srgbClr val="454545"/>
                  </a:solidFill>
                </a:rPr>
                <a:t>S6</a:t>
              </a:r>
              <a:r>
                <a:rPr lang="en-US" altLang="zh-CN" sz="1400" dirty="0">
                  <a:solidFill>
                    <a:srgbClr val="454545"/>
                  </a:solidFill>
                </a:rPr>
                <a:t>: sum=</a:t>
              </a:r>
              <a:r>
                <a:rPr lang="en-US" altLang="zh-CN" sz="1400" dirty="0" err="1">
                  <a:solidFill>
                    <a:srgbClr val="454545"/>
                  </a:solidFill>
                </a:rPr>
                <a:t>sum+term</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S7</a:t>
              </a:r>
              <a:r>
                <a:rPr lang="en-US" altLang="zh-CN" sz="1400" dirty="0">
                  <a:solidFill>
                    <a:srgbClr val="454545"/>
                  </a:solidFill>
                </a:rPr>
                <a:t>: </a:t>
              </a:r>
              <a:r>
                <a:rPr lang="en-US" altLang="zh-CN" sz="1400" dirty="0" err="1">
                  <a:solidFill>
                    <a:srgbClr val="454545"/>
                  </a:solidFill>
                </a:rPr>
                <a:t>deno</a:t>
              </a:r>
              <a:r>
                <a:rPr lang="en-US" altLang="zh-CN" sz="1400" dirty="0">
                  <a:solidFill>
                    <a:srgbClr val="454545"/>
                  </a:solidFill>
                </a:rPr>
                <a:t>=deno+1</a:t>
              </a:r>
            </a:p>
            <a:p>
              <a:pPr algn="just">
                <a:spcBef>
                  <a:spcPts val="600"/>
                </a:spcBef>
                <a:spcAft>
                  <a:spcPts val="600"/>
                </a:spcAft>
                <a:defRPr/>
              </a:pPr>
              <a:r>
                <a:rPr lang="en-US" altLang="zh-CN" sz="1400" dirty="0" smtClean="0">
                  <a:solidFill>
                    <a:srgbClr val="454545"/>
                  </a:solidFill>
                </a:rPr>
                <a:t>S8</a:t>
              </a:r>
              <a:r>
                <a:rPr lang="en-US" altLang="zh-CN" sz="1400" dirty="0">
                  <a:solidFill>
                    <a:srgbClr val="454545"/>
                  </a:solidFill>
                </a:rPr>
                <a:t>: </a:t>
              </a:r>
              <a:r>
                <a:rPr lang="zh-CN" altLang="en-US" sz="1400" dirty="0">
                  <a:solidFill>
                    <a:srgbClr val="454545"/>
                  </a:solidFill>
                </a:rPr>
                <a:t>若</a:t>
              </a:r>
              <a:r>
                <a:rPr lang="en-US" altLang="zh-CN" sz="1400" dirty="0">
                  <a:solidFill>
                    <a:srgbClr val="454545"/>
                  </a:solidFill>
                </a:rPr>
                <a:t>deno≤100</a:t>
              </a:r>
              <a:r>
                <a:rPr lang="zh-CN" altLang="en-US" sz="1400" dirty="0">
                  <a:solidFill>
                    <a:srgbClr val="454545"/>
                  </a:solidFill>
                </a:rPr>
                <a:t>返回</a:t>
              </a:r>
              <a:r>
                <a:rPr lang="en-US" altLang="zh-CN" sz="1400" dirty="0">
                  <a:solidFill>
                    <a:srgbClr val="454545"/>
                  </a:solidFill>
                </a:rPr>
                <a:t>S4</a:t>
              </a:r>
              <a:r>
                <a:rPr lang="zh-CN" altLang="en-US" sz="1400" dirty="0">
                  <a:solidFill>
                    <a:srgbClr val="454545"/>
                  </a:solidFill>
                </a:rPr>
                <a:t>；否则算法</a:t>
              </a:r>
              <a:r>
                <a:rPr lang="zh-CN" altLang="en-US" sz="1400" dirty="0" smtClean="0">
                  <a:solidFill>
                    <a:srgbClr val="454545"/>
                  </a:solidFill>
                </a:rPr>
                <a:t>结束</a:t>
              </a:r>
              <a:endParaRPr lang="zh-CN" altLang="en-US" sz="1400" dirty="0">
                <a:solidFill>
                  <a:srgbClr val="454545"/>
                </a:solidFill>
              </a:endParaRPr>
            </a:p>
          </p:txBody>
        </p:sp>
        <p:sp>
          <p:nvSpPr>
            <p:cNvPr id="17" name="MH_Other_1"/>
            <p:cNvSpPr/>
            <p:nvPr>
              <p:custDataLst>
                <p:tags r:id="rId3"/>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8" name="MH_Other_2"/>
            <p:cNvSpPr/>
            <p:nvPr>
              <p:custDataLst>
                <p:tags r:id="rId4"/>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9" name="MH_SubTitle_1"/>
            <p:cNvSpPr/>
            <p:nvPr>
              <p:custDataLst>
                <p:tags r:id="rId5"/>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20" name="MH_Desc_1"/>
          <p:cNvSpPr/>
          <p:nvPr>
            <p:custDataLst>
              <p:tags r:id="rId1"/>
            </p:custDataLst>
          </p:nvPr>
        </p:nvSpPr>
        <p:spPr>
          <a:xfrm>
            <a:off x="1070469" y="2707214"/>
            <a:ext cx="2625599" cy="345160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pPr>
            <a:r>
              <a:rPr lang="en-US" altLang="zh-CN" sz="1400" dirty="0">
                <a:solidFill>
                  <a:schemeClr val="tx1"/>
                </a:solidFill>
              </a:rPr>
              <a:t>sign</a:t>
            </a:r>
            <a:r>
              <a:rPr lang="zh-CN" altLang="en-US" sz="1400" dirty="0">
                <a:solidFill>
                  <a:schemeClr val="tx1"/>
                </a:solidFill>
              </a:rPr>
              <a:t>：表示当前项的数值符号</a:t>
            </a:r>
            <a:endParaRPr lang="en-US" altLang="zh-CN" sz="1400" dirty="0">
              <a:solidFill>
                <a:schemeClr val="tx1"/>
              </a:solidFill>
            </a:endParaRPr>
          </a:p>
          <a:p>
            <a:pPr algn="just">
              <a:spcBef>
                <a:spcPts val="600"/>
              </a:spcBef>
              <a:spcAft>
                <a:spcPts val="600"/>
              </a:spcAft>
            </a:pPr>
            <a:r>
              <a:rPr lang="en-US" altLang="zh-CN" sz="1400" dirty="0">
                <a:solidFill>
                  <a:schemeClr val="tx1"/>
                </a:solidFill>
              </a:rPr>
              <a:t>term</a:t>
            </a:r>
            <a:r>
              <a:rPr lang="zh-CN" altLang="en-US" sz="1400" dirty="0">
                <a:solidFill>
                  <a:schemeClr val="tx1"/>
                </a:solidFill>
              </a:rPr>
              <a:t>：表示当前项的值</a:t>
            </a:r>
            <a:endParaRPr lang="en-US" altLang="zh-CN" sz="1400" dirty="0">
              <a:solidFill>
                <a:schemeClr val="tx1"/>
              </a:solidFill>
            </a:endParaRPr>
          </a:p>
          <a:p>
            <a:pPr algn="just">
              <a:spcBef>
                <a:spcPts val="600"/>
              </a:spcBef>
              <a:spcAft>
                <a:spcPts val="600"/>
              </a:spcAft>
            </a:pPr>
            <a:r>
              <a:rPr lang="en-US" altLang="zh-CN" sz="1400" dirty="0">
                <a:solidFill>
                  <a:schemeClr val="tx1"/>
                </a:solidFill>
              </a:rPr>
              <a:t>sum</a:t>
            </a:r>
            <a:r>
              <a:rPr lang="zh-CN" altLang="en-US" sz="1400" dirty="0">
                <a:solidFill>
                  <a:schemeClr val="tx1"/>
                </a:solidFill>
              </a:rPr>
              <a:t>：表示当前项的累加和</a:t>
            </a:r>
            <a:endParaRPr lang="en-US" altLang="zh-CN" sz="1400" dirty="0">
              <a:solidFill>
                <a:schemeClr val="tx1"/>
              </a:solidFill>
            </a:endParaRPr>
          </a:p>
          <a:p>
            <a:pPr algn="just">
              <a:spcBef>
                <a:spcPts val="600"/>
              </a:spcBef>
              <a:spcAft>
                <a:spcPts val="600"/>
              </a:spcAft>
            </a:pPr>
            <a:r>
              <a:rPr lang="en-US" altLang="zh-CN" sz="1400" dirty="0" err="1">
                <a:solidFill>
                  <a:schemeClr val="tx1"/>
                </a:solidFill>
              </a:rPr>
              <a:t>deno</a:t>
            </a:r>
            <a:r>
              <a:rPr lang="zh-CN" altLang="en-US" sz="1400" dirty="0">
                <a:solidFill>
                  <a:schemeClr val="tx1"/>
                </a:solidFill>
              </a:rPr>
              <a:t>：表示当前项的分母</a:t>
            </a:r>
            <a:endParaRPr lang="en-US" altLang="zh-CN" sz="1400" dirty="0">
              <a:solidFill>
                <a:schemeClr val="tx1"/>
              </a:solidFill>
            </a:endParaRPr>
          </a:p>
        </p:txBody>
      </p:sp>
    </p:spTree>
    <p:extLst>
      <p:ext uri="{BB962C8B-B14F-4D97-AF65-F5344CB8AC3E}">
        <p14:creationId xmlns:p14="http://schemas.microsoft.com/office/powerpoint/2010/main" xmlns="" val="171358728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用计算机语言表示算法</a:t>
            </a:r>
          </a:p>
        </p:txBody>
      </p:sp>
      <p:sp>
        <p:nvSpPr>
          <p:cNvPr id="4" name="内容占位符 2"/>
          <p:cNvSpPr>
            <a:spLocks noGrp="1"/>
          </p:cNvSpPr>
          <p:nvPr>
            <p:ph idx="1"/>
          </p:nvPr>
        </p:nvSpPr>
        <p:spPr>
          <a:xfrm>
            <a:off x="838200" y="1562211"/>
            <a:ext cx="8316153" cy="589584"/>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2.18】</a:t>
            </a:r>
            <a:r>
              <a:rPr lang="zh-CN" altLang="en-US" sz="2400" dirty="0">
                <a:solidFill>
                  <a:schemeClr val="accent1"/>
                </a:solidFill>
              </a:rPr>
              <a:t>将例</a:t>
            </a:r>
            <a:r>
              <a:rPr lang="en-US" altLang="zh-CN" sz="2400" dirty="0">
                <a:solidFill>
                  <a:schemeClr val="accent1"/>
                </a:solidFill>
              </a:rPr>
              <a:t>2.16</a:t>
            </a:r>
            <a:r>
              <a:rPr lang="zh-CN" altLang="en-US" sz="2400" dirty="0">
                <a:solidFill>
                  <a:schemeClr val="accent1"/>
                </a:solidFill>
              </a:rPr>
              <a:t>表示的算法（求</a:t>
            </a:r>
            <a:r>
              <a:rPr lang="en-US" altLang="zh-CN" sz="2400" dirty="0">
                <a:solidFill>
                  <a:schemeClr val="accent1"/>
                </a:solidFill>
              </a:rPr>
              <a:t>5!</a:t>
            </a:r>
            <a:r>
              <a:rPr lang="zh-CN" altLang="en-US" sz="2400" dirty="0">
                <a:solidFill>
                  <a:schemeClr val="accent1"/>
                </a:solidFill>
              </a:rPr>
              <a:t>）用</a:t>
            </a:r>
            <a:r>
              <a:rPr lang="en-US" altLang="zh-CN" sz="2400" dirty="0">
                <a:solidFill>
                  <a:schemeClr val="accent1"/>
                </a:solidFill>
              </a:rPr>
              <a:t>C</a:t>
            </a:r>
            <a:r>
              <a:rPr lang="zh-CN" altLang="en-US" sz="2400" dirty="0">
                <a:solidFill>
                  <a:schemeClr val="accent1"/>
                </a:solidFill>
              </a:rPr>
              <a:t>语言表示。</a:t>
            </a:r>
            <a:endParaRPr lang="en-US" altLang="zh-CN" sz="2400" dirty="0" smtClean="0">
              <a:solidFill>
                <a:schemeClr val="accent1"/>
              </a:solidFill>
            </a:endParaRPr>
          </a:p>
        </p:txBody>
      </p:sp>
      <p:grpSp>
        <p:nvGrpSpPr>
          <p:cNvPr id="5" name="组合 4"/>
          <p:cNvGrpSpPr/>
          <p:nvPr/>
        </p:nvGrpSpPr>
        <p:grpSpPr>
          <a:xfrm>
            <a:off x="2940595" y="2427414"/>
            <a:ext cx="4114799" cy="3061270"/>
            <a:chOff x="4030664" y="1795463"/>
            <a:chExt cx="3717925" cy="4121151"/>
          </a:xfrm>
        </p:grpSpPr>
        <p:sp>
          <p:nvSpPr>
            <p:cNvPr id="6" name="MH_Text_1"/>
            <p:cNvSpPr>
              <a:spLocks noChangeAspect="1"/>
            </p:cNvSpPr>
            <p:nvPr>
              <p:custDataLst>
                <p:tags r:id="rId2"/>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smtClean="0">
                  <a:solidFill>
                    <a:srgbClr val="454545"/>
                  </a:solidFill>
                </a:rPr>
                <a:t>S1</a:t>
              </a:r>
              <a:r>
                <a:rPr lang="en-US" altLang="zh-CN" sz="1400" dirty="0">
                  <a:solidFill>
                    <a:srgbClr val="454545"/>
                  </a:solidFill>
                </a:rPr>
                <a:t>: </a:t>
              </a:r>
              <a:r>
                <a:rPr lang="en-US" altLang="zh-CN" sz="1400" dirty="0" smtClean="0">
                  <a:solidFill>
                    <a:srgbClr val="454545"/>
                  </a:solidFill>
                </a:rPr>
                <a:t>1=&gt;p</a:t>
              </a:r>
            </a:p>
            <a:p>
              <a:pPr algn="just">
                <a:spcBef>
                  <a:spcPts val="600"/>
                </a:spcBef>
                <a:spcAft>
                  <a:spcPts val="600"/>
                </a:spcAft>
                <a:defRPr/>
              </a:pPr>
              <a:r>
                <a:rPr lang="en-US" altLang="zh-CN" sz="1400" dirty="0" smtClean="0">
                  <a:solidFill>
                    <a:srgbClr val="454545"/>
                  </a:solidFill>
                </a:rPr>
                <a:t>S2</a:t>
              </a:r>
              <a:r>
                <a:rPr lang="en-US" altLang="zh-CN" sz="1400" dirty="0">
                  <a:solidFill>
                    <a:srgbClr val="454545"/>
                  </a:solidFill>
                </a:rPr>
                <a:t>: </a:t>
              </a:r>
              <a:r>
                <a:rPr lang="en-US" altLang="zh-CN" sz="1400" dirty="0" smtClean="0">
                  <a:solidFill>
                    <a:srgbClr val="454545"/>
                  </a:solidFill>
                </a:rPr>
                <a:t>2=&gt;</a:t>
              </a:r>
              <a:r>
                <a:rPr lang="en-US" altLang="zh-CN" sz="1400" dirty="0" err="1" smtClean="0">
                  <a:solidFill>
                    <a:srgbClr val="454545"/>
                  </a:solidFill>
                </a:rPr>
                <a:t>i</a:t>
              </a:r>
              <a:endParaRPr lang="zh-CN" altLang="en-US" sz="1400" dirty="0">
                <a:solidFill>
                  <a:srgbClr val="454545"/>
                </a:solidFill>
              </a:endParaRPr>
            </a:p>
            <a:p>
              <a:pPr algn="just">
                <a:spcBef>
                  <a:spcPts val="600"/>
                </a:spcBef>
                <a:spcAft>
                  <a:spcPts val="600"/>
                </a:spcAft>
                <a:defRPr/>
              </a:pPr>
              <a:r>
                <a:rPr lang="en-US" altLang="zh-CN" sz="1400" dirty="0" smtClean="0">
                  <a:solidFill>
                    <a:srgbClr val="454545"/>
                  </a:solidFill>
                </a:rPr>
                <a:t>S3</a:t>
              </a:r>
              <a:r>
                <a:rPr lang="en-US" altLang="zh-CN" sz="1400" dirty="0">
                  <a:solidFill>
                    <a:srgbClr val="454545"/>
                  </a:solidFill>
                </a:rPr>
                <a:t>: </a:t>
              </a:r>
              <a:r>
                <a:rPr lang="en-US" altLang="zh-CN" sz="1400" dirty="0" smtClean="0">
                  <a:solidFill>
                    <a:srgbClr val="454545"/>
                  </a:solidFill>
                </a:rPr>
                <a:t>p*</a:t>
              </a:r>
              <a:r>
                <a:rPr lang="en-US" altLang="zh-CN" sz="1400" dirty="0" err="1" smtClean="0">
                  <a:solidFill>
                    <a:srgbClr val="454545"/>
                  </a:solidFill>
                </a:rPr>
                <a:t>i</a:t>
              </a:r>
              <a:r>
                <a:rPr lang="en-US" altLang="zh-CN" sz="1400" dirty="0" smtClean="0">
                  <a:solidFill>
                    <a:srgbClr val="454545"/>
                  </a:solidFill>
                </a:rPr>
                <a:t>=&gt;p</a:t>
              </a:r>
              <a:endParaRPr lang="zh-CN" altLang="en-US" sz="1400" dirty="0">
                <a:solidFill>
                  <a:srgbClr val="454545"/>
                </a:solidFill>
              </a:endParaRPr>
            </a:p>
            <a:p>
              <a:pPr algn="just">
                <a:spcBef>
                  <a:spcPts val="600"/>
                </a:spcBef>
                <a:spcAft>
                  <a:spcPts val="600"/>
                </a:spcAft>
                <a:defRPr/>
              </a:pPr>
              <a:r>
                <a:rPr lang="en-US" altLang="zh-CN" sz="1400" dirty="0" smtClean="0">
                  <a:solidFill>
                    <a:srgbClr val="454545"/>
                  </a:solidFill>
                </a:rPr>
                <a:t>S4</a:t>
              </a:r>
              <a:r>
                <a:rPr lang="en-US" altLang="zh-CN" sz="1400" dirty="0">
                  <a:solidFill>
                    <a:srgbClr val="454545"/>
                  </a:solidFill>
                </a:rPr>
                <a:t>: </a:t>
              </a:r>
              <a:r>
                <a:rPr lang="en-US" altLang="zh-CN" sz="1400" dirty="0" smtClean="0">
                  <a:solidFill>
                    <a:srgbClr val="454545"/>
                  </a:solidFill>
                </a:rPr>
                <a:t>i+1=&gt;</a:t>
              </a:r>
              <a:r>
                <a:rPr lang="en-US" altLang="zh-CN" sz="1400" dirty="0" err="1" smtClean="0">
                  <a:solidFill>
                    <a:srgbClr val="454545"/>
                  </a:solidFill>
                </a:rPr>
                <a:t>i</a:t>
              </a:r>
              <a:endParaRPr lang="en-US" altLang="zh-CN" sz="1400" dirty="0" smtClean="0">
                <a:solidFill>
                  <a:srgbClr val="454545"/>
                </a:solidFill>
              </a:endParaRPr>
            </a:p>
            <a:p>
              <a:pPr algn="just">
                <a:spcBef>
                  <a:spcPts val="600"/>
                </a:spcBef>
                <a:spcAft>
                  <a:spcPts val="600"/>
                </a:spcAft>
                <a:defRPr/>
              </a:pPr>
              <a:r>
                <a:rPr lang="en-US" altLang="zh-CN" sz="1400" dirty="0" smtClean="0">
                  <a:solidFill>
                    <a:srgbClr val="454545"/>
                  </a:solidFill>
                </a:rPr>
                <a:t>S5: </a:t>
              </a:r>
              <a:r>
                <a:rPr lang="zh-CN" altLang="en-US" sz="1400" dirty="0" smtClean="0">
                  <a:solidFill>
                    <a:srgbClr val="454545"/>
                  </a:solidFill>
                </a:rPr>
                <a:t>如果</a:t>
              </a:r>
              <a:r>
                <a:rPr lang="en-US" altLang="zh-CN" sz="1400" dirty="0" err="1" smtClean="0">
                  <a:solidFill>
                    <a:srgbClr val="454545"/>
                  </a:solidFill>
                </a:rPr>
                <a:t>i</a:t>
              </a:r>
              <a:r>
                <a:rPr lang="zh-CN" altLang="en-US" sz="1400" dirty="0" smtClean="0">
                  <a:solidFill>
                    <a:srgbClr val="454545"/>
                  </a:solidFill>
                </a:rPr>
                <a:t>≤</a:t>
              </a:r>
              <a:r>
                <a:rPr lang="en-US" altLang="zh-CN" sz="1400" dirty="0" smtClean="0">
                  <a:solidFill>
                    <a:srgbClr val="454545"/>
                  </a:solidFill>
                </a:rPr>
                <a:t>5</a:t>
              </a:r>
              <a:r>
                <a:rPr lang="zh-CN" altLang="en-US" sz="1400" dirty="0" smtClean="0">
                  <a:solidFill>
                    <a:srgbClr val="454545"/>
                  </a:solidFill>
                </a:rPr>
                <a:t>，则返回</a:t>
              </a:r>
              <a:r>
                <a:rPr lang="en-US" altLang="zh-CN" sz="1400" dirty="0" smtClean="0">
                  <a:solidFill>
                    <a:srgbClr val="454545"/>
                  </a:solidFill>
                </a:rPr>
                <a:t>S3</a:t>
              </a:r>
              <a:r>
                <a:rPr lang="zh-CN" altLang="en-US" sz="1400" dirty="0" smtClean="0">
                  <a:solidFill>
                    <a:srgbClr val="454545"/>
                  </a:solidFill>
                </a:rPr>
                <a:t>；否则结束</a:t>
              </a:r>
              <a:endParaRPr lang="zh-CN" altLang="en-US" sz="1400" dirty="0">
                <a:solidFill>
                  <a:srgbClr val="454545"/>
                </a:solidFill>
              </a:endParaRPr>
            </a:p>
          </p:txBody>
        </p:sp>
        <p:sp>
          <p:nvSpPr>
            <p:cNvPr id="7" name="MH_Other_1"/>
            <p:cNvSpPr/>
            <p:nvPr>
              <p:custDataLst>
                <p:tags r:id="rId3"/>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8" name="MH_Other_2"/>
            <p:cNvSpPr/>
            <p:nvPr>
              <p:custDataLst>
                <p:tags r:id="rId4"/>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9" name="MH_SubTitle_1"/>
            <p:cNvSpPr/>
            <p:nvPr>
              <p:custDataLst>
                <p:tags r:id="rId5"/>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10" name="MH_Desc_1"/>
          <p:cNvSpPr/>
          <p:nvPr>
            <p:custDataLst>
              <p:tags r:id="rId1"/>
            </p:custDataLst>
          </p:nvPr>
        </p:nvSpPr>
        <p:spPr>
          <a:xfrm>
            <a:off x="1071949" y="2577522"/>
            <a:ext cx="1360525" cy="291116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defRPr/>
            </a:pPr>
            <a:r>
              <a:rPr lang="en-US" altLang="zh-CN" sz="1400" dirty="0" smtClean="0">
                <a:solidFill>
                  <a:schemeClr val="tx1"/>
                </a:solidFill>
              </a:rPr>
              <a:t>P: </a:t>
            </a:r>
            <a:r>
              <a:rPr lang="zh-CN" altLang="en-US" sz="1400" dirty="0" smtClean="0">
                <a:solidFill>
                  <a:schemeClr val="tx1"/>
                </a:solidFill>
              </a:rPr>
              <a:t>表示被乘数</a:t>
            </a:r>
            <a:endParaRPr lang="en-US" altLang="zh-CN" sz="1400" dirty="0" smtClean="0">
              <a:solidFill>
                <a:schemeClr val="tx1"/>
              </a:solidFill>
            </a:endParaRPr>
          </a:p>
          <a:p>
            <a:pPr algn="just">
              <a:spcBef>
                <a:spcPts val="600"/>
              </a:spcBef>
              <a:spcAft>
                <a:spcPts val="600"/>
              </a:spcAft>
              <a:defRPr/>
            </a:pPr>
            <a:r>
              <a:rPr lang="en-US" altLang="zh-CN" sz="1400" dirty="0" smtClean="0">
                <a:solidFill>
                  <a:schemeClr val="tx1"/>
                </a:solidFill>
              </a:rPr>
              <a:t>i: </a:t>
            </a:r>
            <a:r>
              <a:rPr lang="zh-CN" altLang="en-US" sz="1400" dirty="0" smtClean="0">
                <a:solidFill>
                  <a:schemeClr val="tx1"/>
                </a:solidFill>
              </a:rPr>
              <a:t>表示乘数</a:t>
            </a:r>
            <a:endParaRPr lang="en-US" altLang="zh-CN" sz="1400" dirty="0" smtClean="0">
              <a:solidFill>
                <a:schemeClr val="tx1"/>
              </a:solidFill>
            </a:endParaRPr>
          </a:p>
        </p:txBody>
      </p:sp>
      <p:sp>
        <p:nvSpPr>
          <p:cNvPr id="11" name="圆角矩形 10"/>
          <p:cNvSpPr/>
          <p:nvPr/>
        </p:nvSpPr>
        <p:spPr>
          <a:xfrm>
            <a:off x="7962899" y="2183763"/>
            <a:ext cx="2867026" cy="3698680"/>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1600" dirty="0"/>
              <a:t>#include &lt;</a:t>
            </a:r>
            <a:r>
              <a:rPr lang="en-US" altLang="zh-CN" sz="1600" dirty="0" err="1"/>
              <a:t>stdio.h</a:t>
            </a:r>
            <a:r>
              <a:rPr lang="en-US" altLang="zh-CN" sz="1600" dirty="0"/>
              <a:t>&gt;</a:t>
            </a:r>
          </a:p>
          <a:p>
            <a:r>
              <a:rPr lang="en-US" altLang="zh-CN" sz="1600" dirty="0" err="1" smtClean="0"/>
              <a:t>int</a:t>
            </a:r>
            <a:r>
              <a:rPr lang="en-US" altLang="zh-CN" sz="1600" dirty="0" smtClean="0"/>
              <a:t> </a:t>
            </a:r>
            <a:r>
              <a:rPr lang="en-US" altLang="zh-CN" sz="1600" dirty="0"/>
              <a:t>main()</a:t>
            </a:r>
          </a:p>
          <a:p>
            <a:r>
              <a:rPr lang="en-US" altLang="zh-CN" sz="1600" dirty="0" smtClean="0"/>
              <a:t>{</a:t>
            </a:r>
            <a:endParaRPr lang="en-US" altLang="zh-CN" sz="1600" dirty="0"/>
          </a:p>
          <a:p>
            <a:pPr defTabSz="361950"/>
            <a:r>
              <a:rPr lang="en-US" altLang="zh-CN" sz="1600" dirty="0" smtClean="0"/>
              <a:t>	</a:t>
            </a:r>
            <a:r>
              <a:rPr lang="en-US" altLang="zh-CN" sz="1600" dirty="0" err="1" smtClean="0"/>
              <a:t>int</a:t>
            </a:r>
            <a:r>
              <a:rPr lang="en-US" altLang="zh-CN" sz="1600" dirty="0" smtClean="0"/>
              <a:t> </a:t>
            </a:r>
            <a:r>
              <a:rPr lang="en-US" altLang="zh-CN" sz="1600" dirty="0" err="1" smtClean="0"/>
              <a:t>i,p</a:t>
            </a:r>
            <a:r>
              <a:rPr lang="en-US" altLang="zh-CN" sz="1600" dirty="0" smtClean="0"/>
              <a:t>;</a:t>
            </a:r>
            <a:endParaRPr lang="en-US" altLang="zh-CN" sz="1600" dirty="0"/>
          </a:p>
          <a:p>
            <a:pPr defTabSz="361950"/>
            <a:r>
              <a:rPr lang="en-US" altLang="zh-CN" sz="1600" dirty="0" smtClean="0"/>
              <a:t>	p=1;</a:t>
            </a:r>
          </a:p>
          <a:p>
            <a:pPr defTabSz="361950"/>
            <a:r>
              <a:rPr lang="en-US" altLang="zh-CN" sz="1600" dirty="0"/>
              <a:t>	</a:t>
            </a:r>
            <a:r>
              <a:rPr lang="en-US" altLang="zh-CN" sz="1600" dirty="0" err="1" smtClean="0"/>
              <a:t>i</a:t>
            </a:r>
            <a:r>
              <a:rPr lang="en-US" altLang="zh-CN" sz="1600" dirty="0" smtClean="0"/>
              <a:t>=2;</a:t>
            </a:r>
          </a:p>
          <a:p>
            <a:pPr defTabSz="361950"/>
            <a:r>
              <a:rPr lang="en-US" altLang="zh-CN" sz="1600" dirty="0"/>
              <a:t>	</a:t>
            </a:r>
            <a:r>
              <a:rPr lang="en-US" altLang="zh-CN" sz="1600" dirty="0" smtClean="0"/>
              <a:t>while(</a:t>
            </a:r>
            <a:r>
              <a:rPr lang="en-US" altLang="zh-CN" sz="1600" dirty="0" err="1" smtClean="0"/>
              <a:t>i</a:t>
            </a:r>
            <a:r>
              <a:rPr lang="en-US" altLang="zh-CN" sz="1600" dirty="0"/>
              <a:t>&lt;=5</a:t>
            </a:r>
            <a:r>
              <a:rPr lang="en-US" altLang="zh-CN" sz="1600" dirty="0" smtClean="0"/>
              <a:t>)</a:t>
            </a:r>
          </a:p>
          <a:p>
            <a:pPr defTabSz="361950"/>
            <a:r>
              <a:rPr lang="en-US" altLang="zh-CN" sz="1600" dirty="0"/>
              <a:t>	</a:t>
            </a:r>
            <a:r>
              <a:rPr lang="en-US" altLang="zh-CN" sz="1600" dirty="0" smtClean="0"/>
              <a:t>	{</a:t>
            </a:r>
          </a:p>
          <a:p>
            <a:pPr defTabSz="361950"/>
            <a:r>
              <a:rPr lang="en-US" altLang="zh-CN" sz="1600" dirty="0"/>
              <a:t>	</a:t>
            </a:r>
            <a:r>
              <a:rPr lang="en-US" altLang="zh-CN" sz="1600" dirty="0" smtClean="0"/>
              <a:t>		p=p*</a:t>
            </a:r>
            <a:r>
              <a:rPr lang="en-US" altLang="zh-CN" sz="1600" dirty="0" err="1" smtClean="0"/>
              <a:t>i</a:t>
            </a:r>
            <a:r>
              <a:rPr lang="en-US" altLang="zh-CN" sz="1600" dirty="0" smtClean="0"/>
              <a:t>;</a:t>
            </a:r>
          </a:p>
          <a:p>
            <a:pPr defTabSz="361950"/>
            <a:r>
              <a:rPr lang="en-US" altLang="zh-CN" sz="1600" dirty="0"/>
              <a:t>	</a:t>
            </a:r>
            <a:r>
              <a:rPr lang="en-US" altLang="zh-CN" sz="1600" dirty="0" smtClean="0"/>
              <a:t>		</a:t>
            </a:r>
            <a:r>
              <a:rPr lang="en-US" altLang="zh-CN" sz="1600" dirty="0" err="1" smtClean="0"/>
              <a:t>i</a:t>
            </a:r>
            <a:r>
              <a:rPr lang="en-US" altLang="zh-CN" sz="1600" dirty="0" smtClean="0"/>
              <a:t>=i+1;</a:t>
            </a:r>
          </a:p>
          <a:p>
            <a:pPr defTabSz="361950"/>
            <a:r>
              <a:rPr lang="en-US" altLang="zh-CN" sz="1600" dirty="0"/>
              <a:t>	</a:t>
            </a:r>
            <a:r>
              <a:rPr lang="en-US" altLang="zh-CN" sz="1600" dirty="0" smtClean="0"/>
              <a:t>	}</a:t>
            </a:r>
          </a:p>
          <a:p>
            <a:pPr defTabSz="361950"/>
            <a:r>
              <a:rPr lang="en-US" altLang="zh-CN" sz="1600" dirty="0"/>
              <a:t>	</a:t>
            </a:r>
            <a:r>
              <a:rPr lang="en-US" altLang="zh-CN" sz="1600" dirty="0" err="1" smtClean="0"/>
              <a:t>printf</a:t>
            </a:r>
            <a:r>
              <a:rPr lang="en-US" altLang="zh-CN" sz="1600" dirty="0"/>
              <a:t>(″%d\</a:t>
            </a:r>
            <a:r>
              <a:rPr lang="en-US" altLang="zh-CN" sz="1600" dirty="0" err="1"/>
              <a:t>n</a:t>
            </a:r>
            <a:r>
              <a:rPr lang="en-US" altLang="zh-CN" sz="1600" dirty="0" err="1" smtClean="0"/>
              <a:t>″,p</a:t>
            </a:r>
            <a:r>
              <a:rPr lang="en-US" altLang="zh-CN" sz="1600" dirty="0" smtClean="0"/>
              <a:t>);</a:t>
            </a:r>
          </a:p>
          <a:p>
            <a:pPr defTabSz="361950"/>
            <a:r>
              <a:rPr lang="en-US" altLang="zh-CN" sz="1600" dirty="0"/>
              <a:t>	</a:t>
            </a:r>
            <a:r>
              <a:rPr lang="en-US" altLang="zh-CN" sz="1600" dirty="0" smtClean="0"/>
              <a:t>return </a:t>
            </a:r>
            <a:r>
              <a:rPr lang="en-US" altLang="zh-CN" sz="1600" dirty="0"/>
              <a:t>0;</a:t>
            </a:r>
          </a:p>
          <a:p>
            <a:r>
              <a:rPr lang="en-US" altLang="zh-CN" sz="1600" dirty="0" smtClean="0"/>
              <a:t>}</a:t>
            </a:r>
            <a:endParaRPr lang="en-US" altLang="zh-CN" sz="1600" dirty="0"/>
          </a:p>
        </p:txBody>
      </p:sp>
    </p:spTree>
    <p:extLst>
      <p:ext uri="{BB962C8B-B14F-4D97-AF65-F5344CB8AC3E}">
        <p14:creationId xmlns:p14="http://schemas.microsoft.com/office/powerpoint/2010/main" xmlns="" val="36187187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用计算机语言表示算法</a:t>
            </a:r>
          </a:p>
        </p:txBody>
      </p:sp>
      <mc:AlternateContent xmlns:mc="http://schemas.openxmlformats.org/markup-compatibility/2006">
        <mc:Choice xmlns:a14="http://schemas.microsoft.com/office/drawing/2010/main" xmlns="" Requires="a14">
          <p:sp>
            <p:nvSpPr>
              <p:cNvPr id="4" name="内容占位符 2"/>
              <p:cNvSpPr>
                <a:spLocks noGrp="1"/>
              </p:cNvSpPr>
              <p:nvPr>
                <p:ph idx="1"/>
              </p:nvPr>
            </p:nvSpPr>
            <p:spPr>
              <a:xfrm>
                <a:off x="838200" y="1562211"/>
                <a:ext cx="10791825" cy="589584"/>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2.18】</a:t>
                </a:r>
                <a:r>
                  <a:rPr lang="zh-CN" altLang="en-US" sz="2400" dirty="0">
                    <a:solidFill>
                      <a:schemeClr val="accent1"/>
                    </a:solidFill>
                  </a:rPr>
                  <a:t>将例</a:t>
                </a:r>
                <a:r>
                  <a:rPr lang="en-US" altLang="zh-CN" sz="2400" dirty="0">
                    <a:solidFill>
                      <a:schemeClr val="accent1"/>
                    </a:solidFill>
                  </a:rPr>
                  <a:t>2.17</a:t>
                </a:r>
                <a:r>
                  <a:rPr lang="zh-CN" altLang="en-US" sz="2400" dirty="0">
                    <a:solidFill>
                      <a:schemeClr val="accent1"/>
                    </a:solidFill>
                  </a:rPr>
                  <a:t>表示的算法求</a:t>
                </a:r>
                <a14:m>
                  <m:oMath xmlns:m="http://schemas.openxmlformats.org/officeDocument/2006/math">
                    <m:r>
                      <a:rPr lang="en-US" altLang="zh-CN" sz="2400">
                        <a:solidFill>
                          <a:schemeClr val="accent1"/>
                        </a:solidFill>
                        <a:latin typeface="Cambria Math" panose="02040503050406030204" pitchFamily="18" charset="0"/>
                      </a:rPr>
                      <m:t>1</m:t>
                    </m:r>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a:solidFill>
                              <a:schemeClr val="accent1"/>
                            </a:solidFill>
                            <a:latin typeface="Cambria Math" panose="02040503050406030204" pitchFamily="18" charset="0"/>
                          </a:rPr>
                          <m:t>1</m:t>
                        </m:r>
                      </m:num>
                      <m:den>
                        <m:r>
                          <a:rPr lang="en-US" altLang="zh-CN" sz="2400">
                            <a:solidFill>
                              <a:schemeClr val="accent1"/>
                            </a:solidFill>
                            <a:latin typeface="Cambria Math" panose="02040503050406030204" pitchFamily="18" charset="0"/>
                          </a:rPr>
                          <m:t>2</m:t>
                        </m:r>
                      </m:den>
                    </m:f>
                    <m:r>
                      <a:rPr lang="en-US" altLang="zh-CN"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3</m:t>
                        </m:r>
                      </m:den>
                    </m:f>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4</m:t>
                        </m:r>
                      </m:den>
                    </m:f>
                    <m:r>
                      <a:rPr lang="en-US" altLang="zh-CN"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99</m:t>
                        </m:r>
                      </m:den>
                    </m:f>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100</m:t>
                        </m:r>
                      </m:den>
                    </m:f>
                  </m:oMath>
                </a14:m>
                <a:r>
                  <a:rPr lang="zh-CN" altLang="en-US" sz="2400" dirty="0">
                    <a:solidFill>
                      <a:schemeClr val="accent1"/>
                    </a:solidFill>
                  </a:rPr>
                  <a:t>的值用</a:t>
                </a:r>
                <a:r>
                  <a:rPr lang="en-US" altLang="zh-CN" sz="2400" dirty="0">
                    <a:solidFill>
                      <a:schemeClr val="accent1"/>
                    </a:solidFill>
                  </a:rPr>
                  <a:t>C</a:t>
                </a:r>
                <a:r>
                  <a:rPr lang="zh-CN" altLang="en-US" sz="2400" dirty="0">
                    <a:solidFill>
                      <a:schemeClr val="accent1"/>
                    </a:solidFill>
                  </a:rPr>
                  <a:t>语言表示。</a:t>
                </a:r>
                <a:endParaRPr lang="en-US" altLang="zh-CN" sz="2400" dirty="0" smtClean="0">
                  <a:solidFill>
                    <a:schemeClr val="accent1"/>
                  </a:solidFill>
                </a:endParaRPr>
              </a:p>
            </p:txBody>
          </p:sp>
        </mc:Choice>
        <mc:Fallback>
          <p:sp>
            <p:nvSpPr>
              <p:cNvPr id="4" name="内容占位符 2"/>
              <p:cNvSpPr>
                <a:spLocks noGrp="1" noRot="1" noChangeAspect="1" noMove="1" noResize="1" noEditPoints="1" noAdjustHandles="1" noChangeArrowheads="1" noChangeShapeType="1" noTextEdit="1"/>
              </p:cNvSpPr>
              <p:nvPr>
                <p:ph idx="1"/>
              </p:nvPr>
            </p:nvSpPr>
            <p:spPr>
              <a:xfrm>
                <a:off x="838200" y="1562211"/>
                <a:ext cx="10791825" cy="589584"/>
              </a:xfrm>
              <a:blipFill>
                <a:blip r:embed="rId7" cstate="print"/>
                <a:stretch>
                  <a:fillRect l="-904" r="-3672" b="-25773"/>
                </a:stretch>
              </a:blipFill>
            </p:spPr>
            <p:txBody>
              <a:bodyPr/>
              <a:lstStyle/>
              <a:p>
                <a:r>
                  <a:rPr lang="zh-CN" altLang="en-US">
                    <a:noFill/>
                  </a:rPr>
                  <a:t> </a:t>
                </a:r>
              </a:p>
            </p:txBody>
          </p:sp>
        </mc:Fallback>
      </mc:AlternateContent>
      <p:sp>
        <p:nvSpPr>
          <p:cNvPr id="11" name="圆角矩形 10"/>
          <p:cNvSpPr/>
          <p:nvPr/>
        </p:nvSpPr>
        <p:spPr>
          <a:xfrm>
            <a:off x="8387866" y="2474273"/>
            <a:ext cx="3619502" cy="382517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1600" dirty="0"/>
              <a:t>#include &lt;</a:t>
            </a:r>
            <a:r>
              <a:rPr lang="en-US" altLang="zh-CN" sz="1600" dirty="0" err="1"/>
              <a:t>stdio.h</a:t>
            </a:r>
            <a:r>
              <a:rPr lang="en-US" altLang="zh-CN" sz="1600" dirty="0"/>
              <a:t>&gt;</a:t>
            </a:r>
          </a:p>
          <a:p>
            <a:r>
              <a:rPr lang="en-US" altLang="zh-CN" sz="1600" dirty="0" err="1" smtClean="0"/>
              <a:t>int</a:t>
            </a:r>
            <a:r>
              <a:rPr lang="en-US" altLang="zh-CN" sz="1600" dirty="0" smtClean="0"/>
              <a:t> </a:t>
            </a:r>
            <a:r>
              <a:rPr lang="en-US" altLang="zh-CN" sz="1600" dirty="0"/>
              <a:t>main()</a:t>
            </a:r>
          </a:p>
          <a:p>
            <a:r>
              <a:rPr lang="en-US" altLang="zh-CN" sz="1600" dirty="0" smtClean="0"/>
              <a:t>{</a:t>
            </a:r>
            <a:endParaRPr lang="en-US" altLang="zh-CN" sz="1600" dirty="0"/>
          </a:p>
          <a:p>
            <a:pPr defTabSz="361950"/>
            <a:r>
              <a:rPr lang="en-US" altLang="zh-CN" sz="1600" dirty="0" smtClean="0"/>
              <a:t>	</a:t>
            </a:r>
            <a:r>
              <a:rPr lang="en-US" altLang="zh-CN" sz="1600" dirty="0" err="1" smtClean="0"/>
              <a:t>int</a:t>
            </a:r>
            <a:r>
              <a:rPr lang="en-US" altLang="zh-CN" sz="1600" dirty="0" smtClean="0"/>
              <a:t> sign=1;</a:t>
            </a:r>
            <a:endParaRPr lang="en-US" altLang="zh-CN" sz="1600" dirty="0"/>
          </a:p>
          <a:p>
            <a:pPr defTabSz="361950"/>
            <a:r>
              <a:rPr lang="en-US" altLang="zh-CN" sz="1600" dirty="0" smtClean="0"/>
              <a:t>	double </a:t>
            </a:r>
            <a:r>
              <a:rPr lang="en-US" altLang="zh-CN" sz="1600" dirty="0" err="1" smtClean="0"/>
              <a:t>deno</a:t>
            </a:r>
            <a:r>
              <a:rPr lang="en-US" altLang="zh-CN" sz="1600" dirty="0" smtClean="0"/>
              <a:t>=2.0,sum=1.0,term;</a:t>
            </a:r>
          </a:p>
          <a:p>
            <a:pPr defTabSz="361950"/>
            <a:r>
              <a:rPr lang="en-US" altLang="zh-CN" sz="1600" dirty="0"/>
              <a:t>	</a:t>
            </a:r>
            <a:r>
              <a:rPr lang="en-US" altLang="zh-CN" sz="1600" dirty="0" smtClean="0"/>
              <a:t>while(</a:t>
            </a:r>
            <a:r>
              <a:rPr lang="en-US" altLang="zh-CN" sz="1600" dirty="0" err="1" smtClean="0"/>
              <a:t>deno</a:t>
            </a:r>
            <a:r>
              <a:rPr lang="en-US" altLang="zh-CN" sz="1600" dirty="0" smtClean="0"/>
              <a:t>&lt;=100)</a:t>
            </a:r>
          </a:p>
          <a:p>
            <a:pPr defTabSz="361950"/>
            <a:r>
              <a:rPr lang="en-US" altLang="zh-CN" sz="1600" dirty="0"/>
              <a:t>	</a:t>
            </a:r>
            <a:r>
              <a:rPr lang="en-US" altLang="zh-CN" sz="1600" dirty="0" smtClean="0"/>
              <a:t>	{</a:t>
            </a:r>
          </a:p>
          <a:p>
            <a:pPr defTabSz="361950"/>
            <a:r>
              <a:rPr lang="en-US" altLang="zh-CN" sz="1600" dirty="0"/>
              <a:t>	</a:t>
            </a:r>
            <a:r>
              <a:rPr lang="en-US" altLang="zh-CN" sz="1600" dirty="0" smtClean="0"/>
              <a:t>		sign=-sign;</a:t>
            </a:r>
          </a:p>
          <a:p>
            <a:pPr defTabSz="361950"/>
            <a:r>
              <a:rPr lang="en-US" altLang="zh-CN" sz="1600" dirty="0"/>
              <a:t>	</a:t>
            </a:r>
            <a:r>
              <a:rPr lang="en-US" altLang="zh-CN" sz="1600" dirty="0" smtClean="0"/>
              <a:t>		term=sign/</a:t>
            </a:r>
            <a:r>
              <a:rPr lang="en-US" altLang="zh-CN" sz="1600" dirty="0" err="1" smtClean="0"/>
              <a:t>deno</a:t>
            </a:r>
            <a:r>
              <a:rPr lang="en-US" altLang="zh-CN" sz="1600" dirty="0" smtClean="0"/>
              <a:t>;</a:t>
            </a:r>
          </a:p>
          <a:p>
            <a:pPr defTabSz="361950"/>
            <a:r>
              <a:rPr lang="en-US" altLang="zh-CN" sz="1600" dirty="0"/>
              <a:t>	</a:t>
            </a:r>
            <a:r>
              <a:rPr lang="en-US" altLang="zh-CN" sz="1600" dirty="0" smtClean="0"/>
              <a:t>		sum=</a:t>
            </a:r>
            <a:r>
              <a:rPr lang="en-US" altLang="zh-CN" sz="1600" dirty="0" err="1" smtClean="0"/>
              <a:t>sum+term</a:t>
            </a:r>
            <a:r>
              <a:rPr lang="en-US" altLang="zh-CN" sz="1600" dirty="0" smtClean="0"/>
              <a:t>;</a:t>
            </a:r>
          </a:p>
          <a:p>
            <a:pPr defTabSz="361950"/>
            <a:r>
              <a:rPr lang="en-US" altLang="zh-CN" sz="1600" dirty="0"/>
              <a:t>	</a:t>
            </a:r>
            <a:r>
              <a:rPr lang="en-US" altLang="zh-CN" sz="1600" dirty="0" smtClean="0"/>
              <a:t>		</a:t>
            </a:r>
            <a:r>
              <a:rPr lang="en-US" altLang="zh-CN" sz="1600" dirty="0" err="1" smtClean="0"/>
              <a:t>deno</a:t>
            </a:r>
            <a:r>
              <a:rPr lang="en-US" altLang="zh-CN" sz="1600" dirty="0" smtClean="0"/>
              <a:t>=deno+1;</a:t>
            </a:r>
          </a:p>
          <a:p>
            <a:pPr defTabSz="361950"/>
            <a:r>
              <a:rPr lang="en-US" altLang="zh-CN" sz="1600" dirty="0"/>
              <a:t>	</a:t>
            </a:r>
            <a:r>
              <a:rPr lang="en-US" altLang="zh-CN" sz="1600" dirty="0" smtClean="0"/>
              <a:t>	}</a:t>
            </a:r>
          </a:p>
          <a:p>
            <a:pPr defTabSz="361950"/>
            <a:r>
              <a:rPr lang="en-US" altLang="zh-CN" sz="1600" dirty="0"/>
              <a:t>	</a:t>
            </a:r>
            <a:r>
              <a:rPr lang="en-US" altLang="zh-CN" sz="1600" dirty="0" err="1" smtClean="0"/>
              <a:t>printf</a:t>
            </a:r>
            <a:r>
              <a:rPr lang="en-US" altLang="zh-CN" sz="1600" dirty="0" smtClean="0"/>
              <a:t>(″%f\</a:t>
            </a:r>
            <a:r>
              <a:rPr lang="en-US" altLang="zh-CN" sz="1600" dirty="0" err="1" smtClean="0"/>
              <a:t>n″,sum</a:t>
            </a:r>
            <a:r>
              <a:rPr lang="en-US" altLang="zh-CN" sz="1600" dirty="0" smtClean="0"/>
              <a:t>);</a:t>
            </a:r>
          </a:p>
          <a:p>
            <a:pPr defTabSz="361950"/>
            <a:r>
              <a:rPr lang="en-US" altLang="zh-CN" sz="1600" dirty="0"/>
              <a:t>	</a:t>
            </a:r>
            <a:r>
              <a:rPr lang="en-US" altLang="zh-CN" sz="1600" dirty="0" smtClean="0"/>
              <a:t>return </a:t>
            </a:r>
            <a:r>
              <a:rPr lang="en-US" altLang="zh-CN" sz="1600" dirty="0"/>
              <a:t>0;</a:t>
            </a:r>
          </a:p>
          <a:p>
            <a:r>
              <a:rPr lang="en-US" altLang="zh-CN" sz="1600" dirty="0" smtClean="0"/>
              <a:t>}</a:t>
            </a:r>
            <a:endParaRPr lang="en-US" altLang="zh-CN" sz="1600" dirty="0"/>
          </a:p>
        </p:txBody>
      </p:sp>
      <p:grpSp>
        <p:nvGrpSpPr>
          <p:cNvPr id="12" name="组合 11"/>
          <p:cNvGrpSpPr/>
          <p:nvPr/>
        </p:nvGrpSpPr>
        <p:grpSpPr>
          <a:xfrm>
            <a:off x="4100580" y="2568607"/>
            <a:ext cx="3929351" cy="3544058"/>
            <a:chOff x="4030664" y="1795463"/>
            <a:chExt cx="3717925" cy="4624986"/>
          </a:xfrm>
        </p:grpSpPr>
        <p:sp>
          <p:nvSpPr>
            <p:cNvPr id="13" name="MH_Text_1"/>
            <p:cNvSpPr>
              <a:spLocks noChangeAspect="1"/>
            </p:cNvSpPr>
            <p:nvPr>
              <p:custDataLst>
                <p:tags r:id="rId2"/>
              </p:custDataLst>
            </p:nvPr>
          </p:nvSpPr>
          <p:spPr>
            <a:xfrm>
              <a:off x="4030664" y="1916113"/>
              <a:ext cx="3717925"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sign=1</a:t>
              </a:r>
            </a:p>
            <a:p>
              <a:pPr algn="just">
                <a:spcBef>
                  <a:spcPts val="600"/>
                </a:spcBef>
                <a:spcAft>
                  <a:spcPts val="600"/>
                </a:spcAft>
                <a:defRPr/>
              </a:pPr>
              <a:r>
                <a:rPr lang="en-US" altLang="zh-CN" sz="1400" dirty="0" smtClean="0">
                  <a:solidFill>
                    <a:srgbClr val="454545"/>
                  </a:solidFill>
                </a:rPr>
                <a:t>S2</a:t>
              </a:r>
              <a:r>
                <a:rPr lang="en-US" altLang="zh-CN" sz="1400" dirty="0">
                  <a:solidFill>
                    <a:srgbClr val="454545"/>
                  </a:solidFill>
                </a:rPr>
                <a:t>: sum=1</a:t>
              </a:r>
            </a:p>
            <a:p>
              <a:pPr algn="just">
                <a:spcBef>
                  <a:spcPts val="600"/>
                </a:spcBef>
                <a:spcAft>
                  <a:spcPts val="600"/>
                </a:spcAft>
                <a:defRPr/>
              </a:pPr>
              <a:r>
                <a:rPr lang="en-US" altLang="zh-CN" sz="1400" dirty="0" smtClean="0">
                  <a:solidFill>
                    <a:srgbClr val="454545"/>
                  </a:solidFill>
                </a:rPr>
                <a:t>S3</a:t>
              </a:r>
              <a:r>
                <a:rPr lang="en-US" altLang="zh-CN" sz="1400" dirty="0">
                  <a:solidFill>
                    <a:srgbClr val="454545"/>
                  </a:solidFill>
                </a:rPr>
                <a:t>: </a:t>
              </a:r>
              <a:r>
                <a:rPr lang="en-US" altLang="zh-CN" sz="1400" dirty="0" err="1">
                  <a:solidFill>
                    <a:srgbClr val="454545"/>
                  </a:solidFill>
                </a:rPr>
                <a:t>deno</a:t>
              </a:r>
              <a:r>
                <a:rPr lang="en-US" altLang="zh-CN" sz="1400" dirty="0">
                  <a:solidFill>
                    <a:srgbClr val="454545"/>
                  </a:solidFill>
                </a:rPr>
                <a:t>=2</a:t>
              </a:r>
            </a:p>
            <a:p>
              <a:pPr algn="just">
                <a:spcBef>
                  <a:spcPts val="600"/>
                </a:spcBef>
                <a:spcAft>
                  <a:spcPts val="600"/>
                </a:spcAft>
                <a:defRPr/>
              </a:pPr>
              <a:r>
                <a:rPr lang="en-US" altLang="zh-CN" sz="1400" dirty="0" smtClean="0">
                  <a:solidFill>
                    <a:srgbClr val="454545"/>
                  </a:solidFill>
                </a:rPr>
                <a:t>S4</a:t>
              </a:r>
              <a:r>
                <a:rPr lang="en-US" altLang="zh-CN" sz="1400" dirty="0">
                  <a:solidFill>
                    <a:srgbClr val="454545"/>
                  </a:solidFill>
                </a:rPr>
                <a:t>: sign=(-1</a:t>
              </a:r>
              <a:r>
                <a:rPr lang="en-US" altLang="zh-CN" sz="1400" dirty="0" smtClean="0">
                  <a:solidFill>
                    <a:srgbClr val="454545"/>
                  </a:solidFill>
                </a:rPr>
                <a:t>)* sign</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S5</a:t>
              </a:r>
              <a:r>
                <a:rPr lang="en-US" altLang="zh-CN" sz="1400" dirty="0">
                  <a:solidFill>
                    <a:srgbClr val="454545"/>
                  </a:solidFill>
                </a:rPr>
                <a:t>: </a:t>
              </a:r>
              <a:r>
                <a:rPr lang="en-US" altLang="zh-CN" sz="1400" dirty="0" smtClean="0">
                  <a:solidFill>
                    <a:srgbClr val="454545"/>
                  </a:solidFill>
                </a:rPr>
                <a:t>term=sign*(1/</a:t>
              </a:r>
              <a:r>
                <a:rPr lang="en-US" altLang="zh-CN" sz="1400" dirty="0" err="1" smtClean="0">
                  <a:solidFill>
                    <a:srgbClr val="454545"/>
                  </a:solidFill>
                </a:rPr>
                <a:t>deno</a:t>
              </a:r>
              <a:r>
                <a:rPr lang="en-US" altLang="zh-CN" sz="1400" dirty="0">
                  <a:solidFill>
                    <a:srgbClr val="454545"/>
                  </a:solidFill>
                </a:rPr>
                <a:t>)</a:t>
              </a:r>
            </a:p>
            <a:p>
              <a:pPr algn="just">
                <a:spcBef>
                  <a:spcPts val="600"/>
                </a:spcBef>
                <a:spcAft>
                  <a:spcPts val="600"/>
                </a:spcAft>
                <a:defRPr/>
              </a:pPr>
              <a:r>
                <a:rPr lang="en-US" altLang="zh-CN" sz="1400" dirty="0" smtClean="0">
                  <a:solidFill>
                    <a:srgbClr val="454545"/>
                  </a:solidFill>
                </a:rPr>
                <a:t>S6</a:t>
              </a:r>
              <a:r>
                <a:rPr lang="en-US" altLang="zh-CN" sz="1400" dirty="0">
                  <a:solidFill>
                    <a:srgbClr val="454545"/>
                  </a:solidFill>
                </a:rPr>
                <a:t>: sum=</a:t>
              </a:r>
              <a:r>
                <a:rPr lang="en-US" altLang="zh-CN" sz="1400" dirty="0" err="1">
                  <a:solidFill>
                    <a:srgbClr val="454545"/>
                  </a:solidFill>
                </a:rPr>
                <a:t>sum+term</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S7</a:t>
              </a:r>
              <a:r>
                <a:rPr lang="en-US" altLang="zh-CN" sz="1400" dirty="0">
                  <a:solidFill>
                    <a:srgbClr val="454545"/>
                  </a:solidFill>
                </a:rPr>
                <a:t>: </a:t>
              </a:r>
              <a:r>
                <a:rPr lang="en-US" altLang="zh-CN" sz="1400" dirty="0" err="1">
                  <a:solidFill>
                    <a:srgbClr val="454545"/>
                  </a:solidFill>
                </a:rPr>
                <a:t>deno</a:t>
              </a:r>
              <a:r>
                <a:rPr lang="en-US" altLang="zh-CN" sz="1400" dirty="0">
                  <a:solidFill>
                    <a:srgbClr val="454545"/>
                  </a:solidFill>
                </a:rPr>
                <a:t>=deno+1</a:t>
              </a:r>
            </a:p>
            <a:p>
              <a:pPr algn="just">
                <a:spcBef>
                  <a:spcPts val="600"/>
                </a:spcBef>
                <a:spcAft>
                  <a:spcPts val="600"/>
                </a:spcAft>
                <a:defRPr/>
              </a:pPr>
              <a:r>
                <a:rPr lang="en-US" altLang="zh-CN" sz="1400" dirty="0" smtClean="0">
                  <a:solidFill>
                    <a:srgbClr val="454545"/>
                  </a:solidFill>
                </a:rPr>
                <a:t>S8</a:t>
              </a:r>
              <a:r>
                <a:rPr lang="en-US" altLang="zh-CN" sz="1400" dirty="0">
                  <a:solidFill>
                    <a:srgbClr val="454545"/>
                  </a:solidFill>
                </a:rPr>
                <a:t>: </a:t>
              </a:r>
              <a:r>
                <a:rPr lang="zh-CN" altLang="en-US" sz="1400" dirty="0">
                  <a:solidFill>
                    <a:srgbClr val="454545"/>
                  </a:solidFill>
                </a:rPr>
                <a:t>若</a:t>
              </a:r>
              <a:r>
                <a:rPr lang="en-US" altLang="zh-CN" sz="1400" dirty="0">
                  <a:solidFill>
                    <a:srgbClr val="454545"/>
                  </a:solidFill>
                </a:rPr>
                <a:t>deno≤100</a:t>
              </a:r>
              <a:r>
                <a:rPr lang="zh-CN" altLang="en-US" sz="1400" dirty="0">
                  <a:solidFill>
                    <a:srgbClr val="454545"/>
                  </a:solidFill>
                </a:rPr>
                <a:t>返回</a:t>
              </a:r>
              <a:r>
                <a:rPr lang="en-US" altLang="zh-CN" sz="1400" dirty="0">
                  <a:solidFill>
                    <a:srgbClr val="454545"/>
                  </a:solidFill>
                </a:rPr>
                <a:t>S4</a:t>
              </a:r>
              <a:r>
                <a:rPr lang="zh-CN" altLang="en-US" sz="1400" dirty="0">
                  <a:solidFill>
                    <a:srgbClr val="454545"/>
                  </a:solidFill>
                </a:rPr>
                <a:t>；否则算法</a:t>
              </a:r>
              <a:r>
                <a:rPr lang="zh-CN" altLang="en-US" sz="1400" dirty="0" smtClean="0">
                  <a:solidFill>
                    <a:srgbClr val="454545"/>
                  </a:solidFill>
                </a:rPr>
                <a:t>结束</a:t>
              </a:r>
              <a:endParaRPr lang="zh-CN" altLang="en-US" sz="1400" dirty="0">
                <a:solidFill>
                  <a:srgbClr val="454545"/>
                </a:solidFill>
              </a:endParaRPr>
            </a:p>
          </p:txBody>
        </p:sp>
        <p:sp>
          <p:nvSpPr>
            <p:cNvPr id="14" name="MH_Other_1"/>
            <p:cNvSpPr/>
            <p:nvPr>
              <p:custDataLst>
                <p:tags r:id="rId3"/>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5" name="MH_Other_2"/>
            <p:cNvSpPr/>
            <p:nvPr>
              <p:custDataLst>
                <p:tags r:id="rId4"/>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6" name="MH_SubTitle_1"/>
            <p:cNvSpPr/>
            <p:nvPr>
              <p:custDataLst>
                <p:tags r:id="rId5"/>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17" name="MH_Desc_1"/>
          <p:cNvSpPr/>
          <p:nvPr>
            <p:custDataLst>
              <p:tags r:id="rId1"/>
            </p:custDataLst>
          </p:nvPr>
        </p:nvSpPr>
        <p:spPr>
          <a:xfrm>
            <a:off x="1070469" y="2707214"/>
            <a:ext cx="2625599" cy="345160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pPr>
            <a:r>
              <a:rPr lang="en-US" altLang="zh-CN" sz="1400" dirty="0">
                <a:solidFill>
                  <a:schemeClr val="tx1"/>
                </a:solidFill>
              </a:rPr>
              <a:t>sign</a:t>
            </a:r>
            <a:r>
              <a:rPr lang="zh-CN" altLang="en-US" sz="1400" dirty="0">
                <a:solidFill>
                  <a:schemeClr val="tx1"/>
                </a:solidFill>
              </a:rPr>
              <a:t>：表示当前项的数值符号</a:t>
            </a:r>
            <a:endParaRPr lang="en-US" altLang="zh-CN" sz="1400" dirty="0">
              <a:solidFill>
                <a:schemeClr val="tx1"/>
              </a:solidFill>
            </a:endParaRPr>
          </a:p>
          <a:p>
            <a:pPr algn="just">
              <a:spcBef>
                <a:spcPts val="600"/>
              </a:spcBef>
              <a:spcAft>
                <a:spcPts val="600"/>
              </a:spcAft>
            </a:pPr>
            <a:r>
              <a:rPr lang="en-US" altLang="zh-CN" sz="1400" dirty="0">
                <a:solidFill>
                  <a:schemeClr val="tx1"/>
                </a:solidFill>
              </a:rPr>
              <a:t>term</a:t>
            </a:r>
            <a:r>
              <a:rPr lang="zh-CN" altLang="en-US" sz="1400" dirty="0">
                <a:solidFill>
                  <a:schemeClr val="tx1"/>
                </a:solidFill>
              </a:rPr>
              <a:t>：表示当前项的值</a:t>
            </a:r>
            <a:endParaRPr lang="en-US" altLang="zh-CN" sz="1400" dirty="0">
              <a:solidFill>
                <a:schemeClr val="tx1"/>
              </a:solidFill>
            </a:endParaRPr>
          </a:p>
          <a:p>
            <a:pPr algn="just">
              <a:spcBef>
                <a:spcPts val="600"/>
              </a:spcBef>
              <a:spcAft>
                <a:spcPts val="600"/>
              </a:spcAft>
            </a:pPr>
            <a:r>
              <a:rPr lang="en-US" altLang="zh-CN" sz="1400" dirty="0">
                <a:solidFill>
                  <a:schemeClr val="tx1"/>
                </a:solidFill>
              </a:rPr>
              <a:t>sum</a:t>
            </a:r>
            <a:r>
              <a:rPr lang="zh-CN" altLang="en-US" sz="1400" dirty="0">
                <a:solidFill>
                  <a:schemeClr val="tx1"/>
                </a:solidFill>
              </a:rPr>
              <a:t>：表示当前项的累加和</a:t>
            </a:r>
            <a:endParaRPr lang="en-US" altLang="zh-CN" sz="1400" dirty="0">
              <a:solidFill>
                <a:schemeClr val="tx1"/>
              </a:solidFill>
            </a:endParaRPr>
          </a:p>
          <a:p>
            <a:pPr algn="just">
              <a:spcBef>
                <a:spcPts val="600"/>
              </a:spcBef>
              <a:spcAft>
                <a:spcPts val="600"/>
              </a:spcAft>
            </a:pPr>
            <a:r>
              <a:rPr lang="en-US" altLang="zh-CN" sz="1400" dirty="0" err="1">
                <a:solidFill>
                  <a:schemeClr val="tx1"/>
                </a:solidFill>
              </a:rPr>
              <a:t>deno</a:t>
            </a:r>
            <a:r>
              <a:rPr lang="zh-CN" altLang="en-US" sz="1400" dirty="0">
                <a:solidFill>
                  <a:schemeClr val="tx1"/>
                </a:solidFill>
              </a:rPr>
              <a:t>：表示当前项的分母</a:t>
            </a:r>
            <a:endParaRPr lang="en-US" altLang="zh-CN" sz="1400" dirty="0">
              <a:solidFill>
                <a:schemeClr val="tx1"/>
              </a:solidFill>
            </a:endParaRPr>
          </a:p>
        </p:txBody>
      </p:sp>
    </p:spTree>
    <p:extLst>
      <p:ext uri="{BB962C8B-B14F-4D97-AF65-F5344CB8AC3E}">
        <p14:creationId xmlns:p14="http://schemas.microsoft.com/office/powerpoint/2010/main" xmlns="" val="10576379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结构化程序设计方法</a:t>
            </a:r>
            <a:endParaRPr lang="zh-CN" altLang="en-US" dirty="0"/>
          </a:p>
        </p:txBody>
      </p:sp>
      <p:sp>
        <p:nvSpPr>
          <p:cNvPr id="4" name="MH_Other_1"/>
          <p:cNvSpPr>
            <a:spLocks noChangeArrowheads="1"/>
          </p:cNvSpPr>
          <p:nvPr>
            <p:custDataLst>
              <p:tags r:id="rId1"/>
            </p:custDataLst>
          </p:nvPr>
        </p:nvSpPr>
        <p:spPr bwMode="gray">
          <a:xfrm rot="19800000" flipV="1">
            <a:off x="6329364" y="3089276"/>
            <a:ext cx="820737" cy="85725"/>
          </a:xfrm>
          <a:prstGeom prst="roundRect">
            <a:avLst>
              <a:gd name="adj" fmla="val 49219"/>
            </a:avLst>
          </a:prstGeom>
          <a:gradFill rotWithShape="1">
            <a:gsLst>
              <a:gs pos="0">
                <a:schemeClr val="tx2">
                  <a:lumMod val="50000"/>
                  <a:lumOff val="50000"/>
                </a:schemeClr>
              </a:gs>
              <a:gs pos="100000">
                <a:schemeClr val="tx2">
                  <a:lumMod val="10000"/>
                  <a:lumOff val="90000"/>
                </a:schemeClr>
              </a:gs>
            </a:gsLst>
            <a:lin ang="5400000" scaled="1"/>
          </a:gradFill>
          <a:ln>
            <a:noFill/>
          </a:ln>
          <a:effectLst/>
        </p:spPr>
        <p:txBody>
          <a:bodyPr wrap="none" anchor="ctr"/>
          <a:lstStyle/>
          <a:p>
            <a:pPr>
              <a:defRPr/>
            </a:pPr>
            <a:endParaRPr lang="zh-CN" altLang="en-US" sz="1350" dirty="0">
              <a:solidFill>
                <a:prstClr val="black">
                  <a:lumMod val="50000"/>
                </a:prstClr>
              </a:solidFill>
              <a:ea typeface="微软雅黑" pitchFamily="34" charset="-122"/>
            </a:endParaRPr>
          </a:p>
        </p:txBody>
      </p:sp>
      <p:sp>
        <p:nvSpPr>
          <p:cNvPr id="5" name="MH_Other_2"/>
          <p:cNvSpPr/>
          <p:nvPr>
            <p:custDataLst>
              <p:tags r:id="rId2"/>
            </p:custDataLst>
          </p:nvPr>
        </p:nvSpPr>
        <p:spPr>
          <a:xfrm>
            <a:off x="5286439" y="4106811"/>
            <a:ext cx="1607960" cy="301134"/>
          </a:xfrm>
          <a:prstGeom prst="ellipse">
            <a:avLst/>
          </a:prstGeom>
          <a:gradFill flip="none" rotWithShape="1">
            <a:gsLst>
              <a:gs pos="97000">
                <a:schemeClr val="tx1">
                  <a:alpha val="0"/>
                </a:schemeClr>
              </a:gs>
              <a:gs pos="0">
                <a:schemeClr val="tx1">
                  <a:alpha val="32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dirty="0">
              <a:solidFill>
                <a:prstClr val="black">
                  <a:lumMod val="50000"/>
                </a:prstClr>
              </a:solidFill>
            </a:endParaRPr>
          </a:p>
        </p:txBody>
      </p:sp>
      <p:sp>
        <p:nvSpPr>
          <p:cNvPr id="6" name="MH_Other_3"/>
          <p:cNvSpPr/>
          <p:nvPr>
            <p:custDataLst>
              <p:tags r:id="rId3"/>
            </p:custDataLst>
          </p:nvPr>
        </p:nvSpPr>
        <p:spPr>
          <a:xfrm>
            <a:off x="4238553" y="4708482"/>
            <a:ext cx="668284" cy="163021"/>
          </a:xfrm>
          <a:prstGeom prst="ellipse">
            <a:avLst/>
          </a:prstGeom>
          <a:gradFill flip="none" rotWithShape="1">
            <a:gsLst>
              <a:gs pos="97000">
                <a:schemeClr val="tx1">
                  <a:alpha val="0"/>
                </a:schemeClr>
              </a:gs>
              <a:gs pos="0">
                <a:schemeClr val="tx1">
                  <a:alpha val="22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dirty="0">
              <a:solidFill>
                <a:prstClr val="black">
                  <a:lumMod val="50000"/>
                </a:prstClr>
              </a:solidFill>
            </a:endParaRPr>
          </a:p>
        </p:txBody>
      </p:sp>
      <p:sp>
        <p:nvSpPr>
          <p:cNvPr id="7" name="MH_Other_4"/>
          <p:cNvSpPr/>
          <p:nvPr>
            <p:custDataLst>
              <p:tags r:id="rId4"/>
            </p:custDataLst>
          </p:nvPr>
        </p:nvSpPr>
        <p:spPr>
          <a:xfrm>
            <a:off x="6927306" y="3115749"/>
            <a:ext cx="551087" cy="115144"/>
          </a:xfrm>
          <a:prstGeom prst="ellipse">
            <a:avLst/>
          </a:prstGeom>
          <a:gradFill flip="none" rotWithShape="1">
            <a:gsLst>
              <a:gs pos="97000">
                <a:schemeClr val="tx1">
                  <a:alpha val="0"/>
                </a:schemeClr>
              </a:gs>
              <a:gs pos="0">
                <a:schemeClr val="tx1">
                  <a:alpha val="22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dirty="0">
              <a:solidFill>
                <a:prstClr val="black">
                  <a:lumMod val="50000"/>
                </a:prstClr>
              </a:solidFill>
            </a:endParaRPr>
          </a:p>
        </p:txBody>
      </p:sp>
      <p:sp>
        <p:nvSpPr>
          <p:cNvPr id="8" name="MH_Other_5"/>
          <p:cNvSpPr>
            <a:spLocks noChangeArrowheads="1"/>
          </p:cNvSpPr>
          <p:nvPr>
            <p:custDataLst>
              <p:tags r:id="rId5"/>
            </p:custDataLst>
          </p:nvPr>
        </p:nvSpPr>
        <p:spPr bwMode="auto">
          <a:xfrm>
            <a:off x="6927851" y="2579688"/>
            <a:ext cx="549275" cy="550862"/>
          </a:xfrm>
          <a:prstGeom prst="ellipse">
            <a:avLst/>
          </a:prstGeom>
          <a:gradFill rotWithShape="1">
            <a:gsLst>
              <a:gs pos="0">
                <a:schemeClr val="accent1">
                  <a:lumMod val="40000"/>
                  <a:lumOff val="60000"/>
                </a:schemeClr>
              </a:gs>
              <a:gs pos="100000">
                <a:schemeClr val="accent1"/>
              </a:gs>
            </a:gsLst>
            <a:path path="shape">
              <a:fillToRect l="50000" t="50000" r="50000" b="50000"/>
            </a:path>
          </a:gradFill>
          <a:ln w="9525">
            <a:noFill/>
            <a:round/>
            <a:headEnd/>
            <a:tailEnd/>
          </a:ln>
          <a:effectLst/>
        </p:spPr>
        <p:txBody>
          <a:bodyPr lIns="0" tIns="0" rIns="0" bIns="0" anchor="ctr"/>
          <a:lstStyle/>
          <a:p>
            <a:pPr algn="ctr">
              <a:defRPr/>
            </a:pPr>
            <a:r>
              <a:rPr lang="en-US" altLang="zh-CN" sz="3200" kern="0" dirty="0" smtClean="0">
                <a:solidFill>
                  <a:prstClr val="white"/>
                </a:solidFill>
                <a:latin typeface="Arial" pitchFamily="34" charset="0"/>
                <a:ea typeface="微软雅黑" pitchFamily="34" charset="-122"/>
              </a:rPr>
              <a:t>3</a:t>
            </a:r>
            <a:endParaRPr lang="zh-CN" altLang="en-US" sz="3200" kern="0" dirty="0">
              <a:solidFill>
                <a:prstClr val="white"/>
              </a:solidFill>
              <a:latin typeface="Arial" pitchFamily="34" charset="0"/>
              <a:ea typeface="微软雅黑" pitchFamily="34" charset="-122"/>
            </a:endParaRPr>
          </a:p>
        </p:txBody>
      </p:sp>
      <p:sp>
        <p:nvSpPr>
          <p:cNvPr id="9" name="MH_Other_6"/>
          <p:cNvSpPr/>
          <p:nvPr>
            <p:custDataLst>
              <p:tags r:id="rId6"/>
            </p:custDataLst>
          </p:nvPr>
        </p:nvSpPr>
        <p:spPr>
          <a:xfrm>
            <a:off x="4689460" y="3135588"/>
            <a:ext cx="586218" cy="117200"/>
          </a:xfrm>
          <a:prstGeom prst="ellipse">
            <a:avLst/>
          </a:prstGeom>
          <a:gradFill flip="none" rotWithShape="1">
            <a:gsLst>
              <a:gs pos="97000">
                <a:schemeClr val="tx1">
                  <a:alpha val="0"/>
                </a:schemeClr>
              </a:gs>
              <a:gs pos="0">
                <a:schemeClr val="tx1">
                  <a:alpha val="22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dirty="0">
              <a:solidFill>
                <a:prstClr val="black">
                  <a:lumMod val="50000"/>
                </a:prstClr>
              </a:solidFill>
            </a:endParaRPr>
          </a:p>
        </p:txBody>
      </p:sp>
      <p:sp>
        <p:nvSpPr>
          <p:cNvPr id="10" name="MH_Other_7"/>
          <p:cNvSpPr>
            <a:spLocks noChangeArrowheads="1"/>
          </p:cNvSpPr>
          <p:nvPr>
            <p:custDataLst>
              <p:tags r:id="rId7"/>
            </p:custDataLst>
          </p:nvPr>
        </p:nvSpPr>
        <p:spPr bwMode="gray">
          <a:xfrm rot="1620000" flipH="1" flipV="1">
            <a:off x="5030789" y="3070225"/>
            <a:ext cx="822325" cy="84138"/>
          </a:xfrm>
          <a:prstGeom prst="roundRect">
            <a:avLst>
              <a:gd name="adj" fmla="val 47781"/>
            </a:avLst>
          </a:prstGeom>
          <a:gradFill rotWithShape="1">
            <a:gsLst>
              <a:gs pos="0">
                <a:schemeClr val="tx2">
                  <a:lumMod val="50000"/>
                  <a:lumOff val="50000"/>
                </a:schemeClr>
              </a:gs>
              <a:gs pos="100000">
                <a:schemeClr val="tx2">
                  <a:lumMod val="10000"/>
                  <a:lumOff val="90000"/>
                </a:schemeClr>
              </a:gs>
            </a:gsLst>
            <a:lin ang="5400000" scaled="1"/>
          </a:gradFill>
          <a:ln>
            <a:noFill/>
          </a:ln>
          <a:effectLst/>
        </p:spPr>
        <p:txBody>
          <a:bodyPr wrap="none" anchor="ctr"/>
          <a:lstStyle/>
          <a:p>
            <a:pPr>
              <a:defRPr/>
            </a:pPr>
            <a:endParaRPr lang="zh-CN" altLang="en-US" sz="1350" dirty="0">
              <a:solidFill>
                <a:prstClr val="black">
                  <a:lumMod val="50000"/>
                </a:prstClr>
              </a:solidFill>
              <a:ea typeface="微软雅黑" pitchFamily="34" charset="-122"/>
            </a:endParaRPr>
          </a:p>
        </p:txBody>
      </p:sp>
      <p:sp>
        <p:nvSpPr>
          <p:cNvPr id="11" name="MH_Other_8"/>
          <p:cNvSpPr>
            <a:spLocks noChangeArrowheads="1"/>
          </p:cNvSpPr>
          <p:nvPr>
            <p:custDataLst>
              <p:tags r:id="rId8"/>
            </p:custDataLst>
          </p:nvPr>
        </p:nvSpPr>
        <p:spPr bwMode="gray">
          <a:xfrm rot="19800000" flipV="1">
            <a:off x="4681539" y="3929064"/>
            <a:ext cx="1031875" cy="85725"/>
          </a:xfrm>
          <a:prstGeom prst="roundRect">
            <a:avLst>
              <a:gd name="adj" fmla="val 39062"/>
            </a:avLst>
          </a:prstGeom>
          <a:gradFill rotWithShape="1">
            <a:gsLst>
              <a:gs pos="0">
                <a:schemeClr val="tx2">
                  <a:lumMod val="50000"/>
                  <a:lumOff val="50000"/>
                </a:schemeClr>
              </a:gs>
              <a:gs pos="100000">
                <a:schemeClr val="tx2">
                  <a:lumMod val="10000"/>
                  <a:lumOff val="90000"/>
                </a:schemeClr>
              </a:gs>
            </a:gsLst>
            <a:lin ang="5400000" scaled="1"/>
          </a:gradFill>
          <a:ln>
            <a:noFill/>
          </a:ln>
          <a:effectLst/>
        </p:spPr>
        <p:txBody>
          <a:bodyPr wrap="none" anchor="ctr"/>
          <a:lstStyle/>
          <a:p>
            <a:pPr>
              <a:defRPr/>
            </a:pPr>
            <a:endParaRPr lang="zh-CN" altLang="en-US" sz="1350" dirty="0">
              <a:solidFill>
                <a:prstClr val="black">
                  <a:lumMod val="50000"/>
                </a:prstClr>
              </a:solidFill>
              <a:ea typeface="微软雅黑" pitchFamily="34" charset="-122"/>
            </a:endParaRPr>
          </a:p>
        </p:txBody>
      </p:sp>
      <p:sp>
        <p:nvSpPr>
          <p:cNvPr id="12" name="MH_Other_9"/>
          <p:cNvSpPr>
            <a:spLocks noChangeArrowheads="1"/>
          </p:cNvSpPr>
          <p:nvPr>
            <p:custDataLst>
              <p:tags r:id="rId9"/>
            </p:custDataLst>
          </p:nvPr>
        </p:nvSpPr>
        <p:spPr bwMode="auto">
          <a:xfrm>
            <a:off x="4191000" y="3959225"/>
            <a:ext cx="762000" cy="762000"/>
          </a:xfrm>
          <a:prstGeom prst="ellipse">
            <a:avLst/>
          </a:prstGeom>
          <a:gradFill rotWithShape="1">
            <a:gsLst>
              <a:gs pos="0">
                <a:schemeClr val="accent1">
                  <a:lumMod val="40000"/>
                  <a:lumOff val="60000"/>
                </a:schemeClr>
              </a:gs>
              <a:gs pos="100000">
                <a:schemeClr val="accent1"/>
              </a:gs>
            </a:gsLst>
            <a:path path="shape">
              <a:fillToRect l="50000" t="50000" r="50000" b="50000"/>
            </a:path>
          </a:gradFill>
          <a:ln w="9525">
            <a:noFill/>
            <a:round/>
            <a:headEnd/>
            <a:tailEnd/>
          </a:ln>
          <a:effectLst/>
        </p:spPr>
        <p:txBody>
          <a:bodyPr lIns="0" tIns="0" rIns="0" bIns="0" anchor="ctr"/>
          <a:lstStyle/>
          <a:p>
            <a:pPr algn="ctr">
              <a:defRPr/>
            </a:pPr>
            <a:r>
              <a:rPr lang="en-US" altLang="zh-CN" sz="3200" kern="0" dirty="0" smtClean="0">
                <a:solidFill>
                  <a:prstClr val="white"/>
                </a:solidFill>
                <a:latin typeface="Arial" pitchFamily="34" charset="0"/>
                <a:ea typeface="微软雅黑" pitchFamily="34" charset="-122"/>
              </a:rPr>
              <a:t>2</a:t>
            </a:r>
            <a:endParaRPr lang="zh-CN" altLang="en-US" sz="3200" kern="0" dirty="0">
              <a:solidFill>
                <a:prstClr val="white"/>
              </a:solidFill>
              <a:latin typeface="Arial" pitchFamily="34" charset="0"/>
              <a:ea typeface="微软雅黑" pitchFamily="34" charset="-122"/>
            </a:endParaRPr>
          </a:p>
        </p:txBody>
      </p:sp>
      <p:sp>
        <p:nvSpPr>
          <p:cNvPr id="13" name="MH_Other_10"/>
          <p:cNvSpPr>
            <a:spLocks noChangeArrowheads="1"/>
          </p:cNvSpPr>
          <p:nvPr>
            <p:custDataLst>
              <p:tags r:id="rId10"/>
            </p:custDataLst>
          </p:nvPr>
        </p:nvSpPr>
        <p:spPr bwMode="gray">
          <a:xfrm rot="1620000" flipH="1" flipV="1">
            <a:off x="6516689" y="3900489"/>
            <a:ext cx="852487" cy="84137"/>
          </a:xfrm>
          <a:prstGeom prst="roundRect">
            <a:avLst>
              <a:gd name="adj" fmla="val 41138"/>
            </a:avLst>
          </a:prstGeom>
          <a:gradFill rotWithShape="1">
            <a:gsLst>
              <a:gs pos="0">
                <a:schemeClr val="tx2">
                  <a:lumMod val="50000"/>
                  <a:lumOff val="50000"/>
                </a:schemeClr>
              </a:gs>
              <a:gs pos="100000">
                <a:schemeClr val="tx2">
                  <a:lumMod val="10000"/>
                  <a:lumOff val="90000"/>
                </a:schemeClr>
              </a:gs>
            </a:gsLst>
            <a:lin ang="5400000" scaled="1"/>
          </a:gradFill>
          <a:ln>
            <a:noFill/>
          </a:ln>
          <a:effectLst/>
        </p:spPr>
        <p:txBody>
          <a:bodyPr wrap="none" anchor="ctr"/>
          <a:lstStyle/>
          <a:p>
            <a:pPr>
              <a:defRPr/>
            </a:pPr>
            <a:endParaRPr lang="zh-CN" altLang="en-US" sz="1350" dirty="0">
              <a:solidFill>
                <a:prstClr val="black">
                  <a:lumMod val="50000"/>
                </a:prstClr>
              </a:solidFill>
              <a:ea typeface="微软雅黑" pitchFamily="34" charset="-122"/>
            </a:endParaRPr>
          </a:p>
        </p:txBody>
      </p:sp>
      <p:sp>
        <p:nvSpPr>
          <p:cNvPr id="14" name="MH_Other_11"/>
          <p:cNvSpPr/>
          <p:nvPr>
            <p:custDataLst>
              <p:tags r:id="rId11"/>
            </p:custDataLst>
          </p:nvPr>
        </p:nvSpPr>
        <p:spPr>
          <a:xfrm>
            <a:off x="7267563" y="4657186"/>
            <a:ext cx="671291" cy="176320"/>
          </a:xfrm>
          <a:prstGeom prst="ellipse">
            <a:avLst/>
          </a:prstGeom>
          <a:gradFill flip="none" rotWithShape="1">
            <a:gsLst>
              <a:gs pos="97000">
                <a:schemeClr val="tx1">
                  <a:alpha val="0"/>
                </a:schemeClr>
              </a:gs>
              <a:gs pos="0">
                <a:schemeClr val="tx1">
                  <a:alpha val="22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dirty="0">
              <a:solidFill>
                <a:prstClr val="black">
                  <a:lumMod val="50000"/>
                </a:prstClr>
              </a:solidFill>
            </a:endParaRPr>
          </a:p>
        </p:txBody>
      </p:sp>
      <p:sp>
        <p:nvSpPr>
          <p:cNvPr id="15" name="MH_Other_12"/>
          <p:cNvSpPr>
            <a:spLocks noChangeArrowheads="1"/>
          </p:cNvSpPr>
          <p:nvPr>
            <p:custDataLst>
              <p:tags r:id="rId12"/>
            </p:custDataLst>
          </p:nvPr>
        </p:nvSpPr>
        <p:spPr bwMode="auto">
          <a:xfrm>
            <a:off x="7221538" y="3902075"/>
            <a:ext cx="762000" cy="762000"/>
          </a:xfrm>
          <a:prstGeom prst="ellipse">
            <a:avLst/>
          </a:prstGeom>
          <a:gradFill rotWithShape="1">
            <a:gsLst>
              <a:gs pos="0">
                <a:schemeClr val="accent1">
                  <a:lumMod val="40000"/>
                  <a:lumOff val="60000"/>
                </a:schemeClr>
              </a:gs>
              <a:gs pos="100000">
                <a:schemeClr val="accent1"/>
              </a:gs>
            </a:gsLst>
            <a:path path="shape">
              <a:fillToRect l="50000" t="50000" r="50000" b="50000"/>
            </a:path>
          </a:gradFill>
          <a:ln w="9525">
            <a:noFill/>
            <a:round/>
            <a:headEnd/>
            <a:tailEnd/>
          </a:ln>
          <a:effectLst/>
        </p:spPr>
        <p:txBody>
          <a:bodyPr lIns="0" tIns="0" rIns="0" bIns="0" anchor="ctr"/>
          <a:lstStyle/>
          <a:p>
            <a:pPr algn="ctr">
              <a:defRPr/>
            </a:pPr>
            <a:r>
              <a:rPr lang="en-US" altLang="zh-CN" sz="3200" kern="0" dirty="0" smtClean="0">
                <a:solidFill>
                  <a:prstClr val="white"/>
                </a:solidFill>
                <a:latin typeface="Arial" pitchFamily="34" charset="0"/>
                <a:ea typeface="微软雅黑" pitchFamily="34" charset="-122"/>
              </a:rPr>
              <a:t>4</a:t>
            </a:r>
            <a:endParaRPr lang="zh-CN" altLang="en-US" sz="3200" kern="0" dirty="0">
              <a:solidFill>
                <a:prstClr val="white"/>
              </a:solidFill>
              <a:latin typeface="Arial" pitchFamily="34" charset="0"/>
              <a:ea typeface="微软雅黑" pitchFamily="34" charset="-122"/>
            </a:endParaRPr>
          </a:p>
        </p:txBody>
      </p:sp>
      <p:sp>
        <p:nvSpPr>
          <p:cNvPr id="16" name="MH_Other_13"/>
          <p:cNvSpPr>
            <a:spLocks noChangeArrowheads="1"/>
          </p:cNvSpPr>
          <p:nvPr>
            <p:custDataLst>
              <p:tags r:id="rId13"/>
            </p:custDataLst>
          </p:nvPr>
        </p:nvSpPr>
        <p:spPr bwMode="auto">
          <a:xfrm>
            <a:off x="4706938" y="2573339"/>
            <a:ext cx="550862" cy="549275"/>
          </a:xfrm>
          <a:prstGeom prst="ellipse">
            <a:avLst/>
          </a:prstGeom>
          <a:gradFill rotWithShape="1">
            <a:gsLst>
              <a:gs pos="0">
                <a:schemeClr val="accent1">
                  <a:lumMod val="40000"/>
                  <a:lumOff val="60000"/>
                </a:schemeClr>
              </a:gs>
              <a:gs pos="100000">
                <a:schemeClr val="accent1"/>
              </a:gs>
            </a:gsLst>
            <a:path path="shape">
              <a:fillToRect l="50000" t="50000" r="50000" b="50000"/>
            </a:path>
          </a:gradFill>
          <a:ln w="9525">
            <a:noFill/>
            <a:round/>
            <a:headEnd/>
            <a:tailEnd/>
          </a:ln>
          <a:effectLst/>
        </p:spPr>
        <p:txBody>
          <a:bodyPr lIns="0" tIns="0" rIns="0" bIns="0" anchor="ctr"/>
          <a:lstStyle/>
          <a:p>
            <a:pPr algn="ctr">
              <a:defRPr/>
            </a:pPr>
            <a:r>
              <a:rPr lang="en-US" altLang="zh-CN" sz="3200" kern="0" dirty="0" smtClean="0">
                <a:solidFill>
                  <a:prstClr val="white"/>
                </a:solidFill>
                <a:latin typeface="Arial" pitchFamily="34" charset="0"/>
                <a:ea typeface="微软雅黑" pitchFamily="34" charset="-122"/>
              </a:rPr>
              <a:t>1</a:t>
            </a:r>
            <a:endParaRPr lang="zh-CN" altLang="en-US" sz="3200" kern="0" dirty="0">
              <a:solidFill>
                <a:prstClr val="white"/>
              </a:solidFill>
              <a:latin typeface="Arial" pitchFamily="34" charset="0"/>
              <a:ea typeface="微软雅黑" pitchFamily="34" charset="-122"/>
            </a:endParaRPr>
          </a:p>
        </p:txBody>
      </p:sp>
      <p:sp>
        <p:nvSpPr>
          <p:cNvPr id="17" name="MH_Title_1"/>
          <p:cNvSpPr>
            <a:spLocks noChangeArrowheads="1"/>
          </p:cNvSpPr>
          <p:nvPr>
            <p:custDataLst>
              <p:tags r:id="rId14"/>
            </p:custDataLst>
          </p:nvPr>
        </p:nvSpPr>
        <p:spPr bwMode="auto">
          <a:xfrm>
            <a:off x="5397501" y="2792414"/>
            <a:ext cx="1393825" cy="1393825"/>
          </a:xfrm>
          <a:prstGeom prst="ellipse">
            <a:avLst/>
          </a:prstGeom>
          <a:gradFill rotWithShape="1">
            <a:gsLst>
              <a:gs pos="0">
                <a:schemeClr val="accent1">
                  <a:lumMod val="60000"/>
                  <a:lumOff val="40000"/>
                </a:schemeClr>
              </a:gs>
              <a:gs pos="100000">
                <a:schemeClr val="accent1">
                  <a:lumMod val="75000"/>
                </a:schemeClr>
              </a:gs>
            </a:gsLst>
            <a:path path="shape">
              <a:fillToRect l="50000" t="50000" r="50000" b="50000"/>
            </a:path>
          </a:gradFill>
          <a:ln w="9525">
            <a:noFill/>
            <a:round/>
            <a:headEnd/>
            <a:tailEnd/>
          </a:ln>
          <a:effectLst/>
        </p:spPr>
        <p:txBody>
          <a:bodyPr lIns="0" tIns="0" rIns="0" bIns="0" anchor="ctr">
            <a:normAutofit/>
          </a:bodyPr>
          <a:lstStyle/>
          <a:p>
            <a:pPr algn="ctr">
              <a:defRPr/>
            </a:pPr>
            <a:endParaRPr lang="zh-CN" altLang="en-US" sz="2400" kern="0" dirty="0">
              <a:solidFill>
                <a:srgbClr val="FFFFFF"/>
              </a:solidFill>
            </a:endParaRPr>
          </a:p>
        </p:txBody>
      </p:sp>
      <p:sp>
        <p:nvSpPr>
          <p:cNvPr id="18" name="MH_Other_14"/>
          <p:cNvSpPr>
            <a:spLocks/>
          </p:cNvSpPr>
          <p:nvPr>
            <p:custDataLst>
              <p:tags r:id="rId15"/>
            </p:custDataLst>
          </p:nvPr>
        </p:nvSpPr>
        <p:spPr bwMode="auto">
          <a:xfrm>
            <a:off x="5556250" y="2830514"/>
            <a:ext cx="1081088" cy="511175"/>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lumMod val="75000"/>
                  <a:alpha val="0"/>
                </a:schemeClr>
              </a:gs>
            </a:gsLst>
            <a:lin ang="5400000" scaled="1"/>
          </a:gradFill>
          <a:ln>
            <a:noFill/>
          </a:ln>
          <a:extLst/>
        </p:spPr>
        <p:txBody>
          <a:bodyPr/>
          <a:lstStyle/>
          <a:p>
            <a:pPr>
              <a:defRPr/>
            </a:pPr>
            <a:endParaRPr lang="zh-CN" altLang="en-US" kern="0" dirty="0">
              <a:solidFill>
                <a:sysClr val="windowText" lastClr="000000"/>
              </a:solidFill>
              <a:ea typeface="微软雅黑" pitchFamily="34" charset="-122"/>
            </a:endParaRPr>
          </a:p>
        </p:txBody>
      </p:sp>
      <p:sp>
        <p:nvSpPr>
          <p:cNvPr id="19" name="MH_Other_15"/>
          <p:cNvSpPr>
            <a:spLocks/>
          </p:cNvSpPr>
          <p:nvPr>
            <p:custDataLst>
              <p:tags r:id="rId16"/>
            </p:custDataLst>
          </p:nvPr>
        </p:nvSpPr>
        <p:spPr bwMode="auto">
          <a:xfrm>
            <a:off x="7296151" y="3924300"/>
            <a:ext cx="606425" cy="287338"/>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lumMod val="60000"/>
                  <a:lumOff val="40000"/>
                  <a:alpha val="0"/>
                </a:schemeClr>
              </a:gs>
            </a:gsLst>
            <a:lin ang="5400000" scaled="1"/>
          </a:gradFill>
          <a:ln>
            <a:noFill/>
          </a:ln>
          <a:extLst/>
        </p:spPr>
        <p:txBody>
          <a:bodyPr/>
          <a:lstStyle/>
          <a:p>
            <a:pPr>
              <a:defRPr/>
            </a:pPr>
            <a:endParaRPr lang="zh-CN" altLang="en-US" kern="0" dirty="0">
              <a:solidFill>
                <a:sysClr val="windowText" lastClr="000000"/>
              </a:solidFill>
              <a:ea typeface="微软雅黑" pitchFamily="34" charset="-122"/>
            </a:endParaRPr>
          </a:p>
        </p:txBody>
      </p:sp>
      <p:sp>
        <p:nvSpPr>
          <p:cNvPr id="20" name="MH_Other_16"/>
          <p:cNvSpPr>
            <a:spLocks/>
          </p:cNvSpPr>
          <p:nvPr>
            <p:custDataLst>
              <p:tags r:id="rId17"/>
            </p:custDataLst>
          </p:nvPr>
        </p:nvSpPr>
        <p:spPr bwMode="auto">
          <a:xfrm>
            <a:off x="6983413" y="2598739"/>
            <a:ext cx="436562" cy="206375"/>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lumMod val="60000"/>
                  <a:lumOff val="40000"/>
                  <a:alpha val="0"/>
                </a:schemeClr>
              </a:gs>
            </a:gsLst>
            <a:lin ang="5400000" scaled="1"/>
          </a:gradFill>
          <a:ln>
            <a:noFill/>
          </a:ln>
          <a:extLst/>
        </p:spPr>
        <p:txBody>
          <a:bodyPr/>
          <a:lstStyle/>
          <a:p>
            <a:pPr>
              <a:defRPr/>
            </a:pPr>
            <a:endParaRPr lang="zh-CN" altLang="en-US" kern="0" dirty="0">
              <a:solidFill>
                <a:sysClr val="windowText" lastClr="000000"/>
              </a:solidFill>
              <a:ea typeface="微软雅黑" pitchFamily="34" charset="-122"/>
            </a:endParaRPr>
          </a:p>
        </p:txBody>
      </p:sp>
      <p:sp>
        <p:nvSpPr>
          <p:cNvPr id="21" name="MH_Other_17"/>
          <p:cNvSpPr>
            <a:spLocks/>
          </p:cNvSpPr>
          <p:nvPr>
            <p:custDataLst>
              <p:tags r:id="rId18"/>
            </p:custDataLst>
          </p:nvPr>
        </p:nvSpPr>
        <p:spPr bwMode="auto">
          <a:xfrm>
            <a:off x="4760913" y="2592389"/>
            <a:ext cx="436562" cy="206375"/>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lumMod val="60000"/>
                  <a:lumOff val="40000"/>
                  <a:alpha val="0"/>
                </a:schemeClr>
              </a:gs>
            </a:gsLst>
            <a:lin ang="5400000" scaled="1"/>
          </a:gradFill>
          <a:ln>
            <a:noFill/>
          </a:ln>
          <a:extLst/>
        </p:spPr>
        <p:txBody>
          <a:bodyPr/>
          <a:lstStyle/>
          <a:p>
            <a:pPr>
              <a:defRPr/>
            </a:pPr>
            <a:endParaRPr lang="zh-CN" altLang="en-US" kern="0" dirty="0">
              <a:solidFill>
                <a:sysClr val="windowText" lastClr="000000"/>
              </a:solidFill>
              <a:ea typeface="微软雅黑" pitchFamily="34" charset="-122"/>
            </a:endParaRPr>
          </a:p>
        </p:txBody>
      </p:sp>
      <p:sp>
        <p:nvSpPr>
          <p:cNvPr id="22" name="MH_Other_18"/>
          <p:cNvSpPr>
            <a:spLocks/>
          </p:cNvSpPr>
          <p:nvPr>
            <p:custDataLst>
              <p:tags r:id="rId19"/>
            </p:custDataLst>
          </p:nvPr>
        </p:nvSpPr>
        <p:spPr bwMode="auto">
          <a:xfrm>
            <a:off x="4244976" y="3981450"/>
            <a:ext cx="644525" cy="306388"/>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lumMod val="60000"/>
                  <a:lumOff val="40000"/>
                  <a:alpha val="0"/>
                </a:schemeClr>
              </a:gs>
            </a:gsLst>
            <a:lin ang="5400000" scaled="1"/>
          </a:gradFill>
          <a:ln>
            <a:noFill/>
          </a:ln>
          <a:extLst/>
        </p:spPr>
        <p:txBody>
          <a:bodyPr/>
          <a:lstStyle/>
          <a:p>
            <a:pPr>
              <a:defRPr/>
            </a:pPr>
            <a:endParaRPr lang="zh-CN" altLang="en-US" kern="0" dirty="0">
              <a:solidFill>
                <a:sysClr val="windowText" lastClr="000000"/>
              </a:solidFill>
              <a:ea typeface="微软雅黑" pitchFamily="34" charset="-122"/>
            </a:endParaRPr>
          </a:p>
        </p:txBody>
      </p:sp>
      <p:sp>
        <p:nvSpPr>
          <p:cNvPr id="23" name="MH_SubTitle_2"/>
          <p:cNvSpPr txBox="1">
            <a:spLocks noChangeArrowheads="1"/>
          </p:cNvSpPr>
          <p:nvPr>
            <p:custDataLst>
              <p:tags r:id="rId20"/>
            </p:custDataLst>
          </p:nvPr>
        </p:nvSpPr>
        <p:spPr bwMode="auto">
          <a:xfrm>
            <a:off x="7497763" y="2225675"/>
            <a:ext cx="2393950" cy="1195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000" tIns="46800" rIns="90000" bIns="46800" anchor="ctr"/>
          <a:lstStyle>
            <a:defPPr>
              <a:defRPr lang="zh-CN"/>
            </a:defPPr>
            <a:lvl1pPr algn="r">
              <a:lnSpc>
                <a:spcPct val="130000"/>
              </a:lnSpc>
              <a:defRPr sz="2000"/>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gn="l"/>
            <a:r>
              <a:rPr lang="zh-CN" altLang="en-US" dirty="0">
                <a:effectLst>
                  <a:outerShdw blurRad="75057" dist="38100" dir="5400000" sy="-20000" rotWithShape="0">
                    <a:prstClr val="black">
                      <a:alpha val="25000"/>
                    </a:prstClr>
                  </a:outerShdw>
                </a:effectLst>
              </a:rPr>
              <a:t>模块化设计</a:t>
            </a:r>
          </a:p>
        </p:txBody>
      </p:sp>
      <p:sp>
        <p:nvSpPr>
          <p:cNvPr id="24" name="MH_SubTitle_1"/>
          <p:cNvSpPr txBox="1">
            <a:spLocks noChangeArrowheads="1"/>
          </p:cNvSpPr>
          <p:nvPr>
            <p:custDataLst>
              <p:tags r:id="rId21"/>
            </p:custDataLst>
          </p:nvPr>
        </p:nvSpPr>
        <p:spPr bwMode="auto">
          <a:xfrm>
            <a:off x="2152651" y="2236789"/>
            <a:ext cx="2505075" cy="1195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000" tIns="46800" rIns="90000" bIns="4680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r" eaLnBrk="1" hangingPunct="1">
              <a:lnSpc>
                <a:spcPct val="130000"/>
              </a:lnSpc>
              <a:defRPr/>
            </a:pPr>
            <a:r>
              <a:rPr lang="zh-CN" altLang="en-US" sz="2000" dirty="0" smtClean="0">
                <a:effectLst>
                  <a:outerShdw blurRad="75057" dist="38100" dir="5400000" sy="-20000" rotWithShape="0">
                    <a:prstClr val="black">
                      <a:alpha val="25000"/>
                    </a:prstClr>
                  </a:outerShdw>
                </a:effectLst>
                <a:latin typeface="+mn-lt"/>
                <a:ea typeface="+mn-ea"/>
              </a:rPr>
              <a:t>自顶向下</a:t>
            </a:r>
            <a:endParaRPr lang="zh-CN" altLang="en-US" sz="2000" dirty="0">
              <a:effectLst>
                <a:outerShdw blurRad="75057" dist="38100" dir="5400000" sy="-20000" rotWithShape="0">
                  <a:prstClr val="black">
                    <a:alpha val="25000"/>
                  </a:prstClr>
                </a:outerShdw>
              </a:effectLst>
              <a:latin typeface="+mn-lt"/>
              <a:ea typeface="+mn-ea"/>
            </a:endParaRPr>
          </a:p>
        </p:txBody>
      </p:sp>
      <p:sp>
        <p:nvSpPr>
          <p:cNvPr id="25" name="MH_SubTitle_4"/>
          <p:cNvSpPr txBox="1">
            <a:spLocks noChangeArrowheads="1"/>
          </p:cNvSpPr>
          <p:nvPr>
            <p:custDataLst>
              <p:tags r:id="rId22"/>
            </p:custDataLst>
          </p:nvPr>
        </p:nvSpPr>
        <p:spPr bwMode="auto">
          <a:xfrm>
            <a:off x="2152651" y="3744914"/>
            <a:ext cx="2047875" cy="1195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000" tIns="46800" rIns="90000" bIns="46800" anchor="ctr"/>
          <a:lstStyle>
            <a:defPPr>
              <a:defRPr lang="zh-CN"/>
            </a:defPPr>
            <a:lvl1pPr algn="r">
              <a:lnSpc>
                <a:spcPct val="130000"/>
              </a:lnSpc>
              <a:defRPr sz="2000"/>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r>
              <a:rPr lang="zh-CN" altLang="en-US" dirty="0">
                <a:effectLst>
                  <a:outerShdw blurRad="75057" dist="38100" dir="5400000" sy="-20000" rotWithShape="0">
                    <a:prstClr val="black">
                      <a:alpha val="25000"/>
                    </a:prstClr>
                  </a:outerShdw>
                </a:effectLst>
              </a:rPr>
              <a:t>逐步细化</a:t>
            </a:r>
          </a:p>
        </p:txBody>
      </p:sp>
      <p:sp>
        <p:nvSpPr>
          <p:cNvPr id="26" name="MH_SubTitle_3"/>
          <p:cNvSpPr txBox="1">
            <a:spLocks noChangeArrowheads="1"/>
          </p:cNvSpPr>
          <p:nvPr>
            <p:custDataLst>
              <p:tags r:id="rId23"/>
            </p:custDataLst>
          </p:nvPr>
        </p:nvSpPr>
        <p:spPr bwMode="auto">
          <a:xfrm>
            <a:off x="7989889" y="3667125"/>
            <a:ext cx="1901825" cy="1195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000" tIns="46800" rIns="90000" bIns="46800" anchor="ctr"/>
          <a:lstStyle>
            <a:defPPr>
              <a:defRPr lang="zh-CN"/>
            </a:defPPr>
            <a:lvl1pPr algn="r">
              <a:lnSpc>
                <a:spcPct val="130000"/>
              </a:lnSpc>
              <a:defRPr sz="2000"/>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gn="l"/>
            <a:r>
              <a:rPr lang="zh-CN" altLang="en-US" dirty="0">
                <a:effectLst>
                  <a:outerShdw blurRad="75057" dist="38100" dir="5400000" sy="-20000" rotWithShape="0">
                    <a:prstClr val="black">
                      <a:alpha val="25000"/>
                    </a:prstClr>
                  </a:outerShdw>
                </a:effectLst>
              </a:rPr>
              <a:t>结构化编码</a:t>
            </a:r>
          </a:p>
        </p:txBody>
      </p:sp>
    </p:spTree>
    <p:extLst>
      <p:ext uri="{BB962C8B-B14F-4D97-AF65-F5344CB8AC3E}">
        <p14:creationId xmlns:p14="http://schemas.microsoft.com/office/powerpoint/2010/main" xmlns="" val="9646288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KSO_Shape"/>
          <p:cNvSpPr>
            <a:spLocks/>
          </p:cNvSpPr>
          <p:nvPr/>
        </p:nvSpPr>
        <p:spPr bwMode="auto">
          <a:xfrm>
            <a:off x="4858828" y="3262343"/>
            <a:ext cx="1905000" cy="1765300"/>
          </a:xfrm>
          <a:custGeom>
            <a:avLst/>
            <a:gdLst>
              <a:gd name="T0" fmla="*/ 416334317 w 5965"/>
              <a:gd name="T1" fmla="*/ 75815881 h 5525"/>
              <a:gd name="T2" fmla="*/ 416538070 w 5965"/>
              <a:gd name="T3" fmla="*/ 102142015 h 5525"/>
              <a:gd name="T4" fmla="*/ 412968551 w 5965"/>
              <a:gd name="T5" fmla="*/ 149998739 h 5525"/>
              <a:gd name="T6" fmla="*/ 415008322 w 5965"/>
              <a:gd name="T7" fmla="*/ 163264210 h 5525"/>
              <a:gd name="T8" fmla="*/ 420413859 w 5965"/>
              <a:gd name="T9" fmla="*/ 173672291 h 5525"/>
              <a:gd name="T10" fmla="*/ 424493721 w 5965"/>
              <a:gd name="T11" fmla="*/ 190712788 h 5525"/>
              <a:gd name="T12" fmla="*/ 423983698 w 5965"/>
              <a:gd name="T13" fmla="*/ 209080215 h 5525"/>
              <a:gd name="T14" fmla="*/ 420107909 w 5965"/>
              <a:gd name="T15" fmla="*/ 229590285 h 5525"/>
              <a:gd name="T16" fmla="*/ 413478254 w 5965"/>
              <a:gd name="T17" fmla="*/ 244691987 h 5525"/>
              <a:gd name="T18" fmla="*/ 407766767 w 5965"/>
              <a:gd name="T19" fmla="*/ 249590096 h 5525"/>
              <a:gd name="T20" fmla="*/ 397465396 w 5965"/>
              <a:gd name="T21" fmla="*/ 255814496 h 5525"/>
              <a:gd name="T22" fmla="*/ 392671758 w 5965"/>
              <a:gd name="T23" fmla="*/ 263977690 h 5525"/>
              <a:gd name="T24" fmla="*/ 390020087 w 5965"/>
              <a:gd name="T25" fmla="*/ 284385517 h 5525"/>
              <a:gd name="T26" fmla="*/ 387878120 w 5965"/>
              <a:gd name="T27" fmla="*/ 299385614 h 5525"/>
              <a:gd name="T28" fmla="*/ 380840638 w 5965"/>
              <a:gd name="T29" fmla="*/ 311222230 h 5525"/>
              <a:gd name="T30" fmla="*/ 372681234 w 5965"/>
              <a:gd name="T31" fmla="*/ 324079365 h 5525"/>
              <a:gd name="T32" fmla="*/ 387878120 w 5965"/>
              <a:gd name="T33" fmla="*/ 335099630 h 5525"/>
              <a:gd name="T34" fmla="*/ 404502878 w 5965"/>
              <a:gd name="T35" fmla="*/ 367242149 h 5525"/>
              <a:gd name="T36" fmla="*/ 414090473 w 5965"/>
              <a:gd name="T37" fmla="*/ 377956321 h 5525"/>
              <a:gd name="T38" fmla="*/ 487932935 w 5965"/>
              <a:gd name="T39" fmla="*/ 405201051 h 5525"/>
              <a:gd name="T40" fmla="*/ 557083956 w 5965"/>
              <a:gd name="T41" fmla="*/ 433568224 h 5525"/>
              <a:gd name="T42" fmla="*/ 582786287 w 5965"/>
              <a:gd name="T43" fmla="*/ 444180473 h 5525"/>
              <a:gd name="T44" fmla="*/ 595535256 w 5965"/>
              <a:gd name="T45" fmla="*/ 453160019 h 5525"/>
              <a:gd name="T46" fmla="*/ 604816582 w 5965"/>
              <a:gd name="T47" fmla="*/ 465710742 h 5525"/>
              <a:gd name="T48" fmla="*/ 607774521 w 5965"/>
              <a:gd name="T49" fmla="*/ 515098245 h 5525"/>
              <a:gd name="T50" fmla="*/ 204073 w 5965"/>
              <a:gd name="T51" fmla="*/ 563771320 h 5525"/>
              <a:gd name="T52" fmla="*/ 1427872 w 5965"/>
              <a:gd name="T53" fmla="*/ 479588397 h 5525"/>
              <a:gd name="T54" fmla="*/ 6323706 w 5965"/>
              <a:gd name="T55" fmla="*/ 461017121 h 5525"/>
              <a:gd name="T56" fmla="*/ 16930707 w 5965"/>
              <a:gd name="T57" fmla="*/ 449792689 h 5525"/>
              <a:gd name="T58" fmla="*/ 30495968 w 5965"/>
              <a:gd name="T59" fmla="*/ 441629494 h 5525"/>
              <a:gd name="T60" fmla="*/ 67621272 w 5965"/>
              <a:gd name="T61" fmla="*/ 427751840 h 5525"/>
              <a:gd name="T62" fmla="*/ 156558744 w 5965"/>
              <a:gd name="T63" fmla="*/ 389895181 h 5525"/>
              <a:gd name="T64" fmla="*/ 196336039 w 5965"/>
              <a:gd name="T65" fmla="*/ 376425862 h 5525"/>
              <a:gd name="T66" fmla="*/ 207555259 w 5965"/>
              <a:gd name="T67" fmla="*/ 361425765 h 5525"/>
              <a:gd name="T68" fmla="*/ 232951320 w 5965"/>
              <a:gd name="T69" fmla="*/ 332038392 h 5525"/>
              <a:gd name="T70" fmla="*/ 227545783 w 5965"/>
              <a:gd name="T71" fmla="*/ 319283501 h 5525"/>
              <a:gd name="T72" fmla="*/ 219284183 w 5965"/>
              <a:gd name="T73" fmla="*/ 309487603 h 5525"/>
              <a:gd name="T74" fmla="*/ 211634801 w 5965"/>
              <a:gd name="T75" fmla="*/ 254079869 h 5525"/>
              <a:gd name="T76" fmla="*/ 201435626 w 5965"/>
              <a:gd name="T77" fmla="*/ 252038830 h 5525"/>
              <a:gd name="T78" fmla="*/ 194602217 w 5965"/>
              <a:gd name="T79" fmla="*/ 247549057 h 5525"/>
              <a:gd name="T80" fmla="*/ 188584461 w 5965"/>
              <a:gd name="T81" fmla="*/ 236324625 h 5525"/>
              <a:gd name="T82" fmla="*/ 183484873 w 5965"/>
              <a:gd name="T83" fmla="*/ 214284096 h 5525"/>
              <a:gd name="T84" fmla="*/ 180731007 w 5965"/>
              <a:gd name="T85" fmla="*/ 182651837 h 5525"/>
              <a:gd name="T86" fmla="*/ 183484873 w 5965"/>
              <a:gd name="T87" fmla="*/ 173978383 h 5525"/>
              <a:gd name="T88" fmla="*/ 188380388 w 5965"/>
              <a:gd name="T89" fmla="*/ 161325415 h 5525"/>
              <a:gd name="T90" fmla="*/ 186442494 w 5965"/>
              <a:gd name="T91" fmla="*/ 146325318 h 5525"/>
              <a:gd name="T92" fmla="*/ 182158878 w 5965"/>
              <a:gd name="T93" fmla="*/ 105101329 h 5525"/>
              <a:gd name="T94" fmla="*/ 185728718 w 5965"/>
              <a:gd name="T95" fmla="*/ 72550475 h 5525"/>
              <a:gd name="T96" fmla="*/ 195927893 w 5965"/>
              <a:gd name="T97" fmla="*/ 47856724 h 5525"/>
              <a:gd name="T98" fmla="*/ 211736678 w 5965"/>
              <a:gd name="T99" fmla="*/ 30203724 h 5525"/>
              <a:gd name="T100" fmla="*/ 231931275 w 5965"/>
              <a:gd name="T101" fmla="*/ 18979291 h 5525"/>
              <a:gd name="T102" fmla="*/ 260693422 w 5965"/>
              <a:gd name="T103" fmla="*/ 8367362 h 5525"/>
              <a:gd name="T104" fmla="*/ 283845639 w 5965"/>
              <a:gd name="T105" fmla="*/ 2346811 h 5525"/>
              <a:gd name="T106" fmla="*/ 309547969 w 5965"/>
              <a:gd name="T107" fmla="*/ 0 h 5525"/>
              <a:gd name="T108" fmla="*/ 336575975 w 5965"/>
              <a:gd name="T109" fmla="*/ 3469254 h 5525"/>
              <a:gd name="T110" fmla="*/ 364114003 w 5965"/>
              <a:gd name="T111" fmla="*/ 15305870 h 5525"/>
              <a:gd name="T112" fmla="*/ 399199536 w 5965"/>
              <a:gd name="T113" fmla="*/ 32550854 h 5525"/>
              <a:gd name="T114" fmla="*/ 407256744 w 5965"/>
              <a:gd name="T115" fmla="*/ 44081378 h 552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965" h="5525">
                <a:moveTo>
                  <a:pt x="4036" y="532"/>
                </a:moveTo>
                <a:lnTo>
                  <a:pt x="4036" y="532"/>
                </a:lnTo>
                <a:lnTo>
                  <a:pt x="4053" y="600"/>
                </a:lnTo>
                <a:lnTo>
                  <a:pt x="4065" y="654"/>
                </a:lnTo>
                <a:lnTo>
                  <a:pt x="4075" y="700"/>
                </a:lnTo>
                <a:lnTo>
                  <a:pt x="4082" y="743"/>
                </a:lnTo>
                <a:lnTo>
                  <a:pt x="4085" y="785"/>
                </a:lnTo>
                <a:lnTo>
                  <a:pt x="4088" y="833"/>
                </a:lnTo>
                <a:lnTo>
                  <a:pt x="4088" y="889"/>
                </a:lnTo>
                <a:lnTo>
                  <a:pt x="4087" y="959"/>
                </a:lnTo>
                <a:lnTo>
                  <a:pt x="4084" y="1001"/>
                </a:lnTo>
                <a:lnTo>
                  <a:pt x="4079" y="1065"/>
                </a:lnTo>
                <a:lnTo>
                  <a:pt x="4063" y="1229"/>
                </a:lnTo>
                <a:lnTo>
                  <a:pt x="4056" y="1316"/>
                </a:lnTo>
                <a:lnTo>
                  <a:pt x="4051" y="1398"/>
                </a:lnTo>
                <a:lnTo>
                  <a:pt x="4050" y="1436"/>
                </a:lnTo>
                <a:lnTo>
                  <a:pt x="4049" y="1470"/>
                </a:lnTo>
                <a:lnTo>
                  <a:pt x="4050" y="1499"/>
                </a:lnTo>
                <a:lnTo>
                  <a:pt x="4051" y="1523"/>
                </a:lnTo>
                <a:lnTo>
                  <a:pt x="4055" y="1555"/>
                </a:lnTo>
                <a:lnTo>
                  <a:pt x="4061" y="1580"/>
                </a:lnTo>
                <a:lnTo>
                  <a:pt x="4069" y="1600"/>
                </a:lnTo>
                <a:lnTo>
                  <a:pt x="4076" y="1619"/>
                </a:lnTo>
                <a:lnTo>
                  <a:pt x="4085" y="1636"/>
                </a:lnTo>
                <a:lnTo>
                  <a:pt x="4097" y="1655"/>
                </a:lnTo>
                <a:lnTo>
                  <a:pt x="4109" y="1676"/>
                </a:lnTo>
                <a:lnTo>
                  <a:pt x="4122" y="1702"/>
                </a:lnTo>
                <a:lnTo>
                  <a:pt x="4133" y="1727"/>
                </a:lnTo>
                <a:lnTo>
                  <a:pt x="4142" y="1754"/>
                </a:lnTo>
                <a:lnTo>
                  <a:pt x="4149" y="1782"/>
                </a:lnTo>
                <a:lnTo>
                  <a:pt x="4156" y="1811"/>
                </a:lnTo>
                <a:lnTo>
                  <a:pt x="4159" y="1840"/>
                </a:lnTo>
                <a:lnTo>
                  <a:pt x="4162" y="1869"/>
                </a:lnTo>
                <a:lnTo>
                  <a:pt x="4163" y="1899"/>
                </a:lnTo>
                <a:lnTo>
                  <a:pt x="4165" y="1929"/>
                </a:lnTo>
                <a:lnTo>
                  <a:pt x="4163" y="1959"/>
                </a:lnTo>
                <a:lnTo>
                  <a:pt x="4162" y="1989"/>
                </a:lnTo>
                <a:lnTo>
                  <a:pt x="4160" y="2018"/>
                </a:lnTo>
                <a:lnTo>
                  <a:pt x="4157" y="2049"/>
                </a:lnTo>
                <a:lnTo>
                  <a:pt x="4149" y="2104"/>
                </a:lnTo>
                <a:lnTo>
                  <a:pt x="4140" y="2158"/>
                </a:lnTo>
                <a:lnTo>
                  <a:pt x="4134" y="2187"/>
                </a:lnTo>
                <a:lnTo>
                  <a:pt x="4127" y="2218"/>
                </a:lnTo>
                <a:lnTo>
                  <a:pt x="4119" y="2250"/>
                </a:lnTo>
                <a:lnTo>
                  <a:pt x="4109" y="2283"/>
                </a:lnTo>
                <a:lnTo>
                  <a:pt x="4097" y="2315"/>
                </a:lnTo>
                <a:lnTo>
                  <a:pt x="4084" y="2345"/>
                </a:lnTo>
                <a:lnTo>
                  <a:pt x="4070" y="2373"/>
                </a:lnTo>
                <a:lnTo>
                  <a:pt x="4062" y="2387"/>
                </a:lnTo>
                <a:lnTo>
                  <a:pt x="4054" y="2398"/>
                </a:lnTo>
                <a:lnTo>
                  <a:pt x="4045" y="2410"/>
                </a:lnTo>
                <a:lnTo>
                  <a:pt x="4034" y="2420"/>
                </a:lnTo>
                <a:lnTo>
                  <a:pt x="4023" y="2430"/>
                </a:lnTo>
                <a:lnTo>
                  <a:pt x="4011" y="2438"/>
                </a:lnTo>
                <a:lnTo>
                  <a:pt x="3998" y="2446"/>
                </a:lnTo>
                <a:lnTo>
                  <a:pt x="3986" y="2452"/>
                </a:lnTo>
                <a:lnTo>
                  <a:pt x="3959" y="2467"/>
                </a:lnTo>
                <a:lnTo>
                  <a:pt x="3933" y="2480"/>
                </a:lnTo>
                <a:lnTo>
                  <a:pt x="3920" y="2488"/>
                </a:lnTo>
                <a:lnTo>
                  <a:pt x="3908" y="2497"/>
                </a:lnTo>
                <a:lnTo>
                  <a:pt x="3897" y="2507"/>
                </a:lnTo>
                <a:lnTo>
                  <a:pt x="3887" y="2517"/>
                </a:lnTo>
                <a:lnTo>
                  <a:pt x="3877" y="2529"/>
                </a:lnTo>
                <a:lnTo>
                  <a:pt x="3868" y="2544"/>
                </a:lnTo>
                <a:lnTo>
                  <a:pt x="3858" y="2565"/>
                </a:lnTo>
                <a:lnTo>
                  <a:pt x="3850" y="2587"/>
                </a:lnTo>
                <a:lnTo>
                  <a:pt x="3843" y="2611"/>
                </a:lnTo>
                <a:lnTo>
                  <a:pt x="3838" y="2634"/>
                </a:lnTo>
                <a:lnTo>
                  <a:pt x="3834" y="2659"/>
                </a:lnTo>
                <a:lnTo>
                  <a:pt x="3831" y="2684"/>
                </a:lnTo>
                <a:lnTo>
                  <a:pt x="3828" y="2736"/>
                </a:lnTo>
                <a:lnTo>
                  <a:pt x="3824" y="2787"/>
                </a:lnTo>
                <a:lnTo>
                  <a:pt x="3821" y="2837"/>
                </a:lnTo>
                <a:lnTo>
                  <a:pt x="3819" y="2863"/>
                </a:lnTo>
                <a:lnTo>
                  <a:pt x="3814" y="2887"/>
                </a:lnTo>
                <a:lnTo>
                  <a:pt x="3810" y="2911"/>
                </a:lnTo>
                <a:lnTo>
                  <a:pt x="3803" y="2934"/>
                </a:lnTo>
                <a:lnTo>
                  <a:pt x="3794" y="2959"/>
                </a:lnTo>
                <a:lnTo>
                  <a:pt x="3784" y="2980"/>
                </a:lnTo>
                <a:lnTo>
                  <a:pt x="3773" y="3000"/>
                </a:lnTo>
                <a:lnTo>
                  <a:pt x="3761" y="3018"/>
                </a:lnTo>
                <a:lnTo>
                  <a:pt x="3747" y="3035"/>
                </a:lnTo>
                <a:lnTo>
                  <a:pt x="3734" y="3050"/>
                </a:lnTo>
                <a:lnTo>
                  <a:pt x="3708" y="3081"/>
                </a:lnTo>
                <a:lnTo>
                  <a:pt x="3696" y="3098"/>
                </a:lnTo>
                <a:lnTo>
                  <a:pt x="3684" y="3115"/>
                </a:lnTo>
                <a:lnTo>
                  <a:pt x="3673" y="3133"/>
                </a:lnTo>
                <a:lnTo>
                  <a:pt x="3663" y="3153"/>
                </a:lnTo>
                <a:lnTo>
                  <a:pt x="3654" y="3176"/>
                </a:lnTo>
                <a:lnTo>
                  <a:pt x="3647" y="3201"/>
                </a:lnTo>
                <a:lnTo>
                  <a:pt x="3643" y="3229"/>
                </a:lnTo>
                <a:lnTo>
                  <a:pt x="3640" y="3261"/>
                </a:lnTo>
                <a:lnTo>
                  <a:pt x="3803" y="3284"/>
                </a:lnTo>
                <a:lnTo>
                  <a:pt x="3852" y="3389"/>
                </a:lnTo>
                <a:lnTo>
                  <a:pt x="3881" y="3449"/>
                </a:lnTo>
                <a:lnTo>
                  <a:pt x="3914" y="3511"/>
                </a:lnTo>
                <a:lnTo>
                  <a:pt x="3930" y="3542"/>
                </a:lnTo>
                <a:lnTo>
                  <a:pt x="3948" y="3571"/>
                </a:lnTo>
                <a:lnTo>
                  <a:pt x="3966" y="3599"/>
                </a:lnTo>
                <a:lnTo>
                  <a:pt x="3985" y="3626"/>
                </a:lnTo>
                <a:lnTo>
                  <a:pt x="4003" y="3649"/>
                </a:lnTo>
                <a:lnTo>
                  <a:pt x="4022" y="3670"/>
                </a:lnTo>
                <a:lnTo>
                  <a:pt x="4041" y="3689"/>
                </a:lnTo>
                <a:lnTo>
                  <a:pt x="4051" y="3697"/>
                </a:lnTo>
                <a:lnTo>
                  <a:pt x="4060" y="3704"/>
                </a:lnTo>
                <a:lnTo>
                  <a:pt x="4316" y="3774"/>
                </a:lnTo>
                <a:lnTo>
                  <a:pt x="4431" y="3821"/>
                </a:lnTo>
                <a:lnTo>
                  <a:pt x="4547" y="3870"/>
                </a:lnTo>
                <a:lnTo>
                  <a:pt x="4784" y="3971"/>
                </a:lnTo>
                <a:lnTo>
                  <a:pt x="5020" y="4073"/>
                </a:lnTo>
                <a:lnTo>
                  <a:pt x="5251" y="4171"/>
                </a:lnTo>
                <a:lnTo>
                  <a:pt x="5302" y="4192"/>
                </a:lnTo>
                <a:lnTo>
                  <a:pt x="5356" y="4211"/>
                </a:lnTo>
                <a:lnTo>
                  <a:pt x="5462" y="4249"/>
                </a:lnTo>
                <a:lnTo>
                  <a:pt x="5514" y="4267"/>
                </a:lnTo>
                <a:lnTo>
                  <a:pt x="5567" y="4287"/>
                </a:lnTo>
                <a:lnTo>
                  <a:pt x="5617" y="4307"/>
                </a:lnTo>
                <a:lnTo>
                  <a:pt x="5666" y="4328"/>
                </a:lnTo>
                <a:lnTo>
                  <a:pt x="5691" y="4341"/>
                </a:lnTo>
                <a:lnTo>
                  <a:pt x="5714" y="4353"/>
                </a:lnTo>
                <a:lnTo>
                  <a:pt x="5736" y="4365"/>
                </a:lnTo>
                <a:lnTo>
                  <a:pt x="5759" y="4379"/>
                </a:lnTo>
                <a:lnTo>
                  <a:pt x="5780" y="4393"/>
                </a:lnTo>
                <a:lnTo>
                  <a:pt x="5800" y="4408"/>
                </a:lnTo>
                <a:lnTo>
                  <a:pt x="5820" y="4424"/>
                </a:lnTo>
                <a:lnTo>
                  <a:pt x="5839" y="4441"/>
                </a:lnTo>
                <a:lnTo>
                  <a:pt x="5857" y="4459"/>
                </a:lnTo>
                <a:lnTo>
                  <a:pt x="5874" y="4477"/>
                </a:lnTo>
                <a:lnTo>
                  <a:pt x="5889" y="4497"/>
                </a:lnTo>
                <a:lnTo>
                  <a:pt x="5904" y="4518"/>
                </a:lnTo>
                <a:lnTo>
                  <a:pt x="5917" y="4540"/>
                </a:lnTo>
                <a:lnTo>
                  <a:pt x="5930" y="4564"/>
                </a:lnTo>
                <a:lnTo>
                  <a:pt x="5942" y="4588"/>
                </a:lnTo>
                <a:lnTo>
                  <a:pt x="5952" y="4615"/>
                </a:lnTo>
                <a:lnTo>
                  <a:pt x="5952" y="4700"/>
                </a:lnTo>
                <a:lnTo>
                  <a:pt x="5954" y="4804"/>
                </a:lnTo>
                <a:lnTo>
                  <a:pt x="5959" y="5048"/>
                </a:lnTo>
                <a:lnTo>
                  <a:pt x="5963" y="5176"/>
                </a:lnTo>
                <a:lnTo>
                  <a:pt x="5965" y="5302"/>
                </a:lnTo>
                <a:lnTo>
                  <a:pt x="5965" y="5420"/>
                </a:lnTo>
                <a:lnTo>
                  <a:pt x="5965" y="5525"/>
                </a:lnTo>
                <a:lnTo>
                  <a:pt x="2" y="5525"/>
                </a:lnTo>
                <a:lnTo>
                  <a:pt x="0" y="5420"/>
                </a:lnTo>
                <a:lnTo>
                  <a:pt x="2" y="5302"/>
                </a:lnTo>
                <a:lnTo>
                  <a:pt x="4" y="5176"/>
                </a:lnTo>
                <a:lnTo>
                  <a:pt x="6" y="5048"/>
                </a:lnTo>
                <a:lnTo>
                  <a:pt x="12" y="4804"/>
                </a:lnTo>
                <a:lnTo>
                  <a:pt x="14" y="4700"/>
                </a:lnTo>
                <a:lnTo>
                  <a:pt x="15" y="4615"/>
                </a:lnTo>
                <a:lnTo>
                  <a:pt x="25" y="4588"/>
                </a:lnTo>
                <a:lnTo>
                  <a:pt x="36" y="4564"/>
                </a:lnTo>
                <a:lnTo>
                  <a:pt x="48" y="4540"/>
                </a:lnTo>
                <a:lnTo>
                  <a:pt x="62" y="4518"/>
                </a:lnTo>
                <a:lnTo>
                  <a:pt x="77" y="4497"/>
                </a:lnTo>
                <a:lnTo>
                  <a:pt x="93" y="4477"/>
                </a:lnTo>
                <a:lnTo>
                  <a:pt x="110" y="4459"/>
                </a:lnTo>
                <a:lnTo>
                  <a:pt x="128" y="4441"/>
                </a:lnTo>
                <a:lnTo>
                  <a:pt x="147" y="4424"/>
                </a:lnTo>
                <a:lnTo>
                  <a:pt x="166" y="4408"/>
                </a:lnTo>
                <a:lnTo>
                  <a:pt x="187" y="4393"/>
                </a:lnTo>
                <a:lnTo>
                  <a:pt x="208" y="4379"/>
                </a:lnTo>
                <a:lnTo>
                  <a:pt x="230" y="4365"/>
                </a:lnTo>
                <a:lnTo>
                  <a:pt x="253" y="4353"/>
                </a:lnTo>
                <a:lnTo>
                  <a:pt x="276" y="4341"/>
                </a:lnTo>
                <a:lnTo>
                  <a:pt x="299" y="4328"/>
                </a:lnTo>
                <a:lnTo>
                  <a:pt x="349" y="4307"/>
                </a:lnTo>
                <a:lnTo>
                  <a:pt x="400" y="4287"/>
                </a:lnTo>
                <a:lnTo>
                  <a:pt x="451" y="4267"/>
                </a:lnTo>
                <a:lnTo>
                  <a:pt x="505" y="4249"/>
                </a:lnTo>
                <a:lnTo>
                  <a:pt x="611" y="4211"/>
                </a:lnTo>
                <a:lnTo>
                  <a:pt x="663" y="4192"/>
                </a:lnTo>
                <a:lnTo>
                  <a:pt x="716" y="4171"/>
                </a:lnTo>
                <a:lnTo>
                  <a:pt x="945" y="4073"/>
                </a:lnTo>
                <a:lnTo>
                  <a:pt x="1183" y="3971"/>
                </a:lnTo>
                <a:lnTo>
                  <a:pt x="1419" y="3870"/>
                </a:lnTo>
                <a:lnTo>
                  <a:pt x="1535" y="3821"/>
                </a:lnTo>
                <a:lnTo>
                  <a:pt x="1649" y="3774"/>
                </a:lnTo>
                <a:lnTo>
                  <a:pt x="1906" y="3704"/>
                </a:lnTo>
                <a:lnTo>
                  <a:pt x="1916" y="3697"/>
                </a:lnTo>
                <a:lnTo>
                  <a:pt x="1925" y="3689"/>
                </a:lnTo>
                <a:lnTo>
                  <a:pt x="1944" y="3670"/>
                </a:lnTo>
                <a:lnTo>
                  <a:pt x="1963" y="3649"/>
                </a:lnTo>
                <a:lnTo>
                  <a:pt x="1982" y="3626"/>
                </a:lnTo>
                <a:lnTo>
                  <a:pt x="1999" y="3599"/>
                </a:lnTo>
                <a:lnTo>
                  <a:pt x="2017" y="3571"/>
                </a:lnTo>
                <a:lnTo>
                  <a:pt x="2035" y="3542"/>
                </a:lnTo>
                <a:lnTo>
                  <a:pt x="2052" y="3511"/>
                </a:lnTo>
                <a:lnTo>
                  <a:pt x="2084" y="3449"/>
                </a:lnTo>
                <a:lnTo>
                  <a:pt x="2114" y="3389"/>
                </a:lnTo>
                <a:lnTo>
                  <a:pt x="2162" y="3284"/>
                </a:lnTo>
                <a:lnTo>
                  <a:pt x="2284" y="3254"/>
                </a:lnTo>
                <a:lnTo>
                  <a:pt x="2278" y="3228"/>
                </a:lnTo>
                <a:lnTo>
                  <a:pt x="2272" y="3203"/>
                </a:lnTo>
                <a:lnTo>
                  <a:pt x="2263" y="3182"/>
                </a:lnTo>
                <a:lnTo>
                  <a:pt x="2253" y="3162"/>
                </a:lnTo>
                <a:lnTo>
                  <a:pt x="2243" y="3145"/>
                </a:lnTo>
                <a:lnTo>
                  <a:pt x="2231" y="3129"/>
                </a:lnTo>
                <a:lnTo>
                  <a:pt x="2220" y="3115"/>
                </a:lnTo>
                <a:lnTo>
                  <a:pt x="2208" y="3100"/>
                </a:lnTo>
                <a:lnTo>
                  <a:pt x="2183" y="3075"/>
                </a:lnTo>
                <a:lnTo>
                  <a:pt x="2172" y="3061"/>
                </a:lnTo>
                <a:lnTo>
                  <a:pt x="2160" y="3048"/>
                </a:lnTo>
                <a:lnTo>
                  <a:pt x="2150" y="3033"/>
                </a:lnTo>
                <a:lnTo>
                  <a:pt x="2139" y="3017"/>
                </a:lnTo>
                <a:lnTo>
                  <a:pt x="2130" y="3000"/>
                </a:lnTo>
                <a:lnTo>
                  <a:pt x="2122" y="2981"/>
                </a:lnTo>
                <a:lnTo>
                  <a:pt x="2075" y="2490"/>
                </a:lnTo>
                <a:lnTo>
                  <a:pt x="2074" y="2491"/>
                </a:lnTo>
                <a:lnTo>
                  <a:pt x="2071" y="2491"/>
                </a:lnTo>
                <a:lnTo>
                  <a:pt x="2059" y="2490"/>
                </a:lnTo>
                <a:lnTo>
                  <a:pt x="2040" y="2487"/>
                </a:lnTo>
                <a:lnTo>
                  <a:pt x="2018" y="2481"/>
                </a:lnTo>
                <a:lnTo>
                  <a:pt x="1975" y="2470"/>
                </a:lnTo>
                <a:lnTo>
                  <a:pt x="1959" y="2465"/>
                </a:lnTo>
                <a:lnTo>
                  <a:pt x="1949" y="2460"/>
                </a:lnTo>
                <a:lnTo>
                  <a:pt x="1935" y="2450"/>
                </a:lnTo>
                <a:lnTo>
                  <a:pt x="1921" y="2439"/>
                </a:lnTo>
                <a:lnTo>
                  <a:pt x="1908" y="2426"/>
                </a:lnTo>
                <a:lnTo>
                  <a:pt x="1897" y="2410"/>
                </a:lnTo>
                <a:lnTo>
                  <a:pt x="1886" y="2394"/>
                </a:lnTo>
                <a:lnTo>
                  <a:pt x="1876" y="2377"/>
                </a:lnTo>
                <a:lnTo>
                  <a:pt x="1866" y="2358"/>
                </a:lnTo>
                <a:lnTo>
                  <a:pt x="1857" y="2337"/>
                </a:lnTo>
                <a:lnTo>
                  <a:pt x="1849" y="2316"/>
                </a:lnTo>
                <a:lnTo>
                  <a:pt x="1841" y="2295"/>
                </a:lnTo>
                <a:lnTo>
                  <a:pt x="1834" y="2273"/>
                </a:lnTo>
                <a:lnTo>
                  <a:pt x="1828" y="2249"/>
                </a:lnTo>
                <a:lnTo>
                  <a:pt x="1817" y="2200"/>
                </a:lnTo>
                <a:lnTo>
                  <a:pt x="1806" y="2151"/>
                </a:lnTo>
                <a:lnTo>
                  <a:pt x="1799" y="2100"/>
                </a:lnTo>
                <a:lnTo>
                  <a:pt x="1793" y="2050"/>
                </a:lnTo>
                <a:lnTo>
                  <a:pt x="1787" y="2000"/>
                </a:lnTo>
                <a:lnTo>
                  <a:pt x="1784" y="1952"/>
                </a:lnTo>
                <a:lnTo>
                  <a:pt x="1777" y="1863"/>
                </a:lnTo>
                <a:lnTo>
                  <a:pt x="1772" y="1790"/>
                </a:lnTo>
                <a:lnTo>
                  <a:pt x="1772" y="1775"/>
                </a:lnTo>
                <a:lnTo>
                  <a:pt x="1774" y="1762"/>
                </a:lnTo>
                <a:lnTo>
                  <a:pt x="1779" y="1747"/>
                </a:lnTo>
                <a:lnTo>
                  <a:pt x="1784" y="1734"/>
                </a:lnTo>
                <a:lnTo>
                  <a:pt x="1791" y="1720"/>
                </a:lnTo>
                <a:lnTo>
                  <a:pt x="1799" y="1705"/>
                </a:lnTo>
                <a:lnTo>
                  <a:pt x="1815" y="1674"/>
                </a:lnTo>
                <a:lnTo>
                  <a:pt x="1823" y="1657"/>
                </a:lnTo>
                <a:lnTo>
                  <a:pt x="1831" y="1640"/>
                </a:lnTo>
                <a:lnTo>
                  <a:pt x="1838" y="1621"/>
                </a:lnTo>
                <a:lnTo>
                  <a:pt x="1842" y="1602"/>
                </a:lnTo>
                <a:lnTo>
                  <a:pt x="1847" y="1581"/>
                </a:lnTo>
                <a:lnTo>
                  <a:pt x="1848" y="1559"/>
                </a:lnTo>
                <a:lnTo>
                  <a:pt x="1847" y="1536"/>
                </a:lnTo>
                <a:lnTo>
                  <a:pt x="1844" y="1523"/>
                </a:lnTo>
                <a:lnTo>
                  <a:pt x="1842" y="1510"/>
                </a:lnTo>
                <a:lnTo>
                  <a:pt x="1828" y="1434"/>
                </a:lnTo>
                <a:lnTo>
                  <a:pt x="1814" y="1360"/>
                </a:lnTo>
                <a:lnTo>
                  <a:pt x="1804" y="1290"/>
                </a:lnTo>
                <a:lnTo>
                  <a:pt x="1796" y="1221"/>
                </a:lnTo>
                <a:lnTo>
                  <a:pt x="1791" y="1155"/>
                </a:lnTo>
                <a:lnTo>
                  <a:pt x="1787" y="1092"/>
                </a:lnTo>
                <a:lnTo>
                  <a:pt x="1786" y="1030"/>
                </a:lnTo>
                <a:lnTo>
                  <a:pt x="1786" y="971"/>
                </a:lnTo>
                <a:lnTo>
                  <a:pt x="1790" y="915"/>
                </a:lnTo>
                <a:lnTo>
                  <a:pt x="1794" y="861"/>
                </a:lnTo>
                <a:lnTo>
                  <a:pt x="1802" y="808"/>
                </a:lnTo>
                <a:lnTo>
                  <a:pt x="1810" y="759"/>
                </a:lnTo>
                <a:lnTo>
                  <a:pt x="1821" y="711"/>
                </a:lnTo>
                <a:lnTo>
                  <a:pt x="1833" y="666"/>
                </a:lnTo>
                <a:lnTo>
                  <a:pt x="1848" y="622"/>
                </a:lnTo>
                <a:lnTo>
                  <a:pt x="1863" y="581"/>
                </a:lnTo>
                <a:lnTo>
                  <a:pt x="1881" y="542"/>
                </a:lnTo>
                <a:lnTo>
                  <a:pt x="1900" y="504"/>
                </a:lnTo>
                <a:lnTo>
                  <a:pt x="1921" y="469"/>
                </a:lnTo>
                <a:lnTo>
                  <a:pt x="1944" y="436"/>
                </a:lnTo>
                <a:lnTo>
                  <a:pt x="1967" y="403"/>
                </a:lnTo>
                <a:lnTo>
                  <a:pt x="1993" y="374"/>
                </a:lnTo>
                <a:lnTo>
                  <a:pt x="2020" y="347"/>
                </a:lnTo>
                <a:lnTo>
                  <a:pt x="2047" y="320"/>
                </a:lnTo>
                <a:lnTo>
                  <a:pt x="2076" y="296"/>
                </a:lnTo>
                <a:lnTo>
                  <a:pt x="2107" y="274"/>
                </a:lnTo>
                <a:lnTo>
                  <a:pt x="2138" y="253"/>
                </a:lnTo>
                <a:lnTo>
                  <a:pt x="2170" y="234"/>
                </a:lnTo>
                <a:lnTo>
                  <a:pt x="2204" y="216"/>
                </a:lnTo>
                <a:lnTo>
                  <a:pt x="2239" y="200"/>
                </a:lnTo>
                <a:lnTo>
                  <a:pt x="2274" y="186"/>
                </a:lnTo>
                <a:lnTo>
                  <a:pt x="2311" y="174"/>
                </a:lnTo>
                <a:lnTo>
                  <a:pt x="2364" y="151"/>
                </a:lnTo>
                <a:lnTo>
                  <a:pt x="2423" y="129"/>
                </a:lnTo>
                <a:lnTo>
                  <a:pt x="2488" y="105"/>
                </a:lnTo>
                <a:lnTo>
                  <a:pt x="2556" y="82"/>
                </a:lnTo>
                <a:lnTo>
                  <a:pt x="2592" y="71"/>
                </a:lnTo>
                <a:lnTo>
                  <a:pt x="2627" y="60"/>
                </a:lnTo>
                <a:lnTo>
                  <a:pt x="2665" y="50"/>
                </a:lnTo>
                <a:lnTo>
                  <a:pt x="2703" y="40"/>
                </a:lnTo>
                <a:lnTo>
                  <a:pt x="2742" y="31"/>
                </a:lnTo>
                <a:lnTo>
                  <a:pt x="2783" y="23"/>
                </a:lnTo>
                <a:lnTo>
                  <a:pt x="2823" y="16"/>
                </a:lnTo>
                <a:lnTo>
                  <a:pt x="2864" y="11"/>
                </a:lnTo>
                <a:lnTo>
                  <a:pt x="2906" y="5"/>
                </a:lnTo>
                <a:lnTo>
                  <a:pt x="2949" y="2"/>
                </a:lnTo>
                <a:lnTo>
                  <a:pt x="2991" y="0"/>
                </a:lnTo>
                <a:lnTo>
                  <a:pt x="3035" y="0"/>
                </a:lnTo>
                <a:lnTo>
                  <a:pt x="3078" y="1"/>
                </a:lnTo>
                <a:lnTo>
                  <a:pt x="3122" y="3"/>
                </a:lnTo>
                <a:lnTo>
                  <a:pt x="3166" y="9"/>
                </a:lnTo>
                <a:lnTo>
                  <a:pt x="3211" y="14"/>
                </a:lnTo>
                <a:lnTo>
                  <a:pt x="3255" y="23"/>
                </a:lnTo>
                <a:lnTo>
                  <a:pt x="3300" y="34"/>
                </a:lnTo>
                <a:lnTo>
                  <a:pt x="3346" y="47"/>
                </a:lnTo>
                <a:lnTo>
                  <a:pt x="3390" y="62"/>
                </a:lnTo>
                <a:lnTo>
                  <a:pt x="3435" y="80"/>
                </a:lnTo>
                <a:lnTo>
                  <a:pt x="3481" y="101"/>
                </a:lnTo>
                <a:lnTo>
                  <a:pt x="3525" y="123"/>
                </a:lnTo>
                <a:lnTo>
                  <a:pt x="3570" y="150"/>
                </a:lnTo>
                <a:lnTo>
                  <a:pt x="3688" y="260"/>
                </a:lnTo>
                <a:lnTo>
                  <a:pt x="3879" y="292"/>
                </a:lnTo>
                <a:lnTo>
                  <a:pt x="3888" y="297"/>
                </a:lnTo>
                <a:lnTo>
                  <a:pt x="3897" y="304"/>
                </a:lnTo>
                <a:lnTo>
                  <a:pt x="3914" y="319"/>
                </a:lnTo>
                <a:lnTo>
                  <a:pt x="3929" y="335"/>
                </a:lnTo>
                <a:lnTo>
                  <a:pt x="3944" y="353"/>
                </a:lnTo>
                <a:lnTo>
                  <a:pt x="3958" y="372"/>
                </a:lnTo>
                <a:lnTo>
                  <a:pt x="3971" y="392"/>
                </a:lnTo>
                <a:lnTo>
                  <a:pt x="3983" y="412"/>
                </a:lnTo>
                <a:lnTo>
                  <a:pt x="3993" y="432"/>
                </a:lnTo>
                <a:lnTo>
                  <a:pt x="4012" y="470"/>
                </a:lnTo>
                <a:lnTo>
                  <a:pt x="4025" y="502"/>
                </a:lnTo>
                <a:lnTo>
                  <a:pt x="4036" y="532"/>
                </a:lnTo>
                <a:close/>
              </a:path>
            </a:pathLst>
          </a:custGeom>
          <a:solidFill>
            <a:schemeClr val="accent2"/>
          </a:solidFill>
          <a:ln>
            <a:noFill/>
          </a:ln>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5" name="线形标注 1 4"/>
          <p:cNvSpPr/>
          <p:nvPr/>
        </p:nvSpPr>
        <p:spPr>
          <a:xfrm flipH="1">
            <a:off x="2820839" y="3076875"/>
            <a:ext cx="1800000" cy="370936"/>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算法</a:t>
            </a:r>
            <a:endParaRPr lang="zh-CN" altLang="en-US" dirty="0"/>
          </a:p>
        </p:txBody>
      </p:sp>
      <p:sp>
        <p:nvSpPr>
          <p:cNvPr id="6" name="文本框 5"/>
          <p:cNvSpPr txBox="1"/>
          <p:nvPr/>
        </p:nvSpPr>
        <p:spPr>
          <a:xfrm>
            <a:off x="5302369" y="4627533"/>
            <a:ext cx="1017917" cy="400110"/>
          </a:xfrm>
          <a:prstGeom prst="rect">
            <a:avLst/>
          </a:prstGeom>
          <a:noFill/>
        </p:spPr>
        <p:txBody>
          <a:bodyPr wrap="square" rtlCol="0">
            <a:spAutoFit/>
          </a:bodyPr>
          <a:lstStyle/>
          <a:p>
            <a:pPr algn="ctr"/>
            <a:r>
              <a:rPr lang="zh-CN" altLang="en-US" sz="2000" b="1" dirty="0" smtClean="0">
                <a:solidFill>
                  <a:schemeClr val="bg1"/>
                </a:solidFill>
              </a:rPr>
              <a:t>程序员</a:t>
            </a:r>
            <a:endParaRPr lang="zh-CN" altLang="en-US" sz="2000" b="1" dirty="0">
              <a:solidFill>
                <a:schemeClr val="bg1"/>
              </a:solidFill>
            </a:endParaRPr>
          </a:p>
        </p:txBody>
      </p:sp>
      <p:sp>
        <p:nvSpPr>
          <p:cNvPr id="7" name="线形标注 1 6"/>
          <p:cNvSpPr/>
          <p:nvPr/>
        </p:nvSpPr>
        <p:spPr>
          <a:xfrm flipH="1">
            <a:off x="3058828" y="2283245"/>
            <a:ext cx="1800000" cy="370936"/>
          </a:xfrm>
          <a:prstGeom prst="borderCallout1">
            <a:avLst>
              <a:gd name="adj1" fmla="val 18750"/>
              <a:gd name="adj2" fmla="val -8333"/>
              <a:gd name="adj3" fmla="val 219477"/>
              <a:gd name="adj4" fmla="val -373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数据结构</a:t>
            </a:r>
            <a:endParaRPr lang="zh-CN" altLang="en-US" dirty="0"/>
          </a:p>
        </p:txBody>
      </p:sp>
      <p:sp>
        <p:nvSpPr>
          <p:cNvPr id="8" name="线形标注 1 7"/>
          <p:cNvSpPr/>
          <p:nvPr/>
        </p:nvSpPr>
        <p:spPr>
          <a:xfrm>
            <a:off x="6941432" y="3048240"/>
            <a:ext cx="1800000" cy="370936"/>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语言工具</a:t>
            </a:r>
            <a:endParaRPr lang="zh-CN" altLang="en-US" dirty="0"/>
          </a:p>
        </p:txBody>
      </p:sp>
      <p:sp>
        <p:nvSpPr>
          <p:cNvPr id="9" name="线形标注 1 8"/>
          <p:cNvSpPr/>
          <p:nvPr/>
        </p:nvSpPr>
        <p:spPr>
          <a:xfrm>
            <a:off x="6763828" y="2283245"/>
            <a:ext cx="1800000" cy="370936"/>
          </a:xfrm>
          <a:prstGeom prst="borderCallout1">
            <a:avLst>
              <a:gd name="adj1" fmla="val 18750"/>
              <a:gd name="adj2" fmla="val -8333"/>
              <a:gd name="adj3" fmla="val 219477"/>
              <a:gd name="adj4" fmla="val -373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程序设计方法</a:t>
            </a:r>
            <a:endParaRPr lang="zh-CN" altLang="en-US" dirty="0"/>
          </a:p>
        </p:txBody>
      </p:sp>
      <p:sp>
        <p:nvSpPr>
          <p:cNvPr id="10" name="椭圆 9"/>
          <p:cNvSpPr/>
          <p:nvPr/>
        </p:nvSpPr>
        <p:spPr>
          <a:xfrm>
            <a:off x="1595887" y="552091"/>
            <a:ext cx="8479766" cy="5883215"/>
          </a:xfrm>
          <a:prstGeom prst="ellipse">
            <a:avLst/>
          </a:prstGeom>
          <a:noFill/>
          <a:ln w="38100">
            <a:solidFill>
              <a:schemeClr val="bg1">
                <a:lumMod val="75000"/>
              </a:schemeClr>
            </a:solidFill>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xmlns="" val="24812993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67954" y="1181908"/>
            <a:ext cx="1188485" cy="759035"/>
          </a:xfrm>
        </p:spPr>
        <p:txBody>
          <a:bodyPr/>
          <a:lstStyle/>
          <a:p>
            <a:pPr algn="dist"/>
            <a:r>
              <a:rPr lang="zh-CN" altLang="en-US" dirty="0" smtClean="0"/>
              <a:t>算法</a:t>
            </a:r>
            <a:endParaRPr lang="zh-CN" altLang="en-US" dirty="0"/>
          </a:p>
        </p:txBody>
      </p:sp>
      <p:sp>
        <p:nvSpPr>
          <p:cNvPr id="3" name="内容占位符 2"/>
          <p:cNvSpPr>
            <a:spLocks noGrp="1"/>
          </p:cNvSpPr>
          <p:nvPr>
            <p:ph idx="1"/>
          </p:nvPr>
        </p:nvSpPr>
        <p:spPr>
          <a:xfrm>
            <a:off x="6340413" y="1857524"/>
            <a:ext cx="3716026" cy="4351338"/>
          </a:xfrm>
        </p:spPr>
        <p:txBody>
          <a:bodyPr>
            <a:normAutofit/>
          </a:bodyPr>
          <a:lstStyle/>
          <a:p>
            <a:pPr marL="0" indent="0">
              <a:lnSpc>
                <a:spcPct val="150000"/>
              </a:lnSpc>
              <a:buNone/>
            </a:pPr>
            <a:r>
              <a:rPr lang="zh-CN" altLang="en-US" sz="2000" dirty="0">
                <a:latin typeface="+mn-ea"/>
                <a:ea typeface="+mn-ea"/>
              </a:rPr>
              <a:t>广义地说，为解决一个问题而采取的方法和步骤，就称为“算法”。</a:t>
            </a:r>
          </a:p>
          <a:p>
            <a:pPr marL="0" indent="0">
              <a:lnSpc>
                <a:spcPct val="150000"/>
              </a:lnSpc>
              <a:buNone/>
            </a:pPr>
            <a:r>
              <a:rPr lang="zh-CN" altLang="en-US" sz="2000" dirty="0" smtClean="0">
                <a:latin typeface="+mn-ea"/>
                <a:ea typeface="+mn-ea"/>
              </a:rPr>
              <a:t>对</a:t>
            </a:r>
            <a:r>
              <a:rPr lang="zh-CN" altLang="en-US" sz="2000" dirty="0">
                <a:latin typeface="+mn-ea"/>
                <a:ea typeface="+mn-ea"/>
              </a:rPr>
              <a:t>同一个问题，可以有不同的解题方法和步骤</a:t>
            </a:r>
            <a:r>
              <a:rPr lang="zh-CN" altLang="en-US" sz="2000" dirty="0" smtClean="0">
                <a:latin typeface="+mn-ea"/>
                <a:ea typeface="+mn-ea"/>
              </a:rPr>
              <a:t>。</a:t>
            </a:r>
            <a:endParaRPr lang="en-US" altLang="zh-CN" sz="2000" dirty="0" smtClean="0">
              <a:latin typeface="+mn-ea"/>
              <a:ea typeface="+mn-ea"/>
            </a:endParaRPr>
          </a:p>
          <a:p>
            <a:pPr marL="0" indent="0">
              <a:lnSpc>
                <a:spcPct val="150000"/>
              </a:lnSpc>
              <a:buNone/>
            </a:pPr>
            <a:r>
              <a:rPr lang="zh-CN" altLang="en-US" sz="2000" dirty="0">
                <a:latin typeface="+mn-ea"/>
                <a:ea typeface="+mn-ea"/>
              </a:rPr>
              <a:t>为了有效地进行解题，不仅需要保证算法正确，还要考虑算法的质量，选择合适的算法。 </a:t>
            </a:r>
          </a:p>
        </p:txBody>
      </p:sp>
      <p:pic>
        <p:nvPicPr>
          <p:cNvPr id="5" name="图片 4"/>
          <p:cNvPicPr>
            <a:picLocks noChangeAspect="1"/>
          </p:cNvPicPr>
          <p:nvPr/>
        </p:nvPicPr>
        <p:blipFill rotWithShape="1">
          <a:blip r:embed="rId3" cstate="print">
            <a:extLst>
              <a:ext uri="{BEBA8EAE-BF5A-486C-A8C5-ECC9F3942E4B}">
                <a14:imgProps xmlns:a14="http://schemas.microsoft.com/office/drawing/2010/main" xmlns="">
                  <a14:imgLayer r:embed="rId4">
                    <a14:imgEffect>
                      <a14:brightnessContrast bright="20000" contrast="-20000"/>
                    </a14:imgEffect>
                  </a14:imgLayer>
                </a14:imgProps>
              </a:ext>
            </a:extLst>
          </a:blip>
          <a:srcRect l="6964" r="3078"/>
          <a:stretch/>
        </p:blipFill>
        <p:spPr>
          <a:xfrm rot="637110">
            <a:off x="3953223" y="2756831"/>
            <a:ext cx="1893008" cy="2744727"/>
          </a:xfrm>
          <a:prstGeom prst="rect">
            <a:avLst/>
          </a:prstGeom>
          <a:blipFill dpi="0" rotWithShape="1">
            <a:blip r:embed="rId5" cstate="print">
              <a:extLst>
                <a:ext uri="{28A0092B-C50C-407E-A947-70E740481C1C}">
                  <a14:useLocalDpi xmlns:a14="http://schemas.microsoft.com/office/drawing/2010/main" xmlns="" val="0"/>
                </a:ext>
              </a:extLst>
            </a:blip>
            <a:srcRect/>
            <a:stretch>
              <a:fillRect l="-100000" r="-49876"/>
            </a:stretch>
          </a:blipFill>
          <a:ln w="25400">
            <a:solidFill>
              <a:srgbClr val="FFFFFF"/>
            </a:solidFill>
          </a:ln>
          <a:effectLst>
            <a:outerShdw blurRad="25400" dist="38100" dir="2700000" algn="tl" rotWithShape="0">
              <a:prstClr val="black">
                <a:alpha val="30000"/>
              </a:prstClr>
            </a:outerShdw>
          </a:effectLst>
        </p:spPr>
      </p:pic>
      <p:pic>
        <p:nvPicPr>
          <p:cNvPr id="6" name="图片 5"/>
          <p:cNvPicPr>
            <a:picLocks noChangeAspect="1"/>
          </p:cNvPicPr>
          <p:nvPr/>
        </p:nvPicPr>
        <p:blipFill rotWithShape="1">
          <a:blip r:embed="rId6" cstate="print">
            <a:extLst>
              <a:ext uri="{BEBA8EAE-BF5A-486C-A8C5-ECC9F3942E4B}">
                <a14:imgProps xmlns:a14="http://schemas.microsoft.com/office/drawing/2010/main" xmlns="">
                  <a14:imgLayer r:embed="rId7">
                    <a14:imgEffect>
                      <a14:colorTemperature colorTemp="7200"/>
                    </a14:imgEffect>
                  </a14:imgLayer>
                </a14:imgProps>
              </a:ext>
            </a:extLst>
          </a:blip>
          <a:srcRect l="17319" r="13060"/>
          <a:stretch/>
        </p:blipFill>
        <p:spPr>
          <a:xfrm>
            <a:off x="931652" y="1437437"/>
            <a:ext cx="2691442" cy="4145380"/>
          </a:xfrm>
          <a:prstGeom prst="rect">
            <a:avLst/>
          </a:prstGeom>
          <a:blipFill dpi="0" rotWithShape="1">
            <a:blip r:embed="rId8" cstate="print">
              <a:extLst>
                <a:ext uri="{28A0092B-C50C-407E-A947-70E740481C1C}">
                  <a14:useLocalDpi xmlns:a14="http://schemas.microsoft.com/office/drawing/2010/main" xmlns="" val="0"/>
                </a:ext>
              </a:extLst>
            </a:blip>
            <a:srcRect/>
            <a:stretch>
              <a:fillRect l="-10096" t="-1719" r="-78408" b="-3535"/>
            </a:stretch>
          </a:blipFill>
          <a:ln w="25400">
            <a:solidFill>
              <a:srgbClr val="FFFFFF"/>
            </a:solidFill>
          </a:ln>
          <a:effectLst>
            <a:outerShdw blurRad="25400" dist="25400" dir="2700000" algn="tl" rotWithShape="0">
              <a:prstClr val="black">
                <a:alpha val="30000"/>
              </a:prstClr>
            </a:outerShdw>
          </a:effectLst>
        </p:spPr>
      </p:pic>
      <p:cxnSp>
        <p:nvCxnSpPr>
          <p:cNvPr id="7" name="MH_Other_1"/>
          <p:cNvCxnSpPr/>
          <p:nvPr>
            <p:custDataLst>
              <p:tags r:id="rId1"/>
            </p:custDataLst>
          </p:nvPr>
        </p:nvCxnSpPr>
        <p:spPr bwMode="auto">
          <a:xfrm>
            <a:off x="6240016" y="1857524"/>
            <a:ext cx="3816424" cy="0"/>
          </a:xfrm>
          <a:prstGeom prst="line">
            <a:avLst/>
          </a:prstGeom>
          <a:solidFill>
            <a:schemeClr val="accent1"/>
          </a:solidFill>
          <a:ln w="127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xmlns="" val="41819242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SubTitle_2"/>
          <p:cNvSpPr>
            <a:spLocks/>
          </p:cNvSpPr>
          <p:nvPr>
            <p:custDataLst>
              <p:tags r:id="rId1"/>
            </p:custDataLst>
          </p:nvPr>
        </p:nvSpPr>
        <p:spPr bwMode="auto">
          <a:xfrm>
            <a:off x="5975112" y="2043532"/>
            <a:ext cx="3275013" cy="431800"/>
          </a:xfrm>
          <a:custGeom>
            <a:avLst/>
            <a:gdLst>
              <a:gd name="T0" fmla="*/ 27367 w 3275513"/>
              <a:gd name="T1" fmla="*/ 0 h 431880"/>
              <a:gd name="T2" fmla="*/ 3058172 w 3275513"/>
              <a:gd name="T3" fmla="*/ 0 h 431880"/>
              <a:gd name="T4" fmla="*/ 3274013 w 3275513"/>
              <a:gd name="T5" fmla="*/ 215820 h 431880"/>
              <a:gd name="T6" fmla="*/ 3058172 w 3275513"/>
              <a:gd name="T7" fmla="*/ 431640 h 431880"/>
              <a:gd name="T8" fmla="*/ 873032 w 3275513"/>
              <a:gd name="T9" fmla="*/ 431640 h 431880"/>
              <a:gd name="T10" fmla="*/ 803886 w 3275513"/>
              <a:gd name="T11" fmla="*/ 355570 h 431880"/>
              <a:gd name="T12" fmla="*/ 69518 w 3275513"/>
              <a:gd name="T13" fmla="*/ 6269 h 431880"/>
              <a:gd name="T14" fmla="*/ 0 w 3275513"/>
              <a:gd name="T15" fmla="*/ 2757 h 431880"/>
              <a:gd name="T16" fmla="*/ 0 60000 65536"/>
              <a:gd name="T17" fmla="*/ 0 60000 65536"/>
              <a:gd name="T18" fmla="*/ 0 60000 65536"/>
              <a:gd name="T19" fmla="*/ 0 60000 65536"/>
              <a:gd name="T20" fmla="*/ 0 60000 65536"/>
              <a:gd name="T21" fmla="*/ 0 60000 65536"/>
              <a:gd name="T22" fmla="*/ 0 60000 65536"/>
              <a:gd name="T23" fmla="*/ 0 60000 65536"/>
              <a:gd name="T24" fmla="*/ 0 w 3275513"/>
              <a:gd name="T25" fmla="*/ 0 h 431880"/>
              <a:gd name="T26" fmla="*/ 3275513 w 3275513"/>
              <a:gd name="T27" fmla="*/ 431880 h 4318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75513" h="431880">
                <a:moveTo>
                  <a:pt x="27379" y="0"/>
                </a:moveTo>
                <a:lnTo>
                  <a:pt x="3059573" y="0"/>
                </a:lnTo>
                <a:cubicBezTo>
                  <a:pt x="3178833" y="0"/>
                  <a:pt x="3275513" y="96680"/>
                  <a:pt x="3275513" y="215940"/>
                </a:cubicBezTo>
                <a:cubicBezTo>
                  <a:pt x="3275513" y="335200"/>
                  <a:pt x="3178833" y="431880"/>
                  <a:pt x="3059573" y="431880"/>
                </a:cubicBezTo>
                <a:lnTo>
                  <a:pt x="873431" y="431880"/>
                </a:lnTo>
                <a:lnTo>
                  <a:pt x="804255" y="355768"/>
                </a:lnTo>
                <a:cubicBezTo>
                  <a:pt x="611921" y="163433"/>
                  <a:pt x="355385" y="35300"/>
                  <a:pt x="69551" y="6272"/>
                </a:cubicBezTo>
                <a:lnTo>
                  <a:pt x="0" y="2760"/>
                </a:lnTo>
                <a:lnTo>
                  <a:pt x="27379" y="0"/>
                </a:lnTo>
                <a:close/>
              </a:path>
            </a:pathLst>
          </a:cu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180000" rIns="18000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a:lnSpc>
                <a:spcPct val="120000"/>
              </a:lnSpc>
              <a:spcBef>
                <a:spcPct val="0"/>
              </a:spcBef>
              <a:buNone/>
              <a:defRPr/>
            </a:pPr>
            <a:r>
              <a:rPr lang="zh-CN" altLang="en-US" sz="2400" dirty="0" smtClean="0">
                <a:solidFill>
                  <a:srgbClr val="FFFFFF"/>
                </a:solidFill>
              </a:rPr>
              <a:t>非数值</a:t>
            </a:r>
            <a:r>
              <a:rPr lang="zh-CN" altLang="en-US" sz="2400" dirty="0">
                <a:solidFill>
                  <a:srgbClr val="FFFFFF"/>
                </a:solidFill>
              </a:rPr>
              <a:t>运算算法</a:t>
            </a:r>
          </a:p>
        </p:txBody>
      </p:sp>
      <p:sp>
        <p:nvSpPr>
          <p:cNvPr id="5" name="MH_SubTitle_1"/>
          <p:cNvSpPr>
            <a:spLocks/>
          </p:cNvSpPr>
          <p:nvPr>
            <p:custDataLst>
              <p:tags r:id="rId2"/>
            </p:custDataLst>
          </p:nvPr>
        </p:nvSpPr>
        <p:spPr bwMode="auto">
          <a:xfrm>
            <a:off x="2639775" y="4040607"/>
            <a:ext cx="3279775" cy="431800"/>
          </a:xfrm>
          <a:custGeom>
            <a:avLst/>
            <a:gdLst>
              <a:gd name="T0" fmla="*/ 216036 w 3279285"/>
              <a:gd name="T1" fmla="*/ 0 h 431880"/>
              <a:gd name="T2" fmla="*/ 2354086 w 3279285"/>
              <a:gd name="T3" fmla="*/ 0 h 431880"/>
              <a:gd name="T4" fmla="*/ 2423293 w 3279285"/>
              <a:gd name="T5" fmla="*/ 76072 h 431880"/>
              <a:gd name="T6" fmla="*/ 3158326 w 3279285"/>
              <a:gd name="T7" fmla="*/ 425372 h 431880"/>
              <a:gd name="T8" fmla="*/ 3280755 w 3279285"/>
              <a:gd name="T9" fmla="*/ 431549 h 431880"/>
              <a:gd name="T10" fmla="*/ 3279845 w 3279285"/>
              <a:gd name="T11" fmla="*/ 431640 h 431880"/>
              <a:gd name="T12" fmla="*/ 216036 w 3279285"/>
              <a:gd name="T13" fmla="*/ 431640 h 431880"/>
              <a:gd name="T14" fmla="*/ 0 w 3279285"/>
              <a:gd name="T15" fmla="*/ 215820 h 431880"/>
              <a:gd name="T16" fmla="*/ 216036 w 3279285"/>
              <a:gd name="T17" fmla="*/ 0 h 4318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79285"/>
              <a:gd name="T28" fmla="*/ 0 h 431880"/>
              <a:gd name="T29" fmla="*/ 3279285 w 3279285"/>
              <a:gd name="T30" fmla="*/ 431880 h 4318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79285" h="431880">
                <a:moveTo>
                  <a:pt x="215940" y="0"/>
                </a:moveTo>
                <a:lnTo>
                  <a:pt x="2353030" y="0"/>
                </a:lnTo>
                <a:lnTo>
                  <a:pt x="2422207" y="76114"/>
                </a:lnTo>
                <a:cubicBezTo>
                  <a:pt x="2614541" y="268448"/>
                  <a:pt x="2871077" y="396581"/>
                  <a:pt x="3156910" y="425609"/>
                </a:cubicBezTo>
                <a:lnTo>
                  <a:pt x="3279285" y="431789"/>
                </a:lnTo>
                <a:lnTo>
                  <a:pt x="3278375" y="431880"/>
                </a:lnTo>
                <a:lnTo>
                  <a:pt x="215940" y="431880"/>
                </a:lnTo>
                <a:cubicBezTo>
                  <a:pt x="96680" y="431880"/>
                  <a:pt x="0" y="335200"/>
                  <a:pt x="0" y="215940"/>
                </a:cubicBezTo>
                <a:cubicBezTo>
                  <a:pt x="0" y="96680"/>
                  <a:pt x="96680" y="0"/>
                  <a:pt x="215940" y="0"/>
                </a:cubicBezTo>
                <a:close/>
              </a:path>
            </a:pathLst>
          </a:cu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180000" rIns="18000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lnSpc>
                <a:spcPct val="120000"/>
              </a:lnSpc>
              <a:spcBef>
                <a:spcPct val="0"/>
              </a:spcBef>
              <a:buFontTx/>
              <a:buNone/>
              <a:defRPr/>
            </a:pPr>
            <a:r>
              <a:rPr lang="zh-CN" altLang="en-US" sz="2400" dirty="0" smtClean="0">
                <a:solidFill>
                  <a:srgbClr val="FFFFFF"/>
                </a:solidFill>
                <a:latin typeface="+mn-lt"/>
                <a:ea typeface="+mn-ea"/>
              </a:rPr>
              <a:t>数值运算算法</a:t>
            </a:r>
            <a:endParaRPr lang="zh-CN" altLang="en-US" sz="2400" dirty="0">
              <a:solidFill>
                <a:srgbClr val="FFFFFF"/>
              </a:solidFill>
              <a:latin typeface="+mn-lt"/>
              <a:ea typeface="+mn-ea"/>
            </a:endParaRPr>
          </a:p>
        </p:txBody>
      </p:sp>
      <p:sp>
        <p:nvSpPr>
          <p:cNvPr id="6" name="MH_Title_1"/>
          <p:cNvSpPr/>
          <p:nvPr>
            <p:custDataLst>
              <p:tags r:id="rId3"/>
            </p:custDataLst>
          </p:nvPr>
        </p:nvSpPr>
        <p:spPr>
          <a:xfrm>
            <a:off x="4849574" y="2167358"/>
            <a:ext cx="2178050" cy="2179637"/>
          </a:xfrm>
          <a:prstGeom prst="donut">
            <a:avLst>
              <a:gd name="adj" fmla="val 6327"/>
            </a:avLst>
          </a:prstGeom>
          <a:solidFill>
            <a:schemeClr val="accent1"/>
          </a:solidFill>
        </p:spPr>
        <p:txBody>
          <a:bodyPr lIns="0" tIns="0" rIns="0" bIns="0" anchor="ctr">
            <a:normAutofit/>
          </a:bodyPr>
          <a:lstStyle/>
          <a:p>
            <a:pPr algn="ctr">
              <a:defRPr/>
            </a:pPr>
            <a:r>
              <a:rPr lang="zh-CN" altLang="en-US" sz="3200" dirty="0">
                <a:latin typeface="微软雅黑" panose="020B0503020204020204" pitchFamily="34" charset="-122"/>
                <a:ea typeface="微软雅黑" panose="020B0503020204020204" pitchFamily="34" charset="-122"/>
              </a:rPr>
              <a:t>算法</a:t>
            </a:r>
          </a:p>
        </p:txBody>
      </p:sp>
      <p:sp>
        <p:nvSpPr>
          <p:cNvPr id="7" name="MH_Text_1"/>
          <p:cNvSpPr>
            <a:spLocks noChangeArrowheads="1"/>
          </p:cNvSpPr>
          <p:nvPr>
            <p:custDataLst>
              <p:tags r:id="rId4"/>
            </p:custDataLst>
          </p:nvPr>
        </p:nvSpPr>
        <p:spPr bwMode="auto">
          <a:xfrm>
            <a:off x="2035835" y="1884783"/>
            <a:ext cx="2804214" cy="213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144000" rIns="180000" bIns="144000" anchor="b">
            <a:no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just">
              <a:lnSpc>
                <a:spcPct val="150000"/>
              </a:lnSpc>
              <a:spcBef>
                <a:spcPts val="600"/>
              </a:spcBef>
              <a:defRPr/>
            </a:pPr>
            <a:r>
              <a:rPr lang="zh-CN" altLang="en-US" sz="1600" dirty="0">
                <a:solidFill>
                  <a:schemeClr val="tx1">
                    <a:lumMod val="65000"/>
                    <a:lumOff val="35000"/>
                  </a:schemeClr>
                </a:solidFill>
                <a:latin typeface="+mn-lt"/>
                <a:ea typeface="+mn-ea"/>
              </a:rPr>
              <a:t>数值运算的目的是求</a:t>
            </a:r>
            <a:r>
              <a:rPr lang="zh-CN" altLang="en-US" sz="1600" dirty="0" smtClean="0">
                <a:solidFill>
                  <a:schemeClr val="tx1">
                    <a:lumMod val="65000"/>
                    <a:lumOff val="35000"/>
                  </a:schemeClr>
                </a:solidFill>
                <a:latin typeface="+mn-lt"/>
                <a:ea typeface="+mn-ea"/>
              </a:rPr>
              <a:t>数值解。</a:t>
            </a:r>
            <a:endParaRPr lang="zh-CN" altLang="en-US" sz="1600" dirty="0">
              <a:solidFill>
                <a:schemeClr val="tx1">
                  <a:lumMod val="65000"/>
                  <a:lumOff val="35000"/>
                </a:schemeClr>
              </a:solidFill>
              <a:latin typeface="+mn-lt"/>
              <a:ea typeface="+mn-ea"/>
            </a:endParaRPr>
          </a:p>
          <a:p>
            <a:pPr algn="just">
              <a:lnSpc>
                <a:spcPct val="150000"/>
              </a:lnSpc>
              <a:spcBef>
                <a:spcPts val="600"/>
              </a:spcBef>
              <a:defRPr/>
            </a:pPr>
            <a:r>
              <a:rPr lang="zh-CN" altLang="en-US" sz="1600" dirty="0">
                <a:solidFill>
                  <a:schemeClr val="tx1">
                    <a:lumMod val="65000"/>
                    <a:lumOff val="35000"/>
                  </a:schemeClr>
                </a:solidFill>
                <a:latin typeface="+mn-lt"/>
                <a:ea typeface="+mn-ea"/>
              </a:rPr>
              <a:t>由于数值运算往往有现成的模型，可以运用数值分析方法，因此对数值运算的算法的研究比较深入，算法比较成熟</a:t>
            </a:r>
            <a:r>
              <a:rPr lang="zh-CN" altLang="en-US" sz="1600" dirty="0" smtClean="0">
                <a:solidFill>
                  <a:schemeClr val="tx1">
                    <a:lumMod val="65000"/>
                    <a:lumOff val="35000"/>
                  </a:schemeClr>
                </a:solidFill>
                <a:latin typeface="+mn-lt"/>
                <a:ea typeface="+mn-ea"/>
              </a:rPr>
              <a:t>。</a:t>
            </a:r>
            <a:endParaRPr lang="zh-CN" altLang="en-US" sz="1600" dirty="0">
              <a:solidFill>
                <a:schemeClr val="tx1">
                  <a:lumMod val="65000"/>
                  <a:lumOff val="35000"/>
                </a:schemeClr>
              </a:solidFill>
              <a:latin typeface="+mn-lt"/>
              <a:ea typeface="+mn-ea"/>
            </a:endParaRPr>
          </a:p>
        </p:txBody>
      </p:sp>
      <p:sp>
        <p:nvSpPr>
          <p:cNvPr id="8" name="MH_Text_2"/>
          <p:cNvSpPr>
            <a:spLocks noChangeArrowheads="1"/>
          </p:cNvSpPr>
          <p:nvPr>
            <p:custDataLst>
              <p:tags r:id="rId5"/>
            </p:custDataLst>
          </p:nvPr>
        </p:nvSpPr>
        <p:spPr bwMode="auto">
          <a:xfrm>
            <a:off x="7173674" y="2464220"/>
            <a:ext cx="2841595" cy="172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144000" rIns="180000" bIns="144000" anchor="t">
            <a:noAutofit/>
          </a:bodyPr>
          <a:lstStyle/>
          <a:p>
            <a:pPr algn="just">
              <a:lnSpc>
                <a:spcPct val="150000"/>
              </a:lnSpc>
              <a:spcBef>
                <a:spcPts val="600"/>
              </a:spcBef>
            </a:pPr>
            <a:r>
              <a:rPr lang="zh-CN" altLang="en-US" sz="1600" dirty="0">
                <a:solidFill>
                  <a:schemeClr val="tx1">
                    <a:lumMod val="65000"/>
                    <a:lumOff val="35000"/>
                  </a:schemeClr>
                </a:solidFill>
              </a:rPr>
              <a:t>计算机在非数值运算方面的应用</a:t>
            </a:r>
            <a:r>
              <a:rPr lang="zh-CN" altLang="en-US" sz="1600" dirty="0" smtClean="0">
                <a:solidFill>
                  <a:schemeClr val="tx1">
                    <a:lumMod val="65000"/>
                    <a:lumOff val="35000"/>
                  </a:schemeClr>
                </a:solidFill>
              </a:rPr>
              <a:t>远超在</a:t>
            </a:r>
            <a:r>
              <a:rPr lang="zh-CN" altLang="en-US" sz="1600" dirty="0">
                <a:solidFill>
                  <a:schemeClr val="tx1">
                    <a:lumMod val="65000"/>
                    <a:lumOff val="35000"/>
                  </a:schemeClr>
                </a:solidFill>
              </a:rPr>
              <a:t>数值运算方面的应用</a:t>
            </a:r>
            <a:r>
              <a:rPr lang="zh-CN" altLang="en-US" sz="1600" dirty="0" smtClean="0">
                <a:solidFill>
                  <a:schemeClr val="tx1">
                    <a:lumMod val="65000"/>
                    <a:lumOff val="35000"/>
                  </a:schemeClr>
                </a:solidFill>
              </a:rPr>
              <a:t>。</a:t>
            </a:r>
            <a:endParaRPr lang="en-US" altLang="zh-CN" sz="1600" dirty="0" smtClean="0">
              <a:solidFill>
                <a:schemeClr val="tx1">
                  <a:lumMod val="65000"/>
                  <a:lumOff val="35000"/>
                </a:schemeClr>
              </a:solidFill>
            </a:endParaRPr>
          </a:p>
          <a:p>
            <a:pPr algn="just">
              <a:lnSpc>
                <a:spcPct val="150000"/>
              </a:lnSpc>
              <a:spcBef>
                <a:spcPts val="600"/>
              </a:spcBef>
            </a:pPr>
            <a:r>
              <a:rPr lang="zh-CN" altLang="en-US" sz="1600" dirty="0">
                <a:solidFill>
                  <a:schemeClr val="tx1">
                    <a:lumMod val="65000"/>
                    <a:lumOff val="35000"/>
                  </a:schemeClr>
                </a:solidFill>
              </a:rPr>
              <a:t>非数值运算的种类繁多，要求各异</a:t>
            </a:r>
            <a:r>
              <a:rPr lang="zh-CN" altLang="en-US" sz="1600" dirty="0" smtClean="0">
                <a:solidFill>
                  <a:schemeClr val="tx1">
                    <a:lumMod val="65000"/>
                    <a:lumOff val="35000"/>
                  </a:schemeClr>
                </a:solidFill>
              </a:rPr>
              <a:t>，需要</a:t>
            </a:r>
            <a:r>
              <a:rPr lang="zh-CN" altLang="en-US" sz="1600" dirty="0">
                <a:solidFill>
                  <a:schemeClr val="tx1">
                    <a:lumMod val="65000"/>
                    <a:lumOff val="35000"/>
                  </a:schemeClr>
                </a:solidFill>
              </a:rPr>
              <a:t>使用者参考已有的类似</a:t>
            </a:r>
            <a:r>
              <a:rPr lang="zh-CN" altLang="en-US" sz="1600" dirty="0" smtClean="0">
                <a:solidFill>
                  <a:schemeClr val="tx1">
                    <a:lumMod val="65000"/>
                    <a:lumOff val="35000"/>
                  </a:schemeClr>
                </a:solidFill>
              </a:rPr>
              <a:t>算法，</a:t>
            </a:r>
            <a:r>
              <a:rPr lang="zh-CN" altLang="en-US" sz="1600" dirty="0">
                <a:solidFill>
                  <a:schemeClr val="tx1">
                    <a:lumMod val="65000"/>
                    <a:lumOff val="35000"/>
                  </a:schemeClr>
                </a:solidFill>
              </a:rPr>
              <a:t>重新设计解决特定问题的专门算法。</a:t>
            </a:r>
          </a:p>
        </p:txBody>
      </p:sp>
    </p:spTree>
    <p:extLst>
      <p:ext uri="{BB962C8B-B14F-4D97-AF65-F5344CB8AC3E}">
        <p14:creationId xmlns:p14="http://schemas.microsoft.com/office/powerpoint/2010/main" xmlns="" val="41346132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简单的算法举例</a:t>
            </a:r>
            <a:endParaRPr lang="zh-CN" altLang="en-US" dirty="0"/>
          </a:p>
        </p:txBody>
      </p:sp>
      <p:sp>
        <p:nvSpPr>
          <p:cNvPr id="3" name="内容占位符 2"/>
          <p:cNvSpPr>
            <a:spLocks noGrp="1"/>
          </p:cNvSpPr>
          <p:nvPr>
            <p:ph idx="1"/>
          </p:nvPr>
        </p:nvSpPr>
        <p:spPr>
          <a:xfrm>
            <a:off x="838200" y="1765877"/>
            <a:ext cx="7232374" cy="589584"/>
          </a:xfrm>
        </p:spPr>
        <p:txBody>
          <a:bodyPr>
            <a:norm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2.1】</a:t>
            </a:r>
            <a:r>
              <a:rPr lang="zh-CN" altLang="en-US" sz="2400" dirty="0" smtClean="0">
                <a:solidFill>
                  <a:schemeClr val="accent1"/>
                </a:solidFill>
              </a:rPr>
              <a:t>求</a:t>
            </a:r>
            <a:r>
              <a:rPr lang="en-US" altLang="zh-CN" sz="2400" dirty="0" smtClean="0">
                <a:solidFill>
                  <a:schemeClr val="accent1"/>
                </a:solidFill>
              </a:rPr>
              <a:t>1×2×3×4×5</a:t>
            </a:r>
          </a:p>
        </p:txBody>
      </p:sp>
      <p:grpSp>
        <p:nvGrpSpPr>
          <p:cNvPr id="14" name="组合 13"/>
          <p:cNvGrpSpPr/>
          <p:nvPr/>
        </p:nvGrpSpPr>
        <p:grpSpPr>
          <a:xfrm>
            <a:off x="1086928" y="2570672"/>
            <a:ext cx="4114799" cy="3061270"/>
            <a:chOff x="4030664" y="1795463"/>
            <a:chExt cx="3717925" cy="4121151"/>
          </a:xfrm>
        </p:grpSpPr>
        <p:sp>
          <p:nvSpPr>
            <p:cNvPr id="16" name="MH_Text_1"/>
            <p:cNvSpPr>
              <a:spLocks noChangeAspect="1"/>
            </p:cNvSpPr>
            <p:nvPr>
              <p:custDataLst>
                <p:tags r:id="rId5"/>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smtClean="0">
                  <a:solidFill>
                    <a:srgbClr val="454545"/>
                  </a:solidFill>
                </a:rPr>
                <a:t>S1</a:t>
              </a:r>
              <a:r>
                <a:rPr lang="en-US" altLang="zh-CN" sz="1400" dirty="0">
                  <a:solidFill>
                    <a:srgbClr val="454545"/>
                  </a:solidFill>
                </a:rPr>
                <a:t>: </a:t>
              </a:r>
              <a:r>
                <a:rPr lang="zh-CN" altLang="en-US" sz="1400" dirty="0">
                  <a:solidFill>
                    <a:srgbClr val="454545"/>
                  </a:solidFill>
                </a:rPr>
                <a:t>先求</a:t>
              </a:r>
              <a:r>
                <a:rPr lang="en-US" altLang="zh-CN" sz="1400" dirty="0">
                  <a:solidFill>
                    <a:srgbClr val="454545"/>
                  </a:solidFill>
                </a:rPr>
                <a:t>1</a:t>
              </a:r>
              <a:r>
                <a:rPr lang="zh-CN" altLang="en-US" sz="1400" dirty="0">
                  <a:solidFill>
                    <a:srgbClr val="454545"/>
                  </a:solidFill>
                </a:rPr>
                <a:t>乘以</a:t>
              </a:r>
              <a:r>
                <a:rPr lang="en-US" altLang="zh-CN" sz="1400" dirty="0">
                  <a:solidFill>
                    <a:srgbClr val="454545"/>
                  </a:solidFill>
                </a:rPr>
                <a:t>2</a:t>
              </a:r>
              <a:r>
                <a:rPr lang="zh-CN" altLang="en-US" sz="1400" dirty="0">
                  <a:solidFill>
                    <a:srgbClr val="454545"/>
                  </a:solidFill>
                </a:rPr>
                <a:t>，得到结果</a:t>
              </a:r>
              <a:r>
                <a:rPr lang="en-US" altLang="zh-CN" sz="1400" dirty="0" smtClean="0">
                  <a:solidFill>
                    <a:srgbClr val="454545"/>
                  </a:solidFill>
                </a:rPr>
                <a:t>2</a:t>
              </a:r>
              <a:endParaRPr lang="zh-CN" altLang="en-US" sz="1400" dirty="0">
                <a:solidFill>
                  <a:srgbClr val="454545"/>
                </a:solidFill>
              </a:endParaRPr>
            </a:p>
            <a:p>
              <a:pPr algn="just">
                <a:spcBef>
                  <a:spcPts val="600"/>
                </a:spcBef>
                <a:spcAft>
                  <a:spcPts val="600"/>
                </a:spcAft>
                <a:defRPr/>
              </a:pPr>
              <a:r>
                <a:rPr lang="en-US" altLang="zh-CN" sz="1400" dirty="0" smtClean="0">
                  <a:solidFill>
                    <a:srgbClr val="454545"/>
                  </a:solidFill>
                </a:rPr>
                <a:t>S2</a:t>
              </a:r>
              <a:r>
                <a:rPr lang="en-US" altLang="zh-CN" sz="1400" dirty="0">
                  <a:solidFill>
                    <a:srgbClr val="454545"/>
                  </a:solidFill>
                </a:rPr>
                <a:t>: </a:t>
              </a:r>
              <a:r>
                <a:rPr lang="zh-CN" altLang="en-US" sz="1400" dirty="0">
                  <a:solidFill>
                    <a:srgbClr val="454545"/>
                  </a:solidFill>
                </a:rPr>
                <a:t>将步骤</a:t>
              </a:r>
              <a:r>
                <a:rPr lang="en-US" altLang="zh-CN" sz="1400" dirty="0">
                  <a:solidFill>
                    <a:srgbClr val="454545"/>
                  </a:solidFill>
                </a:rPr>
                <a:t>1</a:t>
              </a:r>
              <a:r>
                <a:rPr lang="zh-CN" altLang="en-US" sz="1400" dirty="0">
                  <a:solidFill>
                    <a:srgbClr val="454545"/>
                  </a:solidFill>
                </a:rPr>
                <a:t>得到的乘积</a:t>
              </a:r>
              <a:r>
                <a:rPr lang="en-US" altLang="zh-CN" sz="1400" dirty="0">
                  <a:solidFill>
                    <a:srgbClr val="454545"/>
                  </a:solidFill>
                </a:rPr>
                <a:t>2</a:t>
              </a:r>
              <a:r>
                <a:rPr lang="zh-CN" altLang="en-US" sz="1400" dirty="0">
                  <a:solidFill>
                    <a:srgbClr val="454545"/>
                  </a:solidFill>
                </a:rPr>
                <a:t>再乘以</a:t>
              </a:r>
              <a:r>
                <a:rPr lang="en-US" altLang="zh-CN" sz="1400" dirty="0">
                  <a:solidFill>
                    <a:srgbClr val="454545"/>
                  </a:solidFill>
                </a:rPr>
                <a:t>3</a:t>
              </a:r>
              <a:r>
                <a:rPr lang="zh-CN" altLang="en-US" sz="1400" dirty="0">
                  <a:solidFill>
                    <a:srgbClr val="454545"/>
                  </a:solidFill>
                </a:rPr>
                <a:t>，得到结果</a:t>
              </a:r>
              <a:r>
                <a:rPr lang="en-US" altLang="zh-CN" sz="1400" dirty="0" smtClean="0">
                  <a:solidFill>
                    <a:srgbClr val="454545"/>
                  </a:solidFill>
                </a:rPr>
                <a:t>6</a:t>
              </a:r>
              <a:endParaRPr lang="zh-CN" altLang="en-US" sz="1400" dirty="0">
                <a:solidFill>
                  <a:srgbClr val="454545"/>
                </a:solidFill>
              </a:endParaRPr>
            </a:p>
            <a:p>
              <a:pPr algn="just">
                <a:spcBef>
                  <a:spcPts val="600"/>
                </a:spcBef>
                <a:spcAft>
                  <a:spcPts val="600"/>
                </a:spcAft>
                <a:defRPr/>
              </a:pPr>
              <a:r>
                <a:rPr lang="en-US" altLang="zh-CN" sz="1400" dirty="0" smtClean="0">
                  <a:solidFill>
                    <a:srgbClr val="454545"/>
                  </a:solidFill>
                </a:rPr>
                <a:t>S3</a:t>
              </a:r>
              <a:r>
                <a:rPr lang="en-US" altLang="zh-CN" sz="1400" dirty="0">
                  <a:solidFill>
                    <a:srgbClr val="454545"/>
                  </a:solidFill>
                </a:rPr>
                <a:t>: </a:t>
              </a:r>
              <a:r>
                <a:rPr lang="zh-CN" altLang="en-US" sz="1400" dirty="0">
                  <a:solidFill>
                    <a:srgbClr val="454545"/>
                  </a:solidFill>
                </a:rPr>
                <a:t>将</a:t>
              </a:r>
              <a:r>
                <a:rPr lang="en-US" altLang="zh-CN" sz="1400" dirty="0">
                  <a:solidFill>
                    <a:srgbClr val="454545"/>
                  </a:solidFill>
                </a:rPr>
                <a:t>6</a:t>
              </a:r>
              <a:r>
                <a:rPr lang="zh-CN" altLang="en-US" sz="1400" dirty="0">
                  <a:solidFill>
                    <a:srgbClr val="454545"/>
                  </a:solidFill>
                </a:rPr>
                <a:t>再乘以</a:t>
              </a:r>
              <a:r>
                <a:rPr lang="en-US" altLang="zh-CN" sz="1400" dirty="0">
                  <a:solidFill>
                    <a:srgbClr val="454545"/>
                  </a:solidFill>
                </a:rPr>
                <a:t>4</a:t>
              </a:r>
              <a:r>
                <a:rPr lang="zh-CN" altLang="en-US" sz="1400" dirty="0">
                  <a:solidFill>
                    <a:srgbClr val="454545"/>
                  </a:solidFill>
                </a:rPr>
                <a:t>，得</a:t>
              </a:r>
              <a:r>
                <a:rPr lang="en-US" altLang="zh-CN" sz="1400" dirty="0" smtClean="0">
                  <a:solidFill>
                    <a:srgbClr val="454545"/>
                  </a:solidFill>
                </a:rPr>
                <a:t>24</a:t>
              </a:r>
              <a:endParaRPr lang="zh-CN" altLang="en-US" sz="1400" dirty="0">
                <a:solidFill>
                  <a:srgbClr val="454545"/>
                </a:solidFill>
              </a:endParaRPr>
            </a:p>
            <a:p>
              <a:pPr algn="just">
                <a:spcBef>
                  <a:spcPts val="600"/>
                </a:spcBef>
                <a:spcAft>
                  <a:spcPts val="600"/>
                </a:spcAft>
                <a:defRPr/>
              </a:pPr>
              <a:r>
                <a:rPr lang="en-US" altLang="zh-CN" sz="1400" dirty="0" smtClean="0">
                  <a:solidFill>
                    <a:srgbClr val="454545"/>
                  </a:solidFill>
                </a:rPr>
                <a:t>S4</a:t>
              </a:r>
              <a:r>
                <a:rPr lang="en-US" altLang="zh-CN" sz="1400" dirty="0">
                  <a:solidFill>
                    <a:srgbClr val="454545"/>
                  </a:solidFill>
                </a:rPr>
                <a:t>: </a:t>
              </a:r>
              <a:r>
                <a:rPr lang="zh-CN" altLang="en-US" sz="1400" dirty="0">
                  <a:solidFill>
                    <a:srgbClr val="454545"/>
                  </a:solidFill>
                </a:rPr>
                <a:t>将</a:t>
              </a:r>
              <a:r>
                <a:rPr lang="en-US" altLang="zh-CN" sz="1400" dirty="0">
                  <a:solidFill>
                    <a:srgbClr val="454545"/>
                  </a:solidFill>
                </a:rPr>
                <a:t>24</a:t>
              </a:r>
              <a:r>
                <a:rPr lang="zh-CN" altLang="en-US" sz="1400" dirty="0">
                  <a:solidFill>
                    <a:srgbClr val="454545"/>
                  </a:solidFill>
                </a:rPr>
                <a:t>再乘以</a:t>
              </a:r>
              <a:r>
                <a:rPr lang="en-US" altLang="zh-CN" sz="1400" dirty="0">
                  <a:solidFill>
                    <a:srgbClr val="454545"/>
                  </a:solidFill>
                </a:rPr>
                <a:t>5</a:t>
              </a:r>
              <a:r>
                <a:rPr lang="zh-CN" altLang="en-US" sz="1400" dirty="0">
                  <a:solidFill>
                    <a:srgbClr val="454545"/>
                  </a:solidFill>
                </a:rPr>
                <a:t>，得</a:t>
              </a:r>
              <a:r>
                <a:rPr lang="en-US" altLang="zh-CN" sz="1400" dirty="0" smtClean="0">
                  <a:solidFill>
                    <a:srgbClr val="454545"/>
                  </a:solidFill>
                </a:rPr>
                <a:t>120</a:t>
              </a:r>
              <a:endParaRPr lang="zh-CN" altLang="en-US" sz="1400" dirty="0">
                <a:solidFill>
                  <a:srgbClr val="454545"/>
                </a:solidFill>
              </a:endParaRPr>
            </a:p>
          </p:txBody>
        </p:sp>
        <p:sp>
          <p:nvSpPr>
            <p:cNvPr id="19" name="MH_Other_1"/>
            <p:cNvSpPr/>
            <p:nvPr>
              <p:custDataLst>
                <p:tags r:id="rId6"/>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0" name="MH_Other_2"/>
            <p:cNvSpPr/>
            <p:nvPr>
              <p:custDataLst>
                <p:tags r:id="rId7"/>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1" name="MH_SubTitle_1"/>
            <p:cNvSpPr/>
            <p:nvPr>
              <p:custDataLst>
                <p:tags r:id="rId8"/>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grpSp>
        <p:nvGrpSpPr>
          <p:cNvPr id="22" name="组合 21"/>
          <p:cNvGrpSpPr/>
          <p:nvPr/>
        </p:nvGrpSpPr>
        <p:grpSpPr>
          <a:xfrm>
            <a:off x="6492815" y="2570672"/>
            <a:ext cx="5023449" cy="3061270"/>
            <a:chOff x="4030664" y="1795463"/>
            <a:chExt cx="3717925" cy="4121151"/>
          </a:xfrm>
        </p:grpSpPr>
        <p:sp>
          <p:nvSpPr>
            <p:cNvPr id="23" name="MH_Text_1"/>
            <p:cNvSpPr>
              <a:spLocks noChangeAspect="1"/>
            </p:cNvSpPr>
            <p:nvPr>
              <p:custDataLst>
                <p:tags r:id="rId1"/>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a:t>
              </a:r>
              <a:r>
                <a:rPr lang="zh-CN" altLang="en-US" sz="1400" dirty="0">
                  <a:solidFill>
                    <a:srgbClr val="454545"/>
                  </a:solidFill>
                </a:rPr>
                <a:t>令</a:t>
              </a:r>
              <a:r>
                <a:rPr lang="en-US" altLang="zh-CN" sz="1400" dirty="0">
                  <a:solidFill>
                    <a:srgbClr val="454545"/>
                  </a:solidFill>
                </a:rPr>
                <a:t>p=1</a:t>
              </a:r>
              <a:r>
                <a:rPr lang="zh-CN" altLang="en-US" sz="1400" dirty="0">
                  <a:solidFill>
                    <a:srgbClr val="454545"/>
                  </a:solidFill>
                </a:rPr>
                <a:t>，或写成</a:t>
              </a:r>
              <a:r>
                <a:rPr lang="en-US" altLang="zh-CN" sz="1400" dirty="0" smtClean="0">
                  <a:solidFill>
                    <a:srgbClr val="454545"/>
                  </a:solidFill>
                </a:rPr>
                <a:t>1=&gt;p</a:t>
              </a:r>
              <a:r>
                <a:rPr lang="en-US" altLang="zh-CN" sz="1400" dirty="0">
                  <a:solidFill>
                    <a:srgbClr val="454545"/>
                  </a:solidFill>
                </a:rPr>
                <a:t>(</a:t>
              </a:r>
              <a:r>
                <a:rPr lang="zh-CN" altLang="en-US" sz="1400" dirty="0">
                  <a:solidFill>
                    <a:srgbClr val="454545"/>
                  </a:solidFill>
                </a:rPr>
                <a:t>表示将</a:t>
              </a:r>
              <a:r>
                <a:rPr lang="en-US" altLang="zh-CN" sz="1400" dirty="0">
                  <a:solidFill>
                    <a:srgbClr val="454545"/>
                  </a:solidFill>
                </a:rPr>
                <a:t>1</a:t>
              </a:r>
              <a:r>
                <a:rPr lang="zh-CN" altLang="en-US" sz="1400" dirty="0">
                  <a:solidFill>
                    <a:srgbClr val="454545"/>
                  </a:solidFill>
                </a:rPr>
                <a:t>存放在变量</a:t>
              </a:r>
              <a:r>
                <a:rPr lang="en-US" altLang="zh-CN" sz="1400" dirty="0">
                  <a:solidFill>
                    <a:srgbClr val="454545"/>
                  </a:solidFill>
                </a:rPr>
                <a:t>p</a:t>
              </a:r>
              <a:r>
                <a:rPr lang="zh-CN" altLang="en-US" sz="1400" dirty="0">
                  <a:solidFill>
                    <a:srgbClr val="454545"/>
                  </a:solidFill>
                </a:rPr>
                <a:t>中</a:t>
              </a:r>
              <a:r>
                <a:rPr lang="en-US" altLang="zh-CN" sz="1400" dirty="0">
                  <a:solidFill>
                    <a:srgbClr val="454545"/>
                  </a:solidFill>
                </a:rPr>
                <a:t>)</a:t>
              </a:r>
            </a:p>
            <a:p>
              <a:pPr algn="just">
                <a:spcBef>
                  <a:spcPts val="600"/>
                </a:spcBef>
                <a:spcAft>
                  <a:spcPts val="600"/>
                </a:spcAft>
                <a:defRPr/>
              </a:pPr>
              <a:r>
                <a:rPr lang="en-US" altLang="zh-CN" sz="1400" dirty="0" smtClean="0">
                  <a:solidFill>
                    <a:srgbClr val="454545"/>
                  </a:solidFill>
                </a:rPr>
                <a:t>S2</a:t>
              </a:r>
              <a:r>
                <a:rPr lang="en-US" altLang="zh-CN" sz="1400" dirty="0">
                  <a:solidFill>
                    <a:srgbClr val="454545"/>
                  </a:solidFill>
                </a:rPr>
                <a:t>: </a:t>
              </a:r>
              <a:r>
                <a:rPr lang="zh-CN" altLang="en-US" sz="1400" dirty="0">
                  <a:solidFill>
                    <a:srgbClr val="454545"/>
                  </a:solidFill>
                </a:rPr>
                <a:t>令</a:t>
              </a:r>
              <a:r>
                <a:rPr lang="en-US" altLang="zh-CN" sz="1400" dirty="0" err="1">
                  <a:solidFill>
                    <a:srgbClr val="454545"/>
                  </a:solidFill>
                </a:rPr>
                <a:t>i</a:t>
              </a:r>
              <a:r>
                <a:rPr lang="en-US" altLang="zh-CN" sz="1400" dirty="0">
                  <a:solidFill>
                    <a:srgbClr val="454545"/>
                  </a:solidFill>
                </a:rPr>
                <a:t>=2</a:t>
              </a:r>
              <a:r>
                <a:rPr lang="zh-CN" altLang="en-US" sz="1400" dirty="0">
                  <a:solidFill>
                    <a:srgbClr val="454545"/>
                  </a:solidFill>
                </a:rPr>
                <a:t>，或写成</a:t>
              </a:r>
              <a:r>
                <a:rPr lang="en-US" altLang="zh-CN" sz="1400" dirty="0" smtClean="0">
                  <a:solidFill>
                    <a:srgbClr val="454545"/>
                  </a:solidFill>
                </a:rPr>
                <a:t>2=&gt;</a:t>
              </a:r>
              <a:r>
                <a:rPr lang="en-US" altLang="zh-CN" sz="1400" dirty="0" err="1" smtClean="0">
                  <a:solidFill>
                    <a:srgbClr val="454545"/>
                  </a:solidFill>
                </a:rPr>
                <a:t>i</a:t>
              </a:r>
              <a:r>
                <a:rPr lang="en-US" altLang="zh-CN" sz="1400" dirty="0">
                  <a:solidFill>
                    <a:srgbClr val="454545"/>
                  </a:solidFill>
                </a:rPr>
                <a:t>(</a:t>
              </a:r>
              <a:r>
                <a:rPr lang="zh-CN" altLang="en-US" sz="1400" dirty="0">
                  <a:solidFill>
                    <a:srgbClr val="454545"/>
                  </a:solidFill>
                </a:rPr>
                <a:t>表示将</a:t>
              </a:r>
              <a:r>
                <a:rPr lang="en-US" altLang="zh-CN" sz="1400" dirty="0">
                  <a:solidFill>
                    <a:srgbClr val="454545"/>
                  </a:solidFill>
                </a:rPr>
                <a:t>2</a:t>
              </a:r>
              <a:r>
                <a:rPr lang="zh-CN" altLang="en-US" sz="1400" dirty="0">
                  <a:solidFill>
                    <a:srgbClr val="454545"/>
                  </a:solidFill>
                </a:rPr>
                <a:t>存放在变量</a:t>
              </a:r>
              <a:r>
                <a:rPr lang="en-US" altLang="zh-CN" sz="1400" dirty="0" err="1">
                  <a:solidFill>
                    <a:srgbClr val="454545"/>
                  </a:solidFill>
                </a:rPr>
                <a:t>i</a:t>
              </a:r>
              <a:r>
                <a:rPr lang="zh-CN" altLang="en-US" sz="1400" dirty="0">
                  <a:solidFill>
                    <a:srgbClr val="454545"/>
                  </a:solidFill>
                </a:rPr>
                <a:t>中</a:t>
              </a:r>
              <a:r>
                <a:rPr lang="en-US" altLang="zh-CN" sz="1400" dirty="0">
                  <a:solidFill>
                    <a:srgbClr val="454545"/>
                  </a:solidFill>
                </a:rPr>
                <a:t>)</a:t>
              </a:r>
            </a:p>
            <a:p>
              <a:pPr algn="just">
                <a:spcBef>
                  <a:spcPts val="600"/>
                </a:spcBef>
                <a:spcAft>
                  <a:spcPts val="600"/>
                </a:spcAft>
                <a:defRPr/>
              </a:pPr>
              <a:r>
                <a:rPr lang="en-US" altLang="zh-CN" sz="1400" dirty="0" smtClean="0">
                  <a:solidFill>
                    <a:srgbClr val="454545"/>
                  </a:solidFill>
                </a:rPr>
                <a:t>S3</a:t>
              </a:r>
              <a:r>
                <a:rPr lang="en-US" altLang="zh-CN" sz="1400" dirty="0">
                  <a:solidFill>
                    <a:srgbClr val="454545"/>
                  </a:solidFill>
                </a:rPr>
                <a:t>: </a:t>
              </a:r>
              <a:r>
                <a:rPr lang="zh-CN" altLang="en-US" sz="1400" dirty="0">
                  <a:solidFill>
                    <a:srgbClr val="454545"/>
                  </a:solidFill>
                </a:rPr>
                <a:t>使</a:t>
              </a:r>
              <a:r>
                <a:rPr lang="en-US" altLang="zh-CN" sz="1400" dirty="0">
                  <a:solidFill>
                    <a:srgbClr val="454545"/>
                  </a:solidFill>
                </a:rPr>
                <a:t>p</a:t>
              </a:r>
              <a:r>
                <a:rPr lang="zh-CN" altLang="en-US" sz="1400" dirty="0">
                  <a:solidFill>
                    <a:srgbClr val="454545"/>
                  </a:solidFill>
                </a:rPr>
                <a:t>与</a:t>
              </a:r>
              <a:r>
                <a:rPr lang="en-US" altLang="zh-CN" sz="1400" dirty="0" err="1">
                  <a:solidFill>
                    <a:srgbClr val="454545"/>
                  </a:solidFill>
                </a:rPr>
                <a:t>i</a:t>
              </a:r>
              <a:r>
                <a:rPr lang="zh-CN" altLang="en-US" sz="1400" dirty="0">
                  <a:solidFill>
                    <a:srgbClr val="454545"/>
                  </a:solidFill>
                </a:rPr>
                <a:t>相乘，乘积仍放在变量</a:t>
              </a:r>
              <a:r>
                <a:rPr lang="en-US" altLang="zh-CN" sz="1400" dirty="0">
                  <a:solidFill>
                    <a:srgbClr val="454545"/>
                  </a:solidFill>
                </a:rPr>
                <a:t>p</a:t>
              </a:r>
              <a:r>
                <a:rPr lang="zh-CN" altLang="en-US" sz="1400" dirty="0">
                  <a:solidFill>
                    <a:srgbClr val="454545"/>
                  </a:solidFill>
                </a:rPr>
                <a:t>中，可表示为</a:t>
              </a:r>
              <a:r>
                <a:rPr lang="en-US" altLang="zh-CN" sz="1400" dirty="0">
                  <a:solidFill>
                    <a:srgbClr val="454545"/>
                  </a:solidFill>
                </a:rPr>
                <a:t>: </a:t>
              </a:r>
              <a:r>
                <a:rPr lang="en-US" altLang="zh-CN" sz="1400" dirty="0" smtClean="0">
                  <a:solidFill>
                    <a:srgbClr val="454545"/>
                  </a:solidFill>
                </a:rPr>
                <a:t>p*</a:t>
              </a:r>
              <a:r>
                <a:rPr lang="en-US" altLang="zh-CN" sz="1400" dirty="0" err="1" smtClean="0">
                  <a:solidFill>
                    <a:srgbClr val="454545"/>
                  </a:solidFill>
                </a:rPr>
                <a:t>i</a:t>
              </a:r>
              <a:r>
                <a:rPr lang="en-US" altLang="zh-CN" sz="1400" dirty="0" smtClean="0">
                  <a:solidFill>
                    <a:srgbClr val="454545"/>
                  </a:solidFill>
                </a:rPr>
                <a:t>=&gt;p</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S4</a:t>
              </a:r>
              <a:r>
                <a:rPr lang="en-US" altLang="zh-CN" sz="1400" dirty="0">
                  <a:solidFill>
                    <a:srgbClr val="454545"/>
                  </a:solidFill>
                </a:rPr>
                <a:t>: </a:t>
              </a:r>
              <a:r>
                <a:rPr lang="zh-CN" altLang="en-US" sz="1400" dirty="0">
                  <a:solidFill>
                    <a:srgbClr val="454545"/>
                  </a:solidFill>
                </a:rPr>
                <a:t>使</a:t>
              </a:r>
              <a:r>
                <a:rPr lang="en-US" altLang="zh-CN" sz="1400" dirty="0" err="1">
                  <a:solidFill>
                    <a:srgbClr val="454545"/>
                  </a:solidFill>
                </a:rPr>
                <a:t>i</a:t>
              </a:r>
              <a:r>
                <a:rPr lang="zh-CN" altLang="en-US" sz="1400" dirty="0">
                  <a:solidFill>
                    <a:srgbClr val="454545"/>
                  </a:solidFill>
                </a:rPr>
                <a:t>的值加</a:t>
              </a:r>
              <a:r>
                <a:rPr lang="en-US" altLang="zh-CN" sz="1400" dirty="0">
                  <a:solidFill>
                    <a:srgbClr val="454545"/>
                  </a:solidFill>
                </a:rPr>
                <a:t>1</a:t>
              </a:r>
              <a:r>
                <a:rPr lang="zh-CN" altLang="en-US" sz="1400" dirty="0">
                  <a:solidFill>
                    <a:srgbClr val="454545"/>
                  </a:solidFill>
                </a:rPr>
                <a:t>，即</a:t>
              </a:r>
              <a:r>
                <a:rPr lang="en-US" altLang="zh-CN" sz="1400" dirty="0" smtClean="0">
                  <a:solidFill>
                    <a:srgbClr val="454545"/>
                  </a:solidFill>
                </a:rPr>
                <a:t>i+1=&gt;</a:t>
              </a:r>
              <a:r>
                <a:rPr lang="en-US" altLang="zh-CN" sz="1400" dirty="0" err="1" smtClean="0">
                  <a:solidFill>
                    <a:srgbClr val="454545"/>
                  </a:solidFill>
                </a:rPr>
                <a:t>i</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S5</a:t>
              </a:r>
              <a:r>
                <a:rPr lang="en-US" altLang="zh-CN" sz="1400" dirty="0">
                  <a:solidFill>
                    <a:srgbClr val="454545"/>
                  </a:solidFill>
                </a:rPr>
                <a:t>: </a:t>
              </a:r>
              <a:r>
                <a:rPr lang="zh-CN" altLang="en-US" sz="1400" dirty="0">
                  <a:solidFill>
                    <a:srgbClr val="454545"/>
                  </a:solidFill>
                </a:rPr>
                <a:t>如果</a:t>
              </a:r>
              <a:r>
                <a:rPr lang="en-US" altLang="zh-CN" sz="1400" dirty="0" err="1">
                  <a:solidFill>
                    <a:srgbClr val="454545"/>
                  </a:solidFill>
                </a:rPr>
                <a:t>i</a:t>
              </a:r>
              <a:r>
                <a:rPr lang="zh-CN" altLang="en-US" sz="1400" dirty="0">
                  <a:solidFill>
                    <a:srgbClr val="454545"/>
                  </a:solidFill>
                </a:rPr>
                <a:t>不大于</a:t>
              </a:r>
              <a:r>
                <a:rPr lang="en-US" altLang="zh-CN" sz="1400" dirty="0">
                  <a:solidFill>
                    <a:srgbClr val="454545"/>
                  </a:solidFill>
                </a:rPr>
                <a:t>5</a:t>
              </a:r>
              <a:r>
                <a:rPr lang="zh-CN" altLang="en-US" sz="1400" dirty="0">
                  <a:solidFill>
                    <a:srgbClr val="454545"/>
                  </a:solidFill>
                </a:rPr>
                <a:t>，返回重新执行</a:t>
              </a:r>
              <a:r>
                <a:rPr lang="en-US" altLang="zh-CN" sz="1400" dirty="0">
                  <a:solidFill>
                    <a:srgbClr val="454545"/>
                  </a:solidFill>
                </a:rPr>
                <a:t>S3</a:t>
              </a:r>
              <a:r>
                <a:rPr lang="zh-CN" altLang="en-US" sz="1400" dirty="0">
                  <a:solidFill>
                    <a:srgbClr val="454545"/>
                  </a:solidFill>
                </a:rPr>
                <a:t>及其后的步骤</a:t>
              </a:r>
              <a:r>
                <a:rPr lang="en-US" altLang="zh-CN" sz="1400" dirty="0">
                  <a:solidFill>
                    <a:srgbClr val="454545"/>
                  </a:solidFill>
                </a:rPr>
                <a:t>S4</a:t>
              </a:r>
              <a:r>
                <a:rPr lang="zh-CN" altLang="en-US" sz="1400" dirty="0">
                  <a:solidFill>
                    <a:srgbClr val="454545"/>
                  </a:solidFill>
                </a:rPr>
                <a:t>和</a:t>
              </a:r>
              <a:r>
                <a:rPr lang="en-US" altLang="zh-CN" sz="1400" dirty="0">
                  <a:solidFill>
                    <a:srgbClr val="454545"/>
                  </a:solidFill>
                </a:rPr>
                <a:t>S5</a:t>
              </a:r>
              <a:r>
                <a:rPr lang="zh-CN" altLang="en-US" sz="1400" dirty="0">
                  <a:solidFill>
                    <a:srgbClr val="454545"/>
                  </a:solidFill>
                </a:rPr>
                <a:t>；否则，算法结束。最后得到</a:t>
              </a:r>
              <a:r>
                <a:rPr lang="en-US" altLang="zh-CN" sz="1400" dirty="0">
                  <a:solidFill>
                    <a:srgbClr val="454545"/>
                  </a:solidFill>
                </a:rPr>
                <a:t>p</a:t>
              </a:r>
              <a:r>
                <a:rPr lang="zh-CN" altLang="en-US" sz="1400" dirty="0">
                  <a:solidFill>
                    <a:srgbClr val="454545"/>
                  </a:solidFill>
                </a:rPr>
                <a:t>的值就是</a:t>
              </a:r>
              <a:r>
                <a:rPr lang="en-US" altLang="zh-CN" sz="1400" dirty="0">
                  <a:solidFill>
                    <a:srgbClr val="454545"/>
                  </a:solidFill>
                </a:rPr>
                <a:t>5!</a:t>
              </a:r>
              <a:r>
                <a:rPr lang="zh-CN" altLang="en-US" sz="1400" dirty="0">
                  <a:solidFill>
                    <a:srgbClr val="454545"/>
                  </a:solidFill>
                </a:rPr>
                <a:t>的值。</a:t>
              </a:r>
            </a:p>
          </p:txBody>
        </p:sp>
        <p:sp>
          <p:nvSpPr>
            <p:cNvPr id="24"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5"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6"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6" name="右箭头 5"/>
          <p:cNvSpPr/>
          <p:nvPr/>
        </p:nvSpPr>
        <p:spPr>
          <a:xfrm>
            <a:off x="5484961" y="3943396"/>
            <a:ext cx="724619" cy="405441"/>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0" name="文本框 9"/>
          <p:cNvSpPr txBox="1"/>
          <p:nvPr/>
        </p:nvSpPr>
        <p:spPr>
          <a:xfrm>
            <a:off x="6492815" y="1761348"/>
            <a:ext cx="4471359" cy="369332"/>
          </a:xfrm>
          <a:prstGeom prst="rect">
            <a:avLst/>
          </a:prstGeom>
          <a:noFill/>
          <a:effectLst>
            <a:outerShdw blurRad="50800" dist="38100" dir="2700000" algn="tl" rotWithShape="0">
              <a:prstClr val="black">
                <a:alpha val="40000"/>
              </a:prstClr>
            </a:outerShdw>
          </a:effectLst>
        </p:spPr>
        <p:txBody>
          <a:bodyPr wrap="square" rtlCol="0">
            <a:spAutoFit/>
          </a:bodyPr>
          <a:lstStyle/>
          <a:p>
            <a:r>
              <a:rPr lang="zh-CN" altLang="en-US" dirty="0"/>
              <a:t>若题目改为</a:t>
            </a:r>
            <a:r>
              <a:rPr lang="en-US" altLang="zh-CN" dirty="0"/>
              <a:t>: </a:t>
            </a:r>
            <a:r>
              <a:rPr lang="zh-CN" altLang="en-US" dirty="0"/>
              <a:t>求</a:t>
            </a:r>
            <a:r>
              <a:rPr lang="en-US" altLang="zh-CN" dirty="0"/>
              <a:t>1×3×5×7×9×11</a:t>
            </a:r>
            <a:endParaRPr lang="zh-CN" altLang="en-US" dirty="0"/>
          </a:p>
        </p:txBody>
      </p:sp>
      <p:grpSp>
        <p:nvGrpSpPr>
          <p:cNvPr id="32" name="组合 31"/>
          <p:cNvGrpSpPr/>
          <p:nvPr/>
        </p:nvGrpSpPr>
        <p:grpSpPr>
          <a:xfrm>
            <a:off x="7026965" y="3699419"/>
            <a:ext cx="4326835" cy="1648308"/>
            <a:chOff x="7026965" y="3699419"/>
            <a:chExt cx="4326835" cy="1648308"/>
          </a:xfrm>
        </p:grpSpPr>
        <p:sp>
          <p:nvSpPr>
            <p:cNvPr id="11" name="矩形 10"/>
            <p:cNvSpPr/>
            <p:nvPr/>
          </p:nvSpPr>
          <p:spPr>
            <a:xfrm>
              <a:off x="8160026" y="3699419"/>
              <a:ext cx="568468" cy="313223"/>
            </a:xfrm>
            <a:prstGeom prst="rect">
              <a:avLst/>
            </a:prstGeom>
            <a:solidFill>
              <a:schemeClr val="bg1"/>
            </a:solidFill>
            <a:ln>
              <a:noFill/>
            </a:ln>
            <a:effectLst>
              <a:outerShdw blurRad="50800" dist="381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65000"/>
                      <a:lumOff val="35000"/>
                    </a:schemeClr>
                  </a:solidFill>
                </a:rPr>
                <a:t>3=&gt;</a:t>
              </a:r>
              <a:r>
                <a:rPr lang="en-US" altLang="zh-CN" sz="1400" dirty="0" err="1" smtClean="0">
                  <a:solidFill>
                    <a:schemeClr val="tx1">
                      <a:lumMod val="65000"/>
                      <a:lumOff val="35000"/>
                    </a:schemeClr>
                  </a:solidFill>
                </a:rPr>
                <a:t>i</a:t>
              </a:r>
              <a:endParaRPr lang="zh-CN" altLang="en-US" sz="1400" dirty="0">
                <a:solidFill>
                  <a:schemeClr val="tx1">
                    <a:lumMod val="65000"/>
                    <a:lumOff val="35000"/>
                  </a:schemeClr>
                </a:solidFill>
              </a:endParaRPr>
            </a:p>
          </p:txBody>
        </p:sp>
        <p:sp>
          <p:nvSpPr>
            <p:cNvPr id="28" name="矩形 27"/>
            <p:cNvSpPr/>
            <p:nvPr/>
          </p:nvSpPr>
          <p:spPr>
            <a:xfrm>
              <a:off x="8194033" y="4405521"/>
              <a:ext cx="741245" cy="313223"/>
            </a:xfrm>
            <a:prstGeom prst="rect">
              <a:avLst/>
            </a:prstGeom>
            <a:solidFill>
              <a:schemeClr val="bg1"/>
            </a:solidFill>
            <a:ln>
              <a:noFill/>
            </a:ln>
            <a:effectLst>
              <a:outerShdw blurRad="50800" dist="381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smtClean="0">
                  <a:solidFill>
                    <a:schemeClr val="tx1">
                      <a:lumMod val="65000"/>
                      <a:lumOff val="35000"/>
                    </a:schemeClr>
                  </a:solidFill>
                </a:rPr>
                <a:t>i+2=&gt;</a:t>
              </a:r>
              <a:r>
                <a:rPr lang="en-US" altLang="zh-CN" sz="1400" dirty="0" err="1" smtClean="0">
                  <a:solidFill>
                    <a:schemeClr val="tx1">
                      <a:lumMod val="65000"/>
                      <a:lumOff val="35000"/>
                    </a:schemeClr>
                  </a:solidFill>
                </a:rPr>
                <a:t>i</a:t>
              </a:r>
              <a:endParaRPr lang="zh-CN" altLang="en-US" sz="1400" dirty="0">
                <a:solidFill>
                  <a:schemeClr val="tx1">
                    <a:lumMod val="65000"/>
                    <a:lumOff val="35000"/>
                  </a:schemeClr>
                </a:solidFill>
              </a:endParaRPr>
            </a:p>
          </p:txBody>
        </p:sp>
        <p:sp>
          <p:nvSpPr>
            <p:cNvPr id="29" name="矩形 28"/>
            <p:cNvSpPr/>
            <p:nvPr/>
          </p:nvSpPr>
          <p:spPr>
            <a:xfrm>
              <a:off x="7026965" y="4795565"/>
              <a:ext cx="4326835" cy="552162"/>
            </a:xfrm>
            <a:prstGeom prst="rect">
              <a:avLst/>
            </a:prstGeom>
            <a:solidFill>
              <a:schemeClr val="bg1"/>
            </a:solidFill>
            <a:ln>
              <a:noFill/>
            </a:ln>
            <a:effectLst>
              <a:outerShdw blurRad="50800" dist="381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lumMod val="65000"/>
                      <a:lumOff val="35000"/>
                    </a:schemeClr>
                  </a:solidFill>
                </a:rPr>
                <a:t>若</a:t>
              </a:r>
              <a:r>
                <a:rPr lang="en-US" altLang="zh-CN" sz="1400" dirty="0" err="1" smtClean="0">
                  <a:solidFill>
                    <a:schemeClr val="tx1">
                      <a:lumMod val="65000"/>
                      <a:lumOff val="35000"/>
                    </a:schemeClr>
                  </a:solidFill>
                </a:rPr>
                <a:t>i</a:t>
              </a:r>
              <a:r>
                <a:rPr lang="zh-CN" altLang="en-US" sz="1400" dirty="0" smtClean="0">
                  <a:solidFill>
                    <a:schemeClr val="tx1">
                      <a:lumMod val="65000"/>
                      <a:lumOff val="35000"/>
                    </a:schemeClr>
                  </a:solidFill>
                </a:rPr>
                <a:t>≤</a:t>
              </a:r>
              <a:r>
                <a:rPr lang="en-US" altLang="zh-CN" sz="1400" dirty="0" smtClean="0">
                  <a:solidFill>
                    <a:schemeClr val="tx1">
                      <a:lumMod val="65000"/>
                      <a:lumOff val="35000"/>
                    </a:schemeClr>
                  </a:solidFill>
                </a:rPr>
                <a:t>11</a:t>
              </a:r>
              <a:r>
                <a:rPr lang="zh-CN" altLang="en-US" sz="1400" dirty="0" smtClean="0">
                  <a:solidFill>
                    <a:schemeClr val="tx1">
                      <a:lumMod val="65000"/>
                      <a:lumOff val="35000"/>
                    </a:schemeClr>
                  </a:solidFill>
                </a:rPr>
                <a:t>，返回</a:t>
              </a:r>
              <a:r>
                <a:rPr lang="en-US" altLang="zh-CN" sz="1400" dirty="0" smtClean="0">
                  <a:solidFill>
                    <a:schemeClr val="tx1">
                      <a:lumMod val="65000"/>
                      <a:lumOff val="35000"/>
                    </a:schemeClr>
                  </a:solidFill>
                </a:rPr>
                <a:t>S3</a:t>
              </a:r>
              <a:r>
                <a:rPr lang="zh-CN" altLang="en-US" sz="1400" dirty="0" smtClean="0">
                  <a:solidFill>
                    <a:schemeClr val="tx1">
                      <a:lumMod val="65000"/>
                      <a:lumOff val="35000"/>
                    </a:schemeClr>
                  </a:solidFill>
                </a:rPr>
                <a:t>；否则，结束</a:t>
              </a:r>
              <a:endParaRPr lang="en-US" altLang="zh-CN" sz="1400" dirty="0" smtClean="0">
                <a:solidFill>
                  <a:schemeClr val="tx1">
                    <a:lumMod val="65000"/>
                    <a:lumOff val="35000"/>
                  </a:schemeClr>
                </a:solidFill>
              </a:endParaRPr>
            </a:p>
            <a:p>
              <a:r>
                <a:rPr lang="zh-CN" altLang="en-US" sz="1400" dirty="0" smtClean="0">
                  <a:solidFill>
                    <a:schemeClr val="tx1">
                      <a:lumMod val="65000"/>
                      <a:lumOff val="35000"/>
                    </a:schemeClr>
                  </a:solidFill>
                </a:rPr>
                <a:t>或者 若</a:t>
              </a:r>
              <a:r>
                <a:rPr lang="en-US" altLang="zh-CN" sz="1400" dirty="0" err="1" smtClean="0">
                  <a:solidFill>
                    <a:schemeClr val="tx1">
                      <a:lumMod val="65000"/>
                      <a:lumOff val="35000"/>
                    </a:schemeClr>
                  </a:solidFill>
                </a:rPr>
                <a:t>i</a:t>
              </a:r>
              <a:r>
                <a:rPr lang="en-US" altLang="zh-CN" sz="1400" dirty="0" smtClean="0">
                  <a:solidFill>
                    <a:schemeClr val="tx1">
                      <a:lumMod val="65000"/>
                      <a:lumOff val="35000"/>
                    </a:schemeClr>
                  </a:solidFill>
                </a:rPr>
                <a:t>&gt;11</a:t>
              </a:r>
              <a:r>
                <a:rPr lang="zh-CN" altLang="en-US" sz="1400" dirty="0" smtClean="0">
                  <a:solidFill>
                    <a:schemeClr val="tx1">
                      <a:lumMod val="65000"/>
                      <a:lumOff val="35000"/>
                    </a:schemeClr>
                  </a:solidFill>
                </a:rPr>
                <a:t>，结束；否则，返回</a:t>
              </a:r>
              <a:r>
                <a:rPr lang="en-US" altLang="zh-CN" sz="1400" dirty="0" smtClean="0">
                  <a:solidFill>
                    <a:schemeClr val="tx1">
                      <a:lumMod val="65000"/>
                      <a:lumOff val="35000"/>
                    </a:schemeClr>
                  </a:solidFill>
                </a:rPr>
                <a:t>S3</a:t>
              </a:r>
              <a:endParaRPr lang="zh-CN" altLang="en-US" sz="1400" dirty="0">
                <a:solidFill>
                  <a:schemeClr val="tx1">
                    <a:lumMod val="65000"/>
                    <a:lumOff val="35000"/>
                  </a:schemeClr>
                </a:solidFill>
              </a:endParaRPr>
            </a:p>
          </p:txBody>
        </p:sp>
        <p:sp>
          <p:nvSpPr>
            <p:cNvPr id="30" name="矩形 29"/>
            <p:cNvSpPr/>
            <p:nvPr/>
          </p:nvSpPr>
          <p:spPr>
            <a:xfrm>
              <a:off x="7165707" y="3709358"/>
              <a:ext cx="498246" cy="313223"/>
            </a:xfrm>
            <a:prstGeom prst="rect">
              <a:avLst/>
            </a:prstGeom>
            <a:solidFill>
              <a:schemeClr val="bg1"/>
            </a:solidFill>
            <a:ln>
              <a:noFill/>
            </a:ln>
            <a:effectLst>
              <a:outerShdw blurRad="50800" dist="381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solidFill>
                    <a:schemeClr val="tx1">
                      <a:lumMod val="65000"/>
                      <a:lumOff val="35000"/>
                    </a:schemeClr>
                  </a:solidFill>
                </a:rPr>
                <a:t>i</a:t>
              </a:r>
              <a:r>
                <a:rPr lang="en-US" altLang="zh-CN" sz="1400" dirty="0" smtClean="0">
                  <a:solidFill>
                    <a:schemeClr val="tx1">
                      <a:lumMod val="65000"/>
                      <a:lumOff val="35000"/>
                    </a:schemeClr>
                  </a:solidFill>
                </a:rPr>
                <a:t>=3</a:t>
              </a:r>
              <a:endParaRPr lang="zh-CN" altLang="en-US" sz="1400" dirty="0">
                <a:solidFill>
                  <a:schemeClr val="tx1">
                    <a:lumMod val="65000"/>
                    <a:lumOff val="35000"/>
                  </a:schemeClr>
                </a:solidFill>
              </a:endParaRPr>
            </a:p>
          </p:txBody>
        </p:sp>
        <p:sp>
          <p:nvSpPr>
            <p:cNvPr id="31" name="矩形 30"/>
            <p:cNvSpPr/>
            <p:nvPr/>
          </p:nvSpPr>
          <p:spPr>
            <a:xfrm>
              <a:off x="7763536" y="4426972"/>
              <a:ext cx="249123" cy="313223"/>
            </a:xfrm>
            <a:prstGeom prst="rect">
              <a:avLst/>
            </a:prstGeom>
            <a:solidFill>
              <a:schemeClr val="bg1"/>
            </a:solidFill>
            <a:ln>
              <a:noFill/>
            </a:ln>
            <a:effectLst>
              <a:outerShdw blurRad="50800" dist="381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65000"/>
                      <a:lumOff val="35000"/>
                    </a:schemeClr>
                  </a:solidFill>
                </a:rPr>
                <a:t>2</a:t>
              </a:r>
              <a:endParaRPr lang="zh-CN" altLang="en-US" sz="1400" dirty="0">
                <a:solidFill>
                  <a:schemeClr val="tx1">
                    <a:lumMod val="65000"/>
                    <a:lumOff val="35000"/>
                  </a:schemeClr>
                </a:solidFill>
              </a:endParaRPr>
            </a:p>
          </p:txBody>
        </p:sp>
      </p:grpSp>
      <p:sp>
        <p:nvSpPr>
          <p:cNvPr id="33" name="矩形 32"/>
          <p:cNvSpPr/>
          <p:nvPr/>
        </p:nvSpPr>
        <p:spPr>
          <a:xfrm>
            <a:off x="6291952" y="5886623"/>
            <a:ext cx="5493812" cy="369332"/>
          </a:xfrm>
          <a:prstGeom prst="rect">
            <a:avLst/>
          </a:prstGeom>
          <a:effectLst>
            <a:outerShdw blurRad="50800" dist="38100" dir="2700000" algn="tl" rotWithShape="0">
              <a:prstClr val="black">
                <a:alpha val="40000"/>
              </a:prstClr>
            </a:outerShdw>
          </a:effectLst>
        </p:spPr>
        <p:txBody>
          <a:bodyPr wrap="none">
            <a:spAutoFit/>
          </a:bodyPr>
          <a:lstStyle/>
          <a:p>
            <a:r>
              <a:rPr lang="zh-CN" altLang="en-US" b="1" dirty="0">
                <a:solidFill>
                  <a:schemeClr val="accent1"/>
                </a:solidFill>
              </a:rPr>
              <a:t>用这种方法表示的算法具有一般性、通用性和灵活性</a:t>
            </a:r>
          </a:p>
        </p:txBody>
      </p:sp>
    </p:spTree>
    <p:extLst>
      <p:ext uri="{BB962C8B-B14F-4D97-AF65-F5344CB8AC3E}">
        <p14:creationId xmlns:p14="http://schemas.microsoft.com/office/powerpoint/2010/main" xmlns="" val="197870986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简单的算法举例</a:t>
            </a:r>
            <a:endParaRPr lang="zh-CN" altLang="en-US" dirty="0"/>
          </a:p>
        </p:txBody>
      </p:sp>
      <p:sp>
        <p:nvSpPr>
          <p:cNvPr id="3" name="内容占位符 2"/>
          <p:cNvSpPr>
            <a:spLocks noGrp="1"/>
          </p:cNvSpPr>
          <p:nvPr>
            <p:ph idx="1"/>
          </p:nvPr>
        </p:nvSpPr>
        <p:spPr>
          <a:xfrm>
            <a:off x="1308100" y="1816677"/>
            <a:ext cx="10172700" cy="589584"/>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2.2】</a:t>
            </a:r>
            <a:r>
              <a:rPr lang="zh-CN" altLang="en-US" sz="2400" dirty="0">
                <a:solidFill>
                  <a:schemeClr val="accent1"/>
                </a:solidFill>
              </a:rPr>
              <a:t>有</a:t>
            </a:r>
            <a:r>
              <a:rPr lang="en-US" altLang="zh-CN" sz="2400" dirty="0">
                <a:solidFill>
                  <a:schemeClr val="accent1"/>
                </a:solidFill>
              </a:rPr>
              <a:t>50</a:t>
            </a:r>
            <a:r>
              <a:rPr lang="zh-CN" altLang="en-US" sz="2400" dirty="0">
                <a:solidFill>
                  <a:schemeClr val="accent1"/>
                </a:solidFill>
              </a:rPr>
              <a:t>个学生，要求输出成绩在</a:t>
            </a:r>
            <a:r>
              <a:rPr lang="en-US" altLang="zh-CN" sz="2400" dirty="0">
                <a:solidFill>
                  <a:schemeClr val="accent1"/>
                </a:solidFill>
              </a:rPr>
              <a:t>80</a:t>
            </a:r>
            <a:r>
              <a:rPr lang="zh-CN" altLang="en-US" sz="2400" dirty="0">
                <a:solidFill>
                  <a:schemeClr val="accent1"/>
                </a:solidFill>
              </a:rPr>
              <a:t>分以上的学生的学号和成绩</a:t>
            </a:r>
            <a:endParaRPr lang="en-US" altLang="zh-CN" sz="2400" dirty="0" smtClean="0">
              <a:solidFill>
                <a:schemeClr val="accent1"/>
              </a:solidFill>
            </a:endParaRPr>
          </a:p>
        </p:txBody>
      </p:sp>
      <p:grpSp>
        <p:nvGrpSpPr>
          <p:cNvPr id="14" name="组合 13"/>
          <p:cNvGrpSpPr/>
          <p:nvPr/>
        </p:nvGrpSpPr>
        <p:grpSpPr>
          <a:xfrm>
            <a:off x="5760528" y="2684783"/>
            <a:ext cx="4114799" cy="3061270"/>
            <a:chOff x="4030664" y="1795463"/>
            <a:chExt cx="3717925" cy="4121151"/>
          </a:xfrm>
        </p:grpSpPr>
        <p:sp>
          <p:nvSpPr>
            <p:cNvPr id="16" name="MH_Text_1"/>
            <p:cNvSpPr>
              <a:spLocks noChangeAspect="1"/>
            </p:cNvSpPr>
            <p:nvPr>
              <p:custDataLst>
                <p:tags r:id="rId2"/>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smtClean="0">
                  <a:solidFill>
                    <a:srgbClr val="454545"/>
                  </a:solidFill>
                </a:rPr>
                <a:t>S1</a:t>
              </a:r>
              <a:r>
                <a:rPr lang="en-US" altLang="zh-CN" sz="1400" dirty="0">
                  <a:solidFill>
                    <a:srgbClr val="454545"/>
                  </a:solidFill>
                </a:rPr>
                <a:t>: </a:t>
              </a:r>
              <a:r>
                <a:rPr lang="en-US" altLang="zh-CN" sz="1400" dirty="0" smtClean="0">
                  <a:solidFill>
                    <a:srgbClr val="454545"/>
                  </a:solidFill>
                </a:rPr>
                <a:t>1=&gt;</a:t>
              </a:r>
              <a:r>
                <a:rPr lang="en-US" altLang="zh-CN" sz="1400" dirty="0" err="1" smtClean="0">
                  <a:solidFill>
                    <a:srgbClr val="454545"/>
                  </a:solidFill>
                </a:rPr>
                <a:t>i</a:t>
              </a:r>
              <a:endParaRPr lang="zh-CN" altLang="en-US" sz="1400" dirty="0">
                <a:solidFill>
                  <a:srgbClr val="454545"/>
                </a:solidFill>
              </a:endParaRPr>
            </a:p>
            <a:p>
              <a:pPr algn="just">
                <a:spcBef>
                  <a:spcPts val="600"/>
                </a:spcBef>
                <a:spcAft>
                  <a:spcPts val="600"/>
                </a:spcAft>
                <a:defRPr/>
              </a:pPr>
              <a:r>
                <a:rPr lang="en-US" altLang="zh-CN" sz="1400" dirty="0" smtClean="0">
                  <a:solidFill>
                    <a:srgbClr val="454545"/>
                  </a:solidFill>
                </a:rPr>
                <a:t>S2: </a:t>
              </a:r>
              <a:r>
                <a:rPr lang="zh-CN" altLang="en-US" sz="1400" dirty="0" smtClean="0">
                  <a:solidFill>
                    <a:srgbClr val="454545"/>
                  </a:solidFill>
                </a:rPr>
                <a:t>如果</a:t>
              </a:r>
              <a:r>
                <a:rPr lang="en-US" altLang="zh-CN" sz="1400" dirty="0" err="1" smtClean="0">
                  <a:solidFill>
                    <a:srgbClr val="454545"/>
                  </a:solidFill>
                </a:rPr>
                <a:t>g</a:t>
              </a:r>
              <a:r>
                <a:rPr lang="en-US" altLang="zh-CN" sz="1400" baseline="-25000" dirty="0" err="1" smtClean="0">
                  <a:solidFill>
                    <a:srgbClr val="454545"/>
                  </a:solidFill>
                </a:rPr>
                <a:t>i</a:t>
              </a:r>
              <a:r>
                <a:rPr lang="zh-CN" altLang="en-US" sz="1400" dirty="0" smtClean="0">
                  <a:solidFill>
                    <a:srgbClr val="454545"/>
                  </a:solidFill>
                </a:rPr>
                <a:t>≥</a:t>
              </a:r>
              <a:r>
                <a:rPr lang="en-US" altLang="zh-CN" sz="1400" dirty="0" smtClean="0">
                  <a:solidFill>
                    <a:srgbClr val="454545"/>
                  </a:solidFill>
                </a:rPr>
                <a:t>80</a:t>
              </a:r>
              <a:r>
                <a:rPr lang="zh-CN" altLang="en-US" sz="1400" dirty="0" smtClean="0">
                  <a:solidFill>
                    <a:srgbClr val="454545"/>
                  </a:solidFill>
                </a:rPr>
                <a:t>，则输出</a:t>
              </a:r>
              <a:r>
                <a:rPr lang="en-US" altLang="zh-CN" sz="1400" dirty="0" err="1" smtClean="0">
                  <a:solidFill>
                    <a:srgbClr val="454545"/>
                  </a:solidFill>
                </a:rPr>
                <a:t>n</a:t>
              </a:r>
              <a:r>
                <a:rPr lang="en-US" altLang="zh-CN" sz="1400" baseline="-25000" dirty="0" err="1">
                  <a:solidFill>
                    <a:srgbClr val="454545"/>
                  </a:solidFill>
                </a:rPr>
                <a:t>i</a:t>
              </a:r>
              <a:r>
                <a:rPr lang="zh-CN" altLang="en-US" sz="1400" dirty="0" smtClean="0">
                  <a:solidFill>
                    <a:srgbClr val="454545"/>
                  </a:solidFill>
                </a:rPr>
                <a:t>和</a:t>
              </a:r>
              <a:r>
                <a:rPr lang="en-US" altLang="zh-CN" sz="1400" dirty="0" err="1" smtClean="0">
                  <a:solidFill>
                    <a:srgbClr val="454545"/>
                  </a:solidFill>
                </a:rPr>
                <a:t>g</a:t>
              </a:r>
              <a:r>
                <a:rPr lang="en-US" altLang="zh-CN" sz="1400" baseline="-25000" dirty="0" err="1">
                  <a:solidFill>
                    <a:srgbClr val="454545"/>
                  </a:solidFill>
                </a:rPr>
                <a:t>i</a:t>
              </a:r>
              <a:r>
                <a:rPr lang="zh-CN" altLang="en-US" sz="1400" dirty="0" smtClean="0">
                  <a:solidFill>
                    <a:srgbClr val="454545"/>
                  </a:solidFill>
                </a:rPr>
                <a:t>，否则不输出</a:t>
              </a:r>
              <a:r>
                <a:rPr lang="en-US" altLang="zh-CN" sz="1400" dirty="0" smtClean="0">
                  <a:solidFill>
                    <a:srgbClr val="454545"/>
                  </a:solidFill>
                </a:rPr>
                <a:t> </a:t>
              </a:r>
            </a:p>
            <a:p>
              <a:pPr algn="just">
                <a:spcBef>
                  <a:spcPts val="600"/>
                </a:spcBef>
                <a:spcAft>
                  <a:spcPts val="600"/>
                </a:spcAft>
                <a:defRPr/>
              </a:pPr>
              <a:r>
                <a:rPr lang="en-US" altLang="zh-CN" sz="1400" dirty="0" smtClean="0">
                  <a:solidFill>
                    <a:srgbClr val="454545"/>
                  </a:solidFill>
                </a:rPr>
                <a:t>S3</a:t>
              </a:r>
              <a:r>
                <a:rPr lang="en-US" altLang="zh-CN" sz="1400" dirty="0">
                  <a:solidFill>
                    <a:srgbClr val="454545"/>
                  </a:solidFill>
                </a:rPr>
                <a:t>: </a:t>
              </a:r>
              <a:r>
                <a:rPr lang="en-US" altLang="zh-CN" sz="1400" dirty="0" smtClean="0">
                  <a:solidFill>
                    <a:srgbClr val="454545"/>
                  </a:solidFill>
                </a:rPr>
                <a:t>i+1=&gt;</a:t>
              </a:r>
              <a:r>
                <a:rPr lang="en-US" altLang="zh-CN" sz="1400" dirty="0" err="1" smtClean="0">
                  <a:solidFill>
                    <a:srgbClr val="454545"/>
                  </a:solidFill>
                </a:rPr>
                <a:t>i</a:t>
              </a:r>
              <a:endParaRPr lang="en-US" altLang="zh-CN" sz="1400" dirty="0" smtClean="0">
                <a:solidFill>
                  <a:srgbClr val="454545"/>
                </a:solidFill>
              </a:endParaRPr>
            </a:p>
            <a:p>
              <a:pPr algn="just">
                <a:spcBef>
                  <a:spcPts val="600"/>
                </a:spcBef>
                <a:spcAft>
                  <a:spcPts val="600"/>
                </a:spcAft>
                <a:defRPr/>
              </a:pPr>
              <a:r>
                <a:rPr lang="en-US" altLang="zh-CN" sz="1400" dirty="0" smtClean="0">
                  <a:solidFill>
                    <a:srgbClr val="454545"/>
                  </a:solidFill>
                </a:rPr>
                <a:t>S4</a:t>
              </a:r>
              <a:r>
                <a:rPr lang="en-US" altLang="zh-CN" sz="1400" dirty="0">
                  <a:solidFill>
                    <a:srgbClr val="454545"/>
                  </a:solidFill>
                </a:rPr>
                <a:t>: </a:t>
              </a:r>
              <a:r>
                <a:rPr lang="zh-CN" altLang="en-US" sz="1400" dirty="0" smtClean="0">
                  <a:solidFill>
                    <a:srgbClr val="454545"/>
                  </a:solidFill>
                </a:rPr>
                <a:t>如果</a:t>
              </a:r>
              <a:r>
                <a:rPr lang="en-US" altLang="zh-CN" sz="1400" dirty="0" err="1" smtClean="0">
                  <a:solidFill>
                    <a:srgbClr val="454545"/>
                  </a:solidFill>
                </a:rPr>
                <a:t>i</a:t>
              </a:r>
              <a:r>
                <a:rPr lang="zh-CN" altLang="en-US" sz="1400" dirty="0" smtClean="0">
                  <a:solidFill>
                    <a:srgbClr val="454545"/>
                  </a:solidFill>
                </a:rPr>
                <a:t>≤</a:t>
              </a:r>
              <a:r>
                <a:rPr lang="en-US" altLang="zh-CN" sz="1400" dirty="0" smtClean="0">
                  <a:solidFill>
                    <a:srgbClr val="454545"/>
                  </a:solidFill>
                </a:rPr>
                <a:t>50</a:t>
              </a:r>
              <a:r>
                <a:rPr lang="zh-CN" altLang="en-US" sz="1400" dirty="0" smtClean="0">
                  <a:solidFill>
                    <a:srgbClr val="454545"/>
                  </a:solidFill>
                </a:rPr>
                <a:t>，返回到</a:t>
              </a:r>
              <a:r>
                <a:rPr lang="en-US" altLang="zh-CN" sz="1400" dirty="0" smtClean="0">
                  <a:solidFill>
                    <a:srgbClr val="454545"/>
                  </a:solidFill>
                </a:rPr>
                <a:t>S2</a:t>
              </a:r>
              <a:r>
                <a:rPr lang="zh-CN" altLang="en-US" sz="1400" dirty="0" smtClean="0">
                  <a:solidFill>
                    <a:srgbClr val="454545"/>
                  </a:solidFill>
                </a:rPr>
                <a:t>，继续执行，否则，算法结束</a:t>
              </a:r>
              <a:endParaRPr lang="zh-CN" altLang="en-US" sz="1400" dirty="0">
                <a:solidFill>
                  <a:srgbClr val="454545"/>
                </a:solidFill>
              </a:endParaRPr>
            </a:p>
          </p:txBody>
        </p:sp>
        <p:sp>
          <p:nvSpPr>
            <p:cNvPr id="19" name="MH_Other_1"/>
            <p:cNvSpPr/>
            <p:nvPr>
              <p:custDataLst>
                <p:tags r:id="rId3"/>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0" name="MH_Other_2"/>
            <p:cNvSpPr/>
            <p:nvPr>
              <p:custDataLst>
                <p:tags r:id="rId4"/>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1" name="MH_SubTitle_1"/>
            <p:cNvSpPr/>
            <p:nvPr>
              <p:custDataLst>
                <p:tags r:id="rId5"/>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27" name="MH_Desc_1"/>
          <p:cNvSpPr/>
          <p:nvPr>
            <p:custDataLst>
              <p:tags r:id="rId1"/>
            </p:custDataLst>
          </p:nvPr>
        </p:nvSpPr>
        <p:spPr>
          <a:xfrm>
            <a:off x="2409905" y="2774404"/>
            <a:ext cx="2306320" cy="297164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defRPr/>
            </a:pPr>
            <a:r>
              <a:rPr lang="en-US" altLang="zh-CN" sz="1400" dirty="0" smtClean="0">
                <a:solidFill>
                  <a:schemeClr val="tx1"/>
                </a:solidFill>
              </a:rPr>
              <a:t>n</a:t>
            </a:r>
            <a:r>
              <a:rPr lang="zh-CN" altLang="en-US" sz="1400" dirty="0" smtClean="0">
                <a:solidFill>
                  <a:schemeClr val="tx1"/>
                </a:solidFill>
              </a:rPr>
              <a:t>：表示学生学号</a:t>
            </a:r>
            <a:endParaRPr lang="en-US" altLang="zh-CN" sz="1400" dirty="0" smtClean="0">
              <a:solidFill>
                <a:schemeClr val="tx1"/>
              </a:solidFill>
            </a:endParaRPr>
          </a:p>
          <a:p>
            <a:pPr algn="just">
              <a:spcBef>
                <a:spcPts val="600"/>
              </a:spcBef>
              <a:spcAft>
                <a:spcPts val="600"/>
              </a:spcAft>
              <a:defRPr/>
            </a:pPr>
            <a:r>
              <a:rPr lang="zh-CN" altLang="en-US" sz="1400" dirty="0" smtClean="0">
                <a:solidFill>
                  <a:schemeClr val="tx1"/>
                </a:solidFill>
              </a:rPr>
              <a:t>下标</a:t>
            </a:r>
            <a:r>
              <a:rPr lang="en-US" altLang="zh-CN" sz="1400" dirty="0" err="1" smtClean="0">
                <a:solidFill>
                  <a:schemeClr val="tx1"/>
                </a:solidFill>
              </a:rPr>
              <a:t>i</a:t>
            </a:r>
            <a:r>
              <a:rPr lang="zh-CN" altLang="en-US" sz="1400" dirty="0" smtClean="0">
                <a:solidFill>
                  <a:schemeClr val="tx1"/>
                </a:solidFill>
              </a:rPr>
              <a:t>：表示第几个学生</a:t>
            </a:r>
            <a:endParaRPr lang="en-US" altLang="zh-CN" sz="1400" dirty="0" smtClean="0">
              <a:solidFill>
                <a:schemeClr val="tx1"/>
              </a:solidFill>
            </a:endParaRPr>
          </a:p>
          <a:p>
            <a:pPr algn="just">
              <a:spcBef>
                <a:spcPts val="600"/>
              </a:spcBef>
              <a:spcAft>
                <a:spcPts val="600"/>
              </a:spcAft>
              <a:defRPr/>
            </a:pPr>
            <a:r>
              <a:rPr lang="en-US" altLang="zh-CN" sz="1400" dirty="0" smtClean="0">
                <a:solidFill>
                  <a:schemeClr val="tx1"/>
                </a:solidFill>
              </a:rPr>
              <a:t>n</a:t>
            </a:r>
            <a:r>
              <a:rPr lang="en-US" altLang="zh-CN" sz="1400" baseline="-25000" dirty="0">
                <a:solidFill>
                  <a:srgbClr val="454545"/>
                </a:solidFill>
              </a:rPr>
              <a:t>1</a:t>
            </a:r>
            <a:r>
              <a:rPr lang="zh-CN" altLang="en-US" sz="1400" dirty="0" smtClean="0">
                <a:solidFill>
                  <a:schemeClr val="tx1"/>
                </a:solidFill>
              </a:rPr>
              <a:t>：表示第一个学生的学号</a:t>
            </a:r>
            <a:endParaRPr lang="en-US" altLang="zh-CN" sz="1400" dirty="0" smtClean="0">
              <a:solidFill>
                <a:schemeClr val="tx1"/>
              </a:solidFill>
            </a:endParaRPr>
          </a:p>
          <a:p>
            <a:pPr algn="just">
              <a:spcBef>
                <a:spcPts val="600"/>
              </a:spcBef>
              <a:spcAft>
                <a:spcPts val="600"/>
              </a:spcAft>
              <a:defRPr/>
            </a:pPr>
            <a:r>
              <a:rPr lang="en-US" altLang="zh-CN" sz="1400" dirty="0" err="1" smtClean="0">
                <a:solidFill>
                  <a:schemeClr val="tx1"/>
                </a:solidFill>
              </a:rPr>
              <a:t>n</a:t>
            </a:r>
            <a:r>
              <a:rPr lang="en-US" altLang="zh-CN" sz="1400" baseline="-25000" dirty="0" err="1">
                <a:solidFill>
                  <a:srgbClr val="454545"/>
                </a:solidFill>
              </a:rPr>
              <a:t>i</a:t>
            </a:r>
            <a:r>
              <a:rPr lang="zh-CN" altLang="en-US" sz="1400" dirty="0" smtClean="0">
                <a:solidFill>
                  <a:schemeClr val="tx1"/>
                </a:solidFill>
              </a:rPr>
              <a:t>：表示第</a:t>
            </a:r>
            <a:r>
              <a:rPr lang="en-US" altLang="zh-CN" sz="1400" dirty="0" err="1" smtClean="0">
                <a:solidFill>
                  <a:schemeClr val="tx1"/>
                </a:solidFill>
              </a:rPr>
              <a:t>i</a:t>
            </a:r>
            <a:r>
              <a:rPr lang="zh-CN" altLang="en-US" sz="1400" dirty="0" smtClean="0">
                <a:solidFill>
                  <a:schemeClr val="tx1"/>
                </a:solidFill>
              </a:rPr>
              <a:t>个学生的学号</a:t>
            </a:r>
            <a:endParaRPr lang="en-US" altLang="zh-CN" sz="1400" dirty="0" smtClean="0">
              <a:solidFill>
                <a:schemeClr val="tx1"/>
              </a:solidFill>
            </a:endParaRPr>
          </a:p>
          <a:p>
            <a:pPr algn="just">
              <a:spcBef>
                <a:spcPts val="600"/>
              </a:spcBef>
              <a:spcAft>
                <a:spcPts val="600"/>
              </a:spcAft>
              <a:defRPr/>
            </a:pPr>
            <a:r>
              <a:rPr lang="en-US" altLang="zh-CN" sz="1400" dirty="0" smtClean="0">
                <a:solidFill>
                  <a:schemeClr val="tx1"/>
                </a:solidFill>
              </a:rPr>
              <a:t>g</a:t>
            </a:r>
            <a:r>
              <a:rPr lang="zh-CN" altLang="en-US" sz="1400" dirty="0" smtClean="0">
                <a:solidFill>
                  <a:schemeClr val="tx1"/>
                </a:solidFill>
              </a:rPr>
              <a:t>：表示学生的成绩</a:t>
            </a:r>
            <a:endParaRPr lang="en-US" altLang="zh-CN" sz="1400" dirty="0" smtClean="0">
              <a:solidFill>
                <a:schemeClr val="tx1"/>
              </a:solidFill>
            </a:endParaRPr>
          </a:p>
          <a:p>
            <a:pPr algn="just">
              <a:spcBef>
                <a:spcPts val="600"/>
              </a:spcBef>
              <a:spcAft>
                <a:spcPts val="600"/>
              </a:spcAft>
              <a:defRPr/>
            </a:pPr>
            <a:r>
              <a:rPr lang="en-US" altLang="zh-CN" sz="1400" dirty="0" smtClean="0">
                <a:solidFill>
                  <a:schemeClr val="tx1"/>
                </a:solidFill>
              </a:rPr>
              <a:t>g</a:t>
            </a:r>
            <a:r>
              <a:rPr lang="en-US" altLang="zh-CN" sz="1400" baseline="-25000" dirty="0">
                <a:solidFill>
                  <a:srgbClr val="454545"/>
                </a:solidFill>
              </a:rPr>
              <a:t>1</a:t>
            </a:r>
            <a:r>
              <a:rPr lang="zh-CN" altLang="en-US" sz="1400" dirty="0" smtClean="0">
                <a:solidFill>
                  <a:schemeClr val="tx1"/>
                </a:solidFill>
              </a:rPr>
              <a:t>：表示第</a:t>
            </a:r>
            <a:r>
              <a:rPr lang="zh-CN" altLang="en-US" sz="1400" dirty="0">
                <a:solidFill>
                  <a:schemeClr val="tx1"/>
                </a:solidFill>
              </a:rPr>
              <a:t>一</a:t>
            </a:r>
            <a:r>
              <a:rPr lang="zh-CN" altLang="en-US" sz="1400" dirty="0" smtClean="0">
                <a:solidFill>
                  <a:schemeClr val="tx1"/>
                </a:solidFill>
              </a:rPr>
              <a:t>个学生的成绩</a:t>
            </a:r>
            <a:endParaRPr lang="en-US" altLang="zh-CN" sz="1400" dirty="0" smtClean="0">
              <a:solidFill>
                <a:schemeClr val="tx1"/>
              </a:solidFill>
            </a:endParaRPr>
          </a:p>
          <a:p>
            <a:pPr algn="just">
              <a:spcBef>
                <a:spcPts val="600"/>
              </a:spcBef>
              <a:spcAft>
                <a:spcPts val="600"/>
              </a:spcAft>
              <a:defRPr/>
            </a:pPr>
            <a:r>
              <a:rPr lang="en-US" altLang="zh-CN" sz="1400" dirty="0" err="1" smtClean="0">
                <a:solidFill>
                  <a:schemeClr val="tx1"/>
                </a:solidFill>
              </a:rPr>
              <a:t>g</a:t>
            </a:r>
            <a:r>
              <a:rPr lang="en-US" altLang="zh-CN" sz="1400" baseline="-25000" dirty="0" err="1">
                <a:solidFill>
                  <a:srgbClr val="454545"/>
                </a:solidFill>
              </a:rPr>
              <a:t>i</a:t>
            </a:r>
            <a:r>
              <a:rPr lang="zh-CN" altLang="en-US" sz="1400" dirty="0" smtClean="0">
                <a:solidFill>
                  <a:schemeClr val="tx1"/>
                </a:solidFill>
              </a:rPr>
              <a:t>：表示第</a:t>
            </a:r>
            <a:r>
              <a:rPr lang="en-US" altLang="zh-CN" sz="1400" dirty="0" err="1" smtClean="0">
                <a:solidFill>
                  <a:schemeClr val="tx1"/>
                </a:solidFill>
              </a:rPr>
              <a:t>i</a:t>
            </a:r>
            <a:r>
              <a:rPr lang="zh-CN" altLang="en-US" sz="1400" dirty="0" smtClean="0">
                <a:solidFill>
                  <a:schemeClr val="tx1"/>
                </a:solidFill>
              </a:rPr>
              <a:t>个学生的成绩</a:t>
            </a:r>
            <a:endParaRPr lang="en-US" altLang="zh-CN" sz="1400" dirty="0" smtClean="0">
              <a:solidFill>
                <a:schemeClr val="tx1"/>
              </a:solidFill>
            </a:endParaRPr>
          </a:p>
        </p:txBody>
      </p:sp>
    </p:spTree>
    <p:extLst>
      <p:ext uri="{BB962C8B-B14F-4D97-AF65-F5344CB8AC3E}">
        <p14:creationId xmlns:p14="http://schemas.microsoft.com/office/powerpoint/2010/main" xmlns="" val="364344410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简单的算法举例</a:t>
            </a:r>
            <a:endParaRPr lang="zh-CN" altLang="en-US" dirty="0"/>
          </a:p>
        </p:txBody>
      </p:sp>
      <p:sp>
        <p:nvSpPr>
          <p:cNvPr id="3" name="内容占位符 2"/>
          <p:cNvSpPr>
            <a:spLocks noGrp="1"/>
          </p:cNvSpPr>
          <p:nvPr>
            <p:ph idx="1"/>
          </p:nvPr>
        </p:nvSpPr>
        <p:spPr>
          <a:xfrm>
            <a:off x="1302866" y="1481289"/>
            <a:ext cx="10340490" cy="589584"/>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2.3】</a:t>
            </a:r>
            <a:r>
              <a:rPr lang="zh-CN" altLang="en-US" sz="2400" dirty="0">
                <a:solidFill>
                  <a:schemeClr val="accent1"/>
                </a:solidFill>
              </a:rPr>
              <a:t>判定</a:t>
            </a:r>
            <a:r>
              <a:rPr lang="en-US" altLang="zh-CN" sz="2400" dirty="0">
                <a:solidFill>
                  <a:schemeClr val="accent1"/>
                </a:solidFill>
              </a:rPr>
              <a:t>2000—2500</a:t>
            </a:r>
            <a:r>
              <a:rPr lang="zh-CN" altLang="en-US" sz="2400" dirty="0">
                <a:solidFill>
                  <a:schemeClr val="accent1"/>
                </a:solidFill>
              </a:rPr>
              <a:t>年中的每一年是否为闰年，并将结果输出</a:t>
            </a:r>
            <a:endParaRPr lang="en-US" altLang="zh-CN" sz="2400" dirty="0" smtClean="0">
              <a:solidFill>
                <a:schemeClr val="accent1"/>
              </a:solidFill>
            </a:endParaRPr>
          </a:p>
        </p:txBody>
      </p:sp>
      <p:grpSp>
        <p:nvGrpSpPr>
          <p:cNvPr id="14" name="组合 13"/>
          <p:cNvGrpSpPr/>
          <p:nvPr/>
        </p:nvGrpSpPr>
        <p:grpSpPr>
          <a:xfrm>
            <a:off x="4544089" y="2419863"/>
            <a:ext cx="7371080" cy="3061270"/>
            <a:chOff x="4030664" y="1795463"/>
            <a:chExt cx="3717925" cy="4121151"/>
          </a:xfrm>
        </p:grpSpPr>
        <p:sp>
          <p:nvSpPr>
            <p:cNvPr id="16" name="MH_Text_1"/>
            <p:cNvSpPr>
              <a:spLocks noChangeAspect="1"/>
            </p:cNvSpPr>
            <p:nvPr>
              <p:custDataLst>
                <p:tags r:id="rId13"/>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smtClean="0">
                  <a:solidFill>
                    <a:srgbClr val="454545"/>
                  </a:solidFill>
                </a:rPr>
                <a:t>S1</a:t>
              </a:r>
              <a:r>
                <a:rPr lang="en-US" altLang="zh-CN" sz="1400" dirty="0">
                  <a:solidFill>
                    <a:srgbClr val="454545"/>
                  </a:solidFill>
                </a:rPr>
                <a:t>: </a:t>
              </a:r>
              <a:r>
                <a:rPr lang="en-US" altLang="zh-CN" sz="1400" dirty="0" smtClean="0">
                  <a:solidFill>
                    <a:srgbClr val="454545"/>
                  </a:solidFill>
                </a:rPr>
                <a:t>2000=&gt;</a:t>
              </a:r>
              <a:r>
                <a:rPr lang="en-US" altLang="zh-CN" sz="1400" dirty="0">
                  <a:solidFill>
                    <a:srgbClr val="454545"/>
                  </a:solidFill>
                </a:rPr>
                <a:t>year</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S2: </a:t>
              </a:r>
              <a:r>
                <a:rPr lang="zh-CN" altLang="en-US" sz="1400" dirty="0">
                  <a:solidFill>
                    <a:srgbClr val="454545"/>
                  </a:solidFill>
                </a:rPr>
                <a:t>若</a:t>
              </a:r>
              <a:r>
                <a:rPr lang="en-US" altLang="zh-CN" sz="1400" dirty="0">
                  <a:solidFill>
                    <a:srgbClr val="454545"/>
                  </a:solidFill>
                </a:rPr>
                <a:t>year</a:t>
              </a:r>
              <a:r>
                <a:rPr lang="zh-CN" altLang="en-US" sz="1400" dirty="0">
                  <a:solidFill>
                    <a:srgbClr val="454545"/>
                  </a:solidFill>
                </a:rPr>
                <a:t>不能被</a:t>
              </a:r>
              <a:r>
                <a:rPr lang="en-US" altLang="zh-CN" sz="1400" dirty="0">
                  <a:solidFill>
                    <a:srgbClr val="454545"/>
                  </a:solidFill>
                </a:rPr>
                <a:t>4</a:t>
              </a:r>
              <a:r>
                <a:rPr lang="zh-CN" altLang="en-US" sz="1400" dirty="0">
                  <a:solidFill>
                    <a:srgbClr val="454545"/>
                  </a:solidFill>
                </a:rPr>
                <a:t>整除，则输出</a:t>
              </a:r>
              <a:r>
                <a:rPr lang="en-US" altLang="zh-CN" sz="1400" dirty="0">
                  <a:solidFill>
                    <a:srgbClr val="454545"/>
                  </a:solidFill>
                </a:rPr>
                <a:t>year </a:t>
              </a:r>
              <a:r>
                <a:rPr lang="zh-CN" altLang="en-US" sz="1400" dirty="0">
                  <a:solidFill>
                    <a:srgbClr val="454545"/>
                  </a:solidFill>
                </a:rPr>
                <a:t>的值和“不是闰年”。然后转到</a:t>
              </a:r>
              <a:r>
                <a:rPr lang="en-US" altLang="zh-CN" sz="1400" dirty="0">
                  <a:solidFill>
                    <a:srgbClr val="454545"/>
                  </a:solidFill>
                </a:rPr>
                <a:t>S6</a:t>
              </a:r>
              <a:r>
                <a:rPr lang="zh-CN" altLang="en-US" sz="1400" dirty="0">
                  <a:solidFill>
                    <a:srgbClr val="454545"/>
                  </a:solidFill>
                </a:rPr>
                <a:t>，检查下一个年份</a:t>
              </a:r>
            </a:p>
            <a:p>
              <a:pPr algn="just">
                <a:spcBef>
                  <a:spcPts val="600"/>
                </a:spcBef>
                <a:spcAft>
                  <a:spcPts val="600"/>
                </a:spcAft>
                <a:defRPr/>
              </a:pPr>
              <a:r>
                <a:rPr lang="en-US" altLang="zh-CN" sz="1400" dirty="0" smtClean="0">
                  <a:solidFill>
                    <a:srgbClr val="454545"/>
                  </a:solidFill>
                </a:rPr>
                <a:t>S3</a:t>
              </a:r>
              <a:r>
                <a:rPr lang="en-US" altLang="zh-CN" sz="1400" dirty="0">
                  <a:solidFill>
                    <a:srgbClr val="454545"/>
                  </a:solidFill>
                </a:rPr>
                <a:t>: </a:t>
              </a:r>
              <a:r>
                <a:rPr lang="zh-CN" altLang="en-US" sz="1400" dirty="0">
                  <a:solidFill>
                    <a:srgbClr val="454545"/>
                  </a:solidFill>
                </a:rPr>
                <a:t>若</a:t>
              </a:r>
              <a:r>
                <a:rPr lang="en-US" altLang="zh-CN" sz="1400" dirty="0">
                  <a:solidFill>
                    <a:srgbClr val="454545"/>
                  </a:solidFill>
                </a:rPr>
                <a:t>year</a:t>
              </a:r>
              <a:r>
                <a:rPr lang="zh-CN" altLang="en-US" sz="1400" dirty="0">
                  <a:solidFill>
                    <a:srgbClr val="454545"/>
                  </a:solidFill>
                </a:rPr>
                <a:t>能被</a:t>
              </a:r>
              <a:r>
                <a:rPr lang="en-US" altLang="zh-CN" sz="1400" dirty="0">
                  <a:solidFill>
                    <a:srgbClr val="454545"/>
                  </a:solidFill>
                </a:rPr>
                <a:t>4</a:t>
              </a:r>
              <a:r>
                <a:rPr lang="zh-CN" altLang="en-US" sz="1400" dirty="0">
                  <a:solidFill>
                    <a:srgbClr val="454545"/>
                  </a:solidFill>
                </a:rPr>
                <a:t>整除，不能被</a:t>
              </a:r>
              <a:r>
                <a:rPr lang="en-US" altLang="zh-CN" sz="1400" dirty="0">
                  <a:solidFill>
                    <a:srgbClr val="454545"/>
                  </a:solidFill>
                </a:rPr>
                <a:t>100</a:t>
              </a:r>
              <a:r>
                <a:rPr lang="zh-CN" altLang="en-US" sz="1400" dirty="0">
                  <a:solidFill>
                    <a:srgbClr val="454545"/>
                  </a:solidFill>
                </a:rPr>
                <a:t>整除，则输出</a:t>
              </a:r>
              <a:r>
                <a:rPr lang="en-US" altLang="zh-CN" sz="1400" dirty="0">
                  <a:solidFill>
                    <a:srgbClr val="454545"/>
                  </a:solidFill>
                </a:rPr>
                <a:t>year</a:t>
              </a:r>
              <a:r>
                <a:rPr lang="zh-CN" altLang="en-US" sz="1400" dirty="0">
                  <a:solidFill>
                    <a:srgbClr val="454545"/>
                  </a:solidFill>
                </a:rPr>
                <a:t>的值和“是闰年”。然后转到</a:t>
              </a:r>
              <a:r>
                <a:rPr lang="en-US" altLang="zh-CN" sz="1400" dirty="0">
                  <a:solidFill>
                    <a:srgbClr val="454545"/>
                  </a:solidFill>
                </a:rPr>
                <a:t>S6</a:t>
              </a:r>
            </a:p>
            <a:p>
              <a:pPr algn="just">
                <a:spcBef>
                  <a:spcPts val="600"/>
                </a:spcBef>
                <a:spcAft>
                  <a:spcPts val="600"/>
                </a:spcAft>
                <a:defRPr/>
              </a:pPr>
              <a:r>
                <a:rPr lang="en-US" altLang="zh-CN" sz="1400" dirty="0" smtClean="0">
                  <a:solidFill>
                    <a:srgbClr val="454545"/>
                  </a:solidFill>
                </a:rPr>
                <a:t>S4</a:t>
              </a:r>
              <a:r>
                <a:rPr lang="en-US" altLang="zh-CN" sz="1400" dirty="0">
                  <a:solidFill>
                    <a:srgbClr val="454545"/>
                  </a:solidFill>
                </a:rPr>
                <a:t>: </a:t>
              </a:r>
              <a:r>
                <a:rPr lang="zh-CN" altLang="en-US" sz="1400" dirty="0">
                  <a:solidFill>
                    <a:srgbClr val="454545"/>
                  </a:solidFill>
                </a:rPr>
                <a:t>若</a:t>
              </a:r>
              <a:r>
                <a:rPr lang="en-US" altLang="zh-CN" sz="1400" dirty="0">
                  <a:solidFill>
                    <a:srgbClr val="454545"/>
                  </a:solidFill>
                </a:rPr>
                <a:t>year</a:t>
              </a:r>
              <a:r>
                <a:rPr lang="zh-CN" altLang="en-US" sz="1400" dirty="0">
                  <a:solidFill>
                    <a:srgbClr val="454545"/>
                  </a:solidFill>
                </a:rPr>
                <a:t>能被</a:t>
              </a:r>
              <a:r>
                <a:rPr lang="en-US" altLang="zh-CN" sz="1400" dirty="0">
                  <a:solidFill>
                    <a:srgbClr val="454545"/>
                  </a:solidFill>
                </a:rPr>
                <a:t>400</a:t>
              </a:r>
              <a:r>
                <a:rPr lang="zh-CN" altLang="en-US" sz="1400" dirty="0">
                  <a:solidFill>
                    <a:srgbClr val="454545"/>
                  </a:solidFill>
                </a:rPr>
                <a:t>整除，输出</a:t>
              </a:r>
              <a:r>
                <a:rPr lang="en-US" altLang="zh-CN" sz="1400" dirty="0">
                  <a:solidFill>
                    <a:srgbClr val="454545"/>
                  </a:solidFill>
                </a:rPr>
                <a:t>year</a:t>
              </a:r>
              <a:r>
                <a:rPr lang="zh-CN" altLang="en-US" sz="1400" dirty="0">
                  <a:solidFill>
                    <a:srgbClr val="454545"/>
                  </a:solidFill>
                </a:rPr>
                <a:t>的值和“是闰年” ，然后转到</a:t>
              </a:r>
              <a:r>
                <a:rPr lang="en-US" altLang="zh-CN" sz="1400" dirty="0">
                  <a:solidFill>
                    <a:srgbClr val="454545"/>
                  </a:solidFill>
                </a:rPr>
                <a:t>S6</a:t>
              </a:r>
            </a:p>
            <a:p>
              <a:pPr algn="just">
                <a:spcBef>
                  <a:spcPts val="600"/>
                </a:spcBef>
                <a:spcAft>
                  <a:spcPts val="600"/>
                </a:spcAft>
                <a:defRPr/>
              </a:pPr>
              <a:r>
                <a:rPr lang="en-US" altLang="zh-CN" sz="1400" dirty="0" smtClean="0">
                  <a:solidFill>
                    <a:srgbClr val="454545"/>
                  </a:solidFill>
                </a:rPr>
                <a:t>S5</a:t>
              </a:r>
              <a:r>
                <a:rPr lang="en-US" altLang="zh-CN" sz="1400" dirty="0">
                  <a:solidFill>
                    <a:srgbClr val="454545"/>
                  </a:solidFill>
                </a:rPr>
                <a:t>: </a:t>
              </a:r>
              <a:r>
                <a:rPr lang="zh-CN" altLang="en-US" sz="1400" dirty="0">
                  <a:solidFill>
                    <a:srgbClr val="454545"/>
                  </a:solidFill>
                </a:rPr>
                <a:t>输出</a:t>
              </a:r>
              <a:r>
                <a:rPr lang="en-US" altLang="zh-CN" sz="1400" dirty="0">
                  <a:solidFill>
                    <a:srgbClr val="454545"/>
                  </a:solidFill>
                </a:rPr>
                <a:t>year</a:t>
              </a:r>
              <a:r>
                <a:rPr lang="zh-CN" altLang="en-US" sz="1400" dirty="0">
                  <a:solidFill>
                    <a:srgbClr val="454545"/>
                  </a:solidFill>
                </a:rPr>
                <a:t>的值和“不是闰年”</a:t>
              </a:r>
            </a:p>
            <a:p>
              <a:pPr algn="just">
                <a:spcBef>
                  <a:spcPts val="600"/>
                </a:spcBef>
                <a:spcAft>
                  <a:spcPts val="600"/>
                </a:spcAft>
                <a:defRPr/>
              </a:pPr>
              <a:r>
                <a:rPr lang="en-US" altLang="zh-CN" sz="1400" dirty="0" smtClean="0">
                  <a:solidFill>
                    <a:srgbClr val="454545"/>
                  </a:solidFill>
                </a:rPr>
                <a:t>S6</a:t>
              </a:r>
              <a:r>
                <a:rPr lang="en-US" altLang="zh-CN" sz="1400" dirty="0">
                  <a:solidFill>
                    <a:srgbClr val="454545"/>
                  </a:solidFill>
                </a:rPr>
                <a:t>: </a:t>
              </a:r>
              <a:r>
                <a:rPr lang="en-US" altLang="zh-CN" sz="1400" dirty="0" smtClean="0">
                  <a:solidFill>
                    <a:srgbClr val="454545"/>
                  </a:solidFill>
                </a:rPr>
                <a:t>year+1=&gt;year</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S7</a:t>
              </a:r>
              <a:r>
                <a:rPr lang="en-US" altLang="zh-CN" sz="1400" dirty="0">
                  <a:solidFill>
                    <a:srgbClr val="454545"/>
                  </a:solidFill>
                </a:rPr>
                <a:t>: </a:t>
              </a:r>
              <a:r>
                <a:rPr lang="zh-CN" altLang="en-US" sz="1400" dirty="0">
                  <a:solidFill>
                    <a:srgbClr val="454545"/>
                  </a:solidFill>
                </a:rPr>
                <a:t>当</a:t>
              </a:r>
              <a:r>
                <a:rPr lang="en-US" altLang="zh-CN" sz="1400" dirty="0">
                  <a:solidFill>
                    <a:srgbClr val="454545"/>
                  </a:solidFill>
                </a:rPr>
                <a:t>year≤2500</a:t>
              </a:r>
              <a:r>
                <a:rPr lang="zh-CN" altLang="en-US" sz="1400" dirty="0">
                  <a:solidFill>
                    <a:srgbClr val="454545"/>
                  </a:solidFill>
                </a:rPr>
                <a:t>时，转</a:t>
              </a:r>
              <a:r>
                <a:rPr lang="en-US" altLang="zh-CN" sz="1400" dirty="0">
                  <a:solidFill>
                    <a:srgbClr val="454545"/>
                  </a:solidFill>
                </a:rPr>
                <a:t>S2</a:t>
              </a:r>
              <a:r>
                <a:rPr lang="zh-CN" altLang="en-US" sz="1400" dirty="0">
                  <a:solidFill>
                    <a:srgbClr val="454545"/>
                  </a:solidFill>
                </a:rPr>
                <a:t>继续执行，否则算法</a:t>
              </a:r>
              <a:r>
                <a:rPr lang="zh-CN" altLang="en-US" sz="1400" dirty="0" smtClean="0">
                  <a:solidFill>
                    <a:srgbClr val="454545"/>
                  </a:solidFill>
                </a:rPr>
                <a:t>停止</a:t>
              </a:r>
              <a:endParaRPr lang="zh-CN" altLang="en-US" sz="1400" dirty="0">
                <a:solidFill>
                  <a:srgbClr val="454545"/>
                </a:solidFill>
              </a:endParaRPr>
            </a:p>
          </p:txBody>
        </p:sp>
        <p:sp>
          <p:nvSpPr>
            <p:cNvPr id="19" name="MH_Other_1"/>
            <p:cNvSpPr/>
            <p:nvPr>
              <p:custDataLst>
                <p:tags r:id="rId14"/>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0" name="MH_Other_2"/>
            <p:cNvSpPr/>
            <p:nvPr>
              <p:custDataLst>
                <p:tags r:id="rId15"/>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1" name="MH_SubTitle_1"/>
            <p:cNvSpPr/>
            <p:nvPr>
              <p:custDataLst>
                <p:tags r:id="rId16"/>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grpSp>
        <p:nvGrpSpPr>
          <p:cNvPr id="10" name="组合 9"/>
          <p:cNvGrpSpPr/>
          <p:nvPr/>
        </p:nvGrpSpPr>
        <p:grpSpPr>
          <a:xfrm>
            <a:off x="200599" y="2404438"/>
            <a:ext cx="4343490" cy="3181739"/>
            <a:chOff x="3063481" y="1566863"/>
            <a:chExt cx="6402783" cy="4827588"/>
          </a:xfrm>
        </p:grpSpPr>
        <p:sp>
          <p:nvSpPr>
            <p:cNvPr id="11" name="MH_Other_1"/>
            <p:cNvSpPr>
              <a:spLocks/>
            </p:cNvSpPr>
            <p:nvPr>
              <p:custDataLst>
                <p:tags r:id="rId1"/>
              </p:custDataLst>
            </p:nvPr>
          </p:nvSpPr>
          <p:spPr bwMode="auto">
            <a:xfrm>
              <a:off x="5054600" y="1587501"/>
              <a:ext cx="2281238" cy="2308225"/>
            </a:xfrm>
            <a:custGeom>
              <a:avLst/>
              <a:gdLst>
                <a:gd name="T0" fmla="*/ 276741 w 2400920"/>
                <a:gd name="T1" fmla="*/ 0 h 2429116"/>
                <a:gd name="T2" fmla="*/ 547860 w 2400920"/>
                <a:gd name="T3" fmla="*/ 221175 h 2429116"/>
                <a:gd name="T4" fmla="*/ 552122 w 2400920"/>
                <a:gd name="T5" fmla="*/ 263484 h 2429116"/>
                <a:gd name="T6" fmla="*/ 552928 w 2400920"/>
                <a:gd name="T7" fmla="*/ 262695 h 2429116"/>
                <a:gd name="T8" fmla="*/ 553509 w 2400920"/>
                <a:gd name="T9" fmla="*/ 262124 h 2429116"/>
                <a:gd name="T10" fmla="*/ 939073 w 2400920"/>
                <a:gd name="T11" fmla="*/ 571077 h 2429116"/>
                <a:gd name="T12" fmla="*/ 937711 w 2400920"/>
                <a:gd name="T13" fmla="*/ 572407 h 2429116"/>
                <a:gd name="T14" fmla="*/ 960762 w 2400920"/>
                <a:gd name="T15" fmla="*/ 570082 h 2429116"/>
                <a:gd name="T16" fmla="*/ 1368042 w 2400920"/>
                <a:gd name="T17" fmla="*/ 977745 h 2429116"/>
                <a:gd name="T18" fmla="*/ 960762 w 2400920"/>
                <a:gd name="T19" fmla="*/ 1385405 h 2429116"/>
                <a:gd name="T20" fmla="*/ 553483 w 2400920"/>
                <a:gd name="T21" fmla="*/ 977745 h 2429116"/>
                <a:gd name="T22" fmla="*/ 555585 w 2400920"/>
                <a:gd name="T23" fmla="*/ 936064 h 2429116"/>
                <a:gd name="T24" fmla="*/ 555645 w 2400920"/>
                <a:gd name="T25" fmla="*/ 935674 h 2429116"/>
                <a:gd name="T26" fmla="*/ 557771 w 2400920"/>
                <a:gd name="T27" fmla="*/ 893773 h 2429116"/>
                <a:gd name="T28" fmla="*/ 255454 w 2400920"/>
                <a:gd name="T29" fmla="*/ 553559 h 2429116"/>
                <a:gd name="T30" fmla="*/ 257035 w 2400920"/>
                <a:gd name="T31" fmla="*/ 552012 h 2429116"/>
                <a:gd name="T32" fmla="*/ 220968 w 2400920"/>
                <a:gd name="T33" fmla="*/ 548373 h 2429116"/>
                <a:gd name="T34" fmla="*/ 0 w 2400920"/>
                <a:gd name="T35" fmla="*/ 277001 h 2429116"/>
                <a:gd name="T36" fmla="*/ 276741 w 2400920"/>
                <a:gd name="T37" fmla="*/ 0 h 24291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400920" h="2429116">
                  <a:moveTo>
                    <a:pt x="485682" y="0"/>
                  </a:moveTo>
                  <a:cubicBezTo>
                    <a:pt x="720388" y="0"/>
                    <a:pt x="916209" y="166483"/>
                    <a:pt x="961497" y="387800"/>
                  </a:cubicBezTo>
                  <a:lnTo>
                    <a:pt x="968975" y="461981"/>
                  </a:lnTo>
                  <a:lnTo>
                    <a:pt x="970390" y="460598"/>
                  </a:lnTo>
                  <a:cubicBezTo>
                    <a:pt x="971412" y="459600"/>
                    <a:pt x="971412" y="459600"/>
                    <a:pt x="971412" y="459600"/>
                  </a:cubicBezTo>
                  <a:cubicBezTo>
                    <a:pt x="990958" y="809567"/>
                    <a:pt x="1132434" y="1030159"/>
                    <a:pt x="1648077" y="1001305"/>
                  </a:cubicBezTo>
                  <a:lnTo>
                    <a:pt x="1645688" y="1003638"/>
                  </a:lnTo>
                  <a:lnTo>
                    <a:pt x="1686142" y="999560"/>
                  </a:lnTo>
                  <a:cubicBezTo>
                    <a:pt x="2080903" y="999560"/>
                    <a:pt x="2400920" y="1319577"/>
                    <a:pt x="2400920" y="1714338"/>
                  </a:cubicBezTo>
                  <a:cubicBezTo>
                    <a:pt x="2400920" y="2109099"/>
                    <a:pt x="2080903" y="2429116"/>
                    <a:pt x="1686142" y="2429116"/>
                  </a:cubicBezTo>
                  <a:cubicBezTo>
                    <a:pt x="1291381" y="2429116"/>
                    <a:pt x="971364" y="2109099"/>
                    <a:pt x="971364" y="1714338"/>
                  </a:cubicBezTo>
                  <a:cubicBezTo>
                    <a:pt x="971364" y="1689666"/>
                    <a:pt x="972614" y="1665285"/>
                    <a:pt x="975055" y="1641256"/>
                  </a:cubicBezTo>
                  <a:lnTo>
                    <a:pt x="975159" y="1640574"/>
                  </a:lnTo>
                  <a:lnTo>
                    <a:pt x="978892" y="1567105"/>
                  </a:lnTo>
                  <a:cubicBezTo>
                    <a:pt x="987529" y="1126838"/>
                    <a:pt x="776417" y="996767"/>
                    <a:pt x="448322" y="970590"/>
                  </a:cubicBezTo>
                  <a:lnTo>
                    <a:pt x="451098" y="967878"/>
                  </a:lnTo>
                  <a:lnTo>
                    <a:pt x="387800" y="961497"/>
                  </a:lnTo>
                  <a:cubicBezTo>
                    <a:pt x="166483" y="916209"/>
                    <a:pt x="0" y="720388"/>
                    <a:pt x="0" y="485682"/>
                  </a:cubicBezTo>
                  <a:cubicBezTo>
                    <a:pt x="0" y="217447"/>
                    <a:pt x="217447" y="0"/>
                    <a:pt x="485682" y="0"/>
                  </a:cubicBezTo>
                  <a:close/>
                </a:path>
              </a:pathLst>
            </a:custGeom>
            <a:solidFill>
              <a:schemeClr val="accent1"/>
            </a:solidFill>
            <a:ln>
              <a:noFill/>
            </a:ln>
          </p:spPr>
          <p:txBody>
            <a:bodyPr/>
            <a:lstStyle/>
            <a:p>
              <a:endParaRPr lang="zh-CN" altLang="en-US" sz="1200"/>
            </a:p>
          </p:txBody>
        </p:sp>
        <p:sp>
          <p:nvSpPr>
            <p:cNvPr id="12" name="MH_Other_2"/>
            <p:cNvSpPr>
              <a:spLocks/>
            </p:cNvSpPr>
            <p:nvPr>
              <p:custDataLst>
                <p:tags r:id="rId2"/>
              </p:custDataLst>
            </p:nvPr>
          </p:nvSpPr>
          <p:spPr bwMode="auto">
            <a:xfrm>
              <a:off x="3478214" y="2568575"/>
              <a:ext cx="2308225" cy="2281238"/>
            </a:xfrm>
            <a:custGeom>
              <a:avLst/>
              <a:gdLst>
                <a:gd name="T0" fmla="*/ 977740 w 2429117"/>
                <a:gd name="T1" fmla="*/ 0 h 2400919"/>
                <a:gd name="T2" fmla="*/ 1385400 w 2429117"/>
                <a:gd name="T3" fmla="*/ 407282 h 2400919"/>
                <a:gd name="T4" fmla="*/ 977740 w 2429117"/>
                <a:gd name="T5" fmla="*/ 814564 h 2400919"/>
                <a:gd name="T6" fmla="*/ 944748 w 2429117"/>
                <a:gd name="T7" fmla="*/ 812900 h 2400919"/>
                <a:gd name="T8" fmla="*/ 945577 w 2429117"/>
                <a:gd name="T9" fmla="*/ 813747 h 2400919"/>
                <a:gd name="T10" fmla="*/ 552755 w 2429117"/>
                <a:gd name="T11" fmla="*/ 1113398 h 2400919"/>
                <a:gd name="T12" fmla="*/ 551863 w 2429117"/>
                <a:gd name="T13" fmla="*/ 1112485 h 2400919"/>
                <a:gd name="T14" fmla="*/ 548370 w 2429117"/>
                <a:gd name="T15" fmla="*/ 1147079 h 2400919"/>
                <a:gd name="T16" fmla="*/ 277000 w 2429117"/>
                <a:gd name="T17" fmla="*/ 1368048 h 2400919"/>
                <a:gd name="T18" fmla="*/ 0 w 2429117"/>
                <a:gd name="T19" fmla="*/ 1091307 h 2400919"/>
                <a:gd name="T20" fmla="*/ 221175 w 2429117"/>
                <a:gd name="T21" fmla="*/ 820186 h 2400919"/>
                <a:gd name="T22" fmla="*/ 262034 w 2429117"/>
                <a:gd name="T23" fmla="*/ 816070 h 2400919"/>
                <a:gd name="T24" fmla="*/ 261888 w 2429117"/>
                <a:gd name="T25" fmla="*/ 815922 h 2400919"/>
                <a:gd name="T26" fmla="*/ 261320 w 2429117"/>
                <a:gd name="T27" fmla="*/ 815341 h 2400919"/>
                <a:gd name="T28" fmla="*/ 570270 w 2429117"/>
                <a:gd name="T29" fmla="*/ 429776 h 2400919"/>
                <a:gd name="T30" fmla="*/ 572589 w 2429117"/>
                <a:gd name="T31" fmla="*/ 432146 h 2400919"/>
                <a:gd name="T32" fmla="*/ 570080 w 2429117"/>
                <a:gd name="T33" fmla="*/ 407282 h 2400919"/>
                <a:gd name="T34" fmla="*/ 977740 w 2429117"/>
                <a:gd name="T35" fmla="*/ 0 h 240091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29117" h="2400919">
                  <a:moveTo>
                    <a:pt x="1714339" y="0"/>
                  </a:moveTo>
                  <a:cubicBezTo>
                    <a:pt x="2109100" y="0"/>
                    <a:pt x="2429117" y="320017"/>
                    <a:pt x="2429117" y="714778"/>
                  </a:cubicBezTo>
                  <a:cubicBezTo>
                    <a:pt x="2429117" y="1109539"/>
                    <a:pt x="2109100" y="1429556"/>
                    <a:pt x="1714339" y="1429556"/>
                  </a:cubicBezTo>
                  <a:lnTo>
                    <a:pt x="1656491" y="1426635"/>
                  </a:lnTo>
                  <a:lnTo>
                    <a:pt x="1657946" y="1428125"/>
                  </a:lnTo>
                  <a:cubicBezTo>
                    <a:pt x="1143234" y="1387171"/>
                    <a:pt x="997104" y="1604040"/>
                    <a:pt x="969181" y="1954007"/>
                  </a:cubicBezTo>
                  <a:lnTo>
                    <a:pt x="967617" y="1952407"/>
                  </a:lnTo>
                  <a:lnTo>
                    <a:pt x="961497" y="2013119"/>
                  </a:lnTo>
                  <a:cubicBezTo>
                    <a:pt x="916209" y="2234436"/>
                    <a:pt x="720388" y="2400919"/>
                    <a:pt x="485682" y="2400919"/>
                  </a:cubicBezTo>
                  <a:cubicBezTo>
                    <a:pt x="217447" y="2400919"/>
                    <a:pt x="0" y="2183472"/>
                    <a:pt x="0" y="1915237"/>
                  </a:cubicBezTo>
                  <a:cubicBezTo>
                    <a:pt x="0" y="1680531"/>
                    <a:pt x="166483" y="1484710"/>
                    <a:pt x="387800" y="1439422"/>
                  </a:cubicBezTo>
                  <a:lnTo>
                    <a:pt x="459444" y="1432200"/>
                  </a:lnTo>
                  <a:lnTo>
                    <a:pt x="459189" y="1431939"/>
                  </a:lnTo>
                  <a:cubicBezTo>
                    <a:pt x="458191" y="1430918"/>
                    <a:pt x="458191" y="1430918"/>
                    <a:pt x="458191" y="1430918"/>
                  </a:cubicBezTo>
                  <a:cubicBezTo>
                    <a:pt x="808158" y="1411371"/>
                    <a:pt x="1028750" y="1269895"/>
                    <a:pt x="999896" y="754252"/>
                  </a:cubicBezTo>
                  <a:lnTo>
                    <a:pt x="1003960" y="758414"/>
                  </a:lnTo>
                  <a:lnTo>
                    <a:pt x="999561" y="714778"/>
                  </a:lnTo>
                  <a:cubicBezTo>
                    <a:pt x="999561" y="320017"/>
                    <a:pt x="1319578" y="0"/>
                    <a:pt x="1714339" y="0"/>
                  </a:cubicBezTo>
                  <a:close/>
                </a:path>
              </a:pathLst>
            </a:custGeom>
            <a:solidFill>
              <a:schemeClr val="bg1">
                <a:lumMod val="65000"/>
              </a:schemeClr>
            </a:solidFill>
            <a:ln>
              <a:noFill/>
            </a:ln>
          </p:spPr>
          <p:txBody>
            <a:bodyPr/>
            <a:lstStyle/>
            <a:p>
              <a:endParaRPr lang="zh-CN" altLang="en-US" sz="1200"/>
            </a:p>
          </p:txBody>
        </p:sp>
        <p:sp>
          <p:nvSpPr>
            <p:cNvPr id="13" name="MH_Other_3"/>
            <p:cNvSpPr>
              <a:spLocks/>
            </p:cNvSpPr>
            <p:nvPr>
              <p:custDataLst>
                <p:tags r:id="rId3"/>
              </p:custDataLst>
            </p:nvPr>
          </p:nvSpPr>
          <p:spPr bwMode="auto">
            <a:xfrm>
              <a:off x="4568825" y="4086226"/>
              <a:ext cx="2281238" cy="2308225"/>
            </a:xfrm>
            <a:custGeom>
              <a:avLst/>
              <a:gdLst>
                <a:gd name="T0" fmla="*/ 407282 w 2400919"/>
                <a:gd name="T1" fmla="*/ 0 h 2429115"/>
                <a:gd name="T2" fmla="*/ 814564 w 2400919"/>
                <a:gd name="T3" fmla="*/ 407664 h 2429115"/>
                <a:gd name="T4" fmla="*/ 812954 w 2400919"/>
                <a:gd name="T5" fmla="*/ 439572 h 2429115"/>
                <a:gd name="T6" fmla="*/ 813516 w 2400919"/>
                <a:gd name="T7" fmla="*/ 439022 h 2429115"/>
                <a:gd name="T8" fmla="*/ 1113399 w 2400919"/>
                <a:gd name="T9" fmla="*/ 831849 h 2429115"/>
                <a:gd name="T10" fmla="*/ 1111741 w 2400919"/>
                <a:gd name="T11" fmla="*/ 833469 h 2429115"/>
                <a:gd name="T12" fmla="*/ 1147079 w 2400919"/>
                <a:gd name="T13" fmla="*/ 837035 h 2429115"/>
                <a:gd name="T14" fmla="*/ 1368048 w 2400919"/>
                <a:gd name="T15" fmla="*/ 1108410 h 2429115"/>
                <a:gd name="T16" fmla="*/ 1091307 w 2400919"/>
                <a:gd name="T17" fmla="*/ 1385412 h 2429115"/>
                <a:gd name="T18" fmla="*/ 820186 w 2400919"/>
                <a:gd name="T19" fmla="*/ 1164237 h 2429115"/>
                <a:gd name="T20" fmla="*/ 815976 w 2400919"/>
                <a:gd name="T21" fmla="*/ 1122438 h 2429115"/>
                <a:gd name="T22" fmla="*/ 815690 w 2400919"/>
                <a:gd name="T23" fmla="*/ 1122716 h 2429115"/>
                <a:gd name="T24" fmla="*/ 815110 w 2400919"/>
                <a:gd name="T25" fmla="*/ 1123285 h 2429115"/>
                <a:gd name="T26" fmla="*/ 429776 w 2400919"/>
                <a:gd name="T27" fmla="*/ 814331 h 2429115"/>
                <a:gd name="T28" fmla="*/ 431227 w 2400919"/>
                <a:gd name="T29" fmla="*/ 812911 h 2429115"/>
                <a:gd name="T30" fmla="*/ 407282 w 2400919"/>
                <a:gd name="T31" fmla="*/ 815326 h 2429115"/>
                <a:gd name="T32" fmla="*/ 0 w 2400919"/>
                <a:gd name="T33" fmla="*/ 407664 h 2429115"/>
                <a:gd name="T34" fmla="*/ 407282 w 2400919"/>
                <a:gd name="T35" fmla="*/ 0 h 24291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00919" h="2429115">
                  <a:moveTo>
                    <a:pt x="714778" y="0"/>
                  </a:moveTo>
                  <a:cubicBezTo>
                    <a:pt x="1109539" y="0"/>
                    <a:pt x="1429556" y="320017"/>
                    <a:pt x="1429556" y="714778"/>
                  </a:cubicBezTo>
                  <a:lnTo>
                    <a:pt x="1426731" y="770725"/>
                  </a:lnTo>
                  <a:lnTo>
                    <a:pt x="1427718" y="769760"/>
                  </a:lnTo>
                  <a:cubicBezTo>
                    <a:pt x="1387664" y="1283542"/>
                    <a:pt x="1604701" y="1430603"/>
                    <a:pt x="1954008" y="1458526"/>
                  </a:cubicBezTo>
                  <a:lnTo>
                    <a:pt x="1951098" y="1461366"/>
                  </a:lnTo>
                  <a:lnTo>
                    <a:pt x="2013119" y="1467619"/>
                  </a:lnTo>
                  <a:cubicBezTo>
                    <a:pt x="2234436" y="1512907"/>
                    <a:pt x="2400919" y="1708728"/>
                    <a:pt x="2400919" y="1943433"/>
                  </a:cubicBezTo>
                  <a:cubicBezTo>
                    <a:pt x="2400919" y="2211668"/>
                    <a:pt x="2183472" y="2429115"/>
                    <a:pt x="1915237" y="2429115"/>
                  </a:cubicBezTo>
                  <a:cubicBezTo>
                    <a:pt x="1680532" y="2429115"/>
                    <a:pt x="1484711" y="2262632"/>
                    <a:pt x="1439423" y="2041315"/>
                  </a:cubicBezTo>
                  <a:lnTo>
                    <a:pt x="1432035" y="1968030"/>
                  </a:lnTo>
                  <a:lnTo>
                    <a:pt x="1431535" y="1968517"/>
                  </a:lnTo>
                  <a:cubicBezTo>
                    <a:pt x="1430513" y="1969515"/>
                    <a:pt x="1430513" y="1969515"/>
                    <a:pt x="1430513" y="1969515"/>
                  </a:cubicBezTo>
                  <a:cubicBezTo>
                    <a:pt x="1410951" y="1619548"/>
                    <a:pt x="1269365" y="1398957"/>
                    <a:pt x="754253" y="1427810"/>
                  </a:cubicBezTo>
                  <a:lnTo>
                    <a:pt x="756802" y="1425320"/>
                  </a:lnTo>
                  <a:lnTo>
                    <a:pt x="714778" y="1429556"/>
                  </a:lnTo>
                  <a:cubicBezTo>
                    <a:pt x="320017" y="1429556"/>
                    <a:pt x="0" y="1109539"/>
                    <a:pt x="0" y="714778"/>
                  </a:cubicBezTo>
                  <a:cubicBezTo>
                    <a:pt x="0" y="320017"/>
                    <a:pt x="320017" y="0"/>
                    <a:pt x="714778" y="0"/>
                  </a:cubicBezTo>
                  <a:close/>
                </a:path>
              </a:pathLst>
            </a:custGeom>
            <a:solidFill>
              <a:schemeClr val="accent1"/>
            </a:solidFill>
            <a:ln>
              <a:noFill/>
            </a:ln>
          </p:spPr>
          <p:txBody>
            <a:bodyPr/>
            <a:lstStyle/>
            <a:p>
              <a:endParaRPr lang="zh-CN" altLang="en-US" sz="1200"/>
            </a:p>
          </p:txBody>
        </p:sp>
        <p:sp>
          <p:nvSpPr>
            <p:cNvPr id="15" name="MH_Other_4"/>
            <p:cNvSpPr>
              <a:spLocks/>
            </p:cNvSpPr>
            <p:nvPr>
              <p:custDataLst>
                <p:tags r:id="rId4"/>
              </p:custDataLst>
            </p:nvPr>
          </p:nvSpPr>
          <p:spPr bwMode="auto">
            <a:xfrm>
              <a:off x="6086476" y="3132139"/>
              <a:ext cx="2308225" cy="2281237"/>
            </a:xfrm>
            <a:custGeom>
              <a:avLst/>
              <a:gdLst>
                <a:gd name="T0" fmla="*/ 1108410 w 2429115"/>
                <a:gd name="T1" fmla="*/ 0 h 2400920"/>
                <a:gd name="T2" fmla="*/ 1385412 w 2429115"/>
                <a:gd name="T3" fmla="*/ 277140 h 2400920"/>
                <a:gd name="T4" fmla="*/ 1164237 w 2429115"/>
                <a:gd name="T5" fmla="*/ 548653 h 2400920"/>
                <a:gd name="T6" fmla="*/ 1122747 w 2429115"/>
                <a:gd name="T7" fmla="*/ 552837 h 2400920"/>
                <a:gd name="T8" fmla="*/ 1123284 w 2429115"/>
                <a:gd name="T9" fmla="*/ 553389 h 2400920"/>
                <a:gd name="T10" fmla="*/ 814694 w 2429115"/>
                <a:gd name="T11" fmla="*/ 938265 h 2400920"/>
                <a:gd name="T12" fmla="*/ 812822 w 2429115"/>
                <a:gd name="T13" fmla="*/ 936351 h 2400920"/>
                <a:gd name="T14" fmla="*/ 815326 w 2429115"/>
                <a:gd name="T15" fmla="*/ 961160 h 2400920"/>
                <a:gd name="T16" fmla="*/ 407664 w 2429115"/>
                <a:gd name="T17" fmla="*/ 1368037 h 2400920"/>
                <a:gd name="T18" fmla="*/ 0 w 2429115"/>
                <a:gd name="T19" fmla="*/ 961160 h 2400920"/>
                <a:gd name="T20" fmla="*/ 407664 w 2429115"/>
                <a:gd name="T21" fmla="*/ 554283 h 2400920"/>
                <a:gd name="T22" fmla="*/ 442580 w 2429115"/>
                <a:gd name="T23" fmla="*/ 557797 h 2400920"/>
                <a:gd name="T24" fmla="*/ 439826 w 2429115"/>
                <a:gd name="T25" fmla="*/ 554978 h 2400920"/>
                <a:gd name="T26" fmla="*/ 832191 w 2429115"/>
                <a:gd name="T27" fmla="*/ 255453 h 2400920"/>
                <a:gd name="T28" fmla="*/ 833462 w 2429115"/>
                <a:gd name="T29" fmla="*/ 256753 h 2400920"/>
                <a:gd name="T30" fmla="*/ 837035 w 2429115"/>
                <a:gd name="T31" fmla="*/ 221288 h 2400920"/>
                <a:gd name="T32" fmla="*/ 1108410 w 2429115"/>
                <a:gd name="T33" fmla="*/ 0 h 240092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429115" h="2400920">
                  <a:moveTo>
                    <a:pt x="1943433" y="0"/>
                  </a:moveTo>
                  <a:cubicBezTo>
                    <a:pt x="2211668" y="0"/>
                    <a:pt x="2429115" y="217763"/>
                    <a:pt x="2429115" y="486387"/>
                  </a:cubicBezTo>
                  <a:cubicBezTo>
                    <a:pt x="2429115" y="721433"/>
                    <a:pt x="2262632" y="917538"/>
                    <a:pt x="2041315" y="962892"/>
                  </a:cubicBezTo>
                  <a:lnTo>
                    <a:pt x="1968571" y="970236"/>
                  </a:lnTo>
                  <a:lnTo>
                    <a:pt x="1969514" y="971202"/>
                  </a:lnTo>
                  <a:cubicBezTo>
                    <a:pt x="1619958" y="990741"/>
                    <a:pt x="1399626" y="1132160"/>
                    <a:pt x="1428446" y="1646667"/>
                  </a:cubicBezTo>
                  <a:lnTo>
                    <a:pt x="1425163" y="1643307"/>
                  </a:lnTo>
                  <a:lnTo>
                    <a:pt x="1429556" y="1686847"/>
                  </a:lnTo>
                  <a:cubicBezTo>
                    <a:pt x="1429556" y="2081219"/>
                    <a:pt x="1109539" y="2400920"/>
                    <a:pt x="714778" y="2400920"/>
                  </a:cubicBezTo>
                  <a:cubicBezTo>
                    <a:pt x="320017" y="2400920"/>
                    <a:pt x="0" y="2081219"/>
                    <a:pt x="0" y="1686847"/>
                  </a:cubicBezTo>
                  <a:cubicBezTo>
                    <a:pt x="0" y="1292475"/>
                    <a:pt x="320017" y="972774"/>
                    <a:pt x="714778" y="972774"/>
                  </a:cubicBezTo>
                  <a:lnTo>
                    <a:pt x="776002" y="978940"/>
                  </a:lnTo>
                  <a:lnTo>
                    <a:pt x="771169" y="973994"/>
                  </a:lnTo>
                  <a:cubicBezTo>
                    <a:pt x="1285277" y="1014001"/>
                    <a:pt x="1431235" y="797219"/>
                    <a:pt x="1459125" y="448322"/>
                  </a:cubicBezTo>
                  <a:lnTo>
                    <a:pt x="1461353" y="450604"/>
                  </a:lnTo>
                  <a:lnTo>
                    <a:pt x="1467619" y="388363"/>
                  </a:lnTo>
                  <a:cubicBezTo>
                    <a:pt x="1512907" y="166725"/>
                    <a:pt x="1708728" y="0"/>
                    <a:pt x="1943433" y="0"/>
                  </a:cubicBezTo>
                  <a:close/>
                </a:path>
              </a:pathLst>
            </a:custGeom>
            <a:solidFill>
              <a:srgbClr val="A5A5A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sz="1200"/>
            </a:p>
          </p:txBody>
        </p:sp>
        <p:sp>
          <p:nvSpPr>
            <p:cNvPr id="17" name="MH_SubTitle_1"/>
            <p:cNvSpPr txBox="1">
              <a:spLocks noChangeArrowheads="1"/>
            </p:cNvSpPr>
            <p:nvPr>
              <p:custDataLst>
                <p:tags r:id="rId5"/>
              </p:custDataLst>
            </p:nvPr>
          </p:nvSpPr>
          <p:spPr bwMode="auto">
            <a:xfrm>
              <a:off x="6019800" y="1566863"/>
              <a:ext cx="2374901" cy="844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Autofit/>
            </a:bodyPr>
            <a:lstStyle>
              <a:defPPr>
                <a:defRPr lang="zh-CN"/>
              </a:defPPr>
              <a:lvl1pPr>
                <a:buFont typeface="Arial" panose="020B0604020202020204" pitchFamily="34" charset="0"/>
                <a:buNone/>
                <a:defRPr>
                  <a:solidFill>
                    <a:schemeClr val="accent1"/>
                  </a:solidFill>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9pPr>
            </a:lstStyle>
            <a:p>
              <a:r>
                <a:rPr lang="en-US" altLang="zh-CN" sz="1600" dirty="0"/>
                <a:t>Year</a:t>
              </a:r>
              <a:r>
                <a:rPr lang="zh-CN" altLang="en-US" sz="1600" dirty="0"/>
                <a:t>被</a:t>
              </a:r>
              <a:r>
                <a:rPr lang="en-US" altLang="zh-CN" sz="1600" dirty="0"/>
                <a:t>100</a:t>
              </a:r>
              <a:r>
                <a:rPr lang="zh-CN" altLang="en-US" sz="1600" dirty="0"/>
                <a:t>整除，又能被</a:t>
              </a:r>
              <a:r>
                <a:rPr lang="en-US" altLang="zh-CN" sz="1600" dirty="0"/>
                <a:t>400</a:t>
              </a:r>
              <a:r>
                <a:rPr lang="zh-CN" altLang="en-US" sz="1600" dirty="0"/>
                <a:t>整除</a:t>
              </a:r>
            </a:p>
          </p:txBody>
        </p:sp>
        <p:sp>
          <p:nvSpPr>
            <p:cNvPr id="18" name="MH_Other_9"/>
            <p:cNvSpPr txBox="1">
              <a:spLocks noChangeArrowheads="1"/>
            </p:cNvSpPr>
            <p:nvPr>
              <p:custDataLst>
                <p:tags r:id="rId6"/>
              </p:custDataLst>
            </p:nvPr>
          </p:nvSpPr>
          <p:spPr bwMode="auto">
            <a:xfrm>
              <a:off x="3590924" y="4125915"/>
              <a:ext cx="687389" cy="5603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800" b="1" dirty="0">
                  <a:solidFill>
                    <a:srgbClr val="FFFFFF"/>
                  </a:solidFill>
                  <a:latin typeface="Adobe Gothic Std B" panose="020B0800000000000000" pitchFamily="34" charset="-128"/>
                  <a:ea typeface="Adobe Gothic Std B" panose="020B0800000000000000" pitchFamily="34" charset="-128"/>
                </a:rPr>
                <a:t>01</a:t>
              </a:r>
              <a:endParaRPr lang="zh-CN" altLang="en-US" sz="1800" b="1" dirty="0">
                <a:solidFill>
                  <a:srgbClr val="FFFFFF"/>
                </a:solidFill>
                <a:latin typeface="Adobe Gothic Std B" panose="020B0800000000000000" pitchFamily="34" charset="-128"/>
                <a:ea typeface="Adobe Gothic Std B" panose="020B0800000000000000" pitchFamily="34" charset="-128"/>
              </a:endParaRPr>
            </a:p>
          </p:txBody>
        </p:sp>
        <p:sp>
          <p:nvSpPr>
            <p:cNvPr id="22" name="MH_Other_10"/>
            <p:cNvSpPr txBox="1">
              <a:spLocks noChangeArrowheads="1"/>
            </p:cNvSpPr>
            <p:nvPr>
              <p:custDataLst>
                <p:tags r:id="rId7"/>
              </p:custDataLst>
            </p:nvPr>
          </p:nvSpPr>
          <p:spPr bwMode="auto">
            <a:xfrm>
              <a:off x="5143499" y="1782764"/>
              <a:ext cx="687389" cy="5603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800" b="1" dirty="0" smtClean="0">
                  <a:solidFill>
                    <a:srgbClr val="FFFFFF"/>
                  </a:solidFill>
                  <a:latin typeface="Adobe Gothic Std B" panose="020B0800000000000000" pitchFamily="34" charset="-128"/>
                  <a:ea typeface="Adobe Gothic Std B" panose="020B0800000000000000" pitchFamily="34" charset="-128"/>
                </a:rPr>
                <a:t>03</a:t>
              </a:r>
              <a:endParaRPr lang="zh-CN" altLang="en-US" sz="1800" b="1" dirty="0">
                <a:solidFill>
                  <a:srgbClr val="FFFFFF"/>
                </a:solidFill>
                <a:latin typeface="Adobe Gothic Std B" panose="020B0800000000000000" pitchFamily="34" charset="-128"/>
                <a:ea typeface="Adobe Gothic Std B" panose="020B0800000000000000" pitchFamily="34" charset="-128"/>
              </a:endParaRPr>
            </a:p>
          </p:txBody>
        </p:sp>
        <p:sp>
          <p:nvSpPr>
            <p:cNvPr id="23" name="MH_Other_11"/>
            <p:cNvSpPr txBox="1">
              <a:spLocks noChangeArrowheads="1"/>
            </p:cNvSpPr>
            <p:nvPr>
              <p:custDataLst>
                <p:tags r:id="rId8"/>
              </p:custDataLst>
            </p:nvPr>
          </p:nvSpPr>
          <p:spPr bwMode="auto">
            <a:xfrm>
              <a:off x="7613650" y="3298827"/>
              <a:ext cx="687389" cy="5603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800" b="1" dirty="0" smtClean="0">
                  <a:solidFill>
                    <a:srgbClr val="FFFFFF"/>
                  </a:solidFill>
                  <a:latin typeface="Adobe Gothic Std B" panose="020B0800000000000000" pitchFamily="34" charset="-128"/>
                  <a:ea typeface="Adobe Gothic Std B" panose="020B0800000000000000" pitchFamily="34" charset="-128"/>
                </a:rPr>
                <a:t>04</a:t>
              </a:r>
              <a:endParaRPr lang="zh-CN" altLang="en-US" sz="1800" b="1" dirty="0">
                <a:solidFill>
                  <a:srgbClr val="FFFFFF"/>
                </a:solidFill>
                <a:latin typeface="Adobe Gothic Std B" panose="020B0800000000000000" pitchFamily="34" charset="-128"/>
                <a:ea typeface="Adobe Gothic Std B" panose="020B0800000000000000" pitchFamily="34" charset="-128"/>
              </a:endParaRPr>
            </a:p>
          </p:txBody>
        </p:sp>
        <p:sp>
          <p:nvSpPr>
            <p:cNvPr id="24" name="MH_Other_12"/>
            <p:cNvSpPr txBox="1">
              <a:spLocks noChangeArrowheads="1"/>
            </p:cNvSpPr>
            <p:nvPr>
              <p:custDataLst>
                <p:tags r:id="rId9"/>
              </p:custDataLst>
            </p:nvPr>
          </p:nvSpPr>
          <p:spPr bwMode="auto">
            <a:xfrm>
              <a:off x="6092825" y="5689602"/>
              <a:ext cx="687389" cy="5603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800" b="1" dirty="0" smtClean="0">
                  <a:solidFill>
                    <a:srgbClr val="FFFFFF"/>
                  </a:solidFill>
                  <a:latin typeface="Adobe Gothic Std B" panose="020B0800000000000000" pitchFamily="34" charset="-128"/>
                  <a:ea typeface="Adobe Gothic Std B" panose="020B0800000000000000" pitchFamily="34" charset="-128"/>
                </a:rPr>
                <a:t>02</a:t>
              </a:r>
              <a:endParaRPr lang="zh-CN" altLang="en-US" sz="1800" b="1" dirty="0">
                <a:solidFill>
                  <a:srgbClr val="FFFFFF"/>
                </a:solidFill>
                <a:latin typeface="Adobe Gothic Std B" panose="020B0800000000000000" pitchFamily="34" charset="-128"/>
                <a:ea typeface="Adobe Gothic Std B" panose="020B0800000000000000" pitchFamily="34" charset="-128"/>
              </a:endParaRPr>
            </a:p>
          </p:txBody>
        </p:sp>
        <p:sp>
          <p:nvSpPr>
            <p:cNvPr id="25" name="MH_SubTitle_3"/>
            <p:cNvSpPr txBox="1">
              <a:spLocks noChangeArrowheads="1"/>
            </p:cNvSpPr>
            <p:nvPr>
              <p:custDataLst>
                <p:tags r:id="rId10"/>
              </p:custDataLst>
            </p:nvPr>
          </p:nvSpPr>
          <p:spPr bwMode="auto">
            <a:xfrm>
              <a:off x="6873876" y="5489576"/>
              <a:ext cx="2592388" cy="844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1600" dirty="0" smtClean="0">
                  <a:solidFill>
                    <a:schemeClr val="accent1"/>
                  </a:solidFill>
                  <a:latin typeface="+mn-lt"/>
                  <a:ea typeface="+mn-ea"/>
                </a:rPr>
                <a:t>Year</a:t>
              </a:r>
              <a:r>
                <a:rPr lang="zh-CN" altLang="en-US" sz="1600" dirty="0" smtClean="0">
                  <a:solidFill>
                    <a:schemeClr val="accent1"/>
                  </a:solidFill>
                  <a:latin typeface="+mn-lt"/>
                  <a:ea typeface="+mn-ea"/>
                </a:rPr>
                <a:t>被</a:t>
              </a:r>
              <a:r>
                <a:rPr lang="en-US" altLang="zh-CN" sz="1600" dirty="0" smtClean="0">
                  <a:solidFill>
                    <a:schemeClr val="accent1"/>
                  </a:solidFill>
                  <a:latin typeface="+mn-lt"/>
                  <a:ea typeface="+mn-ea"/>
                </a:rPr>
                <a:t>4</a:t>
              </a:r>
              <a:r>
                <a:rPr lang="zh-CN" altLang="en-US" sz="1600" dirty="0" smtClean="0">
                  <a:solidFill>
                    <a:schemeClr val="accent1"/>
                  </a:solidFill>
                  <a:latin typeface="+mn-lt"/>
                  <a:ea typeface="+mn-ea"/>
                </a:rPr>
                <a:t>整除，</a:t>
              </a:r>
              <a:endParaRPr lang="en-US" altLang="zh-CN" sz="1600" dirty="0" smtClean="0">
                <a:solidFill>
                  <a:schemeClr val="accent1"/>
                </a:solidFill>
                <a:latin typeface="+mn-lt"/>
                <a:ea typeface="+mn-ea"/>
              </a:endParaRPr>
            </a:p>
            <a:p>
              <a:pPr eaLnBrk="1" hangingPunct="1">
                <a:buFont typeface="Arial" panose="020B0604020202020204" pitchFamily="34" charset="0"/>
                <a:buNone/>
                <a:defRPr/>
              </a:pPr>
              <a:r>
                <a:rPr lang="zh-CN" altLang="en-US" sz="1600" dirty="0" smtClean="0">
                  <a:solidFill>
                    <a:schemeClr val="accent1"/>
                  </a:solidFill>
                  <a:latin typeface="+mn-lt"/>
                  <a:ea typeface="+mn-ea"/>
                </a:rPr>
                <a:t>但不能被</a:t>
              </a:r>
              <a:r>
                <a:rPr lang="en-US" altLang="zh-CN" sz="1600" dirty="0" smtClean="0">
                  <a:solidFill>
                    <a:schemeClr val="accent1"/>
                  </a:solidFill>
                  <a:latin typeface="+mn-lt"/>
                  <a:ea typeface="+mn-ea"/>
                </a:rPr>
                <a:t>100</a:t>
              </a:r>
              <a:r>
                <a:rPr lang="zh-CN" altLang="en-US" sz="1600" dirty="0" smtClean="0">
                  <a:solidFill>
                    <a:schemeClr val="accent1"/>
                  </a:solidFill>
                  <a:latin typeface="+mn-lt"/>
                  <a:ea typeface="+mn-ea"/>
                </a:rPr>
                <a:t>整除</a:t>
              </a:r>
              <a:endParaRPr lang="zh-CN" altLang="en-US" sz="1600" dirty="0">
                <a:solidFill>
                  <a:schemeClr val="accent1"/>
                </a:solidFill>
                <a:latin typeface="+mn-lt"/>
                <a:ea typeface="+mn-ea"/>
              </a:endParaRPr>
            </a:p>
          </p:txBody>
        </p:sp>
        <p:sp>
          <p:nvSpPr>
            <p:cNvPr id="26" name="MH_SubTitle_4"/>
            <p:cNvSpPr txBox="1">
              <a:spLocks noChangeArrowheads="1"/>
            </p:cNvSpPr>
            <p:nvPr>
              <p:custDataLst>
                <p:tags r:id="rId11"/>
              </p:custDataLst>
            </p:nvPr>
          </p:nvSpPr>
          <p:spPr bwMode="auto">
            <a:xfrm>
              <a:off x="3063481" y="4843850"/>
              <a:ext cx="1548768" cy="4183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1600" dirty="0" smtClean="0">
                  <a:solidFill>
                    <a:schemeClr val="tx1">
                      <a:lumMod val="75000"/>
                      <a:lumOff val="25000"/>
                    </a:schemeClr>
                  </a:solidFill>
                  <a:latin typeface="+mn-lt"/>
                  <a:ea typeface="+mn-ea"/>
                </a:rPr>
                <a:t>Year</a:t>
              </a:r>
              <a:r>
                <a:rPr lang="zh-CN" altLang="en-US" sz="1600" dirty="0" smtClean="0">
                  <a:solidFill>
                    <a:schemeClr val="tx1">
                      <a:lumMod val="75000"/>
                      <a:lumOff val="25000"/>
                    </a:schemeClr>
                  </a:solidFill>
                  <a:latin typeface="+mn-lt"/>
                  <a:ea typeface="+mn-ea"/>
                </a:rPr>
                <a:t>不能被</a:t>
              </a:r>
              <a:r>
                <a:rPr lang="en-US" altLang="zh-CN" sz="1600" dirty="0" smtClean="0">
                  <a:solidFill>
                    <a:schemeClr val="tx1">
                      <a:lumMod val="75000"/>
                      <a:lumOff val="25000"/>
                    </a:schemeClr>
                  </a:solidFill>
                  <a:latin typeface="+mn-lt"/>
                  <a:ea typeface="+mn-ea"/>
                </a:rPr>
                <a:t>4</a:t>
              </a:r>
              <a:r>
                <a:rPr lang="zh-CN" altLang="en-US" sz="1600" dirty="0" smtClean="0">
                  <a:solidFill>
                    <a:schemeClr val="tx1">
                      <a:lumMod val="75000"/>
                      <a:lumOff val="25000"/>
                    </a:schemeClr>
                  </a:solidFill>
                  <a:latin typeface="+mn-lt"/>
                  <a:ea typeface="+mn-ea"/>
                </a:rPr>
                <a:t>整除</a:t>
              </a:r>
              <a:endParaRPr lang="zh-CN" altLang="en-US" sz="1600" dirty="0">
                <a:solidFill>
                  <a:schemeClr val="tx1">
                    <a:lumMod val="75000"/>
                    <a:lumOff val="25000"/>
                  </a:schemeClr>
                </a:solidFill>
                <a:latin typeface="+mn-lt"/>
                <a:ea typeface="+mn-ea"/>
              </a:endParaRPr>
            </a:p>
          </p:txBody>
        </p:sp>
        <p:sp>
          <p:nvSpPr>
            <p:cNvPr id="28" name="MH_SubTitle_2"/>
            <p:cNvSpPr txBox="1">
              <a:spLocks noChangeArrowheads="1"/>
            </p:cNvSpPr>
            <p:nvPr>
              <p:custDataLst>
                <p:tags r:id="rId12"/>
              </p:custDataLst>
            </p:nvPr>
          </p:nvSpPr>
          <p:spPr bwMode="auto">
            <a:xfrm>
              <a:off x="7856539" y="2724799"/>
              <a:ext cx="1609725" cy="38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Autofit/>
            </a:bodyPr>
            <a:lstStyle>
              <a:defPPr>
                <a:defRPr lang="zh-CN"/>
              </a:defPPr>
              <a:lvl1pPr>
                <a:buFont typeface="Arial" panose="020B0604020202020204" pitchFamily="34" charset="0"/>
                <a:buNone/>
                <a:defRPr>
                  <a:solidFill>
                    <a:schemeClr val="tx1">
                      <a:lumMod val="75000"/>
                      <a:lumOff val="25000"/>
                    </a:schemeClr>
                  </a:solidFill>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9pPr>
            </a:lstStyle>
            <a:p>
              <a:r>
                <a:rPr lang="zh-CN" altLang="en-US" sz="1600" dirty="0"/>
                <a:t>其他</a:t>
              </a:r>
            </a:p>
          </p:txBody>
        </p:sp>
        <p:sp>
          <p:nvSpPr>
            <p:cNvPr id="29" name="文本框 28"/>
            <p:cNvSpPr txBox="1"/>
            <p:nvPr/>
          </p:nvSpPr>
          <p:spPr>
            <a:xfrm rot="3071308">
              <a:off x="6289403" y="4538578"/>
              <a:ext cx="1014462" cy="408327"/>
            </a:xfrm>
            <a:prstGeom prst="rect">
              <a:avLst/>
            </a:prstGeom>
            <a:noFill/>
          </p:spPr>
          <p:txBody>
            <a:bodyPr wrap="square" rtlCol="0">
              <a:spAutoFit/>
            </a:bodyPr>
            <a:lstStyle/>
            <a:p>
              <a:pPr algn="ctr"/>
              <a:r>
                <a:rPr lang="zh-CN" altLang="en-US" sz="1200" b="1" dirty="0" smtClean="0">
                  <a:solidFill>
                    <a:schemeClr val="bg1"/>
                  </a:solidFill>
                  <a:latin typeface="微软雅黑" panose="020B0503020204020204" pitchFamily="34" charset="-122"/>
                  <a:ea typeface="微软雅黑" panose="020B0503020204020204" pitchFamily="34" charset="-122"/>
                </a:rPr>
                <a:t>非闰年</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rot="3071308">
              <a:off x="4636270" y="3041264"/>
              <a:ext cx="1014462" cy="408327"/>
            </a:xfrm>
            <a:prstGeom prst="rect">
              <a:avLst/>
            </a:prstGeom>
            <a:noFill/>
          </p:spPr>
          <p:txBody>
            <a:bodyPr wrap="square" rtlCol="0">
              <a:spAutoFit/>
            </a:bodyPr>
            <a:lstStyle/>
            <a:p>
              <a:pPr algn="ctr"/>
              <a:r>
                <a:rPr lang="zh-CN" altLang="en-US" sz="1200" b="1" dirty="0" smtClean="0">
                  <a:solidFill>
                    <a:schemeClr val="bg1"/>
                  </a:solidFill>
                  <a:latin typeface="微软雅黑" panose="020B0503020204020204" pitchFamily="34" charset="-122"/>
                  <a:ea typeface="微软雅黑" panose="020B0503020204020204" pitchFamily="34" charset="-122"/>
                </a:rPr>
                <a:t>非闰年</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31" name="文本框 30"/>
            <p:cNvSpPr txBox="1"/>
            <p:nvPr/>
          </p:nvSpPr>
          <p:spPr>
            <a:xfrm rot="18555791">
              <a:off x="4738745" y="4532361"/>
              <a:ext cx="1014462" cy="408327"/>
            </a:xfrm>
            <a:prstGeom prst="rect">
              <a:avLst/>
            </a:prstGeom>
            <a:noFill/>
          </p:spPr>
          <p:txBody>
            <a:bodyPr wrap="square" rtlCol="0">
              <a:spAutoFit/>
            </a:bodyPr>
            <a:lstStyle/>
            <a:p>
              <a:pPr algn="ctr"/>
              <a:r>
                <a:rPr lang="zh-CN" altLang="en-US" sz="1200" b="1" dirty="0" smtClean="0">
                  <a:solidFill>
                    <a:schemeClr val="bg1"/>
                  </a:solidFill>
                  <a:latin typeface="微软雅黑" panose="020B0503020204020204" pitchFamily="34" charset="-122"/>
                  <a:ea typeface="微软雅黑" panose="020B0503020204020204" pitchFamily="34" charset="-122"/>
                </a:rPr>
                <a:t>闰年</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rot="18555791">
              <a:off x="6163897" y="3046755"/>
              <a:ext cx="1014462" cy="408327"/>
            </a:xfrm>
            <a:prstGeom prst="rect">
              <a:avLst/>
            </a:prstGeom>
            <a:noFill/>
          </p:spPr>
          <p:txBody>
            <a:bodyPr wrap="square" rtlCol="0">
              <a:spAutoFit/>
            </a:bodyPr>
            <a:lstStyle/>
            <a:p>
              <a:pPr algn="ctr"/>
              <a:r>
                <a:rPr lang="zh-CN" altLang="en-US" sz="1200" b="1" dirty="0" smtClean="0">
                  <a:solidFill>
                    <a:schemeClr val="bg1"/>
                  </a:solidFill>
                  <a:latin typeface="微软雅黑" panose="020B0503020204020204" pitchFamily="34" charset="-122"/>
                  <a:ea typeface="微软雅黑" panose="020B0503020204020204" pitchFamily="34" charset="-122"/>
                </a:rPr>
                <a:t>闰年</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xmlns="" val="416135552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简单的算法举例</a:t>
            </a:r>
            <a:endParaRPr lang="zh-CN" altLang="en-US" dirty="0"/>
          </a:p>
        </p:txBody>
      </p:sp>
      <mc:AlternateContent xmlns:mc="http://schemas.openxmlformats.org/markup-compatibility/2006">
        <mc:Choice xmlns:a14="http://schemas.microsoft.com/office/drawing/2010/main" xmlns="" Requires="a14">
          <p:sp>
            <p:nvSpPr>
              <p:cNvPr id="3" name="内容占位符 2"/>
              <p:cNvSpPr>
                <a:spLocks noGrp="1"/>
              </p:cNvSpPr>
              <p:nvPr>
                <p:ph idx="1"/>
              </p:nvPr>
            </p:nvSpPr>
            <p:spPr>
              <a:xfrm>
                <a:off x="2867943" y="1513573"/>
                <a:ext cx="6607422" cy="589584"/>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2.4】</a:t>
                </a:r>
                <a:r>
                  <a:rPr lang="zh-CN" altLang="en-US" sz="2400" dirty="0" smtClean="0">
                    <a:solidFill>
                      <a:schemeClr val="accent1"/>
                    </a:solidFill>
                  </a:rPr>
                  <a:t>求 </a:t>
                </a:r>
                <a14:m>
                  <m:oMath xmlns:m="http://schemas.openxmlformats.org/officeDocument/2006/math">
                    <m:r>
                      <a:rPr lang="en-US" altLang="zh-CN" smtClean="0">
                        <a:solidFill>
                          <a:schemeClr val="accent1"/>
                        </a:solidFill>
                        <a:latin typeface="Cambria Math" panose="02040503050406030204" pitchFamily="18" charset="0"/>
                      </a:rPr>
                      <m:t>1</m:t>
                    </m:r>
                    <m:r>
                      <a:rPr lang="zh-CN" altLang="en-US" i="1">
                        <a:solidFill>
                          <a:schemeClr val="accent1"/>
                        </a:solidFill>
                        <a:latin typeface="Cambria Math" panose="02040503050406030204" pitchFamily="18" charset="0"/>
                      </a:rPr>
                      <m:t>−</m:t>
                    </m:r>
                    <m:f>
                      <m:fPr>
                        <m:ctrlPr>
                          <a:rPr lang="zh-CN" altLang="zh-CN" i="1">
                            <a:solidFill>
                              <a:schemeClr val="accent1"/>
                            </a:solidFill>
                            <a:latin typeface="Cambria Math" panose="02040503050406030204" pitchFamily="18" charset="0"/>
                          </a:rPr>
                        </m:ctrlPr>
                      </m:fPr>
                      <m:num>
                        <m:r>
                          <a:rPr lang="en-US" altLang="zh-CN">
                            <a:solidFill>
                              <a:schemeClr val="accent1"/>
                            </a:solidFill>
                            <a:latin typeface="Cambria Math" panose="02040503050406030204" pitchFamily="18" charset="0"/>
                          </a:rPr>
                          <m:t>1</m:t>
                        </m:r>
                      </m:num>
                      <m:den>
                        <m:r>
                          <a:rPr lang="en-US" altLang="zh-CN">
                            <a:solidFill>
                              <a:schemeClr val="accent1"/>
                            </a:solidFill>
                            <a:latin typeface="Cambria Math" panose="02040503050406030204" pitchFamily="18" charset="0"/>
                          </a:rPr>
                          <m:t>2</m:t>
                        </m:r>
                      </m:den>
                    </m:f>
                    <m:r>
                      <a:rPr lang="en-US" altLang="zh-CN" i="1">
                        <a:solidFill>
                          <a:schemeClr val="accent1"/>
                        </a:solidFill>
                        <a:latin typeface="Cambria Math" panose="02040503050406030204" pitchFamily="18" charset="0"/>
                      </a:rPr>
                      <m:t>+</m:t>
                    </m:r>
                    <m:f>
                      <m:fPr>
                        <m:ctrlPr>
                          <a:rPr lang="zh-CN" altLang="zh-CN" i="1">
                            <a:solidFill>
                              <a:schemeClr val="accent1"/>
                            </a:solidFill>
                            <a:latin typeface="Cambria Math" panose="02040503050406030204" pitchFamily="18" charset="0"/>
                          </a:rPr>
                        </m:ctrlPr>
                      </m:fPr>
                      <m:num>
                        <m:r>
                          <a:rPr lang="en-US" altLang="zh-CN" i="1">
                            <a:solidFill>
                              <a:schemeClr val="accent1"/>
                            </a:solidFill>
                            <a:latin typeface="Cambria Math" panose="02040503050406030204" pitchFamily="18" charset="0"/>
                          </a:rPr>
                          <m:t>1</m:t>
                        </m:r>
                      </m:num>
                      <m:den>
                        <m:r>
                          <a:rPr lang="en-US" altLang="zh-CN" i="1">
                            <a:solidFill>
                              <a:schemeClr val="accent1"/>
                            </a:solidFill>
                            <a:latin typeface="Cambria Math" panose="02040503050406030204" pitchFamily="18" charset="0"/>
                          </a:rPr>
                          <m:t>3</m:t>
                        </m:r>
                      </m:den>
                    </m:f>
                    <m:r>
                      <a:rPr lang="zh-CN" altLang="en-US" i="1">
                        <a:solidFill>
                          <a:schemeClr val="accent1"/>
                        </a:solidFill>
                        <a:latin typeface="Cambria Math" panose="02040503050406030204" pitchFamily="18" charset="0"/>
                      </a:rPr>
                      <m:t>−</m:t>
                    </m:r>
                    <m:f>
                      <m:fPr>
                        <m:ctrlPr>
                          <a:rPr lang="zh-CN" altLang="zh-CN" i="1">
                            <a:solidFill>
                              <a:schemeClr val="accent1"/>
                            </a:solidFill>
                            <a:latin typeface="Cambria Math" panose="02040503050406030204" pitchFamily="18" charset="0"/>
                          </a:rPr>
                        </m:ctrlPr>
                      </m:fPr>
                      <m:num>
                        <m:r>
                          <a:rPr lang="en-US" altLang="zh-CN" i="1">
                            <a:solidFill>
                              <a:schemeClr val="accent1"/>
                            </a:solidFill>
                            <a:latin typeface="Cambria Math" panose="02040503050406030204" pitchFamily="18" charset="0"/>
                          </a:rPr>
                          <m:t>1</m:t>
                        </m:r>
                      </m:num>
                      <m:den>
                        <m:r>
                          <a:rPr lang="en-US" altLang="zh-CN" i="1">
                            <a:solidFill>
                              <a:schemeClr val="accent1"/>
                            </a:solidFill>
                            <a:latin typeface="Cambria Math" panose="02040503050406030204" pitchFamily="18" charset="0"/>
                          </a:rPr>
                          <m:t>4</m:t>
                        </m:r>
                      </m:den>
                    </m:f>
                    <m:r>
                      <a:rPr lang="en-US" altLang="zh-CN" i="1">
                        <a:solidFill>
                          <a:schemeClr val="accent1"/>
                        </a:solidFill>
                        <a:latin typeface="Cambria Math" panose="02040503050406030204" pitchFamily="18" charset="0"/>
                      </a:rPr>
                      <m:t>+⋯+</m:t>
                    </m:r>
                    <m:f>
                      <m:fPr>
                        <m:ctrlPr>
                          <a:rPr lang="zh-CN" altLang="zh-CN" i="1">
                            <a:solidFill>
                              <a:schemeClr val="accent1"/>
                            </a:solidFill>
                            <a:latin typeface="Cambria Math" panose="02040503050406030204" pitchFamily="18" charset="0"/>
                          </a:rPr>
                        </m:ctrlPr>
                      </m:fPr>
                      <m:num>
                        <m:r>
                          <a:rPr lang="en-US" altLang="zh-CN" i="1">
                            <a:solidFill>
                              <a:schemeClr val="accent1"/>
                            </a:solidFill>
                            <a:latin typeface="Cambria Math" panose="02040503050406030204" pitchFamily="18" charset="0"/>
                          </a:rPr>
                          <m:t>1</m:t>
                        </m:r>
                      </m:num>
                      <m:den>
                        <m:r>
                          <a:rPr lang="en-US" altLang="zh-CN" i="1">
                            <a:solidFill>
                              <a:schemeClr val="accent1"/>
                            </a:solidFill>
                            <a:latin typeface="Cambria Math" panose="02040503050406030204" pitchFamily="18" charset="0"/>
                          </a:rPr>
                          <m:t>99</m:t>
                        </m:r>
                      </m:den>
                    </m:f>
                    <m:r>
                      <a:rPr lang="zh-CN" altLang="en-US" i="1">
                        <a:solidFill>
                          <a:schemeClr val="accent1"/>
                        </a:solidFill>
                        <a:latin typeface="Cambria Math" panose="02040503050406030204" pitchFamily="18" charset="0"/>
                      </a:rPr>
                      <m:t>−</m:t>
                    </m:r>
                    <m:f>
                      <m:fPr>
                        <m:ctrlPr>
                          <a:rPr lang="zh-CN" altLang="zh-CN" i="1">
                            <a:solidFill>
                              <a:schemeClr val="accent1"/>
                            </a:solidFill>
                            <a:latin typeface="Cambria Math" panose="02040503050406030204" pitchFamily="18" charset="0"/>
                          </a:rPr>
                        </m:ctrlPr>
                      </m:fPr>
                      <m:num>
                        <m:r>
                          <a:rPr lang="en-US" altLang="zh-CN" i="1">
                            <a:solidFill>
                              <a:schemeClr val="accent1"/>
                            </a:solidFill>
                            <a:latin typeface="Cambria Math" panose="02040503050406030204" pitchFamily="18" charset="0"/>
                          </a:rPr>
                          <m:t>1</m:t>
                        </m:r>
                      </m:num>
                      <m:den>
                        <m:r>
                          <a:rPr lang="en-US" altLang="zh-CN" i="1">
                            <a:solidFill>
                              <a:schemeClr val="accent1"/>
                            </a:solidFill>
                            <a:latin typeface="Cambria Math" panose="02040503050406030204" pitchFamily="18" charset="0"/>
                          </a:rPr>
                          <m:t>100</m:t>
                        </m:r>
                      </m:den>
                    </m:f>
                  </m:oMath>
                </a14:m>
                <a:endParaRPr lang="en-US" altLang="zh-CN" sz="2000" dirty="0" smtClean="0">
                  <a:solidFill>
                    <a:schemeClr val="accent1"/>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2867943" y="1513573"/>
                <a:ext cx="6607422" cy="589584"/>
              </a:xfrm>
              <a:blipFill>
                <a:blip r:embed="rId7" cstate="print"/>
                <a:stretch>
                  <a:fillRect l="-1384" b="-38144"/>
                </a:stretch>
              </a:blipFill>
            </p:spPr>
            <p:txBody>
              <a:bodyPr/>
              <a:lstStyle/>
              <a:p>
                <a:r>
                  <a:rPr lang="zh-CN" altLang="en-US">
                    <a:noFill/>
                  </a:rPr>
                  <a:t> </a:t>
                </a:r>
              </a:p>
            </p:txBody>
          </p:sp>
        </mc:Fallback>
      </mc:AlternateContent>
      <p:grpSp>
        <p:nvGrpSpPr>
          <p:cNvPr id="14" name="组合 13"/>
          <p:cNvGrpSpPr/>
          <p:nvPr/>
        </p:nvGrpSpPr>
        <p:grpSpPr>
          <a:xfrm>
            <a:off x="6114781" y="2564264"/>
            <a:ext cx="3929351" cy="3544058"/>
            <a:chOff x="4030664" y="1795463"/>
            <a:chExt cx="3717925" cy="4624986"/>
          </a:xfrm>
        </p:grpSpPr>
        <p:sp>
          <p:nvSpPr>
            <p:cNvPr id="16" name="MH_Text_1"/>
            <p:cNvSpPr>
              <a:spLocks noChangeAspect="1"/>
            </p:cNvSpPr>
            <p:nvPr>
              <p:custDataLst>
                <p:tags r:id="rId2"/>
              </p:custDataLst>
            </p:nvPr>
          </p:nvSpPr>
          <p:spPr>
            <a:xfrm>
              <a:off x="4030664" y="1916113"/>
              <a:ext cx="3717925"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sign=1</a:t>
              </a:r>
            </a:p>
            <a:p>
              <a:pPr algn="just">
                <a:spcBef>
                  <a:spcPts val="600"/>
                </a:spcBef>
                <a:spcAft>
                  <a:spcPts val="600"/>
                </a:spcAft>
                <a:defRPr/>
              </a:pPr>
              <a:r>
                <a:rPr lang="en-US" altLang="zh-CN" sz="1400" dirty="0" smtClean="0">
                  <a:solidFill>
                    <a:srgbClr val="454545"/>
                  </a:solidFill>
                </a:rPr>
                <a:t>S2</a:t>
              </a:r>
              <a:r>
                <a:rPr lang="en-US" altLang="zh-CN" sz="1400" dirty="0">
                  <a:solidFill>
                    <a:srgbClr val="454545"/>
                  </a:solidFill>
                </a:rPr>
                <a:t>: sum=1</a:t>
              </a:r>
            </a:p>
            <a:p>
              <a:pPr algn="just">
                <a:spcBef>
                  <a:spcPts val="600"/>
                </a:spcBef>
                <a:spcAft>
                  <a:spcPts val="600"/>
                </a:spcAft>
                <a:defRPr/>
              </a:pPr>
              <a:r>
                <a:rPr lang="en-US" altLang="zh-CN" sz="1400" dirty="0" smtClean="0">
                  <a:solidFill>
                    <a:srgbClr val="454545"/>
                  </a:solidFill>
                </a:rPr>
                <a:t>S3</a:t>
              </a:r>
              <a:r>
                <a:rPr lang="en-US" altLang="zh-CN" sz="1400" dirty="0">
                  <a:solidFill>
                    <a:srgbClr val="454545"/>
                  </a:solidFill>
                </a:rPr>
                <a:t>: </a:t>
              </a:r>
              <a:r>
                <a:rPr lang="en-US" altLang="zh-CN" sz="1400" dirty="0" err="1">
                  <a:solidFill>
                    <a:srgbClr val="454545"/>
                  </a:solidFill>
                </a:rPr>
                <a:t>deno</a:t>
              </a:r>
              <a:r>
                <a:rPr lang="en-US" altLang="zh-CN" sz="1400" dirty="0">
                  <a:solidFill>
                    <a:srgbClr val="454545"/>
                  </a:solidFill>
                </a:rPr>
                <a:t>=2</a:t>
              </a:r>
            </a:p>
            <a:p>
              <a:pPr algn="just">
                <a:spcBef>
                  <a:spcPts val="600"/>
                </a:spcBef>
                <a:spcAft>
                  <a:spcPts val="600"/>
                </a:spcAft>
                <a:defRPr/>
              </a:pPr>
              <a:r>
                <a:rPr lang="en-US" altLang="zh-CN" sz="1400" dirty="0" smtClean="0">
                  <a:solidFill>
                    <a:srgbClr val="454545"/>
                  </a:solidFill>
                </a:rPr>
                <a:t>S4</a:t>
              </a:r>
              <a:r>
                <a:rPr lang="en-US" altLang="zh-CN" sz="1400" dirty="0">
                  <a:solidFill>
                    <a:srgbClr val="454545"/>
                  </a:solidFill>
                </a:rPr>
                <a:t>: sign=(-1)sign</a:t>
              </a:r>
            </a:p>
            <a:p>
              <a:pPr algn="just">
                <a:spcBef>
                  <a:spcPts val="600"/>
                </a:spcBef>
                <a:spcAft>
                  <a:spcPts val="600"/>
                </a:spcAft>
                <a:defRPr/>
              </a:pPr>
              <a:r>
                <a:rPr lang="en-US" altLang="zh-CN" sz="1400" dirty="0" smtClean="0">
                  <a:solidFill>
                    <a:srgbClr val="454545"/>
                  </a:solidFill>
                </a:rPr>
                <a:t>S5</a:t>
              </a:r>
              <a:r>
                <a:rPr lang="en-US" altLang="zh-CN" sz="1400" dirty="0">
                  <a:solidFill>
                    <a:srgbClr val="454545"/>
                  </a:solidFill>
                </a:rPr>
                <a:t>: term=sign(1/</a:t>
              </a:r>
              <a:r>
                <a:rPr lang="en-US" altLang="zh-CN" sz="1400" dirty="0" err="1">
                  <a:solidFill>
                    <a:srgbClr val="454545"/>
                  </a:solidFill>
                </a:rPr>
                <a:t>deno</a:t>
              </a:r>
              <a:r>
                <a:rPr lang="en-US" altLang="zh-CN" sz="1400" dirty="0">
                  <a:solidFill>
                    <a:srgbClr val="454545"/>
                  </a:solidFill>
                </a:rPr>
                <a:t>)</a:t>
              </a:r>
            </a:p>
            <a:p>
              <a:pPr algn="just">
                <a:spcBef>
                  <a:spcPts val="600"/>
                </a:spcBef>
                <a:spcAft>
                  <a:spcPts val="600"/>
                </a:spcAft>
                <a:defRPr/>
              </a:pPr>
              <a:r>
                <a:rPr lang="en-US" altLang="zh-CN" sz="1400" dirty="0" smtClean="0">
                  <a:solidFill>
                    <a:srgbClr val="454545"/>
                  </a:solidFill>
                </a:rPr>
                <a:t>S6</a:t>
              </a:r>
              <a:r>
                <a:rPr lang="en-US" altLang="zh-CN" sz="1400" dirty="0">
                  <a:solidFill>
                    <a:srgbClr val="454545"/>
                  </a:solidFill>
                </a:rPr>
                <a:t>: sum=</a:t>
              </a:r>
              <a:r>
                <a:rPr lang="en-US" altLang="zh-CN" sz="1400" dirty="0" err="1">
                  <a:solidFill>
                    <a:srgbClr val="454545"/>
                  </a:solidFill>
                </a:rPr>
                <a:t>sum+term</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S7</a:t>
              </a:r>
              <a:r>
                <a:rPr lang="en-US" altLang="zh-CN" sz="1400" dirty="0">
                  <a:solidFill>
                    <a:srgbClr val="454545"/>
                  </a:solidFill>
                </a:rPr>
                <a:t>: </a:t>
              </a:r>
              <a:r>
                <a:rPr lang="en-US" altLang="zh-CN" sz="1400" dirty="0" err="1">
                  <a:solidFill>
                    <a:srgbClr val="454545"/>
                  </a:solidFill>
                </a:rPr>
                <a:t>deno</a:t>
              </a:r>
              <a:r>
                <a:rPr lang="en-US" altLang="zh-CN" sz="1400" dirty="0">
                  <a:solidFill>
                    <a:srgbClr val="454545"/>
                  </a:solidFill>
                </a:rPr>
                <a:t>=deno+1</a:t>
              </a:r>
            </a:p>
            <a:p>
              <a:pPr algn="just">
                <a:spcBef>
                  <a:spcPts val="600"/>
                </a:spcBef>
                <a:spcAft>
                  <a:spcPts val="600"/>
                </a:spcAft>
                <a:defRPr/>
              </a:pPr>
              <a:r>
                <a:rPr lang="en-US" altLang="zh-CN" sz="1400" dirty="0" smtClean="0">
                  <a:solidFill>
                    <a:srgbClr val="454545"/>
                  </a:solidFill>
                </a:rPr>
                <a:t>S8</a:t>
              </a:r>
              <a:r>
                <a:rPr lang="en-US" altLang="zh-CN" sz="1400" dirty="0">
                  <a:solidFill>
                    <a:srgbClr val="454545"/>
                  </a:solidFill>
                </a:rPr>
                <a:t>: </a:t>
              </a:r>
              <a:r>
                <a:rPr lang="zh-CN" altLang="en-US" sz="1400" dirty="0">
                  <a:solidFill>
                    <a:srgbClr val="454545"/>
                  </a:solidFill>
                </a:rPr>
                <a:t>若</a:t>
              </a:r>
              <a:r>
                <a:rPr lang="en-US" altLang="zh-CN" sz="1400" dirty="0">
                  <a:solidFill>
                    <a:srgbClr val="454545"/>
                  </a:solidFill>
                </a:rPr>
                <a:t>deno≤100</a:t>
              </a:r>
              <a:r>
                <a:rPr lang="zh-CN" altLang="en-US" sz="1400" dirty="0">
                  <a:solidFill>
                    <a:srgbClr val="454545"/>
                  </a:solidFill>
                </a:rPr>
                <a:t>返回</a:t>
              </a:r>
              <a:r>
                <a:rPr lang="en-US" altLang="zh-CN" sz="1400" dirty="0">
                  <a:solidFill>
                    <a:srgbClr val="454545"/>
                  </a:solidFill>
                </a:rPr>
                <a:t>S4</a:t>
              </a:r>
              <a:r>
                <a:rPr lang="zh-CN" altLang="en-US" sz="1400" dirty="0">
                  <a:solidFill>
                    <a:srgbClr val="454545"/>
                  </a:solidFill>
                </a:rPr>
                <a:t>；否则算法</a:t>
              </a:r>
              <a:r>
                <a:rPr lang="zh-CN" altLang="en-US" sz="1400" dirty="0" smtClean="0">
                  <a:solidFill>
                    <a:srgbClr val="454545"/>
                  </a:solidFill>
                </a:rPr>
                <a:t>结束</a:t>
              </a:r>
              <a:endParaRPr lang="zh-CN" altLang="en-US" sz="1400" dirty="0">
                <a:solidFill>
                  <a:srgbClr val="454545"/>
                </a:solidFill>
              </a:endParaRPr>
            </a:p>
          </p:txBody>
        </p:sp>
        <p:sp>
          <p:nvSpPr>
            <p:cNvPr id="19" name="MH_Other_1"/>
            <p:cNvSpPr/>
            <p:nvPr>
              <p:custDataLst>
                <p:tags r:id="rId3"/>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0" name="MH_Other_2"/>
            <p:cNvSpPr/>
            <p:nvPr>
              <p:custDataLst>
                <p:tags r:id="rId4"/>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1" name="MH_SubTitle_1"/>
            <p:cNvSpPr/>
            <p:nvPr>
              <p:custDataLst>
                <p:tags r:id="rId5"/>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27" name="MH_Desc_1"/>
          <p:cNvSpPr/>
          <p:nvPr>
            <p:custDataLst>
              <p:tags r:id="rId1"/>
            </p:custDataLst>
          </p:nvPr>
        </p:nvSpPr>
        <p:spPr>
          <a:xfrm>
            <a:off x="2287732" y="2656716"/>
            <a:ext cx="2625599" cy="345160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pPr>
            <a:r>
              <a:rPr lang="en-US" altLang="zh-CN" sz="1400" dirty="0">
                <a:solidFill>
                  <a:schemeClr val="tx1"/>
                </a:solidFill>
              </a:rPr>
              <a:t>sign</a:t>
            </a:r>
            <a:r>
              <a:rPr lang="zh-CN" altLang="en-US" sz="1400" dirty="0">
                <a:solidFill>
                  <a:schemeClr val="tx1"/>
                </a:solidFill>
              </a:rPr>
              <a:t>：表示当前项的数值符号</a:t>
            </a:r>
            <a:endParaRPr lang="en-US" altLang="zh-CN" sz="1400" dirty="0">
              <a:solidFill>
                <a:schemeClr val="tx1"/>
              </a:solidFill>
            </a:endParaRPr>
          </a:p>
          <a:p>
            <a:pPr algn="just">
              <a:spcBef>
                <a:spcPts val="600"/>
              </a:spcBef>
              <a:spcAft>
                <a:spcPts val="600"/>
              </a:spcAft>
            </a:pPr>
            <a:r>
              <a:rPr lang="en-US" altLang="zh-CN" sz="1400" dirty="0">
                <a:solidFill>
                  <a:schemeClr val="tx1"/>
                </a:solidFill>
              </a:rPr>
              <a:t>term</a:t>
            </a:r>
            <a:r>
              <a:rPr lang="zh-CN" altLang="en-US" sz="1400" dirty="0">
                <a:solidFill>
                  <a:schemeClr val="tx1"/>
                </a:solidFill>
              </a:rPr>
              <a:t>：表示当前项的值</a:t>
            </a:r>
            <a:endParaRPr lang="en-US" altLang="zh-CN" sz="1400" dirty="0">
              <a:solidFill>
                <a:schemeClr val="tx1"/>
              </a:solidFill>
            </a:endParaRPr>
          </a:p>
          <a:p>
            <a:pPr algn="just">
              <a:spcBef>
                <a:spcPts val="600"/>
              </a:spcBef>
              <a:spcAft>
                <a:spcPts val="600"/>
              </a:spcAft>
            </a:pPr>
            <a:r>
              <a:rPr lang="en-US" altLang="zh-CN" sz="1400" dirty="0">
                <a:solidFill>
                  <a:schemeClr val="tx1"/>
                </a:solidFill>
              </a:rPr>
              <a:t>sum</a:t>
            </a:r>
            <a:r>
              <a:rPr lang="zh-CN" altLang="en-US" sz="1400" dirty="0">
                <a:solidFill>
                  <a:schemeClr val="tx1"/>
                </a:solidFill>
              </a:rPr>
              <a:t>：表示当前项的累加和</a:t>
            </a:r>
            <a:endParaRPr lang="en-US" altLang="zh-CN" sz="1400" dirty="0">
              <a:solidFill>
                <a:schemeClr val="tx1"/>
              </a:solidFill>
            </a:endParaRPr>
          </a:p>
          <a:p>
            <a:pPr algn="just">
              <a:spcBef>
                <a:spcPts val="600"/>
              </a:spcBef>
              <a:spcAft>
                <a:spcPts val="600"/>
              </a:spcAft>
            </a:pPr>
            <a:r>
              <a:rPr lang="en-US" altLang="zh-CN" sz="1400" dirty="0" err="1">
                <a:solidFill>
                  <a:schemeClr val="tx1"/>
                </a:solidFill>
              </a:rPr>
              <a:t>deno</a:t>
            </a:r>
            <a:r>
              <a:rPr lang="zh-CN" altLang="en-US" sz="1400" dirty="0">
                <a:solidFill>
                  <a:schemeClr val="tx1"/>
                </a:solidFill>
              </a:rPr>
              <a:t>：表示当前项的分母</a:t>
            </a:r>
            <a:endParaRPr lang="en-US" altLang="zh-CN" sz="1400" dirty="0">
              <a:solidFill>
                <a:schemeClr val="tx1"/>
              </a:solidFill>
            </a:endParaRPr>
          </a:p>
        </p:txBody>
      </p:sp>
    </p:spTree>
    <p:extLst>
      <p:ext uri="{BB962C8B-B14F-4D97-AF65-F5344CB8AC3E}">
        <p14:creationId xmlns:p14="http://schemas.microsoft.com/office/powerpoint/2010/main" xmlns="" val="75262789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4105837"/>
  <p:tag name="MH_LIBRARY" val="GRAPHIC"/>
  <p:tag name="MH_TYPE" val="SubTitle"/>
  <p:tag name="MH_ORDER" val="1"/>
</p:tagLst>
</file>

<file path=ppt/tags/tag100.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01.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0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0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0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05.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06.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0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08.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0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804112855"/>
  <p:tag name="MH_LIBRARY" val="GRAPHIC"/>
  <p:tag name="MH_TYPE" val="Other"/>
  <p:tag name="MH_ORDER" val="1"/>
</p:tagLst>
</file>

<file path=ppt/tags/tag110.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11.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1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1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1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15.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16.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1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18.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1"/>
</p:tagLst>
</file>

<file path=ppt/tags/tag119.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70804113727"/>
  <p:tag name="MH_LIBRARY" val="GRAPHIC"/>
  <p:tag name="MH_TYPE" val="SubTitle"/>
  <p:tag name="MH_ORDER" val="2"/>
</p:tagLst>
</file>

<file path=ppt/tags/tag120.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SubTitle"/>
  <p:tag name="MH_ORDER" val="1"/>
</p:tagLst>
</file>

<file path=ppt/tags/tag121.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3"/>
</p:tagLst>
</file>

<file path=ppt/tags/tag122.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4"/>
</p:tagLst>
</file>

<file path=ppt/tags/tag123.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SubTitle"/>
  <p:tag name="MH_ORDER" val="2"/>
</p:tagLst>
</file>

<file path=ppt/tags/tag124.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5"/>
</p:tagLst>
</file>

<file path=ppt/tags/tag125.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6"/>
</p:tagLst>
</file>

<file path=ppt/tags/tag126.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SubTitle"/>
  <p:tag name="MH_ORDER" val="3"/>
</p:tagLst>
</file>

<file path=ppt/tags/tag127.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7"/>
</p:tagLst>
</file>

<file path=ppt/tags/tag128.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8"/>
</p:tagLst>
</file>

<file path=ppt/tags/tag129.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SubTitle"/>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70804113727"/>
  <p:tag name="MH_LIBRARY" val="GRAPHIC"/>
  <p:tag name="MH_TYPE" val="SubTitle"/>
  <p:tag name="MH_ORDER" val="1"/>
</p:tagLst>
</file>

<file path=ppt/tags/tag13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13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13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13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13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13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13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3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38.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39.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0804113727"/>
  <p:tag name="MH_LIBRARY" val="GRAPHIC"/>
  <p:tag name="MH_TYPE" val="Title"/>
  <p:tag name="MH_ORDER" val="1"/>
</p:tagLst>
</file>

<file path=ppt/tags/tag140.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41.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4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4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4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45.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46.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4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48.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49.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70804113727"/>
  <p:tag name="MH_LIBRARY" val="GRAPHIC"/>
  <p:tag name="MH_TYPE" val="Text"/>
  <p:tag name="MH_ORDER" val="1"/>
</p:tagLst>
</file>

<file path=ppt/tags/tag15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51.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5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5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5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5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56.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5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58.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59.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70804113727"/>
  <p:tag name="MH_LIBRARY" val="GRAPHIC"/>
  <p:tag name="MH_TYPE" val="Text"/>
  <p:tag name="MH_ORDER" val="2"/>
</p:tagLst>
</file>

<file path=ppt/tags/tag160.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
</p:tagLst>
</file>

<file path=ppt/tags/tag161.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2"/>
</p:tagLst>
</file>

<file path=ppt/tags/tag162.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3"/>
</p:tagLst>
</file>

<file path=ppt/tags/tag163.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4"/>
</p:tagLst>
</file>

<file path=ppt/tags/tag164.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5"/>
</p:tagLst>
</file>

<file path=ppt/tags/tag165.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6"/>
</p:tagLst>
</file>

<file path=ppt/tags/tag166.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7"/>
</p:tagLst>
</file>

<file path=ppt/tags/tag167.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8"/>
</p:tagLst>
</file>

<file path=ppt/tags/tag168.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9"/>
</p:tagLst>
</file>

<file path=ppt/tags/tag169.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0"/>
</p:tagLst>
</file>

<file path=ppt/tags/tag1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70.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1"/>
</p:tagLst>
</file>

<file path=ppt/tags/tag171.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2"/>
</p:tagLst>
</file>

<file path=ppt/tags/tag172.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3"/>
</p:tagLst>
</file>

<file path=ppt/tags/tag173.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Title"/>
  <p:tag name="MH_ORDER" val="1"/>
</p:tagLst>
</file>

<file path=ppt/tags/tag174.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4"/>
</p:tagLst>
</file>

<file path=ppt/tags/tag175.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5"/>
</p:tagLst>
</file>

<file path=ppt/tags/tag176.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6"/>
</p:tagLst>
</file>

<file path=ppt/tags/tag177.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7"/>
</p:tagLst>
</file>

<file path=ppt/tags/tag178.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Other"/>
  <p:tag name="MH_ORDER" val="18"/>
</p:tagLst>
</file>

<file path=ppt/tags/tag179.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SubTitle"/>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80.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SubTitle"/>
  <p:tag name="MH_ORDER" val="1"/>
</p:tagLst>
</file>

<file path=ppt/tags/tag181.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SubTitle"/>
  <p:tag name="MH_ORDER" val="4"/>
</p:tagLst>
</file>

<file path=ppt/tags/tag182.xml><?xml version="1.0" encoding="utf-8"?>
<p:tagLst xmlns:a="http://schemas.openxmlformats.org/drawingml/2006/main" xmlns:r="http://schemas.openxmlformats.org/officeDocument/2006/relationships" xmlns:p="http://schemas.openxmlformats.org/presentationml/2006/main">
  <p:tag name="MH" val="20170805002624"/>
  <p:tag name="MH_LIBRARY" val="GRAPHIC"/>
  <p:tag name="MH_TYPE" val="SubTitle"/>
  <p:tag name="MH_ORDER" val="3"/>
</p:tagLst>
</file>

<file path=ppt/tags/tag19.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29.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Other"/>
  <p:tag name="MH_ORDER" val="1"/>
</p:tagLst>
</file>

<file path=ppt/tags/tag31.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Other"/>
  <p:tag name="MH_ORDER" val="2"/>
</p:tagLst>
</file>

<file path=ppt/tags/tag32.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Other"/>
  <p:tag name="MH_ORDER" val="3"/>
</p:tagLst>
</file>

<file path=ppt/tags/tag33.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Other"/>
  <p:tag name="MH_ORDER" val="4"/>
</p:tagLst>
</file>

<file path=ppt/tags/tag34.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SubTitle"/>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Other"/>
  <p:tag name="MH_ORDER" val="9"/>
</p:tagLst>
</file>

<file path=ppt/tags/tag36.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Other"/>
  <p:tag name="MH_ORDER" val="10"/>
</p:tagLst>
</file>

<file path=ppt/tags/tag37.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Other"/>
  <p:tag name="MH_ORDER" val="11"/>
</p:tagLst>
</file>

<file path=ppt/tags/tag38.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Other"/>
  <p:tag name="MH_ORDER" val="12"/>
</p:tagLst>
</file>

<file path=ppt/tags/tag39.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SubTitle"/>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SubTitle"/>
  <p:tag name="MH_ORDER" val="4"/>
</p:tagLst>
</file>

<file path=ppt/tags/tag41.xml><?xml version="1.0" encoding="utf-8"?>
<p:tagLst xmlns:a="http://schemas.openxmlformats.org/drawingml/2006/main" xmlns:r="http://schemas.openxmlformats.org/officeDocument/2006/relationships" xmlns:p="http://schemas.openxmlformats.org/presentationml/2006/main">
  <p:tag name="MH" val="20170804151029"/>
  <p:tag name="MH_LIBRARY" val="GRAPHIC"/>
  <p:tag name="MH_TYPE" val="SubTitle"/>
  <p:tag name="MH_ORDER" val="2"/>
</p:tagLst>
</file>

<file path=ppt/tags/tag4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4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4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45.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4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48.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49.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51.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5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5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5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5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5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5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5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5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5"/>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6"/>
</p:tagLst>
</file>

<file path=ppt/tags/tag6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7"/>
</p:tagLst>
</file>

<file path=ppt/tags/tag6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8"/>
</p:tagLst>
</file>

<file path=ppt/tags/tag6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9"/>
</p:tagLst>
</file>

<file path=ppt/tags/tag6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0"/>
</p:tagLst>
</file>

<file path=ppt/tags/tag6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6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6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6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6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5"/>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6"/>
</p:tagLst>
</file>

<file path=ppt/tags/tag7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7"/>
</p:tagLst>
</file>

<file path=ppt/tags/tag7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8"/>
</p:tagLst>
</file>

<file path=ppt/tags/tag7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9"/>
</p:tagLst>
</file>

<file path=ppt/tags/tag7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0"/>
</p:tagLst>
</file>

<file path=ppt/tags/tag7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7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Text"/>
  <p:tag name="MH_ORDER" val="1"/>
</p:tagLst>
</file>

<file path=ppt/tags/tag7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7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Text"/>
  <p:tag name="MH_ORDER" val="2"/>
</p:tagLst>
</file>

<file path=ppt/tags/tag7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8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Text"/>
  <p:tag name="MH_ORDER" val="3"/>
</p:tagLst>
</file>

<file path=ppt/tags/tag8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4"/>
</p:tagLst>
</file>

<file path=ppt/tags/tag8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Text"/>
  <p:tag name="MH_ORDER" val="4"/>
</p:tagLst>
</file>

<file path=ppt/tags/tag8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5"/>
</p:tagLst>
</file>

<file path=ppt/tags/tag8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Text"/>
  <p:tag name="MH_ORDER" val="5"/>
</p:tagLst>
</file>

<file path=ppt/tags/tag85.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Title"/>
  <p:tag name="MH_ORDER" val="1"/>
</p:tagLst>
</file>

<file path=ppt/tags/tag86.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1"/>
</p:tagLst>
</file>

<file path=ppt/tags/tag87.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SubTitle"/>
  <p:tag name="MH_ORDER" val="4"/>
</p:tagLst>
</file>

<file path=ppt/tags/tag88.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2"/>
</p:tagLst>
</file>

<file path=ppt/tags/tag89.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SubTitle"/>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70804105837"/>
  <p:tag name="MH_LIBRARY" val="GRAPHIC"/>
  <p:tag name="MH_TYPE" val="Text"/>
  <p:tag name="MH_ORDER" val="1"/>
</p:tagLst>
</file>

<file path=ppt/tags/tag90.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3"/>
</p:tagLst>
</file>

<file path=ppt/tags/tag91.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SubTitle"/>
  <p:tag name="MH_ORDER" val="2"/>
</p:tagLst>
</file>

<file path=ppt/tags/tag92.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4"/>
</p:tagLst>
</file>

<file path=ppt/tags/tag93.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SubTitle"/>
  <p:tag name="MH_ORDER" val="1"/>
</p:tagLst>
</file>

<file path=ppt/tags/tag94.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5"/>
</p:tagLst>
</file>

<file path=ppt/tags/tag95.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6"/>
</p:tagLst>
</file>

<file path=ppt/tags/tag96.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7"/>
</p:tagLst>
</file>

<file path=ppt/tags/tag97.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8"/>
</p:tagLst>
</file>

<file path=ppt/tags/tag98.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9"/>
</p:tagLst>
</file>

<file path=ppt/tags/tag9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heme/theme1.xml><?xml version="1.0" encoding="utf-8"?>
<a:theme xmlns:a="http://schemas.openxmlformats.org/drawingml/2006/main" name="Office 主题​​">
  <a:themeElements>
    <a:clrScheme name="红橙色">
      <a:dk1>
        <a:sysClr val="windowText" lastClr="000000"/>
      </a:dk1>
      <a:lt1>
        <a:sysClr val="window" lastClr="C7EDCC"/>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1435</TotalTime>
  <Words>2110</Words>
  <Application>Microsoft Office PowerPoint</Application>
  <PresentationFormat>自定义</PresentationFormat>
  <Paragraphs>415</Paragraphs>
  <Slides>28</Slides>
  <Notes>4</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主题​​</vt:lpstr>
      <vt:lpstr>幻灯片 1</vt:lpstr>
      <vt:lpstr>幻灯片 2</vt:lpstr>
      <vt:lpstr>幻灯片 3</vt:lpstr>
      <vt:lpstr>算法</vt:lpstr>
      <vt:lpstr>幻灯片 5</vt:lpstr>
      <vt:lpstr>简单的算法举例</vt:lpstr>
      <vt:lpstr>简单的算法举例</vt:lpstr>
      <vt:lpstr>简单的算法举例</vt:lpstr>
      <vt:lpstr>简单的算法举例</vt:lpstr>
      <vt:lpstr>简单的算法举例</vt:lpstr>
      <vt:lpstr>算法的特性</vt:lpstr>
      <vt:lpstr>幻灯片 12</vt:lpstr>
      <vt:lpstr>用流程图表示算法</vt:lpstr>
      <vt:lpstr>算法的流程图表示举例</vt:lpstr>
      <vt:lpstr>算法的流程图表示举例</vt:lpstr>
      <vt:lpstr>算法的流程图表示举例</vt:lpstr>
      <vt:lpstr>算法的流程图表示举例</vt:lpstr>
      <vt:lpstr>简单的算法举例</vt:lpstr>
      <vt:lpstr>传统流程图的弊端</vt:lpstr>
      <vt:lpstr>三种基本结构</vt:lpstr>
      <vt:lpstr>三种基本结构的特点</vt:lpstr>
      <vt:lpstr>用N-S流程图表示算法</vt:lpstr>
      <vt:lpstr>用伪代码表示算法</vt:lpstr>
      <vt:lpstr>算法的流程图表示举例</vt:lpstr>
      <vt:lpstr>算法的流程图表示举例</vt:lpstr>
      <vt:lpstr>用计算机语言表示算法</vt:lpstr>
      <vt:lpstr>用计算机语言表示算法</vt:lpstr>
      <vt:lpstr>结构化程序设计方法</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E21Zhang</cp:lastModifiedBy>
  <cp:revision>116</cp:revision>
  <dcterms:created xsi:type="dcterms:W3CDTF">2017-08-03T06:51:45Z</dcterms:created>
  <dcterms:modified xsi:type="dcterms:W3CDTF">2017-08-28T06:13:46Z</dcterms:modified>
</cp:coreProperties>
</file>