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tags/tag112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88811" autoAdjust="0"/>
  </p:normalViewPr>
  <p:slideViewPr>
    <p:cSldViewPr snapToGrid="0">
      <p:cViewPr varScale="1">
        <p:scale>
          <a:sx n="60" d="100"/>
          <a:sy n="60" d="100"/>
        </p:scale>
        <p:origin x="-78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81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818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479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2729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69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47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300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281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55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689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447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609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02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2017-8-28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image" Target="../media/image1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9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6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image" Target="../media/image17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12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6" Type="http://schemas.openxmlformats.org/officeDocument/2006/relationships/image" Target="../media/image2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image" Target="../media/image18.png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xmlns="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xmlns="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:a16="http://schemas.microsoft.com/office/drawing/2014/main" xmlns="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xmlns="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xmlns="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xmlns="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xmlns="" val="365616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361604"/>
            <a:ext cx="4784034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3475628"/>
            <a:ext cx="10296314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它的元素又是一个一维数组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例如，</a:t>
            </a:r>
            <a:r>
              <a:rPr lang="en-US" altLang="zh-CN" dirty="0" smtClean="0">
                <a:solidFill>
                  <a:schemeClr val="tx1"/>
                </a:solidFill>
              </a:rPr>
              <a:t>float a[3][4];</a:t>
            </a:r>
            <a:r>
              <a:rPr lang="zh-CN" altLang="en-US" smtClean="0">
                <a:solidFill>
                  <a:schemeClr val="tx1"/>
                </a:solidFill>
              </a:rPr>
              <a:t>可以</a:t>
            </a:r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zh-CN" altLang="en-US" smtClean="0">
                <a:solidFill>
                  <a:schemeClr val="tx1"/>
                </a:solidFill>
              </a:rPr>
              <a:t>元素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a[0], a[1], a[2]</a:t>
            </a:r>
            <a:r>
              <a:rPr lang="zh-CN" altLang="en-US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个元素的一维数</a:t>
            </a:r>
            <a:r>
              <a:rPr lang="zh-CN" altLang="en-US" smtClean="0">
                <a:solidFill>
                  <a:schemeClr val="tx1"/>
                </a:solidFill>
              </a:rPr>
              <a:t>组：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 ——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a[0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a[0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a[0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[3]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a[1] —— </a:t>
            </a:r>
            <a:r>
              <a:rPr lang="en-US" altLang="zh-CN" u="sng" dirty="0" smtClean="0">
                <a:solidFill>
                  <a:schemeClr val="tx1"/>
                </a:solidFill>
              </a:rPr>
              <a:t>a[1]</a:t>
            </a:r>
            <a:r>
              <a:rPr lang="en-US" altLang="zh-CN" dirty="0" smtClean="0">
                <a:solidFill>
                  <a:schemeClr val="tx1"/>
                </a:solidFill>
              </a:rPr>
              <a:t>[0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en-US" altLang="zh-CN" u="sng" dirty="0">
                <a:solidFill>
                  <a:schemeClr val="tx1"/>
                </a:solidFill>
              </a:rPr>
              <a:t>a[1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a[1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a[1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[3]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a[2] —— </a:t>
            </a:r>
            <a:r>
              <a:rPr lang="en-US" altLang="zh-CN" u="sng" dirty="0" smtClean="0">
                <a:solidFill>
                  <a:schemeClr val="tx1"/>
                </a:solidFill>
              </a:rPr>
              <a:t>a[2]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0] </a:t>
            </a:r>
            <a:r>
              <a:rPr lang="en-US" altLang="zh-CN" u="sng" dirty="0">
                <a:solidFill>
                  <a:schemeClr val="tx1"/>
                </a:solidFill>
              </a:rPr>
              <a:t>a[2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a[2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a[2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[3]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58755" y="1361604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float</a:t>
            </a:r>
            <a:r>
              <a:rPr lang="zh-CN" altLang="en-US" sz="1600" smtClean="0"/>
              <a:t>型二维数组</a:t>
            </a:r>
            <a:endParaRPr lang="zh-CN" altLang="en-US" sz="1600"/>
          </a:p>
        </p:txBody>
      </p:sp>
      <p:sp>
        <p:nvSpPr>
          <p:cNvPr id="28" name="线形标注 2 27"/>
          <p:cNvSpPr/>
          <p:nvPr/>
        </p:nvSpPr>
        <p:spPr>
          <a:xfrm>
            <a:off x="8930583" y="1030191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</a:t>
            </a:r>
            <a:r>
              <a:rPr lang="zh-CN" altLang="en-US" sz="1600" smtClean="0"/>
              <a:t>为</a:t>
            </a:r>
            <a:r>
              <a:rPr lang="en-US" altLang="zh-CN" sz="1600" dirty="0" smtClean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893058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数组第二维有</a:t>
            </a:r>
            <a:r>
              <a:rPr lang="en-US" altLang="zh-CN" sz="1600" dirty="0" smtClean="0"/>
              <a:t>6</a:t>
            </a:r>
            <a:r>
              <a:rPr lang="zh-CN" altLang="en-US" sz="1600" smtClean="0"/>
              <a:t>个元素</a:t>
            </a:r>
            <a:endParaRPr lang="zh-CN" altLang="en-US" sz="1600"/>
          </a:p>
        </p:txBody>
      </p:sp>
      <p:sp>
        <p:nvSpPr>
          <p:cNvPr id="14" name="线形标注 2 13"/>
          <p:cNvSpPr/>
          <p:nvPr/>
        </p:nvSpPr>
        <p:spPr>
          <a:xfrm>
            <a:off x="893058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数组第一维有</a:t>
            </a:r>
            <a:r>
              <a:rPr lang="en-US" altLang="zh-CN" sz="1600" dirty="0" smtClean="0"/>
              <a:t>3</a:t>
            </a:r>
            <a:r>
              <a:rPr lang="zh-CN" altLang="en-US" sz="1600" smtClean="0"/>
              <a:t>个元素</a:t>
            </a:r>
            <a:endParaRPr lang="zh-CN" altLang="en-US" sz="1600"/>
          </a:p>
        </p:txBody>
      </p:sp>
      <p:sp>
        <p:nvSpPr>
          <p:cNvPr id="15" name="圆角矩形 14"/>
          <p:cNvSpPr/>
          <p:nvPr/>
        </p:nvSpPr>
        <p:spPr>
          <a:xfrm>
            <a:off x="1825777" y="1896178"/>
            <a:ext cx="5893869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float a[3][4], b[5][10];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5778" y="2802463"/>
            <a:ext cx="589386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a[3, 4</a:t>
            </a:r>
            <a:r>
              <a:rPr lang="en-US" altLang="zh-CN" dirty="0">
                <a:solidFill>
                  <a:srgbClr val="000000"/>
                </a:solidFill>
              </a:rPr>
              <a:t>], </a:t>
            </a:r>
            <a:r>
              <a:rPr lang="en-US" altLang="zh-CN" dirty="0" smtClean="0">
                <a:solidFill>
                  <a:srgbClr val="000000"/>
                </a:solidFill>
              </a:rPr>
              <a:t>b[5, 10];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在一对方括号</a:t>
            </a:r>
            <a:r>
              <a:rPr lang="zh-CN" altLang="en-US" smtClean="0">
                <a:solidFill>
                  <a:srgbClr val="008000"/>
                </a:solidFill>
              </a:rPr>
              <a:t>内不能写</a:t>
            </a:r>
            <a:r>
              <a:rPr lang="zh-CN" altLang="en-US">
                <a:solidFill>
                  <a:srgbClr val="008000"/>
                </a:solidFill>
              </a:rPr>
              <a:t>两个</a:t>
            </a:r>
            <a:r>
              <a:rPr lang="zh-CN" altLang="en-US" smtClean="0">
                <a:solidFill>
                  <a:srgbClr val="008000"/>
                </a:solidFill>
              </a:rPr>
              <a:t>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9090" y="2744669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9565" y="2031099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685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zh-CN" altLang="en-US"/>
              <a:t>维数</a:t>
            </a:r>
            <a:r>
              <a:rPr lang="zh-CN" altLang="en-US" smtClean="0"/>
              <a:t>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的。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9" y="2029768"/>
            <a:ext cx="1365830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形式）表示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00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01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02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1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3837738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xmlns="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xmlns="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dirty="0" smtClean="0"/>
              <a:t>0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1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2</a:t>
            </a:r>
            <a:r>
              <a:rPr lang="zh-CN" altLang="en-US" smtClean="0"/>
              <a:t>行元素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629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</a:t>
            </a:r>
            <a:r>
              <a:rPr lang="zh-CN" altLang="en-US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611812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a[2, 3, 4];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a[2, 3, 4</a:t>
            </a:r>
            <a:r>
              <a:rPr lang="en-US" altLang="zh-CN" dirty="0" smtClean="0">
                <a:solidFill>
                  <a:srgbClr val="000000"/>
                </a:solidFill>
              </a:rPr>
              <a:t>];</a:t>
            </a:r>
            <a:r>
              <a:rPr lang="zh-CN" altLang="en-US" smtClean="0">
                <a:solidFill>
                  <a:srgbClr val="000000"/>
                </a:solidFill>
              </a:rPr>
              <a:t>在内存中的排列顺序为：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23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引用二维数</a:t>
            </a:r>
            <a:r>
              <a:rPr lang="zh-CN" altLang="en-US"/>
              <a:t>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 dirty="0"/>
              <a:t>[</a:t>
            </a:r>
            <a:r>
              <a:rPr lang="zh-CN" altLang="en-US" b="1"/>
              <a:t>下标</a:t>
            </a:r>
            <a:r>
              <a:rPr lang="en-US" altLang="zh-CN" b="1" dirty="0"/>
              <a:t>] [</a:t>
            </a:r>
            <a:r>
              <a:rPr lang="zh-CN" altLang="en-US" b="1"/>
              <a:t>下标</a:t>
            </a:r>
            <a:r>
              <a:rPr lang="en-US" altLang="zh-CN" b="1" dirty="0" smtClean="0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6832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“下标”</a:t>
            </a:r>
            <a:r>
              <a:rPr lang="zh-CN" altLang="en-US" dirty="0">
                <a:solidFill>
                  <a:schemeClr val="tx1"/>
                </a:solidFill>
              </a:rPr>
              <a:t>可以是整型常量或整型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数组元素可以出现在表达式中，也可以被</a:t>
            </a:r>
            <a:r>
              <a:rPr lang="zh-CN" altLang="en-US" smtClean="0">
                <a:solidFill>
                  <a:schemeClr val="tx1"/>
                </a:solidFill>
              </a:rPr>
              <a:t>赋值，如：</a:t>
            </a:r>
            <a:r>
              <a:rPr lang="en-US" altLang="zh-CN" dirty="0" smtClean="0">
                <a:solidFill>
                  <a:schemeClr val="tx1"/>
                </a:solidFill>
              </a:rPr>
              <a:t>b[1][2]=a[2][3]/2;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区分在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元素（行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1" y="2200377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/>
              <a:t> </a:t>
            </a:r>
            <a:r>
              <a:rPr lang="en-US" altLang="zh-CN" sz="1600" smtClean="0"/>
              <a:t>a[3][4];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为</a:t>
            </a:r>
            <a:r>
              <a:rPr lang="en-US" altLang="zh-CN" sz="1600">
                <a:solidFill>
                  <a:srgbClr val="008000"/>
                </a:solidFill>
              </a:rPr>
              <a:t>3×4</a:t>
            </a:r>
            <a:r>
              <a:rPr lang="zh-CN" altLang="en-US" sz="160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 smtClean="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a[3][4]=</a:t>
            </a:r>
            <a:r>
              <a:rPr lang="en-US" altLang="zh-CN" sz="1600"/>
              <a:t>3</a:t>
            </a:r>
            <a:r>
              <a:rPr lang="en-US" altLang="zh-CN" sz="1600" smtClean="0"/>
              <a:t>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不存在</a:t>
            </a:r>
            <a:r>
              <a:rPr lang="en-US" altLang="zh-CN" sz="1600" smtClean="0">
                <a:solidFill>
                  <a:srgbClr val="008000"/>
                </a:solidFill>
              </a:rPr>
              <a:t>a[3][4]</a:t>
            </a:r>
            <a:r>
              <a:rPr lang="zh-CN" altLang="en-US" sz="1600" smtClean="0">
                <a:solidFill>
                  <a:srgbClr val="008000"/>
                </a:solidFill>
              </a:rPr>
              <a:t>元素</a:t>
            </a:r>
            <a:endParaRPr lang="en-US" altLang="zh-CN" sz="160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 smtClean="0">
                <a:solidFill>
                  <a:srgbClr val="008000"/>
                </a:solidFill>
              </a:rPr>
              <a:t>0~2</a:t>
            </a:r>
            <a:r>
              <a:rPr lang="zh-CN" altLang="en-US" sz="160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 smtClean="0">
                <a:solidFill>
                  <a:srgbClr val="008000"/>
                </a:solidFill>
              </a:rPr>
              <a:t>0~3</a:t>
            </a:r>
            <a:endParaRPr lang="en-US" altLang="zh-CN" sz="160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0154" y="2579275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434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 i&lt;=9;i++)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对数组元素</a:t>
            </a:r>
            <a:r>
              <a:rPr lang="en-US" altLang="zh-CN" sz="1400">
                <a:solidFill>
                  <a:srgbClr val="008000"/>
                </a:solidFill>
              </a:rPr>
              <a:t>a[0]~a[9]</a:t>
            </a:r>
            <a:r>
              <a:rPr lang="zh-CN" altLang="en-US" sz="140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for(i=9;i&gt;=0;i--)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a[9]~a[0]</a:t>
            </a:r>
            <a:r>
              <a:rPr lang="zh-CN" altLang="en-US" sz="1400">
                <a:solidFill>
                  <a:srgbClr val="008000"/>
                </a:solidFill>
              </a:rPr>
              <a:t>共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xmlns="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813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</a:t>
            </a:r>
            <a:r>
              <a:rPr lang="en-US" altLang="zh-CN" sz="1600" smtClean="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分行给二维数组赋</a:t>
            </a:r>
            <a:r>
              <a:rPr lang="zh-CN" altLang="en-US" sz="1600" smtClean="0">
                <a:solidFill>
                  <a:schemeClr val="tx1"/>
                </a:solidFill>
              </a:rPr>
              <a:t>初值。（最清楚直观）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(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en-US" altLang="zh-CN" sz="1600" smtClean="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可以将所有数据写在一个花括号内，按数组元素在内存中的排列顺序对各元素赋初值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(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en-US" altLang="zh-CN" sz="1600" smtClean="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可以对部分元素赋初值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(</a:t>
            </a:r>
            <a:r>
              <a:rPr lang="en-US" altLang="zh-CN" sz="1600">
                <a:solidFill>
                  <a:schemeClr val="tx1"/>
                </a:solidFill>
              </a:rPr>
              <a:t>4</a:t>
            </a:r>
            <a:r>
              <a:rPr lang="en-US" altLang="zh-CN" sz="1600" smtClean="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维的长度不能省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维的长度，但应分行赋初值。</a:t>
            </a:r>
            <a:endParaRPr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7956" y="1805782"/>
            <a:ext cx="390508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</a:t>
            </a:r>
            <a:r>
              <a:rPr lang="en-US" altLang="zh-CN" sz="1600" smtClean="0"/>
              <a:t>a[3][4]={{1,2,3,4},{5,6,7,8},{9,10,11,12}};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956" y="2614469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</a:t>
            </a:r>
            <a:r>
              <a:rPr lang="en-US" altLang="zh-CN" sz="1600" smtClean="0"/>
              <a:t>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37954" y="3351340"/>
            <a:ext cx="390509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</a:t>
            </a:r>
            <a:r>
              <a:rPr lang="en-US" altLang="zh-CN" sz="1600" smtClean="0"/>
              <a:t>a[3][4]={{</a:t>
            </a:r>
            <a:r>
              <a:rPr lang="en-US" altLang="zh-CN" sz="1600"/>
              <a:t>1</a:t>
            </a:r>
            <a:r>
              <a:rPr lang="en-US" altLang="zh-CN" sz="1600" smtClean="0"/>
              <a:t>},{</a:t>
            </a:r>
            <a:r>
              <a:rPr lang="en-US" altLang="zh-CN" sz="1600"/>
              <a:t>5</a:t>
            </a:r>
            <a:r>
              <a:rPr lang="en-US" altLang="zh-CN" sz="1600" smtClean="0"/>
              <a:t>},{</a:t>
            </a:r>
            <a:r>
              <a:rPr lang="en-US" altLang="zh-CN" sz="1600"/>
              <a:t>9</a:t>
            </a:r>
            <a:r>
              <a:rPr lang="en-US" altLang="zh-CN" sz="1600" smtClean="0"/>
              <a:t>}};			</a:t>
            </a:r>
            <a:r>
              <a:rPr lang="zh-CN" altLang="en-US" sz="1600" smtClean="0"/>
              <a:t>①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37953" y="3828425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</a:t>
            </a:r>
            <a:r>
              <a:rPr lang="en-US" altLang="zh-CN" sz="1600" smtClean="0"/>
              <a:t>},{0,6},{0,0,11}};		</a:t>
            </a:r>
            <a:r>
              <a:rPr lang="zh-CN" altLang="en-US" sz="1600" smtClean="0"/>
              <a:t>②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37953" y="4305510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</a:t>
            </a:r>
            <a:r>
              <a:rPr lang="en-US" altLang="zh-CN" sz="1600" smtClean="0"/>
              <a:t>5,6}};				</a:t>
            </a:r>
            <a:r>
              <a:rPr lang="zh-CN" altLang="en-US" sz="1600" smtClean="0"/>
              <a:t>③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①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9	0	0	0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99082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②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1440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③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37953" y="4782596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</a:t>
            </a:r>
            <a:r>
              <a:rPr lang="en-US" altLang="zh-CN" sz="1600" smtClean="0"/>
              <a:t>},{},{9}};				</a:t>
            </a:r>
            <a:r>
              <a:rPr lang="zh-CN" altLang="en-US" sz="1600" smtClean="0"/>
              <a:t>④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④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37955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</a:t>
            </a:r>
            <a:r>
              <a:rPr lang="en-US" altLang="zh-CN" sz="1600" smtClean="0"/>
              <a:t>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文本框 23"/>
              <p:cNvSpPr txBox="1"/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5385470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</a:t>
            </a:r>
            <a:r>
              <a:rPr lang="en-US" altLang="zh-CN" sz="1600" smtClean="0"/>
              <a:t>[][</a:t>
            </a:r>
            <a:r>
              <a:rPr lang="en-US" altLang="zh-CN" sz="1600"/>
              <a:t>4</a:t>
            </a:r>
            <a:r>
              <a:rPr lang="en-US" altLang="zh-CN" sz="1600" smtClean="0"/>
              <a:t>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6215565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</a:t>
            </a:r>
            <a:r>
              <a:rPr lang="en-US" altLang="zh-CN" sz="1600" smtClean="0"/>
              <a:t>[][</a:t>
            </a:r>
            <a:r>
              <a:rPr lang="en-US" altLang="zh-CN" sz="1600"/>
              <a:t>4</a:t>
            </a:r>
            <a:r>
              <a:rPr lang="en-US" altLang="zh-CN" sz="1600" smtClean="0"/>
              <a:t>]={{0,0,3},{},{0,10}};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927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6.4】</a:t>
            </a:r>
            <a:r>
              <a:rPr lang="zh-CN" altLang="en-US" sz="200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435" y="2663026"/>
            <a:ext cx="11508826" cy="35554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b[3][2],i,j;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for(i=0;i&lt;=1;i++)	</a:t>
            </a:r>
            <a:r>
              <a:rPr lang="en-US" altLang="zh-CN" sz="1400" smtClean="0"/>
              <a:t>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 (j=0;j&lt;=2;j++)	</a:t>
            </a:r>
            <a:r>
              <a:rPr lang="en-US" altLang="zh-CN" sz="1400" smtClean="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	printf("%5d",a[i][j]);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>
                <a:solidFill>
                  <a:schemeClr val="accent6"/>
                </a:solidFill>
              </a:rPr>
              <a:t>b[j][i]=a[i][j];</a:t>
            </a:r>
            <a:r>
              <a:rPr lang="en-US" altLang="zh-CN" sz="1400"/>
              <a:t>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数组元素的值赋给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printf("array b:\n</a:t>
            </a:r>
            <a:r>
              <a:rPr lang="en-US" altLang="zh-CN" sz="1400" smtClean="0"/>
              <a:t>");	</a:t>
            </a:r>
            <a:r>
              <a:rPr lang="en-US" altLang="zh-CN" sz="1400"/>
              <a:t>	</a:t>
            </a:r>
            <a:r>
              <a:rPr lang="en-US" altLang="zh-CN" sz="1400" smtClean="0"/>
              <a:t>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	</a:t>
            </a:r>
            <a:r>
              <a:rPr lang="en-US" altLang="zh-CN" sz="1400" smtClean="0"/>
              <a:t>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for(j=0;j&lt;=1;j++)	</a:t>
            </a:r>
            <a:r>
              <a:rPr lang="en-US" altLang="zh-CN" sz="1400" smtClean="0"/>
              <a:t>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printf("%5d",b[i][j]);	</a:t>
            </a: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7304" y="2665782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文本框 23"/>
              <p:cNvSpPr txBox="1"/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176841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98081" y="4936165"/>
            <a:ext cx="3457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417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839" y="2109167"/>
            <a:ext cx="7324844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int i,j,row=0,colum=0,max;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a[3][4]={{1,2,3,4},{9,8,7,6},{-10,10,-5,2</a:t>
            </a:r>
            <a:r>
              <a:rPr lang="en-US" altLang="zh-CN" sz="1400" smtClean="0"/>
              <a:t>}};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max=a[0][0</a:t>
            </a:r>
            <a:r>
              <a:rPr lang="en-US" altLang="zh-CN" sz="1400" smtClean="0"/>
              <a:t>];			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先认为</a:t>
            </a:r>
            <a:r>
              <a:rPr lang="en-US" altLang="zh-CN" sz="1400">
                <a:solidFill>
                  <a:srgbClr val="008000"/>
                </a:solidFill>
              </a:rPr>
              <a:t>a[0][0]</a:t>
            </a:r>
            <a:r>
              <a:rPr lang="zh-CN" altLang="en-US" sz="140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if(a[i][j]&gt;max</a:t>
            </a:r>
            <a:r>
              <a:rPr lang="en-US" altLang="zh-CN" sz="1400" smtClean="0"/>
              <a:t>)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如果某元素大于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，就取代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max=a[i][j];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	row=i</a:t>
            </a:r>
            <a:r>
              <a:rPr lang="en-US" altLang="zh-CN" sz="1400" smtClean="0"/>
              <a:t>;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colum=j</a:t>
            </a:r>
            <a:r>
              <a:rPr lang="en-US" altLang="zh-CN" sz="1400" smtClean="0"/>
              <a:t>;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printf("max=%d\nrow=%d\ncolum=%d\n",max,row,colum);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xmlns="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xmlns="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xmlns="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xmlns="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max=a[i][j]</a:t>
                      </a:r>
                    </a:p>
                    <a:p>
                      <a:r>
                        <a:rPr lang="en-US" altLang="zh-CN" sz="1400" smtClean="0"/>
                        <a:t>row=i</a:t>
                      </a:r>
                    </a:p>
                    <a:p>
                      <a:r>
                        <a:rPr lang="en-US" altLang="zh-CN" sz="1400" smtClean="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max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en-US" altLang="zh-CN" sz="1400" smtClean="0"/>
                        <a:t>row</a:t>
                      </a:r>
                      <a:r>
                        <a:rPr lang="zh-CN" altLang="en-US" sz="1400" smtClean="0"/>
                        <a:t>、</a:t>
                      </a:r>
                      <a:r>
                        <a:rPr lang="en-US" altLang="zh-CN" sz="1400" smtClean="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37878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</a:t>
            </a:r>
            <a:r>
              <a:rPr lang="en-US" altLang="zh-CN" sz="1400" smtClean="0"/>
              <a:t>][j]&gt;max</a:t>
            </a:r>
            <a:endParaRPr lang="zh-CN" altLang="en-US" sz="140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找最大最小值</a:t>
              </a:r>
              <a:endParaRPr lang="en-US" altLang="zh-CN" sz="2400" b="1" smtClean="0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46047" y="5600700"/>
            <a:ext cx="3486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36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897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为什么需要循环控制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用</a:t>
            </a:r>
            <a:r>
              <a:rPr lang="en-US" altLang="zh-CN" b="1" kern="0" dirty="0">
                <a:solidFill>
                  <a:srgbClr val="FFFFFF"/>
                </a:solidFill>
              </a:rPr>
              <a:t>50</a:t>
            </a:r>
            <a:r>
              <a:rPr lang="zh-CN" altLang="en-US" b="1" kern="0">
                <a:solidFill>
                  <a:srgbClr val="FFFFFF"/>
                </a:solidFill>
              </a:rPr>
              <a:t>个</a:t>
            </a:r>
            <a:r>
              <a:rPr lang="en-US" altLang="zh-CN" b="1" kern="0" dirty="0">
                <a:solidFill>
                  <a:srgbClr val="FFFFFF"/>
                </a:solidFill>
              </a:rPr>
              <a:t>float</a:t>
            </a:r>
            <a:r>
              <a:rPr lang="zh-CN" altLang="en-US" b="1" kern="0">
                <a:solidFill>
                  <a:srgbClr val="FFFFFF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烦琐，</a:t>
            </a:r>
            <a:r>
              <a:rPr lang="zh-CN" altLang="en-US" sz="1600" kern="0">
                <a:solidFill>
                  <a:srgbClr val="FFFFFF"/>
                </a:solidFill>
              </a:rPr>
              <a:t>如果有</a:t>
            </a:r>
            <a:r>
              <a:rPr lang="en-US" altLang="zh-CN" sz="1600" kern="0" dirty="0">
                <a:solidFill>
                  <a:srgbClr val="FFFFFF"/>
                </a:solidFill>
              </a:rPr>
              <a:t>1000</a:t>
            </a:r>
            <a:r>
              <a:rPr lang="zh-CN" altLang="en-US" sz="1600" kern="0">
                <a:solidFill>
                  <a:srgbClr val="FFFFFF"/>
                </a:solidFill>
              </a:rPr>
              <a:t>名学生怎么办呢？</a:t>
            </a:r>
            <a:endParaRPr lang="en-US" altLang="zh-CN" sz="1600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没有反映出这些数据间的内在联系，</a:t>
            </a:r>
            <a:r>
              <a:rPr lang="zh-CN" altLang="en-US" sz="1600" kern="0">
                <a:solidFill>
                  <a:srgbClr val="FFFFFF"/>
                </a:solidFill>
              </a:rPr>
              <a:t>实际上这些数据是同一个班级、同一门课程的成绩，它们具有相同的属性</a:t>
            </a:r>
            <a:r>
              <a:rPr lang="zh-CN" altLang="en-US" kern="0">
                <a:solidFill>
                  <a:srgbClr val="FFFFFF"/>
                </a:solidFill>
              </a:rPr>
              <a:t>。</a:t>
            </a:r>
            <a:endParaRPr lang="en-US" altLang="zh-CN" kern="0" dirty="0">
              <a:solidFill>
                <a:srgbClr val="FFFFFF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986" y="1765478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44026" y="387736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4730" y="5103557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用来存放字符数据的数组是</a:t>
            </a:r>
            <a:r>
              <a:rPr lang="zh-CN" altLang="en-US" b="1"/>
              <a:t>字符数组</a:t>
            </a:r>
            <a:r>
              <a:rPr lang="zh-CN" altLang="en-US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7" y="1839797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char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</a:t>
            </a:r>
            <a:r>
              <a:rPr lang="en-US" altLang="zh-CN" sz="1600" smtClean="0">
                <a:solidFill>
                  <a:schemeClr val="tx1"/>
                </a:solidFill>
              </a:rPr>
              <a:t>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1285833"/>
              </p:ext>
            </p:extLst>
          </p:nvPr>
        </p:nvGraphicFramePr>
        <p:xfrm>
          <a:off x="1213337" y="2724459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xmlns="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c[1]</a:t>
                      </a:r>
                      <a:endParaRPr lang="zh-CN" altLang="en-US" sz="160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 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479547"/>
            <a:ext cx="961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由于字符型数据是以整数形式(ASCII代码)存放的，因此也可以用整型数组来存放字符</a:t>
            </a:r>
            <a:r>
              <a:rPr lang="zh-CN" altLang="en-US" smtClean="0"/>
              <a:t>数据。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89987" y="3888291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int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</a:t>
            </a:r>
            <a:r>
              <a:rPr lang="en-US" altLang="zh-CN" sz="1600" smtClean="0">
                <a:solidFill>
                  <a:schemeClr val="tx1"/>
                </a:solidFill>
              </a:rPr>
              <a:t>]='a'; 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合法，但浪费存储空间</a:t>
            </a:r>
            <a:endParaRPr lang="en-US" altLang="zh-CN" sz="16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08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</a:t>
            </a:r>
            <a:r>
              <a:rPr lang="zh-CN" altLang="en-US" smtClean="0"/>
              <a:t>数组</a:t>
            </a:r>
            <a:r>
              <a:rPr lang="zh-CN" altLang="en-US"/>
              <a:t>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如果</a:t>
            </a:r>
            <a:r>
              <a:rPr lang="zh-CN" altLang="en-US" sz="1600">
                <a:solidFill>
                  <a:schemeClr val="tx1"/>
                </a:solidFill>
              </a:rPr>
              <a:t>在定义字符数组时不进行初始化，则数组中各元素的值是</a:t>
            </a:r>
            <a:r>
              <a:rPr lang="zh-CN" altLang="en-US" sz="1600" b="1">
                <a:solidFill>
                  <a:schemeClr val="tx1"/>
                </a:solidFill>
              </a:rPr>
              <a:t>不可预料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如果</a:t>
            </a:r>
            <a:r>
              <a:rPr lang="zh-CN" altLang="en-US" sz="1600">
                <a:solidFill>
                  <a:schemeClr val="tx1"/>
                </a:solidFill>
              </a:rPr>
              <a:t>花括号中提供的初值</a:t>
            </a:r>
            <a:r>
              <a:rPr lang="zh-CN" altLang="en-US" sz="1600" smtClean="0">
                <a:solidFill>
                  <a:schemeClr val="tx1"/>
                </a:solidFill>
              </a:rPr>
              <a:t>个数</a:t>
            </a:r>
            <a:r>
              <a:rPr lang="zh-CN" altLang="en-US" sz="1600">
                <a:solidFill>
                  <a:schemeClr val="tx1"/>
                </a:solidFill>
              </a:rPr>
              <a:t>（</a:t>
            </a:r>
            <a:r>
              <a:rPr lang="zh-CN" altLang="en-US" sz="1600" smtClean="0">
                <a:solidFill>
                  <a:schemeClr val="tx1"/>
                </a:solidFill>
              </a:rPr>
              <a:t>即</a:t>
            </a:r>
            <a:r>
              <a:rPr lang="zh-CN" altLang="en-US" sz="1600">
                <a:solidFill>
                  <a:schemeClr val="tx1"/>
                </a:solidFill>
              </a:rPr>
              <a:t>字符</a:t>
            </a:r>
            <a:r>
              <a:rPr lang="zh-CN" altLang="en-US" sz="1600" smtClean="0">
                <a:solidFill>
                  <a:schemeClr val="tx1"/>
                </a:solidFill>
              </a:rPr>
              <a:t>个数）大于</a:t>
            </a:r>
            <a:r>
              <a:rPr lang="zh-CN" altLang="en-US" sz="1600">
                <a:solidFill>
                  <a:schemeClr val="tx1"/>
                </a:solidFill>
              </a:rPr>
              <a:t>数组长度，则出现语法</a:t>
            </a:r>
            <a:r>
              <a:rPr lang="zh-CN" altLang="en-US" sz="1600" smtClean="0">
                <a:solidFill>
                  <a:schemeClr val="tx1"/>
                </a:solidFill>
              </a:rPr>
              <a:t>错误。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如果</a:t>
            </a:r>
            <a:r>
              <a:rPr lang="zh-CN" altLang="en-US" sz="1600">
                <a:solidFill>
                  <a:schemeClr val="tx1"/>
                </a:solidFill>
              </a:rPr>
              <a:t>初值个数小于数组长度，则只将这些字符赋给数组中前面那些元素，其余的元素自动定为空字符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</a:t>
            </a:r>
            <a:r>
              <a:rPr lang="en-US" altLang="zh-CN" sz="1600" smtClean="0">
                <a:solidFill>
                  <a:schemeClr val="tx1"/>
                </a:solidFill>
              </a:rPr>
              <a:t>′\0</a:t>
            </a:r>
            <a:r>
              <a:rPr lang="en-US" altLang="zh-CN" sz="1600">
                <a:solidFill>
                  <a:schemeClr val="tx1"/>
                </a:solidFill>
              </a:rPr>
              <a:t>′)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也可以定义和初始化一个二维字符</a:t>
            </a:r>
            <a:r>
              <a:rPr lang="zh-CN" altLang="en-US" sz="1600" smtClean="0">
                <a:solidFill>
                  <a:schemeClr val="tx1"/>
                </a:solidFill>
              </a:rPr>
              <a:t>数组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807" y="1526310"/>
            <a:ext cx="932267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</a:t>
            </a:r>
            <a:r>
              <a:rPr lang="pt-BR" altLang="zh-CN" sz="1600" smtClean="0"/>
              <a:t>c[10]={′</a:t>
            </a:r>
            <a:r>
              <a:rPr lang="pt-BR" altLang="zh-CN" sz="1600"/>
              <a:t>I′,′ ′ ,′a′,′m′,′ ′,′h′,′a′,′p′,′p′,′y</a:t>
            </a:r>
            <a:r>
              <a:rPr lang="pt-BR" altLang="zh-CN" sz="1600" smtClean="0"/>
              <a:t>′};		</a:t>
            </a:r>
            <a:r>
              <a:rPr lang="pt-BR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把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个字符依次赋给</a:t>
            </a:r>
            <a:r>
              <a:rPr lang="en-US" altLang="zh-CN" sz="1600" smtClean="0">
                <a:solidFill>
                  <a:srgbClr val="008000"/>
                </a:solidFill>
              </a:rPr>
              <a:t>c[0]</a:t>
            </a:r>
            <a:r>
              <a:rPr lang="zh-CN" altLang="en-US" sz="1600" smtClean="0">
                <a:solidFill>
                  <a:srgbClr val="008000"/>
                </a:solidFill>
              </a:rPr>
              <a:t>～</a:t>
            </a:r>
            <a:r>
              <a:rPr lang="en-US" altLang="zh-CN" sz="1600" smtClean="0">
                <a:solidFill>
                  <a:srgbClr val="008000"/>
                </a:solidFill>
              </a:rPr>
              <a:t>c[9]</a:t>
            </a:r>
            <a:r>
              <a:rPr lang="zh-CN" altLang="en-US" sz="1600" smtClean="0">
                <a:solidFill>
                  <a:srgbClr val="008000"/>
                </a:solidFill>
              </a:rPr>
              <a:t>这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</a:t>
            </a:r>
            <a:r>
              <a:rPr lang="zh-CN" altLang="en-US" sz="1600" smtClean="0">
                <a:solidFill>
                  <a:srgbClr val="008000"/>
                </a:solidFill>
              </a:rPr>
              <a:t>元素</a:t>
            </a:r>
            <a:endParaRPr lang="pt-BR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69898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c</a:t>
            </a:r>
            <a:r>
              <a:rPr lang="pt-BR" altLang="zh-CN" sz="1600" smtClean="0"/>
              <a:t>har c</a:t>
            </a:r>
            <a:r>
              <a:rPr lang="en-US" altLang="zh-CN" sz="1600" smtClean="0"/>
              <a:t>[</a:t>
            </a:r>
            <a:r>
              <a:rPr lang="pt-BR" altLang="zh-CN" sz="1600" smtClean="0"/>
              <a:t>10</a:t>
            </a:r>
            <a:r>
              <a:rPr lang="en-US" altLang="zh-CN" sz="1600" smtClean="0"/>
              <a:t>]</a:t>
            </a:r>
            <a:r>
              <a:rPr lang="pt-BR" altLang="zh-CN" sz="1600" smtClean="0"/>
              <a:t>={′</a:t>
            </a:r>
            <a:r>
              <a:rPr lang="pt-BR" altLang="zh-CN" sz="1600"/>
              <a:t>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2" y="515575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char diamond[5][5]={{′ </a:t>
            </a:r>
            <a:r>
              <a:rPr lang="en-US" altLang="zh-CN" sz="1600"/>
              <a:t>′,′ </a:t>
            </a:r>
            <a:r>
              <a:rPr lang="en-US" altLang="zh-CN" sz="1600" smtClean="0"/>
              <a:t>′,′*′},{′ ′,′*′,′ ′,′*′},{′*′,′ </a:t>
            </a:r>
            <a:r>
              <a:rPr lang="en-US" altLang="zh-CN" sz="1600"/>
              <a:t>′,′ ′,′ </a:t>
            </a:r>
            <a:r>
              <a:rPr lang="en-US" altLang="zh-CN" sz="1600" smtClean="0"/>
              <a:t>′,′*′},{′ ′,′*′,′ ′,′*′},{′ </a:t>
            </a:r>
            <a:r>
              <a:rPr lang="en-US" altLang="zh-CN" sz="1600"/>
              <a:t>′,′ </a:t>
            </a:r>
            <a:r>
              <a:rPr lang="en-US" altLang="zh-CN" sz="1600" smtClean="0"/>
              <a:t>′,′*′}};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smtClean="0"/>
              <a:t>char c</a:t>
            </a:r>
            <a:r>
              <a:rPr lang="en-US" altLang="zh-CN" sz="1600" smtClean="0"/>
              <a:t>[]</a:t>
            </a:r>
            <a:r>
              <a:rPr lang="pt-BR" altLang="zh-CN" sz="1600" smtClean="0"/>
              <a:t>={′</a:t>
            </a:r>
            <a:r>
              <a:rPr lang="pt-BR" altLang="zh-CN" sz="1600"/>
              <a:t>I′,′ ′,′a′,′m′,′ ′,′h′,′a′,′p′,′p′,′y</a:t>
            </a:r>
            <a:r>
              <a:rPr lang="pt-BR" altLang="zh-CN" sz="1600" smtClean="0"/>
              <a:t>′};		</a:t>
            </a:r>
            <a:r>
              <a:rPr lang="pt-BR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  <a:r>
              <a:rPr lang="zh-CN" altLang="en-US" sz="1600">
                <a:solidFill>
                  <a:srgbClr val="008000"/>
                </a:solidFill>
              </a:rPr>
              <a:t>的长度自动定为</a:t>
            </a:r>
            <a:r>
              <a:rPr lang="en-US" altLang="zh-CN" sz="1600" smtClean="0">
                <a:solidFill>
                  <a:srgbClr val="008000"/>
                </a:solidFill>
              </a:rPr>
              <a:t>10</a:t>
            </a:r>
            <a:endParaRPr lang="en-US" altLang="zh-CN" sz="1600">
              <a:solidFill>
                <a:srgbClr val="008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3387351"/>
              </p:ext>
            </p:extLst>
          </p:nvPr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xmlns="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xmlns="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c[1]</a:t>
                      </a:r>
                      <a:endParaRPr lang="zh-CN" altLang="en-US" sz="160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298952" y="46549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* *</a:t>
            </a: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483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引用字符数组中的元素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</a:t>
            </a:r>
            <a:r>
              <a:rPr lang="zh-CN" altLang="en-US" sz="2000" smtClean="0">
                <a:solidFill>
                  <a:schemeClr val="accent1"/>
                </a:solidFill>
              </a:rPr>
              <a:t>字符串。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39227" y="1714995"/>
            <a:ext cx="4791446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printf("%c",c[i]);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{</a:t>
            </a:r>
            <a:r>
              <a:rPr lang="en-US" altLang="zh-CN" sz="1400"/>
              <a:t>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 smtClean="0"/>
              <a:t>{</a:t>
            </a:r>
            <a:r>
              <a:rPr lang="en-US" altLang="zh-CN" sz="1400"/>
              <a:t>		for 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printf("%c",diamond[i][j]);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15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10767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en-US" altLang="zh-CN" sz="200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长度。</a:t>
            </a:r>
            <a:endParaRPr lang="en-US" altLang="zh-CN" sz="200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为了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测定字符串的实际长度，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 smtClean="0">
                <a:solidFill>
                  <a:srgbClr val="FF0000"/>
                </a:solidFill>
                <a:latin typeface="+mn-ea"/>
                <a:ea typeface="+mn-ea"/>
              </a:rPr>
              <a:t>′\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0′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作为结束标志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6614838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757" y="3087845"/>
            <a:ext cx="105150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″C program</a:t>
            </a:r>
            <a:r>
              <a:rPr lang="en-US" altLang="zh-CN" sz="1600" smtClean="0"/>
              <a:t>″  </a:t>
            </a:r>
            <a:r>
              <a:rPr lang="zh-CN" altLang="en-US" sz="1600" smtClean="0">
                <a:solidFill>
                  <a:srgbClr val="0070C0"/>
                </a:solidFill>
              </a:rPr>
              <a:t>字符串</a:t>
            </a:r>
            <a:r>
              <a:rPr lang="zh-CN" altLang="en-US" sz="1600">
                <a:solidFill>
                  <a:srgbClr val="0070C0"/>
                </a:solidFill>
              </a:rPr>
              <a:t>是存放在一维数组中的</a:t>
            </a:r>
            <a:r>
              <a:rPr lang="zh-CN" altLang="en-US" sz="1600" smtClean="0">
                <a:solidFill>
                  <a:srgbClr val="0070C0"/>
                </a:solidFill>
              </a:rPr>
              <a:t>，占</a:t>
            </a:r>
            <a:r>
              <a:rPr lang="en-US" altLang="zh-CN" sz="1600">
                <a:solidFill>
                  <a:srgbClr val="0070C0"/>
                </a:solidFill>
              </a:rPr>
              <a:t>10</a:t>
            </a:r>
            <a:r>
              <a:rPr lang="zh-CN" altLang="en-US" sz="1600">
                <a:solidFill>
                  <a:srgbClr val="0070C0"/>
                </a:solidFill>
              </a:rPr>
              <a:t>个字节</a:t>
            </a:r>
            <a:r>
              <a:rPr lang="zh-CN" altLang="en-US" sz="1600" smtClean="0">
                <a:solidFill>
                  <a:srgbClr val="0070C0"/>
                </a:solidFill>
              </a:rPr>
              <a:t>，字符占</a:t>
            </a:r>
            <a:r>
              <a:rPr lang="en-US" altLang="zh-CN" sz="1600" smtClean="0">
                <a:solidFill>
                  <a:srgbClr val="0070C0"/>
                </a:solidFill>
              </a:rPr>
              <a:t>9</a:t>
            </a:r>
            <a:r>
              <a:rPr lang="zh-CN" altLang="en-US" sz="1600" smtClean="0">
                <a:solidFill>
                  <a:srgbClr val="0070C0"/>
                </a:solidFill>
              </a:rPr>
              <a:t>个字节，最后</a:t>
            </a:r>
            <a:r>
              <a:rPr lang="zh-CN" altLang="en-US" sz="1600">
                <a:solidFill>
                  <a:srgbClr val="0070C0"/>
                </a:solidFill>
              </a:rPr>
              <a:t>一个字节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是由系统自动加上的</a:t>
            </a:r>
            <a:endParaRPr lang="en-US" altLang="zh-CN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447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printf</a:t>
            </a:r>
            <a:r>
              <a:rPr lang="en-US" altLang="zh-CN" sz="1600" smtClean="0"/>
              <a:t>("How </a:t>
            </a:r>
            <a:r>
              <a:rPr lang="en-US" altLang="zh-CN" sz="1600"/>
              <a:t>do you do?\</a:t>
            </a:r>
            <a:r>
              <a:rPr lang="en-US" altLang="zh-CN" sz="1600" smtClean="0"/>
              <a:t>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>
                <a:solidFill>
                  <a:srgbClr val="0070C0"/>
                </a:solidFill>
              </a:rPr>
              <a:t>′\n′</a:t>
            </a:r>
            <a:r>
              <a:rPr lang="zh-CN" altLang="en-US" sz="1600">
                <a:solidFill>
                  <a:srgbClr val="0070C0"/>
                </a:solidFill>
              </a:rPr>
              <a:t>的后面加了一个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>
                <a:solidFill>
                  <a:srgbClr val="0070C0"/>
                </a:solidFill>
              </a:rPr>
              <a:t>printf</a:t>
            </a:r>
            <a:r>
              <a:rPr lang="zh-CN" altLang="en-US" sz="16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，遇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就停止输出。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</a:t>
            </a:r>
            <a:r>
              <a:rPr lang="en-US" altLang="zh-CN" sz="1600" smtClean="0"/>
              <a:t>c[]={"I  </a:t>
            </a:r>
            <a:r>
              <a:rPr lang="en-US" altLang="zh-CN" sz="1600"/>
              <a:t>am  </a:t>
            </a:r>
            <a:r>
              <a:rPr lang="en-US" altLang="zh-CN" sz="1600" smtClean="0"/>
              <a:t>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smtClean="0"/>
              <a:t>或 </a:t>
            </a:r>
            <a:r>
              <a:rPr lang="en-US" altLang="zh-CN" sz="1600"/>
              <a:t>char </a:t>
            </a:r>
            <a:r>
              <a:rPr lang="en-US" altLang="zh-CN" sz="1600" smtClean="0"/>
              <a:t>c[]="I </a:t>
            </a:r>
            <a:r>
              <a:rPr lang="en-US" altLang="zh-CN" sz="1600"/>
              <a:t>am </a:t>
            </a:r>
            <a:r>
              <a:rPr lang="en-US" altLang="zh-CN" sz="1600" smtClean="0"/>
              <a:t>happy";</a:t>
            </a: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用一个字符串</a:t>
            </a:r>
            <a:r>
              <a:rPr lang="en-US" altLang="zh-CN" sz="1600">
                <a:solidFill>
                  <a:srgbClr val="0070C0"/>
                </a:solidFill>
              </a:rPr>
              <a:t>(</a:t>
            </a:r>
            <a:r>
              <a:rPr lang="zh-CN" altLang="en-US" sz="160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>
                <a:solidFill>
                  <a:srgbClr val="0070C0"/>
                </a:solidFill>
              </a:rPr>
              <a:t>双引号</a:t>
            </a:r>
            <a:r>
              <a:rPr lang="zh-CN" altLang="en-US" sz="1600">
                <a:solidFill>
                  <a:srgbClr val="0070C0"/>
                </a:solidFill>
              </a:rPr>
              <a:t>而不是</a:t>
            </a:r>
            <a:r>
              <a:rPr lang="zh-CN" altLang="en-US" sz="1600" smtClean="0">
                <a:solidFill>
                  <a:srgbClr val="0070C0"/>
                </a:solidFill>
              </a:rPr>
              <a:t>单引号括</a:t>
            </a:r>
            <a:r>
              <a:rPr lang="zh-CN" altLang="en-US" sz="1600">
                <a:solidFill>
                  <a:srgbClr val="0070C0"/>
                </a:solidFill>
              </a:rPr>
              <a:t>起来的</a:t>
            </a:r>
            <a:r>
              <a:rPr lang="en-US" altLang="zh-CN" sz="1600">
                <a:solidFill>
                  <a:srgbClr val="0070C0"/>
                </a:solidFill>
              </a:rPr>
              <a:t>)</a:t>
            </a:r>
            <a:r>
              <a:rPr lang="zh-CN" altLang="en-US" sz="1600" smtClean="0">
                <a:solidFill>
                  <a:srgbClr val="0070C0"/>
                </a:solidFill>
              </a:rPr>
              <a:t>作为字符数组的初值。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[]</a:t>
            </a:r>
            <a:r>
              <a:rPr lang="pt-BR" altLang="zh-CN" sz="1600" smtClean="0">
                <a:solidFill>
                  <a:schemeClr val="tx1"/>
                </a:solidFill>
              </a:rPr>
              <a:t>={′</a:t>
            </a:r>
            <a:r>
              <a:rPr lang="pt-BR" altLang="zh-CN" sz="1600">
                <a:solidFill>
                  <a:schemeClr val="tx1"/>
                </a:solidFill>
              </a:rPr>
              <a:t>I′, ′ ′, ′a′,′m′, ′ ′,′h′,′a′,′p′,′p′,′y</a:t>
            </a:r>
            <a:r>
              <a:rPr lang="pt-BR" altLang="zh-CN" sz="1600" smtClean="0">
                <a:solidFill>
                  <a:schemeClr val="tx1"/>
                </a:solidFill>
              </a:rPr>
              <a:t>′,′\</a:t>
            </a:r>
            <a:r>
              <a:rPr lang="pt-BR" altLang="zh-CN" sz="1600">
                <a:solidFill>
                  <a:schemeClr val="tx1"/>
                </a:solidFill>
              </a:rPr>
              <a:t>0</a:t>
            </a:r>
            <a:r>
              <a:rPr lang="pt-BR" altLang="zh-CN" sz="1600" smtClean="0">
                <a:solidFill>
                  <a:schemeClr val="tx1"/>
                </a:solidFill>
              </a:rPr>
              <a:t>′};</a:t>
            </a:r>
            <a:endParaRPr lang="pt-BR" altLang="zh-CN" sz="16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[]</a:t>
            </a:r>
            <a:r>
              <a:rPr lang="pt-BR" altLang="zh-CN" sz="1600" smtClean="0">
                <a:solidFill>
                  <a:schemeClr val="tx1"/>
                </a:solidFill>
              </a:rPr>
              <a:t>={′</a:t>
            </a:r>
            <a:r>
              <a:rPr lang="pt-BR" altLang="zh-CN" sz="1600">
                <a:solidFill>
                  <a:schemeClr val="tx1"/>
                </a:solidFill>
              </a:rPr>
              <a:t>I′, ′ ′, ′a′,′m′, ′ ′,′h′,′a′,′p′,′p′,′y′};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[10]</a:t>
            </a:r>
            <a:r>
              <a:rPr lang="pt-BR" altLang="zh-CN" sz="1600" smtClean="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数组</a:t>
            </a:r>
            <a:r>
              <a:rPr lang="pt-BR" altLang="zh-CN" sz="1600">
                <a:solidFill>
                  <a:srgbClr val="0070C0"/>
                </a:solidFill>
              </a:rPr>
              <a:t>c</a:t>
            </a:r>
            <a:r>
              <a:rPr lang="zh-CN" altLang="en-US" sz="1600">
                <a:solidFill>
                  <a:srgbClr val="0070C0"/>
                </a:solidFill>
              </a:rPr>
              <a:t>的前</a:t>
            </a:r>
            <a:r>
              <a:rPr lang="en-US" altLang="zh-CN" sz="1600">
                <a:solidFill>
                  <a:srgbClr val="0070C0"/>
                </a:solidFill>
              </a:rPr>
              <a:t>5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: ′</a:t>
            </a:r>
            <a:r>
              <a:rPr lang="pt-BR" altLang="zh-CN" sz="160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>
                <a:solidFill>
                  <a:srgbClr val="0070C0"/>
                </a:solidFill>
              </a:rPr>
              <a:t>第</a:t>
            </a:r>
            <a:r>
              <a:rPr lang="en-US" altLang="zh-CN" sz="1600">
                <a:solidFill>
                  <a:srgbClr val="0070C0"/>
                </a:solidFill>
              </a:rPr>
              <a:t>6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 smtClean="0">
                <a:solidFill>
                  <a:srgbClr val="0070C0"/>
                </a:solidFill>
              </a:rPr>
              <a:t>′\0</a:t>
            </a:r>
            <a:r>
              <a:rPr lang="en-US" altLang="zh-CN" sz="1600">
                <a:solidFill>
                  <a:srgbClr val="0070C0"/>
                </a:solidFill>
              </a:rPr>
              <a:t>′</a:t>
            </a:r>
            <a:r>
              <a:rPr lang="zh-CN" altLang="en-US" sz="1600">
                <a:solidFill>
                  <a:srgbClr val="0070C0"/>
                </a:solidFill>
              </a:rPr>
              <a:t>，后</a:t>
            </a:r>
            <a:r>
              <a:rPr lang="en-US" altLang="zh-CN" sz="1600">
                <a:solidFill>
                  <a:srgbClr val="0070C0"/>
                </a:solidFill>
              </a:rPr>
              <a:t>4</a:t>
            </a:r>
            <a:r>
              <a:rPr lang="zh-CN" altLang="en-US" sz="1600">
                <a:solidFill>
                  <a:srgbClr val="0070C0"/>
                </a:solidFill>
              </a:rPr>
              <a:t>个元素也自动设定为</a:t>
            </a:r>
            <a:r>
              <a:rPr lang="zh-CN" altLang="en-US" sz="1600" smtClean="0">
                <a:solidFill>
                  <a:srgbClr val="0070C0"/>
                </a:solidFill>
              </a:rPr>
              <a:t>空字符。</a:t>
            </a:r>
            <a:endParaRPr lang="en-US" altLang="zh-CN" sz="1600" smtClean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:a16="http://schemas.microsoft.com/office/drawing/2014/main" xmlns="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xmlns="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xmlns="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xmlns="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xmlns="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xmlns="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xmlns="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xmlns="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xmlns="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xmlns="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29049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30073" y="358674"/>
            <a:ext cx="4775773" cy="26723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</a:t>
            </a:r>
            <a:r>
              <a:rPr lang="en-US" altLang="zh-CN" sz="1400">
                <a:solidFill>
                  <a:schemeClr val="accent6"/>
                </a:solidFill>
              </a:rPr>
              <a:t>%c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c[i]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3" y="1595852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(</a:t>
            </a:r>
            <a:r>
              <a:rPr lang="en-US" altLang="zh-CN" sz="2000">
                <a:solidFill>
                  <a:schemeClr val="accent1"/>
                </a:solidFill>
              </a:rPr>
              <a:t>1) </a:t>
            </a:r>
            <a:r>
              <a:rPr lang="zh-CN" altLang="en-US" sz="200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</a:rPr>
              <a:t>%c”</a:t>
            </a:r>
            <a:r>
              <a:rPr lang="zh-CN" altLang="en-US" sz="2000">
                <a:solidFill>
                  <a:schemeClr val="accent1"/>
                </a:solidFill>
              </a:rPr>
              <a:t>输入或输出一个</a:t>
            </a:r>
            <a:r>
              <a:rPr lang="zh-CN" altLang="en-US" sz="2000" smtClean="0">
                <a:solidFill>
                  <a:schemeClr val="accent1"/>
                </a:solidFill>
              </a:rPr>
              <a:t>字符。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(2) </a:t>
            </a:r>
            <a:r>
              <a:rPr lang="zh-CN" altLang="en-US" sz="200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</a:rPr>
              <a:t>%s”</a:t>
            </a:r>
            <a:r>
              <a:rPr lang="zh-CN" altLang="en-US" sz="200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</a:rPr>
              <a:t>(string)</a:t>
            </a:r>
            <a:r>
              <a:rPr lang="zh-CN" altLang="en-US" sz="2000">
                <a:solidFill>
                  <a:schemeClr val="accent1"/>
                </a:solidFill>
              </a:rPr>
              <a:t>的输入输出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41778" y="3768345"/>
            <a:ext cx="2469637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\n",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 smtClean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640015" y="3794227"/>
            <a:ext cx="7965831" cy="23076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(1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输出</a:t>
            </a:r>
            <a:r>
              <a:rPr lang="zh-CN" altLang="en-US">
                <a:solidFill>
                  <a:srgbClr val="000000"/>
                </a:solidFill>
              </a:rPr>
              <a:t>的字符中不包括结束符</a:t>
            </a:r>
            <a:r>
              <a:rPr lang="en-US" altLang="zh-CN" smtClean="0">
                <a:solidFill>
                  <a:srgbClr val="000000"/>
                </a:solidFill>
              </a:rPr>
              <a:t>′\0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(2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用</a:t>
            </a:r>
            <a:r>
              <a:rPr lang="zh-CN" altLang="en-US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</a:rPr>
              <a:t>%s”</a:t>
            </a:r>
            <a:r>
              <a:rPr lang="zh-CN" altLang="en-US">
                <a:solidFill>
                  <a:srgbClr val="000000"/>
                </a:solidFill>
              </a:rPr>
              <a:t>格式符输出字符串时，</a:t>
            </a:r>
            <a:r>
              <a:rPr lang="en-US" altLang="zh-CN">
                <a:solidFill>
                  <a:srgbClr val="000000"/>
                </a:solidFill>
              </a:rPr>
              <a:t>printf</a:t>
            </a:r>
            <a:r>
              <a:rPr lang="zh-CN" altLang="en-US">
                <a:solidFill>
                  <a:srgbClr val="000000"/>
                </a:solidFill>
              </a:rPr>
              <a:t>函数中的输出项是字符数组名，而不是数组元素名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(3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如果</a:t>
            </a:r>
            <a:r>
              <a:rPr lang="zh-CN" altLang="en-US">
                <a:solidFill>
                  <a:srgbClr val="000000"/>
                </a:solidFill>
              </a:rPr>
              <a:t>数组长度大于字符串的实际长度，也只输出到遇</a:t>
            </a:r>
            <a:r>
              <a:rPr lang="en-US" altLang="zh-CN" smtClean="0">
                <a:solidFill>
                  <a:srgbClr val="000000"/>
                </a:solidFill>
              </a:rPr>
              <a:t>′\</a:t>
            </a:r>
            <a:r>
              <a:rPr lang="en-US" altLang="zh-CN">
                <a:solidFill>
                  <a:srgbClr val="000000"/>
                </a:solidFill>
              </a:rPr>
              <a:t>0′</a:t>
            </a:r>
            <a:r>
              <a:rPr lang="zh-CN" altLang="en-US">
                <a:solidFill>
                  <a:srgbClr val="000000"/>
                </a:solidFill>
              </a:rPr>
              <a:t>结束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(4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如果</a:t>
            </a:r>
            <a:r>
              <a:rPr lang="zh-CN" altLang="en-US">
                <a:solidFill>
                  <a:srgbClr val="000000"/>
                </a:solidFill>
              </a:rPr>
              <a:t>一个字符数组中包含一个以上</a:t>
            </a:r>
            <a:r>
              <a:rPr lang="en-US" altLang="zh-CN" smtClean="0">
                <a:solidFill>
                  <a:srgbClr val="000000"/>
                </a:solidFill>
              </a:rPr>
              <a:t>′\0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>
                <a:solidFill>
                  <a:srgbClr val="000000"/>
                </a:solidFill>
              </a:rPr>
              <a:t>，则遇第一个</a:t>
            </a:r>
            <a:r>
              <a:rPr lang="en-US" altLang="zh-CN" smtClean="0">
                <a:solidFill>
                  <a:srgbClr val="000000"/>
                </a:solidFill>
              </a:rPr>
              <a:t>′\0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9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</a:t>
            </a:r>
            <a:r>
              <a:rPr lang="en-US" altLang="zh-CN" sz="1400" smtClean="0"/>
              <a:t>c[6];</a:t>
            </a:r>
            <a:endParaRPr lang="en-US" altLang="zh-CN" sz="1400"/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 smtClean="0"/>
              <a:t>scanf</a:t>
            </a:r>
            <a:r>
              <a:rPr lang="en-US" altLang="zh-CN" sz="1400"/>
              <a:t>("</a:t>
            </a:r>
            <a:r>
              <a:rPr lang="en-US" altLang="zh-CN" sz="1400">
                <a:solidFill>
                  <a:schemeClr val="accent6"/>
                </a:solidFill>
              </a:rPr>
              <a:t>%</a:t>
            </a:r>
            <a:r>
              <a:rPr lang="en-US" altLang="zh-CN" sz="1400" smtClean="0">
                <a:solidFill>
                  <a:schemeClr val="accent6"/>
                </a:solidFill>
              </a:rPr>
              <a:t>s</a:t>
            </a:r>
            <a:r>
              <a:rPr lang="en-US" altLang="zh-CN" sz="1400" smtClean="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 smtClean="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China</a:t>
            </a:r>
            <a:r>
              <a:rPr lang="en-US" altLang="zh-CN">
                <a:solidFill>
                  <a:srgbClr val="000000"/>
                </a:solidFill>
              </a:rPr>
              <a:t>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系统</a:t>
            </a:r>
            <a:r>
              <a:rPr lang="zh-CN" altLang="en-US">
                <a:solidFill>
                  <a:srgbClr val="000000"/>
                </a:solidFill>
              </a:rPr>
              <a:t>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 smtClean="0">
                <a:solidFill>
                  <a:srgbClr val="000000"/>
                </a:solidFill>
              </a:rPr>
              <a:t>′\</a:t>
            </a:r>
            <a:r>
              <a:rPr lang="en-US" altLang="zh-CN">
                <a:solidFill>
                  <a:srgbClr val="000000"/>
                </a:solidFill>
              </a:rPr>
              <a:t>0′</a:t>
            </a:r>
            <a:r>
              <a:rPr lang="zh-CN" altLang="en-US">
                <a:solidFill>
                  <a:srgbClr val="000000"/>
                </a:solidFill>
              </a:rPr>
              <a:t>结束符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439" y="2955797"/>
            <a:ext cx="2882875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如果利用一个</a:t>
            </a: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zh-CN" altLang="en-US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>
                <a:solidFill>
                  <a:srgbClr val="000000"/>
                </a:solidFill>
              </a:rPr>
              <a:t>空格</a:t>
            </a:r>
            <a:r>
              <a:rPr lang="zh-CN" altLang="en-US">
                <a:solidFill>
                  <a:srgbClr val="000000"/>
                </a:solidFill>
              </a:rPr>
              <a:t>分隔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由于有空格字符分隔，作为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个字符串输入。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496664"/>
              </p:ext>
            </p:extLst>
          </p:nvPr>
        </p:nvGraphicFramePr>
        <p:xfrm>
          <a:off x="8548924" y="3600351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xmlns="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xmlns="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str</a:t>
            </a:r>
            <a:r>
              <a:rPr lang="en-US" altLang="zh-CN" sz="1600" smtClean="0">
                <a:solidFill>
                  <a:schemeClr val="tx1"/>
                </a:solidFill>
              </a:rPr>
              <a:t>[</a:t>
            </a:r>
            <a:r>
              <a:rPr lang="pt-BR" altLang="zh-CN" sz="1600" smtClean="0">
                <a:solidFill>
                  <a:schemeClr val="tx1"/>
                </a:solidFill>
              </a:rPr>
              <a:t>13</a:t>
            </a:r>
            <a:r>
              <a:rPr lang="en-US" altLang="zh-CN" sz="1600" smtClean="0">
                <a:solidFill>
                  <a:schemeClr val="tx1"/>
                </a:solidFill>
              </a:rPr>
              <a:t>]</a:t>
            </a:r>
            <a:r>
              <a:rPr lang="pt-BR" altLang="zh-CN" sz="1600" smtClean="0">
                <a:solidFill>
                  <a:schemeClr val="tx1"/>
                </a:solidFill>
              </a:rPr>
              <a:t>;</a:t>
            </a:r>
            <a:endParaRPr lang="pt-BR" altLang="zh-CN" sz="1600">
              <a:solidFill>
                <a:schemeClr val="tx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scanf</a:t>
            </a:r>
            <a:r>
              <a:rPr lang="pt-BR" altLang="zh-CN" sz="1600" smtClean="0">
                <a:solidFill>
                  <a:schemeClr val="tx1"/>
                </a:solidFill>
              </a:rPr>
              <a:t>("%s"</a:t>
            </a:r>
            <a:r>
              <a:rPr lang="en-US" altLang="zh-CN" sz="1600" smtClean="0">
                <a:solidFill>
                  <a:schemeClr val="tx1"/>
                </a:solidFill>
              </a:rPr>
              <a:t>,</a:t>
            </a:r>
            <a:r>
              <a:rPr lang="pt-BR" altLang="zh-CN" sz="1600" smtClean="0">
                <a:solidFill>
                  <a:schemeClr val="tx1"/>
                </a:solidFill>
              </a:rPr>
              <a:t>str</a:t>
            </a:r>
            <a:r>
              <a:rPr lang="pt-BR" altLang="zh-CN" sz="160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xmlns="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xmlns="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28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5870" y="1446215"/>
            <a:ext cx="10210892" cy="4752361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9436191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函数中的输入项如果是字符数组名，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的：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19574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en-US" altLang="zh-CN" smtClean="0">
                <a:solidFill>
                  <a:srgbClr val="000000"/>
                </a:solidFill>
              </a:rPr>
              <a:t>("%s", &amp;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en-US" altLang="zh-CN" smtClean="0">
                <a:solidFill>
                  <a:srgbClr val="000000"/>
                </a:solidFill>
              </a:rPr>
              <a:t>);	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en-US" altLang="zh-CN">
                <a:solidFill>
                  <a:srgbClr val="008000"/>
                </a:solidFill>
              </a:rPr>
              <a:t>str</a:t>
            </a:r>
            <a:r>
              <a:rPr lang="zh-CN" altLang="en-US">
                <a:solidFill>
                  <a:srgbClr val="008000"/>
                </a:solidFill>
              </a:rPr>
              <a:t>前面不应加</a:t>
            </a:r>
            <a:r>
              <a:rPr lang="en-US" altLang="zh-CN">
                <a:solidFill>
                  <a:srgbClr val="008000"/>
                </a:solidFill>
              </a:rPr>
              <a:t>&amp;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2813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942813" y="3374649"/>
            <a:ext cx="6550556" cy="4368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("%o",c);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42813" y="5054448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("%s",c);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6802387"/>
              </p:ext>
            </p:extLst>
          </p:nvPr>
        </p:nvGraphicFramePr>
        <p:xfrm>
          <a:off x="9078057" y="321638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:a16="http://schemas.microsoft.com/office/drawing/2014/main" xmlns="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xmlns="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数组</a:t>
                      </a:r>
                      <a:endParaRPr lang="en-US" altLang="zh-CN" sz="140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950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9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26524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输出字符串的函数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puts(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30394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作用：将</a:t>
            </a:r>
            <a:r>
              <a:rPr lang="zh-CN" altLang="en-US">
                <a:solidFill>
                  <a:schemeClr val="tx1"/>
                </a:solidFill>
              </a:rPr>
              <a:t>一个字符串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结束的字符序列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输出到终端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函数输出的字符串中可以包含转义字符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在用</a:t>
            </a:r>
            <a:r>
              <a:rPr lang="en-US" altLang="zh-CN">
                <a:solidFill>
                  <a:schemeClr val="tx1"/>
                </a:solidFill>
              </a:rPr>
              <a:t>puts</a:t>
            </a:r>
            <a:r>
              <a:rPr lang="zh-CN" altLang="en-US">
                <a:solidFill>
                  <a:schemeClr val="tx1"/>
                </a:solidFill>
              </a:rPr>
              <a:t>输出时将字符串结束标志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转换成</a:t>
            </a:r>
            <a:r>
              <a:rPr lang="en-US" altLang="zh-CN">
                <a:solidFill>
                  <a:schemeClr val="tx1"/>
                </a:solidFill>
              </a:rPr>
              <a:t>′\n′</a:t>
            </a:r>
            <a:r>
              <a:rPr lang="zh-CN" altLang="en-US">
                <a:solidFill>
                  <a:schemeClr val="tx1"/>
                </a:solidFill>
              </a:rPr>
              <a:t>，即输出完字符串后换行。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384" y="4239358"/>
            <a:ext cx="3448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75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数组名的命名规则和变量名相同，遵循标识符命名规则。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在定义数组时，需要指定数组中元素的个数，方括号中的常量表达式用来表示元素的个数，即数组长度。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181" y="560052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8120310"/>
              </p:ext>
            </p:extLst>
          </p:nvPr>
        </p:nvGraphicFramePr>
        <p:xfrm>
          <a:off x="5798869" y="2590674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xmlns="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xmlns="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95903" y="3176501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3" y="3776177"/>
            <a:ext cx="3299996" cy="2087910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>
                  <a:solidFill>
                    <a:schemeClr val="accent6"/>
                  </a:solidFill>
                </a:rPr>
                <a:t>0</a:t>
              </a:r>
              <a:r>
                <a:rPr lang="zh-CN" altLang="en-US" sz="1600" b="1">
                  <a:solidFill>
                    <a:schemeClr val="accent6"/>
                  </a:solidFill>
                </a:rPr>
                <a:t>开始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 a[10];”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定义数组，则最大下标值为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09625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输入字符串的函数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</a:t>
            </a:r>
            <a:r>
              <a:rPr lang="en-US" altLang="zh-CN" b="1" smtClean="0"/>
              <a:t>ts(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</a:t>
            </a:r>
            <a:r>
              <a:rPr lang="zh-CN" altLang="en-US" smtClean="0">
                <a:solidFill>
                  <a:schemeClr val="tx1"/>
                </a:solidFill>
              </a:rPr>
              <a:t>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gets(str);	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en-US" altLang="zh-CN">
                <a:solidFill>
                  <a:srgbClr val="008000"/>
                </a:solidFill>
              </a:rPr>
              <a:t>str</a:t>
            </a:r>
            <a:r>
              <a:rPr lang="zh-CN" altLang="en-US">
                <a:solidFill>
                  <a:srgbClr val="008000"/>
                </a:solidFill>
              </a:rPr>
              <a:t>是已定义的字符数组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7146" y="2095274"/>
            <a:ext cx="5285287" cy="249431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如果从键盘输入</a:t>
            </a:r>
            <a:r>
              <a:rPr lang="en-US" altLang="zh-CN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Computer</a:t>
            </a:r>
            <a:r>
              <a:rPr lang="en-US" altLang="zh-CN">
                <a:solidFill>
                  <a:schemeClr val="tx1"/>
                </a:solidFill>
              </a:rPr>
              <a:t>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将</a:t>
            </a:r>
            <a:r>
              <a:rPr lang="zh-CN" altLang="en-US">
                <a:solidFill>
                  <a:schemeClr val="tx1"/>
                </a:solidFill>
              </a:rPr>
              <a:t>输入的字符串</a:t>
            </a:r>
            <a:r>
              <a:rPr lang="en-US" altLang="zh-CN">
                <a:solidFill>
                  <a:schemeClr val="tx1"/>
                </a:solidFill>
              </a:rPr>
              <a:t>″Computer″</a:t>
            </a:r>
            <a:r>
              <a:rPr lang="zh-CN" altLang="en-US">
                <a:solidFill>
                  <a:schemeClr val="tx1"/>
                </a:solidFill>
              </a:rPr>
              <a:t>送给字符数组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（请注意，送给数组的共有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个字符，而不是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的第一个元素的地址。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47146" y="4991886"/>
            <a:ext cx="5298831" cy="522287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函数只能输出或输入一个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字符串。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834" y="5846116"/>
            <a:ext cx="464214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</a:t>
            </a:r>
            <a:r>
              <a:rPr lang="en-US" altLang="zh-CN" smtClean="0">
                <a:solidFill>
                  <a:srgbClr val="000000"/>
                </a:solidFill>
              </a:rPr>
              <a:t>); </a:t>
            </a:r>
            <a:r>
              <a:rPr lang="zh-CN" altLang="en-US" smtClean="0">
                <a:solidFill>
                  <a:srgbClr val="000000"/>
                </a:solidFill>
              </a:rPr>
              <a:t>或 </a:t>
            </a:r>
            <a:r>
              <a:rPr lang="en-US" altLang="zh-CN" smtClean="0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</a:t>
            </a:r>
            <a:r>
              <a:rPr lang="en-US" altLang="zh-CN" smtClean="0">
                <a:solidFill>
                  <a:srgbClr val="000000"/>
                </a:solidFill>
              </a:rPr>
              <a:t>);</a:t>
            </a: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47146" y="578832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248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</a:t>
            </a:r>
            <a:r>
              <a:rPr lang="zh-CN" altLang="en-US"/>
              <a:t>连接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strcat</a:t>
            </a:r>
            <a:r>
              <a:rPr lang="en-US" altLang="zh-CN" b="1" smtClean="0"/>
              <a:t>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1, 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4"/>
            <a:ext cx="10328241" cy="2119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接到字符串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的后面，结果放在字符数组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的地址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必须足够大，以便容纳连接后的新字符串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连接</a:t>
            </a:r>
            <a:r>
              <a:rPr lang="zh-CN" altLang="en-US">
                <a:solidFill>
                  <a:schemeClr val="tx1"/>
                </a:solidFill>
              </a:rPr>
              <a:t>前两个字符串的后面都有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，连接时将字符串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后面的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取消，只在新串最后保留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59565" y="4437781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</a:t>
            </a:r>
            <a:r>
              <a:rPr lang="en-US" altLang="zh-CN" smtClean="0">
                <a:solidFill>
                  <a:srgbClr val="000000"/>
                </a:solidFill>
              </a:rPr>
              <a:t>str1[30]={"People′s </a:t>
            </a:r>
            <a:r>
              <a:rPr lang="en-US" altLang="zh-CN">
                <a:solidFill>
                  <a:srgbClr val="000000"/>
                </a:solidFill>
              </a:rPr>
              <a:t>Republic of </a:t>
            </a:r>
            <a:r>
              <a:rPr lang="en-US" altLang="zh-CN" smtClean="0">
                <a:solidFill>
                  <a:srgbClr val="000000"/>
                </a:solidFill>
              </a:rPr>
              <a:t>"};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char str2[]={"China"};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printf("%s", </a:t>
            </a:r>
            <a:r>
              <a:rPr lang="en-US" altLang="zh-CN">
                <a:solidFill>
                  <a:srgbClr val="000000"/>
                </a:solidFill>
              </a:rPr>
              <a:t>strcat(str1, str2));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5382" y="4435254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输出：</a:t>
            </a:r>
            <a:r>
              <a:rPr lang="en-US" altLang="zh-CN" smtClean="0"/>
              <a:t>People's Republic of China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2399186"/>
              </p:ext>
            </p:extLst>
          </p:nvPr>
        </p:nvGraphicFramePr>
        <p:xfrm>
          <a:off x="4474434" y="5154340"/>
          <a:ext cx="7013372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72">
                  <a:extLst>
                    <a:ext uri="{9D8B030D-6E8A-4147-A177-3AD203B41FA5}">
                      <a16:colId xmlns:a16="http://schemas.microsoft.com/office/drawing/2014/main" xmlns="" val="35938875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23287082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1590250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7501049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0519483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6421503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15716596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665960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9858275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15442266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4067518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25186222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26471484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24597080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1473240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9401014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24437629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6270794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208650813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22985431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2288977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2011996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1677379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7241004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86161826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1288020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230411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1414208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42415500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1461798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smtClean="0"/>
                        <a:t>连接前</a:t>
                      </a:r>
                      <a:endParaRPr lang="en-US" altLang="zh-CN" sz="1200" smtClean="0"/>
                    </a:p>
                    <a:p>
                      <a:pPr algn="r"/>
                      <a:r>
                        <a:rPr lang="en-US" altLang="zh-CN" sz="1200" smtClean="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 smtClean="0"/>
                    </a:p>
                    <a:p>
                      <a:pPr algn="r"/>
                      <a:r>
                        <a:rPr lang="en-US" altLang="zh-CN" sz="1200" smtClean="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smtClean="0"/>
                        <a:t>连接后</a:t>
                      </a:r>
                      <a:endParaRPr lang="en-US" altLang="zh-CN" sz="1200" smtClean="0"/>
                    </a:p>
                    <a:p>
                      <a:pPr algn="r"/>
                      <a:r>
                        <a:rPr lang="en-US" altLang="zh-CN" sz="1200" smtClean="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82956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</a:t>
            </a:r>
            <a:r>
              <a:rPr lang="zh-CN" altLang="en-US"/>
              <a:t>复制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strcpy(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的长度不应小于字符串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1”</a:t>
            </a:r>
            <a:r>
              <a:rPr lang="zh-CN" altLang="en-US">
                <a:solidFill>
                  <a:schemeClr val="tx1"/>
                </a:solidFill>
              </a:rPr>
              <a:t>必须写成数组名</a:t>
            </a:r>
            <a:r>
              <a:rPr lang="zh-CN" altLang="en-US" smtClean="0">
                <a:solidFill>
                  <a:schemeClr val="tx1"/>
                </a:solidFill>
              </a:rPr>
              <a:t>形式，</a:t>
            </a:r>
            <a:r>
              <a:rPr lang="zh-CN" altLang="en-US">
                <a:solidFill>
                  <a:schemeClr val="tx1"/>
                </a:solidFill>
              </a:rPr>
              <a:t>“字符串</a:t>
            </a:r>
            <a:r>
              <a:rPr lang="en-US" altLang="zh-CN">
                <a:solidFill>
                  <a:schemeClr val="tx1"/>
                </a:solidFill>
              </a:rPr>
              <a:t>2”</a:t>
            </a:r>
            <a:r>
              <a:rPr lang="zh-CN" altLang="en-US">
                <a:solidFill>
                  <a:schemeClr val="tx1"/>
                </a:solidFill>
              </a:rPr>
              <a:t>可以是字符数组名，也可以是一个字符串常量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若在</a:t>
            </a:r>
            <a:r>
              <a:rPr lang="zh-CN" altLang="en-US">
                <a:solidFill>
                  <a:schemeClr val="tx1"/>
                </a:solidFill>
              </a:rPr>
              <a:t>复制前未</a:t>
            </a:r>
            <a:r>
              <a:rPr lang="zh-CN" altLang="en-US" smtClean="0">
                <a:solidFill>
                  <a:schemeClr val="tx1"/>
                </a:solidFill>
              </a:rPr>
              <a:t>对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初始化</a:t>
            </a:r>
            <a:r>
              <a:rPr lang="zh-CN" altLang="en-US">
                <a:solidFill>
                  <a:schemeClr val="tx1"/>
                </a:solidFill>
              </a:rPr>
              <a:t>或赋值，</a:t>
            </a:r>
            <a:r>
              <a:rPr lang="zh-CN" altLang="en-US" smtClean="0">
                <a:solidFill>
                  <a:schemeClr val="tx1"/>
                </a:solidFill>
              </a:rPr>
              <a:t>则其各</a:t>
            </a:r>
            <a:r>
              <a:rPr lang="zh-CN" altLang="en-US">
                <a:solidFill>
                  <a:schemeClr val="tx1"/>
                </a:solidFill>
              </a:rPr>
              <a:t>字节中的</a:t>
            </a:r>
            <a:r>
              <a:rPr lang="zh-CN" altLang="en-US" smtClean="0">
                <a:solidFill>
                  <a:schemeClr val="tx1"/>
                </a:solidFill>
              </a:rPr>
              <a:t>内容无法预知，</a:t>
            </a:r>
            <a:r>
              <a:rPr lang="zh-CN" altLang="en-US">
                <a:solidFill>
                  <a:schemeClr val="tx1"/>
                </a:solidFill>
              </a:rPr>
              <a:t>复制时</a:t>
            </a:r>
            <a:r>
              <a:rPr lang="zh-CN" altLang="en-US" smtClean="0">
                <a:solidFill>
                  <a:schemeClr val="tx1"/>
                </a:solidFill>
              </a:rPr>
              <a:t>将字符串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chemeClr val="tx1"/>
                </a:solidFill>
              </a:rPr>
              <a:t>其后的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一起复制到字符数组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中，取代字符数组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中前面的字符，未被取代的字符保持原有内容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 可以用</a:t>
            </a:r>
            <a:r>
              <a:rPr lang="en-US" altLang="zh-CN">
                <a:solidFill>
                  <a:schemeClr val="tx1"/>
                </a:solidFill>
              </a:rPr>
              <a:t>strncpy</a:t>
            </a:r>
            <a:r>
              <a:rPr lang="zh-CN" altLang="en-US">
                <a:solidFill>
                  <a:schemeClr val="tx1"/>
                </a:solidFill>
              </a:rPr>
              <a:t>函数将字符串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中前面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个字符复制到字符数组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str2</a:t>
            </a:r>
            <a:r>
              <a:rPr lang="zh-CN" altLang="en-US">
                <a:solidFill>
                  <a:schemeClr val="tx1"/>
                </a:solidFill>
              </a:rPr>
              <a:t>中最前面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个字符复制到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中，取代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个字符。但复制的字符个数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不应多于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中原有的字符（不包括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</a:t>
            </a:r>
            <a:r>
              <a:rPr lang="en-US" altLang="zh-CN" smtClean="0">
                <a:solidFill>
                  <a:srgbClr val="000000"/>
                </a:solidFill>
              </a:rPr>
              <a:t>str1[10], str2[]="China";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strcpy(str1, str2); </a:t>
            </a:r>
            <a:r>
              <a:rPr lang="zh-CN" altLang="en-US" smtClean="0">
                <a:solidFill>
                  <a:srgbClr val="000000"/>
                </a:solidFill>
              </a:rPr>
              <a:t>或 </a:t>
            </a:r>
            <a:r>
              <a:rPr lang="en-US" altLang="zh-CN" smtClean="0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执行后，str</a:t>
            </a:r>
            <a:r>
              <a:rPr lang="zh-CN" altLang="en-US" smtClean="0"/>
              <a:t>1</a:t>
            </a:r>
            <a:r>
              <a:rPr lang="zh-CN" altLang="en-US"/>
              <a:t>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7169200"/>
              </p:ext>
            </p:extLst>
          </p:nvPr>
        </p:nvGraphicFramePr>
        <p:xfrm>
          <a:off x="7800114" y="1227653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xmlns="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xmlns="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991076" y="4823784"/>
            <a:ext cx="441264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str1="China"; str1=str2;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4388" y="4765990"/>
            <a:ext cx="542925" cy="5524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073641" y="5402065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strncpy(str1, str2, 2</a:t>
            </a:r>
            <a:r>
              <a:rPr lang="en-US" altLang="zh-CN">
                <a:solidFill>
                  <a:srgbClr val="000000"/>
                </a:solidFill>
              </a:rPr>
              <a:t>);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460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字符串比较函数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strcmp(</a:t>
            </a:r>
            <a:r>
              <a:rPr lang="zh-CN" altLang="en-US" b="1" smtClean="0"/>
              <a:t>字符串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作用：比较字符串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和字符串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字符串比较的</a:t>
            </a:r>
            <a:r>
              <a:rPr lang="zh-CN" altLang="en-US" b="1">
                <a:solidFill>
                  <a:schemeClr val="tx1"/>
                </a:solidFill>
              </a:rPr>
              <a:t>规则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按</a:t>
            </a:r>
            <a:r>
              <a:rPr lang="en-US" altLang="zh-CN">
                <a:solidFill>
                  <a:schemeClr val="tx1"/>
                </a:solidFill>
              </a:rPr>
              <a:t>ASCII</a:t>
            </a:r>
            <a:r>
              <a:rPr lang="zh-CN" altLang="en-US">
                <a:solidFill>
                  <a:schemeClr val="tx1"/>
                </a:solidFill>
              </a:rPr>
              <a:t>码值大小比较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1) </a:t>
            </a:r>
            <a:r>
              <a:rPr lang="zh-CN" altLang="en-US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2) </a:t>
            </a:r>
            <a:r>
              <a:rPr lang="zh-CN" altLang="en-US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对不相同的字符的比较结果为准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比较的</a:t>
            </a:r>
            <a:r>
              <a:rPr lang="zh-CN" altLang="en-US" b="1">
                <a:solidFill>
                  <a:schemeClr val="tx1"/>
                </a:solidFill>
              </a:rPr>
              <a:t>结果</a:t>
            </a:r>
            <a:r>
              <a:rPr lang="zh-CN" altLang="en-US">
                <a:solidFill>
                  <a:schemeClr val="tx1"/>
                </a:solidFill>
              </a:rPr>
              <a:t>由函数值带回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1)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相同，则函数值为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2)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1&gt;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，则函数值为一个正整数。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3) </a:t>
            </a:r>
            <a:r>
              <a:rPr lang="zh-CN" altLang="en-US">
                <a:solidFill>
                  <a:schemeClr val="tx1"/>
                </a:solidFill>
              </a:rPr>
              <a:t>如果字符串</a:t>
            </a:r>
            <a:r>
              <a:rPr lang="en-US" altLang="zh-CN">
                <a:solidFill>
                  <a:schemeClr val="tx1"/>
                </a:solidFill>
              </a:rPr>
              <a:t>1&lt;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，则函数值为一个负整数。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strcmp(str1, str2</a:t>
            </a:r>
            <a:r>
              <a:rPr lang="en-US" altLang="zh-CN">
                <a:solidFill>
                  <a:srgbClr val="000000"/>
                </a:solidFill>
              </a:rPr>
              <a:t>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strcmp("China", "Korea");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strcmp(str1, "Beijing");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56770" y="4518922"/>
            <a:ext cx="4744132" cy="1892388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3956967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比较不能直接用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 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strcmp(str1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0)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59645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测字符串长度的函数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strlen(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不包括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在内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&lt;string.h&gt;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printf("%d,%</a:t>
            </a:r>
            <a:r>
              <a:rPr lang="en-US" altLang="zh-CN" smtClean="0">
                <a:solidFill>
                  <a:srgbClr val="000000"/>
                </a:solidFill>
              </a:rPr>
              <a:t>d\n",</a:t>
            </a:r>
            <a:r>
              <a:rPr lang="en-US" altLang="zh-CN">
                <a:solidFill>
                  <a:schemeClr val="accent6"/>
                </a:solidFill>
              </a:rPr>
              <a:t>strlen(str)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>
                <a:solidFill>
                  <a:schemeClr val="accent6"/>
                </a:solidFill>
              </a:rPr>
              <a:t>strlen("China")</a:t>
            </a:r>
            <a:r>
              <a:rPr lang="en-US" altLang="zh-CN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7234" y="4529108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3483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转换</a:t>
            </a:r>
            <a:r>
              <a:rPr lang="zh-CN" altLang="en-US" smtClean="0"/>
              <a:t>为大小写</a:t>
            </a:r>
            <a:r>
              <a:rPr lang="zh-CN" altLang="en-US"/>
              <a:t>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strlwr(</a:t>
            </a:r>
            <a:r>
              <a:rPr lang="zh-CN" altLang="en-US" b="1" smtClean="0"/>
              <a:t>字符串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作用：将</a:t>
            </a:r>
            <a:r>
              <a:rPr lang="zh-CN" altLang="en-US">
                <a:solidFill>
                  <a:schemeClr val="tx1"/>
                </a:solidFill>
              </a:rPr>
              <a:t>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strupr(</a:t>
            </a:r>
            <a:r>
              <a:rPr lang="zh-CN" altLang="en-US" b="1" smtClean="0"/>
              <a:t>字符串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作用：将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zh-CN" altLang="en-US" smtClean="0">
                <a:solidFill>
                  <a:schemeClr val="tx1"/>
                </a:solidFill>
              </a:rPr>
              <a:t>中小写</a:t>
            </a:r>
            <a:r>
              <a:rPr lang="zh-CN" altLang="en-US">
                <a:solidFill>
                  <a:schemeClr val="tx1"/>
                </a:solidFill>
              </a:rPr>
              <a:t>字母换</a:t>
            </a:r>
            <a:r>
              <a:rPr lang="zh-CN" altLang="en-US" smtClean="0">
                <a:solidFill>
                  <a:schemeClr val="tx1"/>
                </a:solidFill>
              </a:rPr>
              <a:t>成大写</a:t>
            </a:r>
            <a:r>
              <a:rPr lang="zh-CN" altLang="en-US">
                <a:solidFill>
                  <a:schemeClr val="tx1"/>
                </a:solidFill>
              </a:rPr>
              <a:t>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9566" y="3478398"/>
            <a:ext cx="9417953" cy="1892388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，它们属于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 b="1" smtClean="0">
                  <a:solidFill>
                    <a:schemeClr val="accent1"/>
                  </a:solidFill>
                </a:rPr>
                <a:t>#</a:t>
              </a:r>
              <a:r>
                <a:rPr lang="en-US" altLang="zh-CN" sz="1600" b="1">
                  <a:solidFill>
                    <a:schemeClr val="accent1"/>
                  </a:solidFill>
                </a:rPr>
                <a:t>include &lt;string.h</a:t>
              </a:r>
              <a:r>
                <a:rPr lang="en-US" altLang="zh-CN" sz="1600" b="1" smtClean="0">
                  <a:solidFill>
                    <a:schemeClr val="accent1"/>
                  </a:solidFill>
                </a:rPr>
                <a:t>&gt;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0419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399393" y="1993398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string</a:t>
            </a:r>
            <a:r>
              <a:rPr lang="zh-CN" altLang="en-US" smtClean="0">
                <a:solidFill>
                  <a:schemeClr val="tx1"/>
                </a:solidFill>
              </a:rPr>
              <a:t>：用于存放字符串。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i</a:t>
            </a:r>
            <a:r>
              <a:rPr lang="zh-CN" altLang="en-US" smtClean="0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</a:t>
            </a:r>
            <a:r>
              <a:rPr lang="zh-CN" altLang="en-US" smtClean="0">
                <a:solidFill>
                  <a:schemeClr val="tx1"/>
                </a:solidFill>
              </a:rPr>
              <a:t>数。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8410299"/>
              </p:ext>
            </p:extLst>
          </p:nvPr>
        </p:nvGraphicFramePr>
        <p:xfrm>
          <a:off x="7651532" y="1146323"/>
          <a:ext cx="4193626" cy="286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87">
                  <a:extLst>
                    <a:ext uri="{9D8B030D-6E8A-4147-A177-3AD203B41FA5}">
                      <a16:colId xmlns:a16="http://schemas.microsoft.com/office/drawing/2014/main" xmlns="" val="1627250164"/>
                    </a:ext>
                  </a:extLst>
                </a:gridCol>
                <a:gridCol w="1543725">
                  <a:extLst>
                    <a:ext uri="{9D8B030D-6E8A-4147-A177-3AD203B41FA5}">
                      <a16:colId xmlns:a16="http://schemas.microsoft.com/office/drawing/2014/main" xmlns="" val="81599492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xmlns="" val="3754875169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xmlns="" val="411612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输入一个字符串给</a:t>
                      </a:r>
                      <a:r>
                        <a:rPr lang="en-US" altLang="zh-CN" sz="1400" smtClean="0"/>
                        <a:t>string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93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i=0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910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当</a:t>
                      </a:r>
                      <a:r>
                        <a:rPr lang="en-US" altLang="zh-CN" sz="1400" smtClean="0"/>
                        <a:t>((c=string[i])</a:t>
                      </a:r>
                      <a:r>
                        <a:rPr lang="zh-CN" altLang="en-US" sz="1400" smtClean="0"/>
                        <a:t>≠</a:t>
                      </a:r>
                      <a:r>
                        <a:rPr lang="en-US" altLang="zh-CN" sz="1400" smtClean="0"/>
                        <a:t>'\0')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460989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真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假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858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word=0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真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假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8975781"/>
                  </a:ext>
                </a:extLst>
              </a:tr>
              <a:tr h="133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word=1</a:t>
                      </a:r>
                    </a:p>
                    <a:p>
                      <a:r>
                        <a:rPr lang="en-US" altLang="zh-CN" sz="1400" smtClean="0"/>
                        <a:t>num=num+1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1089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8266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num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21962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c</a:t>
            </a:r>
            <a:r>
              <a:rPr lang="zh-CN" altLang="en-US" sz="1400" smtClean="0"/>
              <a:t>等于空格</a:t>
            </a:r>
            <a:r>
              <a:rPr lang="en-US" altLang="zh-CN" sz="1400" smtClean="0"/>
              <a:t>?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0134064" y="2313655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word</a:t>
            </a:r>
            <a:r>
              <a:rPr lang="zh-CN" altLang="en-US" sz="1400" smtClean="0"/>
              <a:t>等于</a:t>
            </a:r>
            <a:r>
              <a:rPr lang="en-US" altLang="zh-CN" sz="1400" smtClean="0"/>
              <a:t>0?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399393" y="4100356"/>
            <a:ext cx="11445765" cy="24896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string[81];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i,num=0,word=0;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gets(string</a:t>
            </a:r>
            <a:r>
              <a:rPr lang="en-US" altLang="zh-CN" sz="1400" smtClean="0"/>
              <a:t>);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for(i=0;(c=string[i])!='\0';i++) </a:t>
            </a:r>
            <a:r>
              <a:rPr lang="en-US" altLang="zh-CN" sz="1400" smtClean="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只要字符不是</a:t>
            </a:r>
            <a:r>
              <a:rPr lang="en-US" altLang="zh-CN" sz="1400">
                <a:solidFill>
                  <a:srgbClr val="008000"/>
                </a:solidFill>
              </a:rPr>
              <a:t>'\0'</a:t>
            </a:r>
            <a:r>
              <a:rPr lang="zh-CN" altLang="en-US" sz="1400">
                <a:solidFill>
                  <a:srgbClr val="008000"/>
                </a:solidFill>
              </a:rPr>
              <a:t>就循环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if(c==' ') word=0</a:t>
            </a:r>
            <a:r>
              <a:rPr lang="en-US" altLang="zh-CN" sz="1400" smtClean="0"/>
              <a:t>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若是空格字符，使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else if(word==0</a:t>
            </a:r>
            <a:r>
              <a:rPr lang="en-US" altLang="zh-CN" sz="1400" smtClean="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原值为</a:t>
            </a:r>
            <a:r>
              <a:rPr lang="en-US" altLang="zh-CN" sz="140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{	word=1</a:t>
            </a:r>
            <a:r>
              <a:rPr lang="en-US" altLang="zh-CN" sz="1400" smtClean="0"/>
              <a:t>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word</a:t>
            </a:r>
            <a:r>
              <a:rPr lang="zh-CN" altLang="en-US" sz="1400">
                <a:solidFill>
                  <a:srgbClr val="008000"/>
                </a:solidFill>
              </a:rPr>
              <a:t>置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	num++; </a:t>
            </a:r>
            <a:r>
              <a:rPr lang="en-US" altLang="zh-CN" sz="1400" smtClean="0"/>
              <a:t>		</a:t>
            </a:r>
            <a:r>
              <a:rPr lang="en-US" altLang="zh-CN" sz="1400">
                <a:solidFill>
                  <a:srgbClr val="008000"/>
                </a:solidFill>
              </a:rPr>
              <a:t>//num</a:t>
            </a:r>
            <a:r>
              <a:rPr lang="zh-CN" altLang="en-US" sz="1400">
                <a:solidFill>
                  <a:srgbClr val="008000"/>
                </a:solidFill>
              </a:rPr>
              <a:t>累加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，表示增加一个单词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printf("There are %d words in this line.\n",num</a:t>
            </a:r>
            <a:r>
              <a:rPr lang="en-US" altLang="zh-CN" sz="1400" smtClean="0"/>
              <a:t>);	  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输出单词数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72297" y="4100356"/>
            <a:ext cx="0" cy="24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616618" y="45041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1963" y="58766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96998" y="5761310"/>
            <a:ext cx="3495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4621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</a:rPr>
              <a:t>#include&lt;string.h&gt;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str[3][20];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char string[20];	</a:t>
            </a:r>
            <a:endParaRPr lang="en-US" altLang="zh-CN" sz="1400" smtClean="0"/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gets(str[i]);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读入</a:t>
            </a:r>
            <a:r>
              <a:rPr lang="en-US" altLang="zh-CN" sz="1400">
                <a:solidFill>
                  <a:srgbClr val="008000"/>
                </a:solidFill>
              </a:rPr>
              <a:t>3</a:t>
            </a:r>
            <a:r>
              <a:rPr lang="zh-CN" altLang="en-US" sz="1400">
                <a:solidFill>
                  <a:srgbClr val="008000"/>
                </a:solidFill>
              </a:rPr>
              <a:t>个字符串，分别给</a:t>
            </a:r>
            <a:r>
              <a:rPr lang="en-US" altLang="zh-CN" sz="1400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strcmp(str[0],str[1])&gt;0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strcpy(string,str[0]);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else	</a:t>
            </a:r>
            <a:r>
              <a:rPr lang="en-US" altLang="zh-CN" sz="1400" smtClean="0"/>
              <a:t>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str[0]</a:t>
            </a:r>
            <a:r>
              <a:rPr lang="zh-CN" altLang="en-US" sz="1400">
                <a:solidFill>
                  <a:srgbClr val="008000"/>
                </a:solidFill>
              </a:rPr>
              <a:t>小于等于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strcpy(string,str[1]);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str[1]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</a:t>
            </a:r>
            <a:r>
              <a:rPr lang="en-US" altLang="zh-CN" sz="1400">
                <a:solidFill>
                  <a:schemeClr val="accent6"/>
                </a:solidFill>
              </a:rPr>
              <a:t>strcmp(str[2],string)&gt;0</a:t>
            </a:r>
            <a:r>
              <a:rPr lang="en-US" altLang="zh-CN" sz="1400"/>
              <a:t>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大于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</a:t>
            </a:r>
            <a:r>
              <a:rPr lang="en-US" altLang="zh-CN" sz="1400">
                <a:solidFill>
                  <a:schemeClr val="accent6"/>
                </a:solidFill>
              </a:rPr>
              <a:t>strcpy(string,str[2]);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</a:t>
            </a:r>
            <a:r>
              <a:rPr lang="en-US" altLang="zh-CN" sz="1400">
                <a:solidFill>
                  <a:srgbClr val="008000"/>
                </a:solidFill>
              </a:rPr>
              <a:t>str[2]</a:t>
            </a:r>
            <a:r>
              <a:rPr lang="zh-CN" altLang="en-US" sz="140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printf("\nthe largest string is:\n%s\n",string);	</a:t>
            </a: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7857363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xmlns="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xmlns="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xmlns="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xmlns="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xmlns="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7622818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xmlns="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xmlns="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读入</a:t>
                      </a:r>
                      <a:r>
                        <a:rPr lang="en-US" altLang="zh-CN" sz="1400" smtClean="0"/>
                        <a:t>3</a:t>
                      </a:r>
                      <a:r>
                        <a:rPr lang="zh-CN" altLang="en-US" sz="1400" smtClean="0"/>
                        <a:t>个字符串给</a:t>
                      </a:r>
                      <a:r>
                        <a:rPr lang="en-US" altLang="zh-CN" sz="1400" smtClean="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str[1]=&gt;string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str[2]=&gt;string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string</a:t>
                      </a:r>
                      <a:r>
                        <a:rPr lang="zh-CN" altLang="en-US" sz="1400" smtClean="0"/>
                        <a:t>中的字符串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9082848" y="1429891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str[2]&gt;string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6884" y="5279194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′\</a:t>
              </a:r>
              <a:r>
                <a:rPr lang="en-US" altLang="zh-CN" sz="1400">
                  <a:solidFill>
                    <a:schemeClr val="bg1"/>
                  </a:solidFill>
                </a:rPr>
                <a:t>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′\</a:t>
              </a:r>
              <a:r>
                <a:rPr lang="en-US" altLang="zh-CN" sz="1400">
                  <a:solidFill>
                    <a:schemeClr val="bg1"/>
                  </a:solidFill>
                </a:rPr>
                <a:t>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62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85472" y="2405269"/>
            <a:ext cx="4727275" cy="178716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前面有</a:t>
            </a:r>
            <a:r>
              <a:rPr lang="en-US" altLang="zh-CN" sz="1600">
                <a:solidFill>
                  <a:srgbClr val="008000"/>
                </a:solidFill>
              </a:rPr>
              <a:t>int,</a:t>
            </a:r>
            <a:r>
              <a:rPr lang="zh-CN" altLang="en-US" sz="1600">
                <a:solidFill>
                  <a:srgbClr val="008000"/>
                </a:solidFill>
              </a:rPr>
              <a:t>这是定义数组</a:t>
            </a:r>
            <a:r>
              <a:rPr lang="en-US" altLang="zh-CN" sz="1600">
                <a:solidFill>
                  <a:srgbClr val="008000"/>
                </a:solidFill>
              </a:rPr>
              <a:t>,</a:t>
            </a:r>
            <a:r>
              <a:rPr lang="zh-CN" altLang="en-US" sz="1600">
                <a:solidFill>
                  <a:srgbClr val="008000"/>
                </a:solidFill>
              </a:rPr>
              <a:t>指定数组包含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t=a[6];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这里的</a:t>
            </a:r>
            <a:r>
              <a:rPr lang="en-US" altLang="zh-CN" sz="1600">
                <a:solidFill>
                  <a:srgbClr val="008000"/>
                </a:solidFill>
              </a:rPr>
              <a:t>a[6]</a:t>
            </a:r>
            <a:r>
              <a:rPr lang="zh-CN" altLang="en-US" sz="1600">
                <a:solidFill>
                  <a:srgbClr val="008000"/>
                </a:solidFill>
              </a:rPr>
              <a:t>表示引用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数组中序号为</a:t>
            </a:r>
            <a:r>
              <a:rPr lang="en-US" altLang="zh-CN" sz="1600">
                <a:solidFill>
                  <a:srgbClr val="008000"/>
                </a:solidFill>
              </a:rPr>
              <a:t>6</a:t>
            </a:r>
            <a:r>
              <a:rPr lang="zh-CN" altLang="en-US" sz="1600">
                <a:solidFill>
                  <a:srgbClr val="008000"/>
                </a:solidFill>
              </a:rPr>
              <a:t>的元素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3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 i&lt;=9;i++)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对数组元素</a:t>
            </a:r>
            <a:r>
              <a:rPr lang="en-US" altLang="zh-CN" sz="1400">
                <a:solidFill>
                  <a:srgbClr val="008000"/>
                </a:solidFill>
              </a:rPr>
              <a:t>a[0]~a[9]</a:t>
            </a:r>
            <a:r>
              <a:rPr lang="zh-CN" altLang="en-US" sz="140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for(i=9;i&gt;=0;i--)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a[9]~a[0]</a:t>
            </a:r>
            <a:r>
              <a:rPr lang="zh-CN" altLang="en-US" sz="1400">
                <a:solidFill>
                  <a:srgbClr val="008000"/>
                </a:solidFill>
              </a:rPr>
              <a:t>共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3592401"/>
              </p:ext>
            </p:extLst>
          </p:nvPr>
        </p:nvGraphicFramePr>
        <p:xfrm>
          <a:off x="3853433" y="4486107"/>
          <a:ext cx="4401990" cy="822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xmlns="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xmlns="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9675211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(1) </a:t>
            </a:r>
            <a:r>
              <a:rPr lang="zh-CN" altLang="en-US" sz="160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>
                <a:solidFill>
                  <a:schemeClr val="tx1"/>
                </a:solidFill>
              </a:rPr>
              <a:t>初始化列表</a:t>
            </a:r>
            <a:r>
              <a:rPr lang="zh-CN" altLang="en-US" sz="160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(2) </a:t>
            </a:r>
            <a:r>
              <a:rPr lang="zh-CN" altLang="en-US" sz="160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定义</a:t>
            </a:r>
            <a:r>
              <a:rPr lang="en-US" altLang="zh-CN" sz="1600">
                <a:solidFill>
                  <a:schemeClr val="tx1"/>
                </a:solidFill>
              </a:rPr>
              <a:t>a</a:t>
            </a:r>
            <a:r>
              <a:rPr lang="zh-CN" altLang="en-US" sz="1600">
                <a:solidFill>
                  <a:schemeClr val="tx1"/>
                </a:solidFill>
              </a:rPr>
              <a:t>数组有</a:t>
            </a:r>
            <a:r>
              <a:rPr lang="en-US" altLang="zh-CN" sz="1600">
                <a:solidFill>
                  <a:schemeClr val="tx1"/>
                </a:solidFill>
              </a:rPr>
              <a:t>10</a:t>
            </a:r>
            <a:r>
              <a:rPr lang="zh-CN" altLang="en-US" sz="160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个元素赋初值为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(3) </a:t>
            </a:r>
            <a:r>
              <a:rPr lang="zh-CN" altLang="en-US" sz="160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(4) </a:t>
            </a:r>
            <a:r>
              <a:rPr lang="zh-CN" altLang="en-US" sz="160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50" y="2173192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a[10]={0,1,2,3,4,5,6,7,8,9};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8250" y="3233967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18250" y="4549027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33049" y="4549026"/>
            <a:ext cx="520172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a[10]={0};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3431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8250" y="5317052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33049" y="5317051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4310" y="533684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xmlns="" val="276909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5866185" cy="414067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f[20]={1,1};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对最前面两个元素</a:t>
            </a:r>
            <a:r>
              <a:rPr lang="en-US" altLang="zh-CN" sz="1400">
                <a:solidFill>
                  <a:srgbClr val="008000"/>
                </a:solidFill>
              </a:rPr>
              <a:t>f[0]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f[1]</a:t>
            </a:r>
            <a:r>
              <a:rPr lang="zh-CN" altLang="en-US" sz="1400">
                <a:solidFill>
                  <a:srgbClr val="008000"/>
                </a:solidFill>
              </a:rPr>
              <a:t>赋初值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f[i]=f[i-2]+f[i-1];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先后求出</a:t>
            </a:r>
            <a:r>
              <a:rPr lang="en-US" altLang="zh-CN" sz="1400">
                <a:solidFill>
                  <a:srgbClr val="008000"/>
                </a:solidFill>
              </a:rPr>
              <a:t>f[2]~f[19]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 if(i%5==0) printf("\n");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控制每输出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 </a:t>
            </a:r>
            <a:r>
              <a:rPr lang="en-US" altLang="zh-CN" sz="1400"/>
              <a:t>printf("%12d",f[i]);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4812" y="4700532"/>
            <a:ext cx="492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841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7436896"/>
              </p:ext>
            </p:extLst>
          </p:nvPr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3020108"/>
              </p:ext>
            </p:extLst>
          </p:nvPr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9128238"/>
              </p:ext>
            </p:extLst>
          </p:nvPr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2331168"/>
              </p:ext>
            </p:extLst>
          </p:nvPr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4077229"/>
              </p:ext>
            </p:extLst>
          </p:nvPr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xmlns="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1936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46790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8" y="1656367"/>
            <a:ext cx="5866185" cy="496881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i,j,t;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scanf("%d",&amp;a[i]);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for(j=0;j&lt;9;j++)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进行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次循环，实现</a:t>
            </a:r>
            <a:r>
              <a:rPr lang="en-US" altLang="zh-CN" sz="1400">
                <a:solidFill>
                  <a:srgbClr val="008000"/>
                </a:solidFill>
              </a:rPr>
              <a:t>9</a:t>
            </a:r>
            <a:r>
              <a:rPr lang="zh-CN" altLang="en-US" sz="140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for(i=0;i&lt;9-j;i++)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在每一趟中进行</a:t>
            </a:r>
            <a:r>
              <a:rPr lang="en-US" altLang="zh-CN" sz="1400">
                <a:solidFill>
                  <a:srgbClr val="008000"/>
                </a:solidFill>
              </a:rPr>
              <a:t>9-j</a:t>
            </a:r>
            <a:r>
              <a:rPr lang="zh-CN" altLang="en-US" sz="140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if(a[i]&gt;a[i+1])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	</a:t>
            </a:r>
            <a:r>
              <a:rPr lang="en-US" altLang="zh-CN" sz="1400"/>
              <a:t>{t=a[i];a[i]=a[i+1];a[i+1]=t;}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8512404"/>
              </p:ext>
            </p:extLst>
          </p:nvPr>
        </p:nvGraphicFramePr>
        <p:xfrm>
          <a:off x="7673812" y="1768415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xmlns="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xmlns="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xmlns="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xmlns="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62845" y="2843836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a[i]&gt;a[i+1]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2753" y="4717751"/>
            <a:ext cx="3486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9474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C7EDCC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</TotalTime>
  <Words>5269</Words>
  <Application>Microsoft Office PowerPoint</Application>
  <PresentationFormat>自定义</PresentationFormat>
  <Paragraphs>985</Paragraphs>
  <Slides>37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幻灯片 1</vt:lpstr>
      <vt:lpstr>为什么需要循环控制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一维数组程序举例</vt:lpstr>
      <vt:lpstr>一维数组程序举例</vt:lpstr>
      <vt:lpstr>定义和引用二维数组</vt:lpstr>
      <vt:lpstr>定义二维数组</vt:lpstr>
      <vt:lpstr>二维数组的存储</vt:lpstr>
      <vt:lpstr>多维数组</vt:lpstr>
      <vt:lpstr>引用二维数组元素</vt:lpstr>
      <vt:lpstr>引用一维数组元素</vt:lpstr>
      <vt:lpstr>二维数组的初始化</vt:lpstr>
      <vt:lpstr>二维数组程序举例</vt:lpstr>
      <vt:lpstr>二维数组程序举例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字符数组应用举例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E21Zhang</cp:lastModifiedBy>
  <cp:revision>269</cp:revision>
  <dcterms:created xsi:type="dcterms:W3CDTF">2017-08-03T06:51:45Z</dcterms:created>
  <dcterms:modified xsi:type="dcterms:W3CDTF">2017-08-28T06:16:10Z</dcterms:modified>
</cp:coreProperties>
</file>