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theme/themeOverride6.xml" ContentType="application/vnd.openxmlformats-officedocument.themeOverride+xml"/>
  <Override PartName="/ppt/slides/slide44.xml" ContentType="application/vnd.openxmlformats-officedocument.presentationml.slide+xml"/>
  <Override PartName="/ppt/tags/tag235.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notesSlides/notesSlide35.xml" ContentType="application/vnd.openxmlformats-officedocument.presentationml.notesSlide+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197.xml" ContentType="application/vnd.openxmlformats-officedocument.presentationml.tag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Override PartName="/ppt/tags/tag243.xml" ContentType="application/vnd.openxmlformats-officedocument.presentationml.tags+xml"/>
  <Override PartName="/ppt/theme/themeOverride3.xml" ContentType="application/vnd.openxmlformats-officedocument.themeOverr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tags/tag232.xml" ContentType="application/vnd.openxmlformats-officedocument.presentationml.tags+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notesSlides/notesSlide59.xml" ContentType="application/vnd.openxmlformats-officedocument.presentationml.notesSlide+xml"/>
  <Override PartName="/ppt/theme/themeOverride8.xml" ContentType="application/vnd.openxmlformats-officedocument.themeOverride+xml"/>
  <Override PartName="/ppt/slides/slide46.xml" ContentType="application/vnd.openxmlformats-officedocument.presentationml.slide+xml"/>
  <Override PartName="/ppt/notesSlides/notesSlide48.xml" ContentType="application/vnd.openxmlformats-officedocument.presentationml.notes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notesSlides/notesSlide51.xml" ContentType="application/vnd.openxmlformats-officedocument.presentationml.notesSlide+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tags/tag166.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heme/themeOverride5.xml" ContentType="application/vnd.openxmlformats-officedocument.themeOverride+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tags/tag234.xml" ContentType="application/vnd.openxmlformats-officedocument.presentationml.tags+xml"/>
  <Override PartName="/ppt/notesSlides/notesSlide56.xml" ContentType="application/vnd.openxmlformats-officedocument.presentationml.notesSlide+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28.xml" ContentType="application/vnd.openxmlformats-officedocument.presentationml.notesSlide+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notesSlides/notesSlide53.xml" ContentType="application/vnd.openxmlformats-officedocument.presentationml.notesSlide+xml"/>
  <Override PartName="/ppt/theme/themeOverride2.xml" ContentType="application/vnd.openxmlformats-officedocument.themeOverride+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168.xml" ContentType="application/vnd.openxmlformats-officedocument.presentationml.tags+xml"/>
  <Override PartName="/ppt/tags/tag220.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5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heme/themeOverride7.xml" ContentType="application/vnd.openxmlformats-officedocument.themeOverride+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notesSlides/notesSlide47.xml" ContentType="application/vnd.openxmlformats-officedocument.presentationml.notesSlide+xml"/>
  <Override PartName="/ppt/tags/tag236.xml" ContentType="application/vnd.openxmlformats-officedocument.presentationml.tags+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notesSlides/notesSlide55.xml" ContentType="application/vnd.openxmlformats-officedocument.presentationml.notesSlide+xml"/>
  <Override PartName="/ppt/theme/themeOverride4.xml" ContentType="application/vnd.openxmlformats-officedocument.themeOverride+xml"/>
  <Override PartName="/ppt/tags/tag280.xml" ContentType="application/vnd.openxmlformats-officedocument.presentationml.tags+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230.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8" r:id="rId2"/>
    <p:sldId id="259" r:id="rId3"/>
    <p:sldId id="261" r:id="rId4"/>
    <p:sldId id="260" r:id="rId5"/>
    <p:sldId id="263" r:id="rId6"/>
    <p:sldId id="262"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1" r:id="rId56"/>
    <p:sldId id="313" r:id="rId57"/>
    <p:sldId id="314" r:id="rId58"/>
    <p:sldId id="315" r:id="rId59"/>
    <p:sldId id="316" r:id="rId60"/>
    <p:sldId id="318"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xmlns=""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xmlns="" val="2199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xmlns="" val="381635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xmlns="" val="4061079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222326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112681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340683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1677063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2804998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148089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206296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a:t>
            </a:fld>
            <a:endParaRPr lang="zh-CN" altLang="en-US"/>
          </a:p>
        </p:txBody>
      </p:sp>
    </p:spTree>
    <p:extLst>
      <p:ext uri="{BB962C8B-B14F-4D97-AF65-F5344CB8AC3E}">
        <p14:creationId xmlns:p14="http://schemas.microsoft.com/office/powerpoint/2010/main" xmlns="" val="126142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228778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212217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3748313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xmlns="" val="2542055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2082429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xmlns="" val="869803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xmlns="" val="282380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xmlns="" val="398924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xmlns="" val="2325504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xmlns="" val="406195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xmlns="" val="2469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xmlns="" val="179701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xmlns="" val="4167371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xmlns="" val="4220160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xmlns="" val="3956623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xmlns="" val="1092735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xmlns="" val="271873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xmlns="" val="1398795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xmlns="" val="895827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44</a:t>
            </a:fld>
            <a:endParaRPr lang="zh-CN" altLang="en-US"/>
          </a:p>
        </p:txBody>
      </p:sp>
    </p:spTree>
    <p:extLst>
      <p:ext uri="{BB962C8B-B14F-4D97-AF65-F5344CB8AC3E}">
        <p14:creationId xmlns:p14="http://schemas.microsoft.com/office/powerpoint/2010/main" xmlns="" val="102339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xmlns="" val="397373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xmlns="" val="123942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xmlns="" val="687750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xmlns="" val="1219427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xmlns="" val="4009979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xmlns="" val="297586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xmlns="" val="2878518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xmlns="" val="956474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xmlns="" val="611673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xmlns="" val="2267347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xmlns="" val="3170698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xmlns="" val="1526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xmlns="" val="3632801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xmlns="" val="33676461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69</a:t>
            </a:fld>
            <a:endParaRPr lang="zh-CN" altLang="en-US"/>
          </a:p>
        </p:txBody>
      </p:sp>
    </p:spTree>
    <p:extLst>
      <p:ext uri="{BB962C8B-B14F-4D97-AF65-F5344CB8AC3E}">
        <p14:creationId xmlns:p14="http://schemas.microsoft.com/office/powerpoint/2010/main" xmlns="" val="4046246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75</a:t>
            </a:fld>
            <a:endParaRPr lang="zh-CN" altLang="en-US"/>
          </a:p>
        </p:txBody>
      </p:sp>
    </p:spTree>
    <p:extLst>
      <p:ext uri="{BB962C8B-B14F-4D97-AF65-F5344CB8AC3E}">
        <p14:creationId xmlns:p14="http://schemas.microsoft.com/office/powerpoint/2010/main" xmlns="" val="675420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060537776"/>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2460727524"/>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654001377"/>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206471168"/>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4067540323"/>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307913334"/>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02524474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xmlns="" val="2585991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83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233678611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12680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xmlns="" val="100562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xmlns="" val="220552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7.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8.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9.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34.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23.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notesSlide" Target="../notesSlides/notesSlide29.xml"/><Relationship Id="rId2" Type="http://schemas.openxmlformats.org/officeDocument/2006/relationships/tags" Target="../tags/tag106.xml"/><Relationship Id="rId16" Type="http://schemas.openxmlformats.org/officeDocument/2006/relationships/slideLayout" Target="../slideLayouts/slideLayout2.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3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24.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51.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6" Type="http://schemas.openxmlformats.org/officeDocument/2006/relationships/image" Target="../media/image34.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image" Target="../media/image33.png"/><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5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image" Target="../media/image37.png"/><Relationship Id="rId2" Type="http://schemas.openxmlformats.org/officeDocument/2006/relationships/tags" Target="../tags/tag155.xml"/><Relationship Id="rId16" Type="http://schemas.openxmlformats.org/officeDocument/2006/relationships/image" Target="../media/image36.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image" Target="../media/image35.pn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5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slideLayout" Target="../slideLayouts/slideLayout2.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image" Target="../media/image38.pn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tags" Target="../tags/tag19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image" Target="../media/image39.png"/><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40.png"/><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66.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16.xml"/><Relationship Id="rId7"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7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slideLayout" Target="../slideLayouts/slideLayout2.xml"/><Relationship Id="rId4" Type="http://schemas.openxmlformats.org/officeDocument/2006/relationships/tags" Target="../tags/tag22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30.xml"/><Relationship Id="rId7" Type="http://schemas.openxmlformats.org/officeDocument/2006/relationships/slideLayout" Target="../slideLayouts/slideLayout7.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236.xml"/><Relationship Id="rId7"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s>
</file>

<file path=ppt/slides/_rels/slide78.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notesSlide" Target="../notesSlides/notesSlide55.xml"/><Relationship Id="rId5" Type="http://schemas.openxmlformats.org/officeDocument/2006/relationships/tags" Target="../tags/tag244.xml"/><Relationship Id="rId10" Type="http://schemas.openxmlformats.org/officeDocument/2006/relationships/slideLayout" Target="../slideLayouts/slideLayout7.xml"/><Relationship Id="rId4" Type="http://schemas.openxmlformats.org/officeDocument/2006/relationships/tags" Target="../tags/tag243.xml"/><Relationship Id="rId9" Type="http://schemas.openxmlformats.org/officeDocument/2006/relationships/tags" Target="../tags/tag248.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251.xml"/><Relationship Id="rId7" Type="http://schemas.openxmlformats.org/officeDocument/2006/relationships/slideLayout" Target="../slideLayouts/slideLayout7.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6.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257.xml"/><Relationship Id="rId7"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63.xml"/><Relationship Id="rId7"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s/_rels/slide82.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notesSlide" Target="../notesSlides/notesSlide59.xml"/><Relationship Id="rId5" Type="http://schemas.openxmlformats.org/officeDocument/2006/relationships/tags" Target="../tags/tag271.xml"/><Relationship Id="rId10" Type="http://schemas.openxmlformats.org/officeDocument/2006/relationships/slideLayout" Target="../slideLayouts/slideLayout7.xml"/><Relationship Id="rId4" Type="http://schemas.openxmlformats.org/officeDocument/2006/relationships/tags" Target="../tags/tag270.xml"/><Relationship Id="rId9" Type="http://schemas.openxmlformats.org/officeDocument/2006/relationships/tags" Target="../tags/tag275.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278.xml"/><Relationship Id="rId7" Type="http://schemas.openxmlformats.org/officeDocument/2006/relationships/slideLayout" Target="../slideLayouts/slideLayout7.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mtClean="0">
                <a:solidFill>
                  <a:schemeClr val="tx1"/>
                </a:solidFill>
              </a:rPr>
              <a:t>函数</a:t>
            </a:r>
            <a:r>
              <a:rPr lang="zh-CN" altLang="en-US">
                <a:solidFill>
                  <a:schemeClr val="tx1"/>
                </a:solidFill>
              </a:rPr>
              <a:t>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如果</a:t>
            </a:r>
            <a:r>
              <a:rPr lang="zh-CN" altLang="en-US">
                <a:solidFill>
                  <a:schemeClr val="tx1"/>
                </a:solidFill>
              </a:rPr>
              <a:t>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设计</a:t>
            </a:r>
            <a:r>
              <a:rPr lang="zh-CN" altLang="en-US">
                <a:solidFill>
                  <a:schemeClr val="tx1"/>
                </a:solidFill>
              </a:rPr>
              <a:t>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在</a:t>
            </a:r>
            <a:r>
              <a:rPr lang="zh-CN" altLang="en-US">
                <a:solidFill>
                  <a:schemeClr val="tx1"/>
                </a:solidFill>
              </a:rPr>
              <a:t>执行该函数的过程中，通过形参指针变量，改变它们所指向的</a:t>
            </a:r>
            <a:r>
              <a:rPr lang="en-US" altLang="zh-CN">
                <a:solidFill>
                  <a:schemeClr val="tx1"/>
                </a:solidFill>
              </a:rPr>
              <a:t>n</a:t>
            </a:r>
            <a:r>
              <a:rPr lang="zh-CN" altLang="en-US">
                <a:solidFill>
                  <a:schemeClr val="tx1"/>
                </a:solidFill>
              </a:rPr>
              <a:t>个变量的值</a:t>
            </a:r>
            <a:r>
              <a:rPr lang="zh-CN" altLang="en-US" smtClean="0">
                <a:solidFill>
                  <a:schemeClr val="tx1"/>
                </a:solidFill>
              </a:rPr>
              <a:t>；</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smtClean="0">
                <a:solidFill>
                  <a:schemeClr val="tx1"/>
                </a:solidFill>
              </a:rPr>
              <a:t>主调</a:t>
            </a:r>
            <a:r>
              <a:rPr lang="zh-CN" altLang="en-US">
                <a:solidFill>
                  <a:schemeClr val="tx1"/>
                </a:solidFill>
              </a:rPr>
              <a:t>函数中就可以使用这些改变了值的变量。</a:t>
            </a:r>
            <a:endParaRPr lang="en-US" altLang="zh-CN">
              <a:solidFill>
                <a:schemeClr val="tx1"/>
              </a:solidFill>
            </a:endParaRPr>
          </a:p>
        </p:txBody>
      </p:sp>
    </p:spTree>
    <p:extLst>
      <p:ext uri="{BB962C8B-B14F-4D97-AF65-F5344CB8AC3E}">
        <p14:creationId xmlns:p14="http://schemas.microsoft.com/office/powerpoint/2010/main" xmlns="" val="320008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swap(int *p1,int *p2);</a:t>
            </a:r>
          </a:p>
          <a:p>
            <a:pPr defTabSz="363538"/>
            <a:r>
              <a:rPr lang="en-US" altLang="zh-CN" sz="1400"/>
              <a:t>	int a,b;</a:t>
            </a:r>
          </a:p>
          <a:p>
            <a:pPr defTabSz="363538"/>
            <a:r>
              <a:rPr lang="en-US" altLang="zh-CN" sz="1400"/>
              <a:t>	int *pointer_1,*pointer_2</a:t>
            </a:r>
            <a:r>
              <a:rPr lang="en-US" altLang="zh-CN" sz="1400" smtClean="0"/>
              <a:t>;	</a:t>
            </a:r>
            <a:r>
              <a:rPr lang="en-US" altLang="zh-CN" sz="1400" smtClean="0">
                <a:solidFill>
                  <a:srgbClr val="008000"/>
                </a:solidFill>
              </a:rPr>
              <a:t>//</a:t>
            </a:r>
            <a:r>
              <a:rPr lang="en-US" altLang="zh-CN" sz="1400">
                <a:solidFill>
                  <a:srgbClr val="008000"/>
                </a:solidFill>
              </a:rPr>
              <a:t>pointer_1,pointer_2</a:t>
            </a:r>
            <a:r>
              <a:rPr lang="zh-CN" altLang="en-US" sz="1400">
                <a:solidFill>
                  <a:srgbClr val="008000"/>
                </a:solidFill>
              </a:rPr>
              <a:t>是</a:t>
            </a:r>
            <a:r>
              <a:rPr lang="en-US" altLang="zh-CN" sz="1400" smtClean="0">
                <a:solidFill>
                  <a:srgbClr val="008000"/>
                </a:solidFill>
              </a:rPr>
              <a:t>int *</a:t>
            </a:r>
            <a:r>
              <a:rPr lang="zh-CN" altLang="en-US" sz="1400" smtClean="0">
                <a:solidFill>
                  <a:srgbClr val="008000"/>
                </a:solidFill>
              </a:rPr>
              <a:t>型</a:t>
            </a:r>
            <a:r>
              <a:rPr lang="zh-CN" altLang="en-US" sz="1400">
                <a:solidFill>
                  <a:srgbClr val="008000"/>
                </a:solidFill>
              </a:rPr>
              <a:t>变量</a:t>
            </a:r>
          </a:p>
          <a:p>
            <a:pPr defTabSz="363538"/>
            <a:r>
              <a:rPr lang="zh-CN" altLang="en-US" sz="1400"/>
              <a:t>	</a:t>
            </a:r>
            <a:r>
              <a:rPr lang="en-US" altLang="zh-CN" sz="1400"/>
              <a:t>printf("please enter two integer numbers:");</a:t>
            </a:r>
          </a:p>
          <a:p>
            <a:pPr defTabSz="363538"/>
            <a:r>
              <a:rPr lang="en-US" altLang="zh-CN" sz="1400"/>
              <a:t>	scanf("%d,%d",&amp;a,&amp;b);</a:t>
            </a:r>
          </a:p>
          <a:p>
            <a:pPr defTabSz="363538"/>
            <a:r>
              <a:rPr lang="en-US" altLang="zh-CN" sz="1400"/>
              <a:t>	pointer_1=&amp;a;</a:t>
            </a:r>
          </a:p>
          <a:p>
            <a:pPr defTabSz="363538"/>
            <a:r>
              <a:rPr lang="en-US" altLang="zh-CN" sz="1400"/>
              <a:t>	pointer_2=&amp;b;</a:t>
            </a:r>
          </a:p>
          <a:p>
            <a:pPr defTabSz="363538"/>
            <a:r>
              <a:rPr lang="en-US" altLang="zh-CN" sz="1400"/>
              <a:t>	if(a&lt;b) swap(pointer_1,pointer_2</a:t>
            </a:r>
            <a:r>
              <a:rPr lang="en-US" altLang="zh-CN" sz="1400" smtClean="0"/>
              <a:t>);</a:t>
            </a:r>
          </a:p>
          <a:p>
            <a:pPr defTabSz="363538"/>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p>
          <a:p>
            <a:pPr defTabSz="363538"/>
            <a:r>
              <a:rPr lang="zh-CN" altLang="en-US" sz="1400"/>
              <a:t>	</a:t>
            </a:r>
            <a:r>
              <a:rPr lang="en-US" altLang="zh-CN" sz="1400"/>
              <a:t>printf("max=%d,min=%d\n",*pointer_1,*pointer_2);</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swap(int *p1,int *p2) </a:t>
            </a:r>
            <a:r>
              <a:rPr lang="en-US" altLang="zh-CN" sz="1400" smtClean="0"/>
              <a:t>	</a:t>
            </a:r>
            <a:r>
              <a:rPr lang="en-US" altLang="zh-CN" sz="1400">
                <a:solidFill>
                  <a:srgbClr val="008000"/>
                </a:solidFill>
              </a:rPr>
              <a:t>//</a:t>
            </a:r>
            <a:r>
              <a:rPr lang="zh-CN" altLang="en-US" sz="1400">
                <a:solidFill>
                  <a:srgbClr val="008000"/>
                </a:solidFill>
              </a:rPr>
              <a:t>形参是指针变量</a:t>
            </a:r>
          </a:p>
          <a:p>
            <a:pPr defTabSz="363538"/>
            <a:r>
              <a:rPr lang="en-US" altLang="zh-CN" sz="1400"/>
              <a:t>{	int *p;</a:t>
            </a:r>
          </a:p>
          <a:p>
            <a:pPr defTabSz="363538"/>
            <a:r>
              <a:rPr lang="en-US" altLang="zh-CN" sz="1400"/>
              <a:t>	p=p1</a:t>
            </a:r>
            <a:r>
              <a:rPr lang="en-US" altLang="zh-CN" sz="1400" smtClean="0"/>
              <a:t>;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p>
          <a:p>
            <a:pPr defTabSz="363538"/>
            <a:r>
              <a:rPr lang="zh-CN" altLang="en-US" sz="1400"/>
              <a:t>	</a:t>
            </a:r>
            <a:r>
              <a:rPr lang="en-US" altLang="zh-CN" sz="1400"/>
              <a:t>p1=p2;</a:t>
            </a:r>
          </a:p>
          <a:p>
            <a:pPr defTabSz="363538"/>
            <a:r>
              <a:rPr lang="en-US" altLang="zh-CN" sz="1400"/>
              <a:t>	p2=p;</a:t>
            </a:r>
          </a:p>
          <a:p>
            <a:pPr defTabSz="363538"/>
            <a:r>
              <a:rPr lang="en-US" altLang="zh-CN" sz="140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458670"/>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xmlns="" val="745969564"/>
              </p:ext>
            </p:extLst>
          </p:nvPr>
        </p:nvGraphicFramePr>
        <p:xfrm>
          <a:off x="56729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p>
        </p:txBody>
      </p:sp>
      <p:pic>
        <p:nvPicPr>
          <p:cNvPr id="6" name="图片 5"/>
          <p:cNvPicPr>
            <a:picLocks noChangeAspect="1"/>
          </p:cNvPicPr>
          <p:nvPr/>
        </p:nvPicPr>
        <p:blipFill>
          <a:blip r:embed="rId15" cstate="print"/>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extLst>
              <p:ext uri="{D42A27DB-BD31-4B8C-83A1-F6EECF244321}">
                <p14:modId xmlns:p14="http://schemas.microsoft.com/office/powerpoint/2010/main" xmlns="" val="4118561763"/>
              </p:ext>
            </p:extLst>
          </p:nvPr>
        </p:nvGraphicFramePr>
        <p:xfrm>
          <a:off x="3446712"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xmlns="" val="1144917306"/>
              </p:ext>
            </p:extLst>
          </p:nvPr>
        </p:nvGraphicFramePr>
        <p:xfrm>
          <a:off x="6326129"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xmlns="" val="745969564"/>
              </p:ext>
            </p:extLst>
          </p:nvPr>
        </p:nvGraphicFramePr>
        <p:xfrm>
          <a:off x="9156320" y="4486974"/>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spTree>
    <p:extLst>
      <p:ext uri="{BB962C8B-B14F-4D97-AF65-F5344CB8AC3E}">
        <p14:creationId xmlns:p14="http://schemas.microsoft.com/office/powerpoint/2010/main" xmlns="" val="25753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8.5】</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个整数</a:t>
            </a:r>
            <a:r>
              <a:rPr lang="en-US" altLang="zh-CN" sz="2000">
                <a:solidFill>
                  <a:schemeClr val="accent1"/>
                </a:solidFill>
              </a:rPr>
              <a:t>a,b,c</a:t>
            </a:r>
            <a:r>
              <a:rPr lang="zh-CN" altLang="en-US" sz="200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exchange(int *q1, int *q2, int *q3</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a,b,c,*p1,*p2,*p3;</a:t>
            </a:r>
          </a:p>
          <a:p>
            <a:pPr defTabSz="363538">
              <a:lnSpc>
                <a:spcPct val="120000"/>
              </a:lnSpc>
            </a:pPr>
            <a:r>
              <a:rPr lang="en-US" altLang="zh-CN" sz="1400"/>
              <a:t>	printf("please enter three numbers:");</a:t>
            </a:r>
          </a:p>
          <a:p>
            <a:pPr defTabSz="363538">
              <a:lnSpc>
                <a:spcPct val="120000"/>
              </a:lnSpc>
            </a:pPr>
            <a:r>
              <a:rPr lang="en-US" altLang="zh-CN" sz="1400"/>
              <a:t>	scanf("%d,%d,%d",&amp;a,&amp;b,&amp;c);</a:t>
            </a:r>
          </a:p>
          <a:p>
            <a:pPr defTabSz="363538">
              <a:lnSpc>
                <a:spcPct val="120000"/>
              </a:lnSpc>
            </a:pPr>
            <a:r>
              <a:rPr lang="en-US" altLang="zh-CN" sz="1400"/>
              <a:t>	p1=&amp;a;p2=&amp;b;p3=&amp;c;</a:t>
            </a:r>
          </a:p>
          <a:p>
            <a:pPr defTabSz="363538">
              <a:lnSpc>
                <a:spcPct val="120000"/>
              </a:lnSpc>
            </a:pPr>
            <a:r>
              <a:rPr lang="en-US" altLang="zh-CN" sz="1400"/>
              <a:t>	exchange(p1,p2,p3);</a:t>
            </a:r>
          </a:p>
          <a:p>
            <a:pPr defTabSz="363538">
              <a:lnSpc>
                <a:spcPct val="120000"/>
              </a:lnSpc>
            </a:pPr>
            <a:r>
              <a:rPr lang="en-US" altLang="zh-CN" sz="1400"/>
              <a:t>	printf("The order is:%d,%d,%d\n",a,b,c);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exchange(int *q1, int *q2, int *q3</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3</a:t>
            </a:r>
            <a:r>
              <a:rPr lang="zh-CN" altLang="en-US" sz="1400">
                <a:solidFill>
                  <a:srgbClr val="008000"/>
                </a:solidFill>
              </a:rPr>
              <a:t>个变量的值交换的函数 </a:t>
            </a:r>
          </a:p>
          <a:p>
            <a:pPr defTabSz="363538">
              <a:lnSpc>
                <a:spcPct val="120000"/>
              </a:lnSpc>
            </a:pPr>
            <a:r>
              <a:rPr lang="en-US" altLang="zh-CN" sz="1400"/>
              <a:t>{	void swap(int *pt1, int *pt2); </a:t>
            </a:r>
            <a:r>
              <a:rPr lang="en-US" altLang="zh-CN" sz="1400" smtClean="0"/>
              <a: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if(*q1&lt;*q2) swap(q1,q2</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if(*q1&lt;*q3) swap(q1,q3</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a&lt;c</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538">
              <a:lnSpc>
                <a:spcPct val="120000"/>
              </a:lnSpc>
            </a:pPr>
            <a:r>
              <a:rPr lang="zh-CN" altLang="en-US" sz="1400"/>
              <a:t>	</a:t>
            </a:r>
            <a:r>
              <a:rPr lang="en-US" altLang="zh-CN" sz="1400"/>
              <a:t>if(*q2&lt;*q3) swap(q2,q3</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b&lt;c</a:t>
            </a:r>
            <a:r>
              <a:rPr lang="zh-CN" altLang="en-US" sz="1400">
                <a:solidFill>
                  <a:srgbClr val="008000"/>
                </a:solidFill>
              </a:rPr>
              <a:t>，交换</a:t>
            </a:r>
            <a:r>
              <a:rPr lang="en-US" altLang="zh-CN" sz="1400">
                <a:solidFill>
                  <a:srgbClr val="008000"/>
                </a:solidFill>
              </a:rPr>
              <a:t>b</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swap(int *pt1, int *pt2) </a:t>
            </a:r>
            <a:r>
              <a:rPr lang="en-US" altLang="zh-CN" sz="1400" smtClean="0"/>
              <a:t>		</a:t>
            </a:r>
            <a:r>
              <a:rPr lang="en-US" altLang="zh-CN" sz="1400">
                <a:solidFill>
                  <a:srgbClr val="008000"/>
                </a:solidFill>
              </a:rPr>
              <a:t>//</a:t>
            </a:r>
            <a:r>
              <a:rPr lang="zh-CN" altLang="en-US" sz="1400">
                <a:solidFill>
                  <a:srgbClr val="008000"/>
                </a:solidFill>
              </a:rPr>
              <a:t>交换</a:t>
            </a:r>
            <a:r>
              <a:rPr lang="en-US" altLang="zh-CN" sz="1400">
                <a:solidFill>
                  <a:srgbClr val="008000"/>
                </a:solidFill>
              </a:rPr>
              <a:t>2</a:t>
            </a:r>
            <a:r>
              <a:rPr lang="zh-CN" altLang="en-US" sz="1400">
                <a:solidFill>
                  <a:srgbClr val="008000"/>
                </a:solidFill>
              </a:rPr>
              <a:t>个变量的值的函数</a:t>
            </a:r>
          </a:p>
          <a:p>
            <a:pPr defTabSz="363538">
              <a:lnSpc>
                <a:spcPct val="120000"/>
              </a:lnSpc>
            </a:pPr>
            <a:r>
              <a:rPr lang="en-US" altLang="zh-CN" sz="1400"/>
              <a:t>{	int temp;</a:t>
            </a:r>
          </a:p>
          <a:p>
            <a:pPr defTabSz="363538">
              <a:lnSpc>
                <a:spcPct val="120000"/>
              </a:lnSpc>
            </a:pPr>
            <a:r>
              <a:rPr lang="en-US" altLang="zh-CN" sz="1400"/>
              <a:t>	temp=*pt1</a:t>
            </a:r>
            <a:r>
              <a:rPr lang="en-US" altLang="zh-CN" sz="1400" smtClean="0"/>
              <a:t>;				</a:t>
            </a:r>
            <a:r>
              <a:rPr lang="en-US" altLang="zh-CN" sz="1400">
                <a:solidFill>
                  <a:srgbClr val="008000"/>
                </a:solidFill>
              </a:rPr>
              <a:t>//</a:t>
            </a:r>
            <a:r>
              <a:rPr lang="zh-CN" altLang="en-US" sz="1400">
                <a:solidFill>
                  <a:srgbClr val="008000"/>
                </a:solidFill>
              </a:rPr>
              <a:t>交换*</a:t>
            </a:r>
            <a:r>
              <a:rPr lang="en-US" altLang="zh-CN" sz="1400">
                <a:solidFill>
                  <a:srgbClr val="008000"/>
                </a:solidFill>
              </a:rPr>
              <a:t>pt1</a:t>
            </a:r>
            <a:r>
              <a:rPr lang="zh-CN" altLang="en-US" sz="1400">
                <a:solidFill>
                  <a:srgbClr val="008000"/>
                </a:solidFill>
              </a:rPr>
              <a:t>和*</a:t>
            </a:r>
            <a:r>
              <a:rPr lang="en-US" altLang="zh-CN" sz="1400">
                <a:solidFill>
                  <a:srgbClr val="008000"/>
                </a:solidFill>
              </a:rPr>
              <a:t>pt2</a:t>
            </a:r>
            <a:r>
              <a:rPr lang="zh-CN" altLang="en-US" sz="1400">
                <a:solidFill>
                  <a:srgbClr val="008000"/>
                </a:solidFill>
              </a:rPr>
              <a:t>变量的值</a:t>
            </a:r>
          </a:p>
          <a:p>
            <a:pPr defTabSz="363538">
              <a:lnSpc>
                <a:spcPct val="120000"/>
              </a:lnSpc>
            </a:pPr>
            <a:r>
              <a:rPr lang="zh-CN" altLang="en-US" sz="1400"/>
              <a:t>	*</a:t>
            </a:r>
            <a:r>
              <a:rPr lang="en-US" altLang="zh-CN" sz="1400"/>
              <a:t>pt1=*pt2;</a:t>
            </a:r>
          </a:p>
          <a:p>
            <a:pPr defTabSz="363538">
              <a:lnSpc>
                <a:spcPct val="120000"/>
              </a:lnSpc>
            </a:pPr>
            <a:r>
              <a:rPr lang="en-US" altLang="zh-CN" sz="1400"/>
              <a:t>	*pt2=temp;</a:t>
            </a:r>
          </a:p>
          <a:p>
            <a:pPr defTabSz="363538">
              <a:lnSpc>
                <a:spcPct val="120000"/>
              </a:lnSpc>
            </a:pPr>
            <a:r>
              <a:rPr lang="en-US" altLang="zh-CN" sz="140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4347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80725" y="2499240"/>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80725" y="461920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8145013" y="4659565"/>
            <a:ext cx="3467100" cy="838200"/>
          </a:xfrm>
          <a:prstGeom prst="rect">
            <a:avLst/>
          </a:prstGeom>
        </p:spPr>
      </p:pic>
    </p:spTree>
    <p:extLst>
      <p:ext uri="{BB962C8B-B14F-4D97-AF65-F5344CB8AC3E}">
        <p14:creationId xmlns:p14="http://schemas.microsoft.com/office/powerpoint/2010/main" xmlns="" val="139809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Tree>
    <p:extLst>
      <p:ext uri="{BB962C8B-B14F-4D97-AF65-F5344CB8AC3E}">
        <p14:creationId xmlns:p14="http://schemas.microsoft.com/office/powerpoint/2010/main" xmlns="" val="268619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smtClean="0">
                <a:solidFill>
                  <a:schemeClr val="tx1"/>
                </a:solidFill>
              </a:rPr>
              <a:t>。</a:t>
            </a:r>
            <a:r>
              <a:rPr lang="zh-CN" altLang="en-US" b="1" smtClean="0">
                <a:solidFill>
                  <a:schemeClr val="tx1"/>
                </a:solidFill>
              </a:rPr>
              <a:t>所谓数组元素的指针就是数组元素的地址。</a:t>
            </a:r>
            <a:r>
              <a:rPr lang="zh-CN" altLang="en-US" smtClean="0">
                <a:solidFill>
                  <a:schemeClr val="tx1"/>
                </a:solidFill>
              </a:rPr>
              <a:t>可以</a:t>
            </a:r>
            <a:r>
              <a:rPr lang="zh-CN" altLang="en-US">
                <a:solidFill>
                  <a:schemeClr val="tx1"/>
                </a:solidFill>
              </a:rPr>
              <a:t>用一个指针变量指向一个数组元素。</a:t>
            </a: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a:t>
            </a:r>
            <a:r>
              <a:rPr lang="zh-CN" altLang="en-US" b="1" smtClean="0">
                <a:solidFill>
                  <a:schemeClr val="tx1"/>
                </a:solidFill>
              </a:rPr>
              <a:t>法</a:t>
            </a:r>
            <a:r>
              <a:rPr lang="zh-CN" altLang="en-US" smtClean="0">
                <a:solidFill>
                  <a:schemeClr val="tx1"/>
                </a:solidFill>
              </a:rPr>
              <a:t>，也</a:t>
            </a:r>
            <a:r>
              <a:rPr lang="zh-CN" altLang="en-US">
                <a:solidFill>
                  <a:schemeClr val="tx1"/>
                </a:solidFill>
              </a:rPr>
              <a:t>可以用</a:t>
            </a:r>
            <a:r>
              <a:rPr lang="zh-CN" altLang="en-US" b="1">
                <a:solidFill>
                  <a:schemeClr val="tx1"/>
                </a:solidFill>
              </a:rPr>
              <a:t>指针法</a:t>
            </a:r>
            <a:r>
              <a:rPr lang="zh-CN" altLang="en-US">
                <a:solidFill>
                  <a:schemeClr val="tx1"/>
                </a:solidFill>
              </a:rPr>
              <a:t>，即通过指向数组元素的指针找到所需的元素</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在定义指针变量时可以对它</a:t>
            </a:r>
            <a:r>
              <a:rPr lang="zh-CN" altLang="en-US" smtClean="0">
                <a:solidFill>
                  <a:schemeClr val="tx1"/>
                </a:solidFill>
              </a:rPr>
              <a:t>初始化：</a:t>
            </a:r>
            <a:endParaRPr lang="en-US" altLang="zh-CN">
              <a:solidFill>
                <a:schemeClr val="tx1"/>
              </a:solidFill>
            </a:endParaRPr>
          </a:p>
        </p:txBody>
      </p:sp>
      <p:sp>
        <p:nvSpPr>
          <p:cNvPr id="7" name="圆角矩形 12">
            <a:extLst>
              <a:ext uri="{FF2B5EF4-FFF2-40B4-BE49-F238E27FC236}">
                <a16:creationId xmlns:a16="http://schemas.microsoft.com/office/drawing/2014/main" xmlns="" id="{5382CD89-35B6-4BD4-B332-B011068CC402}"/>
              </a:ext>
            </a:extLst>
          </p:cNvPr>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int a[10]={1,3,5,7,9,11,13,15,17,19</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p>
          <a:p>
            <a:pPr defTabSz="363538">
              <a:lnSpc>
                <a:spcPct val="120000"/>
              </a:lnSpc>
            </a:pPr>
            <a:r>
              <a:rPr lang="en-US" altLang="zh-CN" sz="1600" smtClean="0"/>
              <a:t>int </a:t>
            </a:r>
            <a:r>
              <a:rPr lang="en-US" altLang="zh-CN" sz="1600"/>
              <a:t>*</a:t>
            </a:r>
            <a:r>
              <a:rPr lang="en-US" altLang="zh-CN" sz="1600" smtClean="0"/>
              <a:t>p;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p>
          <a:p>
            <a:pPr defTabSz="363538">
              <a:lnSpc>
                <a:spcPct val="120000"/>
              </a:lnSpc>
            </a:pPr>
            <a:r>
              <a:rPr lang="en-US" altLang="zh-CN" sz="1600" smtClean="0"/>
              <a:t>p</a:t>
            </a:r>
            <a:r>
              <a:rPr lang="en-US" altLang="zh-CN" sz="1600"/>
              <a:t>=&amp;a[0</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586359377"/>
              </p:ext>
            </p:extLst>
          </p:nvPr>
        </p:nvGraphicFramePr>
        <p:xfrm>
          <a:off x="8969102" y="2389419"/>
          <a:ext cx="2772324" cy="307848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xmlns="" val="1331296150"/>
                    </a:ext>
                  </a:extLst>
                </a:gridCol>
                <a:gridCol w="708108">
                  <a:extLst>
                    <a:ext uri="{9D8B030D-6E8A-4147-A177-3AD203B41FA5}">
                      <a16:colId xmlns:a16="http://schemas.microsoft.com/office/drawing/2014/main" xmlns="" val="1856924850"/>
                    </a:ext>
                  </a:extLst>
                </a:gridCol>
                <a:gridCol w="36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0">
                <a:tc>
                  <a:txBody>
                    <a:bodyPr/>
                    <a:lstStyle/>
                    <a:p>
                      <a:r>
                        <a:rPr lang="en-US" altLang="zh-CN" sz="1400" smtClean="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&amp;a[0]</a:t>
                      </a:r>
                      <a:endParaRPr lang="zh-CN" altLang="en-US" sz="1400"/>
                    </a:p>
                  </a:txBody>
                  <a:tcPr>
                    <a:lnL w="12700" cmpd="sng">
                      <a:noFill/>
                    </a:lnL>
                    <a:lnR w="12700" cmpd="sng">
                      <a:noFill/>
                    </a:lnR>
                    <a:lnB w="12700" cmpd="sng">
                      <a:noFill/>
                    </a:lnB>
                  </a:tcPr>
                </a:tc>
                <a:tc>
                  <a:txBody>
                    <a:bodyPr/>
                    <a:lstStyle/>
                    <a:p>
                      <a:r>
                        <a:rPr lang="zh-CN" altLang="en-US" sz="1600" smtClean="0"/>
                        <a: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anchor="ctr">
                    <a:lnL w="12700" cmpd="sng">
                      <a:noFill/>
                    </a:lnL>
                    <a:lnR w="12700" cmpd="sng">
                      <a:noFill/>
                    </a:lnR>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sp>
        <p:nvSpPr>
          <p:cNvPr id="12" name="圆角矩形 12">
            <a:extLst>
              <a:ext uri="{FF2B5EF4-FFF2-40B4-BE49-F238E27FC236}">
                <a16:creationId xmlns:a16="http://schemas.microsoft.com/office/drawing/2014/main" xmlns="" id="{5382CD89-35B6-4BD4-B332-B011068CC402}"/>
              </a:ext>
            </a:extLst>
          </p:cNvPr>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p=&amp;a[0</a:t>
            </a:r>
            <a:r>
              <a:rPr lang="pt-BR" altLang="zh-CN" sz="1600" smtClean="0"/>
              <a:t>];	</a:t>
            </a:r>
            <a:r>
              <a:rPr lang="pt-BR" altLang="zh-CN" sz="1600" smtClean="0">
                <a:solidFill>
                  <a:srgbClr val="008000"/>
                </a:solidFill>
              </a:rPr>
              <a:t>//</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a:extLst>
              <a:ext uri="{FF2B5EF4-FFF2-40B4-BE49-F238E27FC236}">
                <a16:creationId xmlns:a16="http://schemas.microsoft.com/office/drawing/2014/main" xmlns="" id="{5382CD89-35B6-4BD4-B332-B011068CC402}"/>
              </a:ext>
            </a:extLst>
          </p:cNvPr>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p=a</a:t>
            </a:r>
            <a:r>
              <a:rPr lang="pt-BR" altLang="zh-CN" sz="1600" smtClean="0"/>
              <a:t>;	</a:t>
            </a:r>
            <a:r>
              <a:rPr lang="pt-BR" altLang="zh-CN" sz="1600" smtClean="0">
                <a:solidFill>
                  <a:srgbClr val="008000"/>
                </a:solidFill>
              </a:rPr>
              <a:t>//</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a:extLst>
              <a:ext uri="{FF2B5EF4-FFF2-40B4-BE49-F238E27FC236}">
                <a16:creationId xmlns:a16="http://schemas.microsoft.com/office/drawing/2014/main" xmlns="" id="{5382CD89-35B6-4BD4-B332-B011068CC402}"/>
              </a:ext>
            </a:extLst>
          </p:cNvPr>
          <p:cNvSpPr/>
          <p:nvPr/>
        </p:nvSpPr>
        <p:spPr>
          <a:xfrm>
            <a:off x="4555485" y="567322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*p=&amp;a[0];</a:t>
            </a:r>
            <a:endParaRPr lang="zh-CN" altLang="en-US" sz="1600">
              <a:solidFill>
                <a:srgbClr val="008000"/>
              </a:solidFill>
            </a:endParaRPr>
          </a:p>
        </p:txBody>
      </p:sp>
      <p:sp>
        <p:nvSpPr>
          <p:cNvPr id="19" name="圆角矩形 12">
            <a:extLst>
              <a:ext uri="{FF2B5EF4-FFF2-40B4-BE49-F238E27FC236}">
                <a16:creationId xmlns:a16="http://schemas.microsoft.com/office/drawing/2014/main" xmlns="" id="{5382CD89-35B6-4BD4-B332-B011068CC402}"/>
              </a:ext>
            </a:extLst>
          </p:cNvPr>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a:t>
            </a:r>
            <a:r>
              <a:rPr lang="pt-BR" altLang="zh-CN" sz="1600" smtClean="0"/>
              <a:t>p;</a:t>
            </a:r>
          </a:p>
          <a:p>
            <a:pPr defTabSz="363538">
              <a:lnSpc>
                <a:spcPct val="120000"/>
              </a:lnSpc>
            </a:pPr>
            <a:r>
              <a:rPr lang="pt-BR" altLang="zh-CN" sz="1600"/>
              <a:t>p</a:t>
            </a:r>
            <a:r>
              <a:rPr lang="pt-BR" altLang="zh-CN" sz="1600" smtClean="0"/>
              <a:t>=&amp;</a:t>
            </a:r>
            <a:r>
              <a:rPr lang="pt-BR" altLang="zh-CN" sz="1600"/>
              <a:t>a[0</a:t>
            </a:r>
            <a:r>
              <a:rPr lang="pt-BR" altLang="zh-CN" sz="1600" smtClean="0"/>
              <a:t>];	//</a:t>
            </a:r>
            <a:r>
              <a:rPr lang="zh-CN" altLang="en-US" sz="1600" smtClean="0"/>
              <a:t>不应写成</a:t>
            </a:r>
            <a:r>
              <a:rPr lang="en-US" altLang="zh-CN" sz="1600" smtClean="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a:extLst>
              <a:ext uri="{FF2B5EF4-FFF2-40B4-BE49-F238E27FC236}">
                <a16:creationId xmlns:a16="http://schemas.microsoft.com/office/drawing/2014/main" xmlns="" id="{5382CD89-35B6-4BD4-B332-B011068CC402}"/>
              </a:ext>
            </a:extLst>
          </p:cNvPr>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a:t>
            </a:r>
            <a:r>
              <a:rPr lang="pt-BR" altLang="zh-CN" sz="1600" smtClean="0"/>
              <a:t>p=a;</a:t>
            </a:r>
            <a:endParaRPr lang="zh-CN" altLang="en-US" sz="1600">
              <a:solidFill>
                <a:srgbClr val="008000"/>
              </a:solidFill>
            </a:endParaRPr>
          </a:p>
        </p:txBody>
      </p:sp>
    </p:spTree>
    <p:extLst>
      <p:ext uri="{BB962C8B-B14F-4D97-AF65-F5344CB8AC3E}">
        <p14:creationId xmlns:p14="http://schemas.microsoft.com/office/powerpoint/2010/main" xmlns="" val="181250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在指针已指向一个数组元素时，可以对指针进行以下</a:t>
            </a:r>
            <a:r>
              <a:rPr lang="zh-CN" altLang="en-US" smtClean="0">
                <a:solidFill>
                  <a:schemeClr val="tx1"/>
                </a:solidFill>
              </a:rPr>
              <a:t>运算</a:t>
            </a:r>
            <a:r>
              <a:rPr lang="zh-CN" altLang="en-US">
                <a:solidFill>
                  <a:schemeClr val="tx1"/>
                </a:solidFill>
              </a:rPr>
              <a:t>：</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加一个</a:t>
            </a:r>
            <a:r>
              <a:rPr lang="zh-CN" altLang="en-US">
                <a:solidFill>
                  <a:schemeClr val="tx1"/>
                </a:solidFill>
              </a:rPr>
              <a:t>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，表示指向同一数组中的下一个元素；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减</a:t>
            </a:r>
            <a:r>
              <a:rPr lang="zh-CN" altLang="en-US">
                <a:solidFill>
                  <a:schemeClr val="tx1"/>
                </a:solidFill>
              </a:rPr>
              <a:t>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smtClean="0">
                <a:solidFill>
                  <a:schemeClr val="tx1"/>
                </a:solidFill>
              </a:rPr>
              <a:t>p-1</a:t>
            </a:r>
            <a:r>
              <a:rPr lang="zh-CN" altLang="en-US">
                <a:solidFill>
                  <a:schemeClr val="tx1"/>
                </a:solidFill>
              </a:rPr>
              <a:t>，表示指向同一数组中的上一个元素；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自</a:t>
            </a:r>
            <a:r>
              <a:rPr lang="zh-CN" altLang="en-US">
                <a:solidFill>
                  <a:schemeClr val="tx1"/>
                </a:solidFill>
              </a:rPr>
              <a:t>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algn="just">
              <a:lnSpc>
                <a:spcPct val="120000"/>
              </a:lnSpc>
              <a:spcBef>
                <a:spcPts val="600"/>
              </a:spcBef>
              <a:spcAft>
                <a:spcPts val="600"/>
              </a:spcAft>
              <a:defRPr/>
            </a:pPr>
            <a:r>
              <a:rPr lang="zh-CN" altLang="en-US" smtClean="0">
                <a:solidFill>
                  <a:schemeClr val="tx1"/>
                </a:solidFill>
              </a:rPr>
              <a:t>两</a:t>
            </a:r>
            <a:r>
              <a:rPr lang="zh-CN" altLang="en-US">
                <a:solidFill>
                  <a:schemeClr val="tx1"/>
                </a:solidFill>
              </a:rPr>
              <a:t>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smtClean="0">
                <a:solidFill>
                  <a:schemeClr val="tx1"/>
                </a:solidFill>
              </a:rPr>
              <a:t>)</a:t>
            </a:r>
            <a:r>
              <a:rPr lang="zh-CN" altLang="en-US">
                <a:solidFill>
                  <a:schemeClr val="tx1"/>
                </a:solidFill>
              </a:rPr>
              <a:t>，结果</a:t>
            </a:r>
            <a:r>
              <a:rPr lang="zh-CN" altLang="en-US" smtClean="0">
                <a:solidFill>
                  <a:schemeClr val="tx1"/>
                </a:solidFill>
              </a:rPr>
              <a:t>是两</a:t>
            </a:r>
            <a:r>
              <a:rPr lang="zh-CN" altLang="en-US">
                <a:solidFill>
                  <a:schemeClr val="tx1"/>
                </a:solidFill>
              </a:rPr>
              <a:t>个地址之</a:t>
            </a:r>
            <a:r>
              <a:rPr lang="zh-CN" altLang="en-US" smtClean="0">
                <a:solidFill>
                  <a:schemeClr val="tx1"/>
                </a:solidFill>
              </a:rPr>
              <a:t>差除</a:t>
            </a:r>
            <a:r>
              <a:rPr lang="zh-CN" altLang="en-US">
                <a:solidFill>
                  <a:schemeClr val="tx1"/>
                </a:solidFill>
              </a:rPr>
              <a:t>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a:t>
            </a:r>
            <a:r>
              <a:rPr lang="zh-CN" altLang="en-US" smtClean="0">
                <a:solidFill>
                  <a:schemeClr val="tx1"/>
                </a:solidFill>
              </a:rPr>
              <a:t>元素。</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smtClean="0">
                <a:solidFill>
                  <a:schemeClr val="tx1"/>
                </a:solidFill>
              </a:rPr>
              <a:t>。</a:t>
            </a:r>
            <a:r>
              <a:rPr lang="en-US" altLang="zh-CN" smtClean="0">
                <a:solidFill>
                  <a:schemeClr val="tx1"/>
                </a:solidFill>
              </a:rPr>
              <a:t>[]</a:t>
            </a:r>
            <a:r>
              <a:rPr lang="zh-CN" altLang="en-US" smtClean="0">
                <a:solidFill>
                  <a:schemeClr val="tx1"/>
                </a:solidFill>
              </a:rPr>
              <a:t>实际上</a:t>
            </a:r>
            <a:r>
              <a:rPr lang="zh-CN" altLang="en-US">
                <a:solidFill>
                  <a:schemeClr val="tx1"/>
                </a:solidFill>
              </a:rPr>
              <a:t>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p>
        </p:txBody>
      </p:sp>
      <p:grpSp>
        <p:nvGrpSpPr>
          <p:cNvPr id="4" name="组合 3">
            <a:extLst>
              <a:ext uri="{FF2B5EF4-FFF2-40B4-BE49-F238E27FC236}">
                <a16:creationId xmlns:a16="http://schemas.microsoft.com/office/drawing/2014/main" xmlns="" id="{17545ED2-DA8A-47EF-94D4-E66974757BFA}"/>
              </a:ext>
            </a:extLst>
          </p:cNvPr>
          <p:cNvGrpSpPr/>
          <p:nvPr/>
        </p:nvGrpSpPr>
        <p:grpSpPr>
          <a:xfrm>
            <a:off x="7922732" y="1193309"/>
            <a:ext cx="3586780" cy="1505938"/>
            <a:chOff x="8582294" y="4088154"/>
            <a:chExt cx="3701309" cy="1505938"/>
          </a:xfrm>
        </p:grpSpPr>
        <p:sp>
          <p:nvSpPr>
            <p:cNvPr id="5"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a:t>
              </a:r>
              <a:r>
                <a:rPr lang="zh-CN" altLang="en-US" sz="1600" smtClean="0">
                  <a:solidFill>
                    <a:schemeClr val="tx1">
                      <a:lumMod val="75000"/>
                      <a:lumOff val="25000"/>
                    </a:schemeClr>
                  </a:solidFill>
                </a:rPr>
                <a:t>而是根据定义的基类型加上</a:t>
              </a:r>
              <a:r>
                <a:rPr lang="zh-CN" altLang="en-US" sz="1600">
                  <a:solidFill>
                    <a:schemeClr val="tx1">
                      <a:lumMod val="75000"/>
                      <a:lumOff val="25000"/>
                    </a:schemeClr>
                  </a:solidFill>
                </a:rPr>
                <a:t>一个数组元素所占用的字节数。</a:t>
              </a:r>
              <a:endParaRPr lang="zh-CN" altLang="en-US" sz="1600" dirty="0">
                <a:solidFill>
                  <a:schemeClr val="tx1">
                    <a:lumMod val="75000"/>
                    <a:lumOff val="25000"/>
                  </a:schemeClr>
                </a:solidFill>
              </a:endParaRPr>
            </a:p>
          </p:txBody>
        </p:sp>
        <p:sp>
          <p:nvSpPr>
            <p:cNvPr id="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extLst>
              <p:ext uri="{D42A27DB-BD31-4B8C-83A1-F6EECF244321}">
                <p14:modId xmlns:p14="http://schemas.microsoft.com/office/powerpoint/2010/main" xmlns="" val="529420857"/>
              </p:ext>
            </p:extLst>
          </p:nvPr>
        </p:nvGraphicFramePr>
        <p:xfrm>
          <a:off x="8673461" y="3016527"/>
          <a:ext cx="2496216" cy="34137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0">
                <a:tc>
                  <a:txBody>
                    <a:bodyPr/>
                    <a:lstStyle/>
                    <a:p>
                      <a:r>
                        <a:rPr lang="en-US" altLang="zh-CN" sz="1600" smtClean="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0">
                <a:tc>
                  <a:txBody>
                    <a:bodyPr/>
                    <a:lstStyle/>
                    <a:p>
                      <a:r>
                        <a:rPr lang="en-US" altLang="zh-CN" sz="1600" smtClean="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r>
                        <a:rPr lang="en-US" altLang="zh-CN" sz="1400" smtClean="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a:t>
                      </a:r>
                      <a:r>
                        <a:rPr lang="en-US" altLang="zh-CN" sz="1400" smtClean="0"/>
                        <a:t>(p+i)</a:t>
                      </a:r>
                      <a:endParaRPr lang="zh-CN" altLang="en-US" sz="1400"/>
                    </a:p>
                  </a:txBody>
                  <a:tcPr anchor="ctr">
                    <a:lnL w="12700" cmpd="sng">
                      <a:noFill/>
                    </a:lnL>
                    <a:lnR w="12700" cmpd="sng">
                      <a:noFill/>
                    </a:lnR>
                  </a:tcPr>
                </a:tc>
                <a:tc>
                  <a:txBody>
                    <a:bodyPr/>
                    <a:lstStyle/>
                    <a:p>
                      <a:r>
                        <a:rPr lang="en-US" altLang="zh-CN" sz="1400" smtClean="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p+9,a+9</a:t>
                      </a:r>
                      <a:endParaRPr lang="zh-CN" altLang="en-US" sz="140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smtClean="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1654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8.6】</a:t>
            </a:r>
            <a:r>
              <a:rPr lang="zh-CN" altLang="en-US" sz="2000">
                <a:solidFill>
                  <a:schemeClr val="accent1"/>
                </a:solidFill>
              </a:rPr>
              <a:t>有一个整型数组</a:t>
            </a:r>
            <a:r>
              <a:rPr lang="en-US" altLang="zh-CN" sz="2000">
                <a:solidFill>
                  <a:schemeClr val="accent1"/>
                </a:solidFill>
              </a:rPr>
              <a:t>a</a:t>
            </a:r>
            <a:r>
              <a:rPr lang="zh-CN" altLang="en-US" sz="2000">
                <a:solidFill>
                  <a:schemeClr val="accent1"/>
                </a:solidFill>
              </a:rPr>
              <a:t>，有</a:t>
            </a:r>
            <a:r>
              <a:rPr lang="en-US" altLang="zh-CN" sz="2000">
                <a:solidFill>
                  <a:schemeClr val="accent1"/>
                </a:solidFill>
              </a:rPr>
              <a:t>10</a:t>
            </a:r>
            <a:r>
              <a:rPr lang="zh-CN" altLang="en-US" sz="2000">
                <a:solidFill>
                  <a:schemeClr val="accent1"/>
                </a:solidFill>
              </a:rPr>
              <a:t>个元素，要求输出数组中的全部元素。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a:t>
            </a:r>
          </a:p>
          <a:p>
            <a:pPr defTabSz="363538">
              <a:lnSpc>
                <a:spcPct val="120000"/>
              </a:lnSpc>
            </a:pPr>
            <a:r>
              <a:rPr lang="en-US" altLang="zh-CN" sz="1400"/>
              <a:t>	int i;</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scanf("%d",&amp;a[i]);</a:t>
            </a:r>
          </a:p>
          <a:p>
            <a:pPr defTabSz="363538">
              <a:lnSpc>
                <a:spcPct val="120000"/>
              </a:lnSpc>
            </a:pPr>
            <a:r>
              <a:rPr lang="en-US" altLang="zh-CN" sz="1400"/>
              <a:t>	for(i=0;i&lt;10;i++)</a:t>
            </a:r>
          </a:p>
          <a:p>
            <a:pPr defTabSz="363538">
              <a:lnSpc>
                <a:spcPct val="120000"/>
              </a:lnSpc>
            </a:pPr>
            <a:r>
              <a:rPr lang="en-US" altLang="zh-CN" sz="1400"/>
              <a:t>	printf("%d ",</a:t>
            </a:r>
            <a:r>
              <a:rPr lang="en-US" altLang="zh-CN" sz="1400">
                <a:solidFill>
                  <a:schemeClr val="accent6"/>
                </a:solidFill>
              </a:rPr>
              <a:t>a[i</a:t>
            </a:r>
            <a:r>
              <a:rPr lang="en-US" altLang="zh-CN" sz="1400" smtClean="0">
                <a:solidFill>
                  <a:schemeClr val="accent6"/>
                </a:solidFill>
              </a:rPr>
              <a:t>]</a:t>
            </a:r>
            <a:r>
              <a:rPr lang="en-US" altLang="zh-CN" sz="1400" smtClean="0"/>
              <a:t>);</a:t>
            </a:r>
          </a:p>
          <a:p>
            <a:pPr defTabSz="363538">
              <a:lnSpc>
                <a:spcPct val="120000"/>
              </a:lnSpc>
            </a:pPr>
            <a:r>
              <a:rPr lang="en-US" altLang="zh-CN" sz="1400">
                <a:solidFill>
                  <a:srgbClr val="008000"/>
                </a:solidFill>
              </a:rPr>
              <a:t>	</a:t>
            </a:r>
            <a:r>
              <a:rPr lang="en-US" altLang="zh-CN" sz="1400" smtClean="0">
                <a:solidFill>
                  <a:srgbClr val="008000"/>
                </a:solidFill>
              </a:rPr>
              <a:t>//</a:t>
            </a:r>
            <a:r>
              <a:rPr lang="zh-CN" altLang="en-US" sz="1400">
                <a:solidFill>
                  <a:srgbClr val="008000"/>
                </a:solidFill>
              </a:rPr>
              <a:t>数组元素用数组名和下标表示</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①下标法</a:t>
            </a:r>
            <a:endParaRPr lang="zh-CN" altLang="en-US" sz="1600" b="1"/>
          </a:p>
        </p:txBody>
      </p:sp>
      <p:sp>
        <p:nvSpPr>
          <p:cNvPr id="37" name="圆角矩形 12">
            <a:extLst>
              <a:ext uri="{FF2B5EF4-FFF2-40B4-BE49-F238E27FC236}">
                <a16:creationId xmlns:a16="http://schemas.microsoft.com/office/drawing/2014/main" xmlns="" id="{5382CD89-35B6-4BD4-B332-B011068CC402}"/>
              </a:ext>
            </a:extLst>
          </p:cNvPr>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a:t>
            </a:r>
          </a:p>
          <a:p>
            <a:pPr defTabSz="363538">
              <a:lnSpc>
                <a:spcPct val="120000"/>
              </a:lnSpc>
            </a:pPr>
            <a:r>
              <a:rPr lang="en-US" altLang="zh-CN" sz="1400"/>
              <a:t>	int i;</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scanf("%d",&amp;a[i]);</a:t>
            </a:r>
          </a:p>
          <a:p>
            <a:pPr defTabSz="363538">
              <a:lnSpc>
                <a:spcPct val="120000"/>
              </a:lnSpc>
            </a:pPr>
            <a:r>
              <a:rPr lang="en-US" altLang="zh-CN" sz="1400"/>
              <a:t>	for(i=0;i&lt;10;i++)</a:t>
            </a:r>
          </a:p>
          <a:p>
            <a:pPr defTabSz="363538">
              <a:lnSpc>
                <a:spcPct val="120000"/>
              </a:lnSpc>
            </a:pPr>
            <a:r>
              <a:rPr lang="en-US" altLang="zh-CN" sz="1400"/>
              <a:t>	printf("%d ",</a:t>
            </a:r>
            <a:r>
              <a:rPr lang="en-US" altLang="zh-CN" sz="1400">
                <a:solidFill>
                  <a:schemeClr val="accent6"/>
                </a:solidFill>
              </a:rPr>
              <a:t>*(a+i</a:t>
            </a:r>
            <a:r>
              <a:rPr lang="en-US" altLang="zh-CN" sz="1400" smtClean="0">
                <a:solidFill>
                  <a:schemeClr val="accent6"/>
                </a:solidFill>
              </a:rPr>
              <a:t>)</a:t>
            </a:r>
            <a:r>
              <a:rPr lang="en-US" altLang="zh-CN" sz="1400" smtClean="0"/>
              <a:t>);</a:t>
            </a:r>
          </a:p>
          <a:p>
            <a:pPr defTabSz="363538">
              <a:lnSpc>
                <a:spcPct val="120000"/>
              </a:lnSpc>
            </a:pPr>
            <a:r>
              <a:rPr lang="en-US" altLang="zh-CN" sz="1400">
                <a:solidFill>
                  <a:srgbClr val="008000"/>
                </a:solidFill>
              </a:rPr>
              <a:t>	</a:t>
            </a:r>
            <a:r>
              <a:rPr lang="en-US" altLang="zh-CN" sz="1400" smtClean="0">
                <a:solidFill>
                  <a:srgbClr val="008000"/>
                </a:solidFill>
              </a:rPr>
              <a:t>//</a:t>
            </a:r>
            <a:r>
              <a:rPr lang="zh-CN" altLang="en-US" sz="1400">
                <a:solidFill>
                  <a:srgbClr val="008000"/>
                </a:solidFill>
              </a:rPr>
              <a:t>通过数组名和元素序号计算元素</a:t>
            </a:r>
            <a:r>
              <a:rPr lang="zh-CN" altLang="en-US" sz="1400" smtClean="0">
                <a:solidFill>
                  <a:srgbClr val="008000"/>
                </a:solidFill>
              </a:rPr>
              <a:t>地址找到</a:t>
            </a:r>
            <a:r>
              <a:rPr lang="zh-CN" altLang="en-US" sz="1400">
                <a:solidFill>
                  <a:srgbClr val="008000"/>
                </a:solidFill>
              </a:rPr>
              <a:t>该元素</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②通过</a:t>
            </a:r>
            <a:r>
              <a:rPr lang="zh-CN" altLang="en-US" sz="1600" b="1"/>
              <a:t>数组名计算数组元素地址，找出元素的</a:t>
            </a:r>
            <a:r>
              <a:rPr lang="zh-CN" altLang="en-US" sz="1600" b="1" smtClean="0"/>
              <a:t>值</a:t>
            </a:r>
            <a:endParaRPr lang="zh-CN" altLang="en-US" sz="1600" b="1"/>
          </a:p>
        </p:txBody>
      </p:sp>
      <p:pic>
        <p:nvPicPr>
          <p:cNvPr id="7" name="图片 6"/>
          <p:cNvPicPr>
            <a:picLocks noChangeAspect="1"/>
          </p:cNvPicPr>
          <p:nvPr/>
        </p:nvPicPr>
        <p:blipFill>
          <a:blip r:embed="rId4" cstate="print"/>
          <a:stretch>
            <a:fillRect/>
          </a:stretch>
        </p:blipFill>
        <p:spPr>
          <a:xfrm>
            <a:off x="7916702" y="610690"/>
            <a:ext cx="4238625" cy="809625"/>
          </a:xfrm>
          <a:prstGeom prst="rect">
            <a:avLst/>
          </a:prstGeom>
        </p:spPr>
      </p:pic>
      <p:sp>
        <p:nvSpPr>
          <p:cNvPr id="42" name="圆角矩形 12">
            <a:extLst>
              <a:ext uri="{FF2B5EF4-FFF2-40B4-BE49-F238E27FC236}">
                <a16:creationId xmlns:a16="http://schemas.microsoft.com/office/drawing/2014/main" xmlns="" id="{5382CD89-35B6-4BD4-B332-B011068CC402}"/>
              </a:ext>
            </a:extLst>
          </p:cNvPr>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a:t>
            </a:r>
          </a:p>
          <a:p>
            <a:pPr defTabSz="363538">
              <a:lnSpc>
                <a:spcPct val="120000"/>
              </a:lnSpc>
            </a:pPr>
            <a:r>
              <a:rPr lang="en-US" altLang="zh-CN" sz="1400"/>
              <a:t>	int *p,i;</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scanf("%d",&amp;a[i]);</a:t>
            </a:r>
          </a:p>
          <a:p>
            <a:pPr defTabSz="363538">
              <a:lnSpc>
                <a:spcPct val="120000"/>
              </a:lnSpc>
            </a:pPr>
            <a:r>
              <a:rPr lang="en-US" altLang="zh-CN" sz="1400"/>
              <a:t>	for(</a:t>
            </a:r>
            <a:r>
              <a:rPr lang="en-US" altLang="zh-CN" sz="1400">
                <a:solidFill>
                  <a:schemeClr val="accent6"/>
                </a:solidFill>
              </a:rPr>
              <a:t>p=a;p&lt;(a+10);p++</a:t>
            </a:r>
            <a:r>
              <a:rPr lang="en-US" altLang="zh-CN" sz="1400"/>
              <a:t>)</a:t>
            </a:r>
          </a:p>
          <a:p>
            <a:pPr defTabSz="363538">
              <a:lnSpc>
                <a:spcPct val="120000"/>
              </a:lnSpc>
            </a:pPr>
            <a:r>
              <a:rPr lang="en-US" altLang="zh-CN" sz="1400"/>
              <a:t>	printf("%d ",</a:t>
            </a:r>
            <a:r>
              <a:rPr lang="en-US" altLang="zh-CN" sz="1400">
                <a:solidFill>
                  <a:schemeClr val="accent6"/>
                </a:solidFill>
              </a:rPr>
              <a:t>*p</a:t>
            </a:r>
            <a:r>
              <a:rPr lang="en-US" altLang="zh-CN" sz="1400" smtClean="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用指针指向当前的数组元素</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③用</a:t>
            </a:r>
            <a:r>
              <a:rPr lang="zh-CN" altLang="en-US" sz="1600" b="1"/>
              <a:t>指针变量指向数组</a:t>
            </a:r>
            <a:r>
              <a:rPr lang="zh-CN" altLang="en-US" sz="1600" b="1" smtClean="0"/>
              <a:t>元素</a:t>
            </a:r>
            <a:endParaRPr lang="zh-CN" altLang="en-US" sz="1600" b="1"/>
          </a:p>
        </p:txBody>
      </p:sp>
      <p:sp>
        <p:nvSpPr>
          <p:cNvPr id="45" name="MH_Desc_1"/>
          <p:cNvSpPr/>
          <p:nvPr>
            <p:custDataLst>
              <p:tags r:id="rId1"/>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种方法执行效率是相同的。</a:t>
            </a:r>
            <a:r>
              <a:rPr lang="en-US" altLang="zh-CN" sz="1600">
                <a:solidFill>
                  <a:schemeClr val="tx1"/>
                </a:solidFill>
              </a:rPr>
              <a:t>C</a:t>
            </a:r>
            <a:r>
              <a:rPr lang="zh-CN" altLang="en-US" sz="1600">
                <a:solidFill>
                  <a:schemeClr val="tx1"/>
                </a:solidFill>
              </a:rPr>
              <a:t>编译系统是将</a:t>
            </a:r>
            <a:r>
              <a:rPr lang="en-US" altLang="zh-CN" sz="1600">
                <a:solidFill>
                  <a:schemeClr val="tx1"/>
                </a:solidFill>
              </a:rPr>
              <a:t>a[i]</a:t>
            </a:r>
            <a:r>
              <a:rPr lang="zh-CN" altLang="en-US" sz="1600">
                <a:solidFill>
                  <a:schemeClr val="tx1"/>
                </a:solidFill>
              </a:rPr>
              <a:t>转换为*</a:t>
            </a:r>
            <a:r>
              <a:rPr lang="en-US" altLang="zh-CN" sz="1600">
                <a:solidFill>
                  <a:schemeClr val="tx1"/>
                </a:solidFill>
              </a:rPr>
              <a:t>(a+i)</a:t>
            </a:r>
            <a:r>
              <a:rPr lang="zh-CN" altLang="en-US" sz="1600">
                <a:solidFill>
                  <a:schemeClr val="tx1"/>
                </a:solidFill>
              </a:rPr>
              <a:t>处理的，即先计算元素地址。因此用第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种方法找数组元素费时较多</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第</a:t>
            </a:r>
            <a:r>
              <a:rPr lang="en-US" altLang="zh-CN" sz="1600">
                <a:solidFill>
                  <a:schemeClr val="tx1"/>
                </a:solidFill>
              </a:rPr>
              <a:t>(3)</a:t>
            </a:r>
            <a:r>
              <a:rPr lang="zh-CN" altLang="en-US" sz="1600">
                <a:solidFill>
                  <a:schemeClr val="tx1"/>
                </a:solidFill>
              </a:rPr>
              <a:t>种方法比第</a:t>
            </a:r>
            <a:r>
              <a:rPr lang="en-US" altLang="zh-CN" sz="1600">
                <a:solidFill>
                  <a:schemeClr val="tx1"/>
                </a:solidFill>
              </a:rPr>
              <a:t>(1)</a:t>
            </a:r>
            <a:r>
              <a:rPr lang="zh-CN" altLang="en-US" sz="1600">
                <a:solidFill>
                  <a:schemeClr val="tx1"/>
                </a:solidFill>
              </a:rPr>
              <a:t>、第</a:t>
            </a:r>
            <a:r>
              <a:rPr lang="en-US" altLang="zh-CN" sz="1600">
                <a:solidFill>
                  <a:schemeClr val="tx1"/>
                </a:solidFill>
              </a:rPr>
              <a:t>(2)</a:t>
            </a:r>
            <a:r>
              <a:rPr lang="zh-CN" altLang="en-US" sz="1600">
                <a:solidFill>
                  <a:schemeClr val="tx1"/>
                </a:solidFill>
              </a:rPr>
              <a:t>种方法快，用指针变量直接指向元素，不必每次都重新计算地址，像</a:t>
            </a:r>
            <a:r>
              <a:rPr lang="en-US" altLang="zh-CN" sz="1600">
                <a:solidFill>
                  <a:schemeClr val="tx1"/>
                </a:solidFill>
              </a:rPr>
              <a:t>p++</a:t>
            </a:r>
            <a:r>
              <a:rPr lang="zh-CN" altLang="en-US" sz="1600">
                <a:solidFill>
                  <a:schemeClr val="tx1"/>
                </a:solidFill>
              </a:rPr>
              <a:t>这样的自加操作是比较快的。这种有规律地改变地址值</a:t>
            </a:r>
            <a:r>
              <a:rPr lang="en-US" altLang="zh-CN" sz="1600">
                <a:solidFill>
                  <a:schemeClr val="tx1"/>
                </a:solidFill>
              </a:rPr>
              <a:t>(p++)</a:t>
            </a:r>
            <a:r>
              <a:rPr lang="zh-CN" altLang="en-US" sz="1600">
                <a:solidFill>
                  <a:schemeClr val="tx1"/>
                </a:solidFill>
              </a:rPr>
              <a:t>能大大提高执行效率</a:t>
            </a:r>
            <a:r>
              <a:rPr lang="zh-CN" altLang="en-US" sz="1600" smtClean="0">
                <a:solidFill>
                  <a:schemeClr val="tx1"/>
                </a:solidFill>
              </a:rPr>
              <a:t>。</a:t>
            </a:r>
            <a:endParaRPr lang="zh-CN" altLang="en-US" sz="1600">
              <a:solidFill>
                <a:schemeClr val="tx1"/>
              </a:solidFill>
            </a:endParaRPr>
          </a:p>
        </p:txBody>
      </p:sp>
    </p:spTree>
    <p:extLst>
      <p:ext uri="{BB962C8B-B14F-4D97-AF65-F5344CB8AC3E}">
        <p14:creationId xmlns:p14="http://schemas.microsoft.com/office/powerpoint/2010/main" xmlns="" val="79699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a:t>
            </a:r>
            <a:r>
              <a:rPr lang="zh-CN" altLang="en-US" sz="1600" smtClean="0">
                <a:solidFill>
                  <a:schemeClr val="tx1"/>
                </a:solidFill>
              </a:rPr>
              <a:t>。适合初学者使用。</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用</a:t>
            </a:r>
            <a:r>
              <a:rPr lang="zh-CN" altLang="en-US" sz="1600">
                <a:solidFill>
                  <a:schemeClr val="tx1"/>
                </a:solidFill>
              </a:rPr>
              <a:t>地址法或指针变量的方法不直观，难以很快地判断出当前处理的是哪一个元素</a:t>
            </a:r>
            <a:r>
              <a:rPr lang="zh-CN" altLang="en-US" sz="1600" smtClean="0">
                <a:solidFill>
                  <a:schemeClr val="tx1"/>
                </a:solidFill>
              </a:rPr>
              <a:t>。单用指针变量的方法进行</a:t>
            </a:r>
            <a:r>
              <a:rPr lang="zh-CN" altLang="en-US" sz="1600">
                <a:solidFill>
                  <a:schemeClr val="tx1"/>
                </a:solidFill>
              </a:rPr>
              <a:t>控制</a:t>
            </a:r>
            <a:r>
              <a:rPr lang="zh-CN" altLang="en-US" sz="1600" smtClean="0">
                <a:solidFill>
                  <a:schemeClr val="tx1"/>
                </a:solidFill>
              </a:rPr>
              <a:t>，可使程序</a:t>
            </a:r>
            <a:r>
              <a:rPr lang="zh-CN" altLang="en-US" sz="1600">
                <a:solidFill>
                  <a:schemeClr val="tx1"/>
                </a:solidFill>
              </a:rPr>
              <a:t>简洁、高效</a:t>
            </a:r>
            <a:r>
              <a:rPr lang="zh-CN" altLang="en-US" sz="1600" smtClean="0">
                <a:solidFill>
                  <a:schemeClr val="tx1"/>
                </a:solidFill>
              </a:rPr>
              <a:t>。</a:t>
            </a:r>
            <a:endParaRPr lang="zh-CN" altLang="en-US" sz="1600">
              <a:solidFill>
                <a:schemeClr val="tx1"/>
              </a:solidFill>
            </a:endParaRPr>
          </a:p>
        </p:txBody>
      </p:sp>
      <p:grpSp>
        <p:nvGrpSpPr>
          <p:cNvPr id="46" name="组合 45">
            <a:extLst>
              <a:ext uri="{FF2B5EF4-FFF2-40B4-BE49-F238E27FC236}">
                <a16:creationId xmlns:a16="http://schemas.microsoft.com/office/drawing/2014/main" xmlns="" id="{17545ED2-DA8A-47EF-94D4-E66974757BFA}"/>
              </a:ext>
            </a:extLst>
          </p:cNvPr>
          <p:cNvGrpSpPr/>
          <p:nvPr/>
        </p:nvGrpSpPr>
        <p:grpSpPr>
          <a:xfrm>
            <a:off x="564206" y="2657726"/>
            <a:ext cx="10749062" cy="3227508"/>
            <a:chOff x="8582294" y="4088154"/>
            <a:chExt cx="11092289" cy="3227508"/>
          </a:xfrm>
        </p:grpSpPr>
        <p:sp>
          <p:nvSpPr>
            <p:cNvPr id="47"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48"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p>
            <a:p>
              <a:pPr>
                <a:lnSpc>
                  <a:spcPct val="120000"/>
                </a:lnSpc>
                <a:spcAft>
                  <a:spcPts val="600"/>
                </a:spcAft>
                <a:defRPr/>
              </a:pPr>
              <a:r>
                <a:rPr lang="en-US" altLang="zh-CN" sz="1600" smtClean="0">
                  <a:solidFill>
                    <a:schemeClr val="tx1">
                      <a:lumMod val="75000"/>
                      <a:lumOff val="25000"/>
                    </a:schemeClr>
                  </a:solidFill>
                </a:rPr>
                <a:t>(</a:t>
              </a: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如果</a:t>
              </a:r>
              <a:r>
                <a:rPr lang="zh-CN" altLang="en-US" sz="1600">
                  <a:solidFill>
                    <a:schemeClr val="tx1">
                      <a:lumMod val="75000"/>
                      <a:lumOff val="25000"/>
                    </a:schemeClr>
                  </a:solidFill>
                </a:rPr>
                <a:t>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smtClean="0">
                  <a:solidFill>
                    <a:schemeClr val="tx1">
                      <a:lumMod val="75000"/>
                      <a:lumOff val="25000"/>
                    </a:schemeClr>
                  </a:solidFill>
                </a:rPr>
                <a:t>因为</a:t>
              </a:r>
              <a:r>
                <a:rPr lang="zh-CN" altLang="en-US" sz="1600">
                  <a:solidFill>
                    <a:schemeClr val="tx1">
                      <a:lumMod val="75000"/>
                      <a:lumOff val="25000"/>
                    </a:schemeClr>
                  </a:solidFill>
                </a:rPr>
                <a:t>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r>
                <a:rPr lang="zh-CN" altLang="en-US" sz="160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9"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a:extLst>
              <a:ext uri="{FF2B5EF4-FFF2-40B4-BE49-F238E27FC236}">
                <a16:creationId xmlns:a16="http://schemas.microsoft.com/office/drawing/2014/main" xmlns="" id="{5382CD89-35B6-4BD4-B332-B011068CC402}"/>
              </a:ext>
            </a:extLst>
          </p:cNvPr>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r>
              <a:rPr lang="en-US" altLang="zh-CN" sz="1600" smtClean="0">
                <a:solidFill>
                  <a:schemeClr val="tx1">
                    <a:lumMod val="75000"/>
                    <a:lumOff val="25000"/>
                  </a:schemeClr>
                </a:solidFill>
              </a:rPr>
              <a:t>++)</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xmlns="" id="{F85C959A-118B-495F-B8CB-F9B90295EF73}"/>
              </a:ext>
            </a:extLst>
          </p:cNvPr>
          <p:cNvPicPr>
            <a:picLocks noChangeAspect="1"/>
          </p:cNvPicPr>
          <p:nvPr/>
        </p:nvPicPr>
        <p:blipFill>
          <a:blip r:embed="rId7" cstate="print"/>
          <a:stretch>
            <a:fillRect/>
          </a:stretch>
        </p:blipFill>
        <p:spPr>
          <a:xfrm>
            <a:off x="10432905" y="3506127"/>
            <a:ext cx="542925" cy="552450"/>
          </a:xfrm>
          <a:prstGeom prst="rect">
            <a:avLst/>
          </a:prstGeom>
        </p:spPr>
      </p:pic>
    </p:spTree>
    <p:extLst>
      <p:ext uri="{BB962C8B-B14F-4D97-AF65-F5344CB8AC3E}">
        <p14:creationId xmlns:p14="http://schemas.microsoft.com/office/powerpoint/2010/main" xmlns="" val="360212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1595337"/>
            <a:ext cx="417802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*p,i,a[10];</a:t>
            </a:r>
          </a:p>
          <a:p>
            <a:pPr defTabSz="363538">
              <a:lnSpc>
                <a:spcPct val="120000"/>
              </a:lnSpc>
            </a:pPr>
            <a:r>
              <a:rPr lang="en-US" altLang="zh-CN" sz="1400"/>
              <a:t>	p=a</a:t>
            </a:r>
            <a:r>
              <a:rPr lang="en-US" altLang="zh-CN" sz="1400" smtClean="0"/>
              <a:t>;				</a:t>
            </a:r>
            <a:r>
              <a:rPr lang="en-US" altLang="zh-CN" sz="1400" smtClean="0">
                <a:solidFill>
                  <a:srgbClr val="008000"/>
                </a:solidFill>
              </a:rPr>
              <a:t>//p</a:t>
            </a:r>
            <a:r>
              <a:rPr lang="zh-CN" altLang="en-US" sz="1400" smtClean="0">
                <a:solidFill>
                  <a:srgbClr val="008000"/>
                </a:solidFill>
              </a:rPr>
              <a:t>指向</a:t>
            </a:r>
            <a:r>
              <a:rPr lang="en-US" altLang="zh-CN" sz="1400" smtClean="0">
                <a:solidFill>
                  <a:srgbClr val="008000"/>
                </a:solidFill>
              </a:rPr>
              <a:t>a[0]		</a:t>
            </a:r>
            <a:r>
              <a:rPr lang="zh-CN" altLang="en-US" sz="1400" smtClean="0">
                <a:solidFill>
                  <a:srgbClr val="008000"/>
                </a:solidFill>
              </a:rPr>
              <a:t>①</a:t>
            </a:r>
            <a:endParaRPr lang="en-US" altLang="zh-CN" sz="1400" smtClean="0">
              <a:solidFill>
                <a:srgbClr val="008000"/>
              </a:solidFill>
            </a:endParaRPr>
          </a:p>
          <a:p>
            <a:pPr defTabSz="363538">
              <a:lnSpc>
                <a:spcPct val="120000"/>
              </a:lnSpc>
            </a:pPr>
            <a:r>
              <a:rPr lang="en-US" altLang="zh-CN" sz="1400" smtClean="0"/>
              <a:t>	printf("please enter 10 integer numbers:");</a:t>
            </a:r>
          </a:p>
          <a:p>
            <a:pPr defTabSz="363538">
              <a:lnSpc>
                <a:spcPct val="120000"/>
              </a:lnSpc>
            </a:pPr>
            <a:r>
              <a:rPr lang="en-US" altLang="zh-CN" sz="1400" smtClean="0"/>
              <a:t>	for(i=0;i&lt;10;i++)</a:t>
            </a:r>
          </a:p>
          <a:p>
            <a:pPr defTabSz="363538">
              <a:lnSpc>
                <a:spcPct val="120000"/>
              </a:lnSpc>
            </a:pPr>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个整数给</a:t>
            </a:r>
            <a:r>
              <a:rPr lang="en-US" altLang="zh-CN" sz="1400">
                <a:solidFill>
                  <a:srgbClr val="008000"/>
                </a:solidFill>
              </a:rPr>
              <a:t>a[0]~a[9]</a:t>
            </a:r>
          </a:p>
          <a:p>
            <a:pPr defTabSz="363538">
              <a:lnSpc>
                <a:spcPct val="120000"/>
              </a:lnSpc>
            </a:pPr>
            <a:r>
              <a:rPr lang="en-US" altLang="zh-CN" sz="1400"/>
              <a:t>	for(i=0;i&lt;10;i++,p++)</a:t>
            </a:r>
          </a:p>
          <a:p>
            <a:pPr defTabSz="363538">
              <a:lnSpc>
                <a:spcPct val="120000"/>
              </a:lnSpc>
            </a:pPr>
            <a:r>
              <a:rPr lang="en-US" altLang="zh-CN" sz="1400"/>
              <a:t>	printf("%d ",*p);	</a:t>
            </a:r>
            <a:r>
              <a:rPr lang="en-US" altLang="zh-CN" sz="1400">
                <a:solidFill>
                  <a:srgbClr val="008000"/>
                </a:solidFill>
              </a:rPr>
              <a:t>//</a:t>
            </a:r>
            <a:r>
              <a:rPr lang="zh-CN" altLang="en-US" sz="1400">
                <a:solidFill>
                  <a:srgbClr val="008000"/>
                </a:solidFill>
              </a:rPr>
              <a:t>想输出</a:t>
            </a:r>
            <a:r>
              <a:rPr lang="en-US" altLang="zh-CN" sz="1400">
                <a:solidFill>
                  <a:srgbClr val="008000"/>
                </a:solidFill>
              </a:rPr>
              <a:t>a[0]~a[9</a:t>
            </a:r>
            <a:r>
              <a:rPr lang="en-US" altLang="zh-CN" sz="1400" smtClean="0">
                <a:solidFill>
                  <a:srgbClr val="008000"/>
                </a:solidFill>
              </a:rPr>
              <a:t>]	</a:t>
            </a:r>
            <a:r>
              <a:rPr lang="zh-CN" altLang="en-US" sz="1400" smtClean="0">
                <a:solidFill>
                  <a:srgbClr val="008000"/>
                </a:solidFill>
              </a:rPr>
              <a:t>②</a:t>
            </a:r>
            <a:endParaRPr lang="en-US" altLang="zh-CN" sz="1400">
              <a:solidFill>
                <a:srgbClr val="008000"/>
              </a:solidFill>
            </a:endParaRP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12" name="圆角矩形 12">
            <a:extLst>
              <a:ext uri="{FF2B5EF4-FFF2-40B4-BE49-F238E27FC236}">
                <a16:creationId xmlns:a16="http://schemas.microsoft.com/office/drawing/2014/main" xmlns="" id="{5382CD89-35B6-4BD4-B332-B011068CC402}"/>
              </a:ext>
            </a:extLst>
          </p:cNvPr>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i,a[10],*p=a</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lnSpc>
                <a:spcPct val="120000"/>
              </a:lnSpc>
            </a:pPr>
            <a:r>
              <a:rPr lang="en-US" altLang="zh-CN" sz="1400"/>
              <a:t>	printf("please enter 10 integer numbers:");</a:t>
            </a:r>
          </a:p>
          <a:p>
            <a:pPr defTabSz="363538">
              <a:lnSpc>
                <a:spcPct val="120000"/>
              </a:lnSpc>
            </a:pPr>
            <a:r>
              <a:rPr lang="en-US" altLang="zh-CN" sz="1400"/>
              <a:t>	for(i=0;i&lt;10;i++)</a:t>
            </a:r>
          </a:p>
          <a:p>
            <a:pPr defTabSz="363538">
              <a:lnSpc>
                <a:spcPct val="120000"/>
              </a:lnSpc>
            </a:pPr>
            <a:r>
              <a:rPr lang="en-US" altLang="zh-CN" sz="1400"/>
              <a:t>	scanf("%d",p++);</a:t>
            </a:r>
          </a:p>
          <a:p>
            <a:pPr defTabSz="363538">
              <a:lnSpc>
                <a:spcPct val="120000"/>
              </a:lnSpc>
            </a:pPr>
            <a:r>
              <a:rPr lang="en-US" altLang="zh-CN" sz="1400"/>
              <a:t>	</a:t>
            </a:r>
            <a:r>
              <a:rPr lang="en-US" altLang="zh-CN" sz="1400">
                <a:solidFill>
                  <a:schemeClr val="accent6"/>
                </a:solidFill>
              </a:rPr>
              <a:t>p=a;	</a:t>
            </a:r>
            <a:r>
              <a:rPr lang="en-US" altLang="zh-CN" sz="1400" smtClean="0"/>
              <a:t>			</a:t>
            </a:r>
            <a:r>
              <a:rPr lang="en-US" altLang="zh-CN" sz="1400" smtClean="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lnSpc>
                <a:spcPct val="120000"/>
              </a:lnSpc>
            </a:pPr>
            <a:r>
              <a:rPr lang="en-US" altLang="zh-CN" sz="1400"/>
              <a:t>	for(i=0;i&lt;10;i++,p++)</a:t>
            </a:r>
          </a:p>
          <a:p>
            <a:pPr defTabSz="363538">
              <a:lnSpc>
                <a:spcPct val="120000"/>
              </a:lnSpc>
            </a:pPr>
            <a:r>
              <a:rPr lang="en-US" altLang="zh-CN" sz="1400"/>
              <a:t>	printf("%d ",*p);</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49031" y="5120397"/>
            <a:ext cx="7419975" cy="800100"/>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xmlns="" val="1951780064"/>
              </p:ext>
            </p:extLst>
          </p:nvPr>
        </p:nvGraphicFramePr>
        <p:xfrm>
          <a:off x="9607317" y="1518468"/>
          <a:ext cx="2496216" cy="44805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148020">
                <a:tc>
                  <a:txBody>
                    <a:bodyPr/>
                    <a:lstStyle/>
                    <a:p>
                      <a:r>
                        <a:rPr lang="zh-CN" altLang="en-US" sz="1400" b="0" smtClean="0"/>
                        <a:t>①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a</a:t>
                      </a:r>
                      <a:r>
                        <a:rPr lang="zh-CN" altLang="en-US" sz="1400" b="0" smtClean="0"/>
                        <a:t>数组</a:t>
                      </a: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smtClean="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r>
                        <a:rPr lang="zh-CN" altLang="en-US" sz="1400" b="0" smtClean="0"/>
                        <a:t>②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smtClean="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33458619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58189633"/>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0229065"/>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539499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3938284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4567990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52384828"/>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5534419"/>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58350586"/>
                  </a:ext>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46985007"/>
                  </a:ext>
                </a:extLst>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cstate="print"/>
          <a:stretch>
            <a:fillRect/>
          </a:stretch>
        </p:blipFill>
        <p:spPr>
          <a:xfrm>
            <a:off x="5362483" y="5441412"/>
            <a:ext cx="4181475" cy="819150"/>
          </a:xfrm>
          <a:prstGeom prst="rect">
            <a:avLst/>
          </a:prstGeom>
        </p:spPr>
      </p:pic>
      <p:pic>
        <p:nvPicPr>
          <p:cNvPr id="20" name="图片 19">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4239870" y="4380070"/>
            <a:ext cx="542925" cy="552450"/>
          </a:xfrm>
          <a:prstGeom prst="rect">
            <a:avLst/>
          </a:prstGeom>
        </p:spPr>
      </p:pic>
      <p:pic>
        <p:nvPicPr>
          <p:cNvPr id="21" name="图片 20">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8662555" y="4380070"/>
            <a:ext cx="552450" cy="542925"/>
          </a:xfrm>
          <a:prstGeom prst="rect">
            <a:avLst/>
          </a:prstGeom>
        </p:spPr>
      </p:pic>
    </p:spTree>
    <p:extLst>
      <p:ext uri="{BB962C8B-B14F-4D97-AF65-F5344CB8AC3E}">
        <p14:creationId xmlns:p14="http://schemas.microsoft.com/office/powerpoint/2010/main" xmlns="" val="42059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smtClean="0">
                <a:solidFill>
                  <a:schemeClr val="tx1"/>
                </a:solidFill>
              </a:rPr>
              <a:t>从</a:t>
            </a:r>
            <a:r>
              <a:rPr lang="zh-CN" altLang="en-US" sz="1600">
                <a:solidFill>
                  <a:schemeClr val="tx1"/>
                </a:solidFill>
              </a:rPr>
              <a:t>例</a:t>
            </a:r>
            <a:r>
              <a:rPr lang="en-US" altLang="zh-CN" sz="1600">
                <a:solidFill>
                  <a:schemeClr val="tx1"/>
                </a:solidFill>
              </a:rPr>
              <a:t>8.7</a:t>
            </a:r>
            <a:r>
              <a:rPr lang="zh-CN" altLang="en-US" sz="1600">
                <a:solidFill>
                  <a:schemeClr val="tx1"/>
                </a:solidFill>
              </a:rPr>
              <a:t>可以看到，虽然定义数组时指定它包含</a:t>
            </a:r>
            <a:r>
              <a:rPr lang="en-US" altLang="zh-CN" sz="1600">
                <a:solidFill>
                  <a:schemeClr val="tx1"/>
                </a:solidFill>
              </a:rPr>
              <a:t>10</a:t>
            </a:r>
            <a:r>
              <a:rPr lang="zh-CN" altLang="en-US" sz="1600">
                <a:solidFill>
                  <a:schemeClr val="tx1"/>
                </a:solidFill>
              </a:rPr>
              <a:t>个元素，并用指针变量</a:t>
            </a:r>
            <a:r>
              <a:rPr lang="en-US" altLang="zh-CN" sz="1600">
                <a:solidFill>
                  <a:schemeClr val="tx1"/>
                </a:solidFill>
              </a:rPr>
              <a:t>p</a:t>
            </a:r>
            <a:r>
              <a:rPr lang="zh-CN" altLang="en-US" sz="1600">
                <a:solidFill>
                  <a:schemeClr val="tx1"/>
                </a:solidFill>
              </a:rPr>
              <a:t>指向某一数组元素，但是实际上指针变量</a:t>
            </a:r>
            <a:r>
              <a:rPr lang="en-US" altLang="zh-CN" sz="1600">
                <a:solidFill>
                  <a:schemeClr val="tx1"/>
                </a:solidFill>
              </a:rPr>
              <a:t>p</a:t>
            </a:r>
            <a:r>
              <a:rPr lang="zh-CN" altLang="en-US" sz="1600">
                <a:solidFill>
                  <a:schemeClr val="tx1"/>
                </a:solidFill>
              </a:rPr>
              <a:t>可以指向数组以后的</a:t>
            </a:r>
            <a:r>
              <a:rPr lang="zh-CN" altLang="en-US" sz="1600" smtClean="0">
                <a:solidFill>
                  <a:schemeClr val="tx1"/>
                </a:solidFill>
              </a:rPr>
              <a:t>存储单元，结果不可预期，</a:t>
            </a:r>
            <a:r>
              <a:rPr lang="zh-CN" altLang="en-US" sz="1600">
                <a:solidFill>
                  <a:schemeClr val="tx1"/>
                </a:solidFill>
              </a:rPr>
              <a:t>应避免出现这样的情况</a:t>
            </a:r>
            <a:r>
              <a:rPr lang="zh-CN" altLang="en-US" sz="1600" smtClean="0">
                <a:solidFill>
                  <a:schemeClr val="tx1"/>
                </a:solidFill>
              </a:rPr>
              <a:t>。</a:t>
            </a:r>
            <a:endParaRPr lang="en-US" altLang="zh-CN" sz="1600" smtClean="0">
              <a:solidFill>
                <a:schemeClr val="tx1"/>
              </a:solidFill>
            </a:endParaRPr>
          </a:p>
          <a:p>
            <a:pPr marL="342900" indent="-342900" algn="just">
              <a:lnSpc>
                <a:spcPct val="120000"/>
              </a:lnSpc>
              <a:spcBef>
                <a:spcPts val="600"/>
              </a:spcBef>
              <a:spcAft>
                <a:spcPts val="600"/>
              </a:spcAft>
              <a:buAutoNum type="arabicParenBoth"/>
              <a:defRPr/>
            </a:pPr>
            <a:r>
              <a:rPr lang="zh-CN" altLang="en-US" sz="1600" smtClean="0">
                <a:solidFill>
                  <a:schemeClr val="tx1"/>
                </a:solidFill>
              </a:rPr>
              <a:t>指向</a:t>
            </a:r>
            <a:r>
              <a:rPr lang="zh-CN" altLang="en-US" sz="1600">
                <a:solidFill>
                  <a:schemeClr val="tx1"/>
                </a:solidFill>
              </a:rPr>
              <a:t>数组元素的指针变量也可以带下标，如</a:t>
            </a:r>
            <a:r>
              <a:rPr lang="en-US" altLang="zh-CN" sz="1600">
                <a:solidFill>
                  <a:schemeClr val="tx1"/>
                </a:solidFill>
              </a:rPr>
              <a:t>p[i]</a:t>
            </a:r>
            <a:r>
              <a:rPr lang="zh-CN" altLang="en-US" sz="1600" smtClean="0">
                <a:solidFill>
                  <a:schemeClr val="tx1"/>
                </a:solidFill>
              </a:rPr>
              <a:t>。</a:t>
            </a:r>
            <a:r>
              <a:rPr lang="en-US" altLang="zh-CN" sz="1600" smtClean="0">
                <a:solidFill>
                  <a:schemeClr val="tx1"/>
                </a:solidFill>
              </a:rPr>
              <a:t>p[i]</a:t>
            </a:r>
            <a:r>
              <a:rPr lang="zh-CN" altLang="en-US" sz="1600" smtClean="0">
                <a:solidFill>
                  <a:schemeClr val="tx1"/>
                </a:solidFill>
              </a:rPr>
              <a:t>被处理</a:t>
            </a:r>
            <a:r>
              <a:rPr lang="zh-CN" altLang="en-US" sz="1600">
                <a:solidFill>
                  <a:schemeClr val="tx1"/>
                </a:solidFill>
              </a:rPr>
              <a:t>成*</a:t>
            </a:r>
            <a:r>
              <a:rPr lang="en-US" altLang="zh-CN" sz="1600">
                <a:solidFill>
                  <a:schemeClr val="tx1"/>
                </a:solidFill>
              </a:rPr>
              <a:t>(p+i)</a:t>
            </a:r>
            <a:r>
              <a:rPr lang="zh-CN" altLang="en-US" sz="1600">
                <a:solidFill>
                  <a:schemeClr val="tx1"/>
                </a:solidFill>
              </a:rPr>
              <a:t>，如果</a:t>
            </a:r>
            <a:r>
              <a:rPr lang="en-US" altLang="zh-CN" sz="1600">
                <a:solidFill>
                  <a:schemeClr val="tx1"/>
                </a:solidFill>
              </a:rPr>
              <a:t>p</a:t>
            </a:r>
            <a:r>
              <a:rPr lang="zh-CN" altLang="en-US" sz="1600">
                <a:solidFill>
                  <a:schemeClr val="tx1"/>
                </a:solidFill>
              </a:rPr>
              <a:t>是指向一个整型数组元素</a:t>
            </a:r>
            <a:r>
              <a:rPr lang="en-US" altLang="zh-CN" sz="1600">
                <a:solidFill>
                  <a:schemeClr val="tx1"/>
                </a:solidFill>
              </a:rPr>
              <a:t>a[0]</a:t>
            </a:r>
            <a:r>
              <a:rPr lang="zh-CN" altLang="en-US" sz="1600">
                <a:solidFill>
                  <a:schemeClr val="tx1"/>
                </a:solidFill>
              </a:rPr>
              <a:t>，则</a:t>
            </a:r>
            <a:r>
              <a:rPr lang="en-US" altLang="zh-CN" sz="1600">
                <a:solidFill>
                  <a:schemeClr val="tx1"/>
                </a:solidFill>
              </a:rPr>
              <a:t>p[i]</a:t>
            </a:r>
            <a:r>
              <a:rPr lang="zh-CN" altLang="en-US" sz="1600">
                <a:solidFill>
                  <a:schemeClr val="tx1"/>
                </a:solidFill>
              </a:rPr>
              <a:t>代表</a:t>
            </a:r>
            <a:r>
              <a:rPr lang="en-US" altLang="zh-CN" sz="1600">
                <a:solidFill>
                  <a:schemeClr val="tx1"/>
                </a:solidFill>
              </a:rPr>
              <a:t>a[i]</a:t>
            </a:r>
            <a:r>
              <a:rPr lang="zh-CN" altLang="en-US" sz="1600">
                <a:solidFill>
                  <a:schemeClr val="tx1"/>
                </a:solidFill>
              </a:rPr>
              <a:t>。但是必须弄清楚</a:t>
            </a:r>
            <a:r>
              <a:rPr lang="en-US" altLang="zh-CN" sz="1600">
                <a:solidFill>
                  <a:schemeClr val="tx1"/>
                </a:solidFill>
              </a:rPr>
              <a:t>p</a:t>
            </a:r>
            <a:r>
              <a:rPr lang="zh-CN" altLang="en-US" sz="1600">
                <a:solidFill>
                  <a:schemeClr val="tx1"/>
                </a:solidFill>
              </a:rPr>
              <a:t>的当前值是什么？如果当前</a:t>
            </a:r>
            <a:r>
              <a:rPr lang="en-US" altLang="zh-CN" sz="1600">
                <a:solidFill>
                  <a:schemeClr val="tx1"/>
                </a:solidFill>
              </a:rPr>
              <a:t>p</a:t>
            </a:r>
            <a:r>
              <a:rPr lang="zh-CN" altLang="en-US" sz="1600">
                <a:solidFill>
                  <a:schemeClr val="tx1"/>
                </a:solidFill>
              </a:rPr>
              <a:t>指向</a:t>
            </a:r>
            <a:r>
              <a:rPr lang="en-US" altLang="zh-CN" sz="1600">
                <a:solidFill>
                  <a:schemeClr val="tx1"/>
                </a:solidFill>
              </a:rPr>
              <a:t>a[3]</a:t>
            </a:r>
            <a:r>
              <a:rPr lang="zh-CN" altLang="en-US" sz="1600">
                <a:solidFill>
                  <a:schemeClr val="tx1"/>
                </a:solidFill>
              </a:rPr>
              <a:t>，则</a:t>
            </a:r>
            <a:r>
              <a:rPr lang="en-US" altLang="zh-CN" sz="1600">
                <a:solidFill>
                  <a:schemeClr val="tx1"/>
                </a:solidFill>
              </a:rPr>
              <a:t>p[2]</a:t>
            </a:r>
            <a:r>
              <a:rPr lang="zh-CN" altLang="en-US" sz="1600">
                <a:solidFill>
                  <a:schemeClr val="tx1"/>
                </a:solidFill>
              </a:rPr>
              <a:t>并不代表</a:t>
            </a:r>
            <a:r>
              <a:rPr lang="en-US" altLang="zh-CN" sz="1600">
                <a:solidFill>
                  <a:schemeClr val="tx1"/>
                </a:solidFill>
              </a:rPr>
              <a:t>a[2]</a:t>
            </a:r>
            <a:r>
              <a:rPr lang="zh-CN" altLang="en-US" sz="1600">
                <a:solidFill>
                  <a:schemeClr val="tx1"/>
                </a:solidFill>
              </a:rPr>
              <a:t>，而是</a:t>
            </a:r>
            <a:r>
              <a:rPr lang="en-US" altLang="zh-CN" sz="1600">
                <a:solidFill>
                  <a:schemeClr val="tx1"/>
                </a:solidFill>
              </a:rPr>
              <a:t>a[3+2]</a:t>
            </a:r>
            <a:r>
              <a:rPr lang="zh-CN" altLang="en-US" sz="1600">
                <a:solidFill>
                  <a:schemeClr val="tx1"/>
                </a:solidFill>
              </a:rPr>
              <a:t>，即</a:t>
            </a:r>
            <a:r>
              <a:rPr lang="en-US" altLang="zh-CN" sz="1600">
                <a:solidFill>
                  <a:schemeClr val="tx1"/>
                </a:solidFill>
              </a:rPr>
              <a:t>a[5]</a:t>
            </a:r>
            <a:r>
              <a:rPr lang="zh-CN" altLang="en-US" sz="1600" smtClean="0">
                <a:solidFill>
                  <a:schemeClr val="tx1"/>
                </a:solidFill>
              </a:rPr>
              <a:t>。</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smtClean="0">
                <a:solidFill>
                  <a:schemeClr val="tx1"/>
                </a:solidFill>
              </a:rPr>
              <a:t>利用</a:t>
            </a:r>
            <a:r>
              <a:rPr lang="zh-CN" altLang="en-US" sz="1600">
                <a:solidFill>
                  <a:schemeClr val="tx1"/>
                </a:solidFill>
              </a:rPr>
              <a:t>指针引用数组元素，比较方便灵活，有不少技巧</a:t>
            </a:r>
            <a:r>
              <a:rPr lang="zh-CN" altLang="en-US" sz="1600" smtClean="0">
                <a:solidFill>
                  <a:schemeClr val="tx1"/>
                </a:solidFill>
              </a:rPr>
              <a:t>。请</a:t>
            </a:r>
            <a:r>
              <a:rPr lang="zh-CN" altLang="en-US" sz="1600">
                <a:solidFill>
                  <a:schemeClr val="tx1"/>
                </a:solidFill>
              </a:rPr>
              <a:t>分析下面几种</a:t>
            </a:r>
            <a:r>
              <a:rPr lang="zh-CN" altLang="en-US" sz="1600" smtClean="0">
                <a:solidFill>
                  <a:schemeClr val="tx1"/>
                </a:solidFill>
              </a:rPr>
              <a:t>情况：</a:t>
            </a:r>
            <a:endParaRPr lang="en-US" altLang="zh-CN" sz="1600" smtClean="0">
              <a:solidFill>
                <a:schemeClr val="tx1"/>
              </a:solidFill>
            </a:endParaRPr>
          </a:p>
          <a:p>
            <a:pPr lvl="1" algn="just">
              <a:lnSpc>
                <a:spcPct val="120000"/>
              </a:lnSpc>
              <a:spcBef>
                <a:spcPts val="600"/>
              </a:spcBef>
              <a:spcAft>
                <a:spcPts val="600"/>
              </a:spcAft>
              <a:defRPr/>
            </a:pPr>
            <a:r>
              <a:rPr lang="zh-CN" altLang="en-US" sz="1600" smtClean="0">
                <a:solidFill>
                  <a:schemeClr val="tx1"/>
                </a:solidFill>
              </a:rPr>
              <a:t>设</a:t>
            </a:r>
            <a:r>
              <a:rPr lang="en-US" altLang="zh-CN" sz="1600">
                <a:solidFill>
                  <a:schemeClr val="tx1"/>
                </a:solidFill>
              </a:rPr>
              <a:t>p</a:t>
            </a:r>
            <a:r>
              <a:rPr lang="zh-CN" altLang="en-US" sz="1600">
                <a:solidFill>
                  <a:schemeClr val="tx1"/>
                </a:solidFill>
              </a:rPr>
              <a:t>开始时指向数组</a:t>
            </a:r>
            <a:r>
              <a:rPr lang="en-US" altLang="zh-CN" sz="1600">
                <a:solidFill>
                  <a:schemeClr val="tx1"/>
                </a:solidFill>
              </a:rPr>
              <a:t>a</a:t>
            </a:r>
            <a:r>
              <a:rPr lang="zh-CN" altLang="en-US" sz="1600">
                <a:solidFill>
                  <a:schemeClr val="tx1"/>
                </a:solidFill>
              </a:rPr>
              <a:t>的首元素（即</a:t>
            </a:r>
            <a:r>
              <a:rPr lang="en-US" altLang="zh-CN" sz="1600">
                <a:solidFill>
                  <a:schemeClr val="tx1"/>
                </a:solidFill>
              </a:rPr>
              <a:t>p=a</a:t>
            </a:r>
            <a:r>
              <a:rPr lang="zh-CN" altLang="en-US" sz="1600" smtClean="0">
                <a:solidFill>
                  <a:schemeClr val="tx1"/>
                </a:solidFill>
              </a:rPr>
              <a:t>）：</a:t>
            </a:r>
            <a:r>
              <a:rPr lang="en-US" altLang="zh-CN" sz="1600" smtClean="0">
                <a:solidFill>
                  <a:schemeClr val="tx1"/>
                </a:solidFill>
              </a:rPr>
              <a:t> </a:t>
            </a:r>
            <a:endParaRPr lang="en-US" altLang="zh-CN" sz="1600">
              <a:solidFill>
                <a:schemeClr val="tx1"/>
              </a:solidFill>
            </a:endParaRPr>
          </a:p>
          <a:p>
            <a:pPr marL="800100" lvl="1" indent="-342900" algn="just">
              <a:lnSpc>
                <a:spcPct val="120000"/>
              </a:lnSpc>
              <a:spcBef>
                <a:spcPts val="600"/>
              </a:spcBef>
              <a:spcAft>
                <a:spcPts val="600"/>
              </a:spcAft>
              <a:buFont typeface="+mj-ea"/>
              <a:buAutoNum type="circleNumDbPlain"/>
              <a:defRPr/>
            </a:pPr>
            <a:r>
              <a:rPr lang="en-US" altLang="zh-CN" sz="1600" smtClean="0">
                <a:solidFill>
                  <a:schemeClr val="tx1"/>
                </a:solidFill>
              </a:rPr>
              <a:t>                                                                       </a:t>
            </a:r>
            <a:r>
              <a:rPr lang="zh-CN" altLang="en-US" sz="1600" smtClean="0">
                <a:solidFill>
                  <a:schemeClr val="tx1"/>
                </a:solidFill>
              </a:rPr>
              <a:t>②</a:t>
            </a:r>
            <a:endParaRPr lang="en-US" altLang="zh-CN" sz="1600">
              <a:solidFill>
                <a:schemeClr val="tx1"/>
              </a:solidFill>
            </a:endParaRPr>
          </a:p>
          <a:p>
            <a:pPr algn="just">
              <a:lnSpc>
                <a:spcPct val="120000"/>
              </a:lnSpc>
              <a:spcBef>
                <a:spcPts val="600"/>
              </a:spcBef>
              <a:spcAft>
                <a:spcPts val="600"/>
              </a:spcAft>
              <a:defRPr/>
            </a:pPr>
            <a:endParaRPr lang="zh-CN" altLang="en-US" sz="1600">
              <a:solidFill>
                <a:schemeClr val="tx1"/>
              </a:solidFill>
            </a:endParaRPr>
          </a:p>
          <a:p>
            <a:pPr marL="749300" indent="-301625" algn="just">
              <a:lnSpc>
                <a:spcPct val="120000"/>
              </a:lnSpc>
              <a:spcBef>
                <a:spcPts val="600"/>
              </a:spcBef>
              <a:spcAft>
                <a:spcPts val="600"/>
              </a:spcAft>
              <a:defRPr/>
            </a:pPr>
            <a:r>
              <a:rPr lang="zh-CN" altLang="en-US" sz="1600" smtClean="0">
                <a:solidFill>
                  <a:schemeClr val="tx1"/>
                </a:solidFill>
              </a:rPr>
              <a:t>③ </a:t>
            </a:r>
            <a:r>
              <a:rPr lang="en-US" altLang="zh-CN" sz="1600" smtClean="0">
                <a:solidFill>
                  <a:schemeClr val="tx1"/>
                </a:solidFill>
              </a:rPr>
              <a:t>                                                                        </a:t>
            </a:r>
            <a:r>
              <a:rPr lang="zh-CN" altLang="en-US" sz="1600" smtClean="0">
                <a:solidFill>
                  <a:schemeClr val="tx1"/>
                </a:solidFill>
              </a:rPr>
              <a:t>④  </a:t>
            </a:r>
            <a:endParaRPr lang="en-US" altLang="zh-CN" sz="1600" smtClean="0">
              <a:solidFill>
                <a:schemeClr val="tx1"/>
              </a:solidFill>
            </a:endParaRPr>
          </a:p>
          <a:p>
            <a:pPr marL="749300" indent="-301625" algn="just">
              <a:lnSpc>
                <a:spcPct val="120000"/>
              </a:lnSpc>
              <a:spcBef>
                <a:spcPts val="600"/>
              </a:spcBef>
              <a:spcAft>
                <a:spcPts val="600"/>
              </a:spcAft>
              <a:defRPr/>
            </a:pPr>
            <a:endParaRPr lang="en-US" altLang="zh-CN" sz="1600" smtClean="0">
              <a:solidFill>
                <a:schemeClr val="tx1"/>
              </a:solidFill>
            </a:endParaRPr>
          </a:p>
          <a:p>
            <a:pPr marL="749300" indent="-301625" algn="just">
              <a:lnSpc>
                <a:spcPct val="120000"/>
              </a:lnSpc>
              <a:spcBef>
                <a:spcPts val="600"/>
              </a:spcBef>
              <a:spcAft>
                <a:spcPts val="600"/>
              </a:spcAft>
              <a:defRPr/>
            </a:pPr>
            <a:r>
              <a:rPr lang="zh-CN" altLang="en-US" sz="1600" smtClean="0">
                <a:solidFill>
                  <a:schemeClr val="tx1"/>
                </a:solidFill>
              </a:rPr>
              <a:t>⑤  如果</a:t>
            </a:r>
            <a:r>
              <a:rPr lang="en-US" altLang="zh-CN" sz="1600">
                <a:solidFill>
                  <a:schemeClr val="tx1"/>
                </a:solidFill>
              </a:rPr>
              <a:t>p</a:t>
            </a:r>
            <a:r>
              <a:rPr lang="zh-CN" altLang="en-US" sz="1600">
                <a:solidFill>
                  <a:schemeClr val="tx1"/>
                </a:solidFill>
              </a:rPr>
              <a:t>当前指向</a:t>
            </a:r>
            <a:r>
              <a:rPr lang="en-US" altLang="zh-CN" sz="1600">
                <a:solidFill>
                  <a:schemeClr val="tx1"/>
                </a:solidFill>
              </a:rPr>
              <a:t>a</a:t>
            </a:r>
            <a:r>
              <a:rPr lang="zh-CN" altLang="en-US" sz="1600">
                <a:solidFill>
                  <a:schemeClr val="tx1"/>
                </a:solidFill>
              </a:rPr>
              <a:t>数组中第</a:t>
            </a:r>
            <a:r>
              <a:rPr lang="en-US" altLang="zh-CN" sz="1600">
                <a:solidFill>
                  <a:schemeClr val="tx1"/>
                </a:solidFill>
              </a:rPr>
              <a:t>i</a:t>
            </a:r>
            <a:r>
              <a:rPr lang="zh-CN" altLang="en-US" sz="1600">
                <a:solidFill>
                  <a:schemeClr val="tx1"/>
                </a:solidFill>
              </a:rPr>
              <a:t>个元素</a:t>
            </a:r>
            <a:r>
              <a:rPr lang="en-US" altLang="zh-CN" sz="1600">
                <a:solidFill>
                  <a:schemeClr val="tx1"/>
                </a:solidFill>
              </a:rPr>
              <a:t>a[i]</a:t>
            </a:r>
            <a:r>
              <a:rPr lang="zh-CN" altLang="en-US" sz="1600">
                <a:solidFill>
                  <a:schemeClr val="tx1"/>
                </a:solidFill>
              </a:rPr>
              <a:t>，则</a:t>
            </a:r>
            <a:r>
              <a:rPr lang="en-US" altLang="zh-CN" sz="1600">
                <a:solidFill>
                  <a:schemeClr val="tx1"/>
                </a:solidFill>
              </a:rPr>
              <a:t>: </a:t>
            </a:r>
          </a:p>
        </p:txBody>
      </p:sp>
      <p:sp>
        <p:nvSpPr>
          <p:cNvPr id="17" name="圆角矩形 16">
            <a:extLst>
              <a:ext uri="{FF2B5EF4-FFF2-40B4-BE49-F238E27FC236}">
                <a16:creationId xmlns:a16="http://schemas.microsoft.com/office/drawing/2014/main" xmlns="" id="{5382CD89-35B6-4BD4-B332-B011068CC402}"/>
              </a:ext>
            </a:extLst>
          </p:cNvPr>
          <p:cNvSpPr/>
          <p:nvPr/>
        </p:nvSpPr>
        <p:spPr>
          <a:xfrm>
            <a:off x="1500158" y="3470734"/>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endParaRPr lang="en-US" altLang="zh-CN" sz="1600" smtClean="0">
              <a:solidFill>
                <a:srgbClr val="008000"/>
              </a:solidFill>
            </a:endParaRPr>
          </a:p>
          <a:p>
            <a:pPr algn="just">
              <a:spcBef>
                <a:spcPts val="600"/>
              </a:spcBef>
              <a:spcAft>
                <a:spcPts val="600"/>
              </a:spcAft>
              <a:defRPr/>
            </a:pPr>
            <a:r>
              <a:rPr lang="en-US" altLang="zh-CN" sz="1600" smtClean="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a:extLst>
              <a:ext uri="{FF2B5EF4-FFF2-40B4-BE49-F238E27FC236}">
                <a16:creationId xmlns:a16="http://schemas.microsoft.com/office/drawing/2014/main" xmlns="" id="{5382CD89-35B6-4BD4-B332-B011068CC402}"/>
              </a:ext>
            </a:extLst>
          </p:cNvPr>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smtClean="0">
                <a:solidFill>
                  <a:srgbClr val="008000"/>
                </a:solidFill>
              </a:rPr>
              <a:t>/*</a:t>
            </a:r>
            <a:r>
              <a:rPr lang="zh-CN" altLang="en-US" sz="1600" smtClean="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smtClean="0">
                <a:solidFill>
                  <a:srgbClr val="008000"/>
                </a:solidFill>
              </a:rPr>
              <a:t>1*/</a:t>
            </a:r>
            <a:endParaRPr lang="en-US" altLang="zh-CN" sz="1600">
              <a:solidFill>
                <a:srgbClr val="008000"/>
              </a:solidFill>
            </a:endParaRPr>
          </a:p>
        </p:txBody>
      </p:sp>
      <p:sp>
        <p:nvSpPr>
          <p:cNvPr id="22" name="圆角矩形 21">
            <a:extLst>
              <a:ext uri="{FF2B5EF4-FFF2-40B4-BE49-F238E27FC236}">
                <a16:creationId xmlns:a16="http://schemas.microsoft.com/office/drawing/2014/main" xmlns="" id="{5382CD89-35B6-4BD4-B332-B011068CC402}"/>
              </a:ext>
            </a:extLst>
          </p:cNvPr>
          <p:cNvSpPr/>
          <p:nvPr/>
        </p:nvSpPr>
        <p:spPr>
          <a:xfrm>
            <a:off x="1500158" y="4362436"/>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a:spcBef>
                <a:spcPts val="600"/>
              </a:spcBef>
              <a:spcAft>
                <a:spcPts val="600"/>
              </a:spcAft>
              <a:defRPr/>
            </a:pP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a:extLst>
              <a:ext uri="{FF2B5EF4-FFF2-40B4-BE49-F238E27FC236}">
                <a16:creationId xmlns:a16="http://schemas.microsoft.com/office/drawing/2014/main" xmlns="" id="{5382CD89-35B6-4BD4-B332-B011068CC402}"/>
              </a:ext>
            </a:extLst>
          </p:cNvPr>
          <p:cNvSpPr/>
          <p:nvPr/>
        </p:nvSpPr>
        <p:spPr>
          <a:xfrm>
            <a:off x="5749046" y="4362436"/>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smtClean="0">
                <a:solidFill>
                  <a:srgbClr val="008000"/>
                </a:solidFill>
              </a:rPr>
              <a:t>1*/</a:t>
            </a:r>
            <a:endParaRPr lang="en-US" altLang="zh-CN" sz="1600">
              <a:solidFill>
                <a:srgbClr val="008000"/>
              </a:solidFill>
            </a:endParaRPr>
          </a:p>
        </p:txBody>
      </p:sp>
      <p:sp>
        <p:nvSpPr>
          <p:cNvPr id="24" name="圆角矩形 23">
            <a:extLst>
              <a:ext uri="{FF2B5EF4-FFF2-40B4-BE49-F238E27FC236}">
                <a16:creationId xmlns:a16="http://schemas.microsoft.com/office/drawing/2014/main" xmlns="" id="{5382CD89-35B6-4BD4-B332-B011068CC402}"/>
              </a:ext>
            </a:extLst>
          </p:cNvPr>
          <p:cNvSpPr/>
          <p:nvPr/>
        </p:nvSpPr>
        <p:spPr>
          <a:xfrm>
            <a:off x="5116747"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a:t>
            </a:r>
            <a:r>
              <a:rPr lang="zh-CN" altLang="en-US" sz="1600" smtClean="0">
                <a:solidFill>
                  <a:srgbClr val="008000"/>
                </a:solidFill>
              </a:rPr>
              <a:t>运算，</a:t>
            </a:r>
            <a:r>
              <a:rPr lang="zh-CN" altLang="en-US" sz="1600">
                <a:solidFill>
                  <a:srgbClr val="008000"/>
                </a:solidFill>
              </a:rPr>
              <a:t>再使</a:t>
            </a:r>
            <a:r>
              <a:rPr lang="en-US" altLang="zh-CN" sz="1600">
                <a:solidFill>
                  <a:srgbClr val="008000"/>
                </a:solidFill>
              </a:rPr>
              <a:t>p</a:t>
            </a:r>
            <a:r>
              <a:rPr lang="zh-CN" altLang="en-US" sz="1600">
                <a:solidFill>
                  <a:srgbClr val="008000"/>
                </a:solidFill>
              </a:rPr>
              <a:t>自</a:t>
            </a:r>
            <a:r>
              <a:rPr lang="zh-CN" altLang="en-US" sz="1600" smtClean="0">
                <a:solidFill>
                  <a:srgbClr val="008000"/>
                </a:solidFill>
              </a:rPr>
              <a:t>减</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a:t>
            </a:r>
            <a:r>
              <a:rPr lang="zh-CN" altLang="en-US" sz="1600" smtClean="0">
                <a:solidFill>
                  <a:srgbClr val="008000"/>
                </a:solidFill>
              </a:rPr>
              <a:t>运算</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a:t>
            </a:r>
            <a:r>
              <a:rPr lang="zh-CN" altLang="en-US" sz="1600" smtClean="0">
                <a:solidFill>
                  <a:srgbClr val="008000"/>
                </a:solidFill>
              </a:rPr>
              <a:t>运算</a:t>
            </a:r>
            <a:endParaRPr lang="zh-CN" altLang="en-US" sz="1600">
              <a:solidFill>
                <a:srgbClr val="008000"/>
              </a:solidFill>
            </a:endParaRPr>
          </a:p>
        </p:txBody>
      </p:sp>
    </p:spTree>
    <p:extLst>
      <p:ext uri="{BB962C8B-B14F-4D97-AF65-F5344CB8AC3E}">
        <p14:creationId xmlns:p14="http://schemas.microsoft.com/office/powerpoint/2010/main" xmlns="" val="893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smtClean="0">
                <a:solidFill>
                  <a:schemeClr val="tx1"/>
                </a:solidFill>
              </a:rPr>
              <a:t>“</a:t>
            </a:r>
            <a:r>
              <a:rPr lang="zh-CN" altLang="en-US" b="1" smtClean="0">
                <a:solidFill>
                  <a:schemeClr val="tx1"/>
                </a:solidFill>
              </a:rPr>
              <a:t>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a:t>
            </a:r>
            <a:r>
              <a:rPr lang="zh-CN" altLang="en-US" b="1" smtClean="0">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存储单元的地址和存储单元的</a:t>
            </a:r>
            <a:r>
              <a:rPr lang="zh-CN" altLang="en-US" smtClean="0">
                <a:solidFill>
                  <a:schemeClr val="tx1"/>
                </a:solidFill>
              </a:rPr>
              <a:t>内容是两个不同的概念。</a:t>
            </a:r>
            <a:endParaRPr lang="en-US" altLang="zh-CN" smtClean="0">
              <a:solidFill>
                <a:schemeClr val="tx1"/>
              </a:solidFill>
            </a:endParaRPr>
          </a:p>
          <a:p>
            <a:pPr algn="just">
              <a:lnSpc>
                <a:spcPct val="150000"/>
              </a:lnSpc>
              <a:defRPr/>
            </a:pPr>
            <a:r>
              <a:rPr lang="zh-CN" altLang="en-US">
                <a:solidFill>
                  <a:schemeClr val="tx1"/>
                </a:solidFill>
              </a:rPr>
              <a:t>在程序中一般是通过变量名来引用变量的</a:t>
            </a:r>
            <a:r>
              <a:rPr lang="zh-CN" altLang="en-US" smtClean="0">
                <a:solidFill>
                  <a:schemeClr val="tx1"/>
                </a:solidFill>
              </a:rPr>
              <a:t>值。</a:t>
            </a:r>
            <a:endParaRPr lang="en-US" altLang="zh-CN" smtClean="0">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a:t>
            </a:r>
            <a:r>
              <a:rPr lang="zh-CN" altLang="en-US" smtClean="0">
                <a:solidFill>
                  <a:schemeClr val="tx1"/>
                </a:solidFill>
              </a:rPr>
              <a:t>。还</a:t>
            </a:r>
            <a:r>
              <a:rPr lang="zh-CN" altLang="en-US">
                <a:solidFill>
                  <a:schemeClr val="tx1"/>
                </a:solidFill>
              </a:rPr>
              <a:t>可以采用另一种</a:t>
            </a:r>
            <a:r>
              <a:rPr lang="zh-CN" altLang="en-US" smtClean="0">
                <a:solidFill>
                  <a:schemeClr val="tx1"/>
                </a:solidFill>
              </a:rPr>
              <a:t>称为</a:t>
            </a:r>
            <a:endParaRPr lang="en-US" altLang="zh-CN" smtClean="0">
              <a:solidFill>
                <a:schemeClr val="tx1"/>
              </a:solidFill>
            </a:endParaRPr>
          </a:p>
          <a:p>
            <a:pPr algn="just">
              <a:lnSpc>
                <a:spcPct val="150000"/>
              </a:lnSpc>
              <a:defRPr/>
            </a:pPr>
            <a:r>
              <a:rPr lang="zh-CN" altLang="en-US" smtClean="0">
                <a:solidFill>
                  <a:schemeClr val="tx1"/>
                </a:solidFill>
              </a:rPr>
              <a:t>“</a:t>
            </a:r>
            <a:r>
              <a:rPr lang="zh-CN" altLang="en-US" b="1" smtClean="0">
                <a:solidFill>
                  <a:schemeClr val="tx1"/>
                </a:solidFill>
              </a:rPr>
              <a:t>间接访问</a:t>
            </a:r>
            <a:r>
              <a:rPr lang="zh-CN" altLang="en-US" smtClean="0">
                <a:solidFill>
                  <a:schemeClr val="tx1"/>
                </a:solidFill>
              </a:rPr>
              <a:t>”</a:t>
            </a:r>
            <a:r>
              <a:rPr lang="zh-CN" altLang="en-US">
                <a:solidFill>
                  <a:schemeClr val="tx1"/>
                </a:solidFill>
              </a:rPr>
              <a:t>的方式，即将</a:t>
            </a:r>
            <a:r>
              <a:rPr lang="zh-CN" altLang="en-US" smtClean="0">
                <a:solidFill>
                  <a:schemeClr val="tx1"/>
                </a:solidFill>
              </a:rPr>
              <a:t>变量的</a:t>
            </a:r>
            <a:r>
              <a:rPr lang="zh-CN" altLang="en-US">
                <a:solidFill>
                  <a:schemeClr val="tx1"/>
                </a:solidFill>
              </a:rPr>
              <a:t>地址存放在另一</a:t>
            </a:r>
            <a:r>
              <a:rPr lang="zh-CN" altLang="en-US" smtClean="0">
                <a:solidFill>
                  <a:schemeClr val="tx1"/>
                </a:solidFill>
              </a:rPr>
              <a:t>变量（</a:t>
            </a:r>
            <a:r>
              <a:rPr lang="zh-CN" altLang="en-US" b="1" smtClean="0">
                <a:solidFill>
                  <a:schemeClr val="tx1"/>
                </a:solidFill>
              </a:rPr>
              <a:t>指针变量</a:t>
            </a:r>
            <a:r>
              <a:rPr lang="zh-CN" altLang="en-US" smtClean="0">
                <a:solidFill>
                  <a:schemeClr val="tx1"/>
                </a:solidFill>
              </a:rPr>
              <a:t>）中，</a:t>
            </a:r>
            <a:endParaRPr lang="en-US" altLang="zh-CN" smtClean="0">
              <a:solidFill>
                <a:schemeClr val="tx1"/>
              </a:solidFill>
            </a:endParaRPr>
          </a:p>
          <a:p>
            <a:pPr algn="just">
              <a:lnSpc>
                <a:spcPct val="150000"/>
              </a:lnSpc>
              <a:defRPr/>
            </a:pPr>
            <a:r>
              <a:rPr lang="zh-CN" altLang="en-US" smtClean="0">
                <a:solidFill>
                  <a:schemeClr val="tx1"/>
                </a:solidFill>
              </a:rPr>
              <a:t>然后</a:t>
            </a:r>
            <a:r>
              <a:rPr lang="zh-CN" altLang="en-US">
                <a:solidFill>
                  <a:schemeClr val="tx1"/>
                </a:solidFill>
              </a:rPr>
              <a:t>通过</a:t>
            </a:r>
            <a:r>
              <a:rPr lang="zh-CN" altLang="en-US" smtClean="0">
                <a:solidFill>
                  <a:schemeClr val="tx1"/>
                </a:solidFill>
              </a:rPr>
              <a:t>该指针变量</a:t>
            </a:r>
            <a:r>
              <a:rPr lang="zh-CN" altLang="en-US">
                <a:solidFill>
                  <a:schemeClr val="tx1"/>
                </a:solidFill>
              </a:rPr>
              <a:t>来</a:t>
            </a:r>
            <a:r>
              <a:rPr lang="zh-CN" altLang="en-US" smtClean="0">
                <a:solidFill>
                  <a:schemeClr val="tx1"/>
                </a:solidFill>
              </a:rPr>
              <a:t>找到对应变量的</a:t>
            </a:r>
            <a:r>
              <a:rPr lang="zh-CN" altLang="en-US">
                <a:solidFill>
                  <a:schemeClr val="tx1"/>
                </a:solidFill>
              </a:rPr>
              <a:t>地址，从而</a:t>
            </a:r>
            <a:r>
              <a:rPr lang="zh-CN" altLang="en-US" smtClean="0">
                <a:solidFill>
                  <a:schemeClr val="tx1"/>
                </a:solidFill>
              </a:rPr>
              <a:t>访问变量</a:t>
            </a:r>
            <a:r>
              <a:rPr lang="zh-CN" altLang="en-US">
                <a:solidFill>
                  <a:schemeClr val="tx1"/>
                </a:solidFill>
              </a:rPr>
              <a:t>。</a:t>
            </a:r>
            <a:endParaRPr lang="zh-CN" altLang="en-US" dirty="0">
              <a:solidFill>
                <a:schemeClr val="tx1"/>
              </a:solidFill>
            </a:endParaRPr>
          </a:p>
        </p:txBody>
      </p:sp>
      <p:sp>
        <p:nvSpPr>
          <p:cNvPr id="4" name="圆角矩形 12">
            <a:extLst>
              <a:ext uri="{FF2B5EF4-FFF2-40B4-BE49-F238E27FC236}">
                <a16:creationId xmlns:a16="http://schemas.microsoft.com/office/drawing/2014/main" xmlns="" id="{5382CD89-35B6-4BD4-B332-B011068CC402}"/>
              </a:ext>
            </a:extLst>
          </p:cNvPr>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smtClean="0"/>
              <a:t>int i=1,j=2,k=3;</a:t>
            </a:r>
          </a:p>
          <a:p>
            <a:pPr defTabSz="363538">
              <a:lnSpc>
                <a:spcPct val="120000"/>
              </a:lnSpc>
            </a:pPr>
            <a:r>
              <a:rPr lang="en-US" altLang="zh-CN" sz="1400" smtClean="0">
                <a:solidFill>
                  <a:srgbClr val="008000"/>
                </a:solidFill>
              </a:rPr>
              <a:t>//</a:t>
            </a:r>
            <a:r>
              <a:rPr lang="zh-CN" altLang="en-US" sz="1400" smtClean="0">
                <a:solidFill>
                  <a:srgbClr val="008000"/>
                </a:solidFill>
              </a:rPr>
              <a:t>设</a:t>
            </a:r>
            <a:r>
              <a:rPr lang="en-US" altLang="zh-CN" sz="1400" smtClean="0">
                <a:solidFill>
                  <a:srgbClr val="008000"/>
                </a:solidFill>
              </a:rPr>
              <a:t>int</a:t>
            </a:r>
            <a:r>
              <a:rPr lang="zh-CN" altLang="en-US" sz="1400" smtClean="0">
                <a:solidFill>
                  <a:srgbClr val="008000"/>
                </a:solidFill>
              </a:rPr>
              <a:t>变量占</a:t>
            </a:r>
            <a:r>
              <a:rPr lang="en-US" altLang="zh-CN" sz="1400" smtClean="0">
                <a:solidFill>
                  <a:srgbClr val="008000"/>
                </a:solidFill>
              </a:rPr>
              <a:t>2</a:t>
            </a:r>
            <a:r>
              <a:rPr lang="zh-CN" altLang="en-US" sz="1400" smtClean="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3982694125"/>
              </p:ext>
            </p:extLst>
          </p:nvPr>
        </p:nvGraphicFramePr>
        <p:xfrm>
          <a:off x="8871627" y="4043463"/>
          <a:ext cx="2276271" cy="2133600"/>
        </p:xfrm>
        <a:graphic>
          <a:graphicData uri="http://schemas.openxmlformats.org/drawingml/2006/table">
            <a:tbl>
              <a:tblPr>
                <a:tableStyleId>{5C22544A-7EE6-4342-B048-85BDC9FD1C3A}</a:tableStyleId>
              </a:tblPr>
              <a:tblGrid>
                <a:gridCol w="758757">
                  <a:extLst>
                    <a:ext uri="{9D8B030D-6E8A-4147-A177-3AD203B41FA5}">
                      <a16:colId xmlns:a16="http://schemas.microsoft.com/office/drawing/2014/main" xmlns="" val="1436937349"/>
                    </a:ext>
                  </a:extLst>
                </a:gridCol>
                <a:gridCol w="758757">
                  <a:extLst>
                    <a:ext uri="{9D8B030D-6E8A-4147-A177-3AD203B41FA5}">
                      <a16:colId xmlns:a16="http://schemas.microsoft.com/office/drawing/2014/main" xmlns="" val="263558990"/>
                    </a:ext>
                  </a:extLst>
                </a:gridCol>
                <a:gridCol w="758757">
                  <a:extLst>
                    <a:ext uri="{9D8B030D-6E8A-4147-A177-3AD203B41FA5}">
                      <a16:colId xmlns:a16="http://schemas.microsoft.com/office/drawing/2014/main" xmlns="" val="2153299485"/>
                    </a:ext>
                  </a:extLst>
                </a:gridCol>
              </a:tblGrid>
              <a:tr h="0">
                <a:tc>
                  <a:txBody>
                    <a:bodyPr/>
                    <a:lstStyle/>
                    <a:p>
                      <a:pPr algn="ctr"/>
                      <a:r>
                        <a:rPr lang="zh-CN" altLang="en-US" sz="1400" smtClean="0"/>
                        <a:t>变量名</a:t>
                      </a:r>
                      <a:endParaRPr lang="zh-CN" altLang="en-US" sz="1400"/>
                    </a:p>
                  </a:txBody>
                  <a:tcPr anchor="ctr"/>
                </a:tc>
                <a:tc>
                  <a:txBody>
                    <a:bodyPr/>
                    <a:lstStyle/>
                    <a:p>
                      <a:pPr algn="ctr"/>
                      <a:r>
                        <a:rPr lang="zh-CN" altLang="en-US" sz="1400" smtClean="0"/>
                        <a:t>地址</a:t>
                      </a:r>
                      <a:endParaRPr lang="zh-CN" altLang="en-US" sz="1400"/>
                    </a:p>
                  </a:txBody>
                  <a:tcPr anchor="ctr"/>
                </a:tc>
                <a:tc>
                  <a:txBody>
                    <a:bodyPr/>
                    <a:lstStyle/>
                    <a:p>
                      <a:pPr algn="ctr"/>
                      <a:r>
                        <a:rPr lang="zh-CN" altLang="en-US" sz="1400" smtClean="0"/>
                        <a:t>内容</a:t>
                      </a:r>
                      <a:endParaRPr lang="zh-CN" altLang="en-US" sz="1400"/>
                    </a:p>
                  </a:txBody>
                  <a:tcPr anchor="ctr"/>
                </a:tc>
                <a:extLst>
                  <a:ext uri="{0D108BD9-81ED-4DB2-BD59-A6C34878D82A}">
                    <a16:rowId xmlns:a16="http://schemas.microsoft.com/office/drawing/2014/main" xmlns="" val="1859784197"/>
                  </a:ext>
                </a:extLst>
              </a:tr>
              <a:tr h="0">
                <a:tc rowSpan="2">
                  <a:txBody>
                    <a:bodyPr/>
                    <a:lstStyle/>
                    <a:p>
                      <a:pPr algn="ctr"/>
                      <a:r>
                        <a:rPr lang="en-US" altLang="zh-CN" sz="1400" smtClean="0"/>
                        <a:t>i</a:t>
                      </a:r>
                      <a:endParaRPr lang="zh-CN" altLang="en-US" sz="1400"/>
                    </a:p>
                  </a:txBody>
                  <a:tcPr anchor="ctr"/>
                </a:tc>
                <a:tc>
                  <a:txBody>
                    <a:bodyPr/>
                    <a:lstStyle/>
                    <a:p>
                      <a:pPr algn="ctr"/>
                      <a:r>
                        <a:rPr lang="en-US" altLang="zh-CN" sz="1400" smtClean="0"/>
                        <a:t>2000</a:t>
                      </a:r>
                      <a:endParaRPr lang="zh-CN" altLang="en-US" sz="1400"/>
                    </a:p>
                  </a:txBody>
                  <a:tcPr anchor="ctr"/>
                </a:tc>
                <a:tc rowSpan="2">
                  <a:txBody>
                    <a:bodyPr/>
                    <a:lstStyle/>
                    <a:p>
                      <a:pPr algn="ctr"/>
                      <a:r>
                        <a:rPr lang="en-US" altLang="zh-CN" sz="1400" smtClean="0"/>
                        <a:t>1</a:t>
                      </a:r>
                      <a:endParaRPr lang="zh-CN" altLang="en-US" sz="1400"/>
                    </a:p>
                  </a:txBody>
                  <a:tcPr anchor="ctr"/>
                </a:tc>
                <a:extLst>
                  <a:ext uri="{0D108BD9-81ED-4DB2-BD59-A6C34878D82A}">
                    <a16:rowId xmlns:a16="http://schemas.microsoft.com/office/drawing/2014/main" xmlns="" val="2706791568"/>
                  </a:ext>
                </a:extLst>
              </a:tr>
              <a:tr h="0">
                <a:tc vMerge="1">
                  <a:txBody>
                    <a:bodyPr/>
                    <a:lstStyle/>
                    <a:p>
                      <a:pPr algn="ctr"/>
                      <a:endParaRPr lang="zh-CN" altLang="en-US" sz="1400"/>
                    </a:p>
                  </a:txBody>
                  <a:tcPr/>
                </a:tc>
                <a:tc>
                  <a:txBody>
                    <a:bodyPr/>
                    <a:lstStyle/>
                    <a:p>
                      <a:pPr algn="ctr"/>
                      <a:r>
                        <a:rPr lang="en-US" altLang="zh-CN" sz="1400" smtClean="0"/>
                        <a:t>2001</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0">
                <a:tc rowSpan="2">
                  <a:txBody>
                    <a:bodyPr/>
                    <a:lstStyle/>
                    <a:p>
                      <a:pPr algn="ctr"/>
                      <a:r>
                        <a:rPr lang="en-US" altLang="zh-CN" sz="1400" smtClean="0"/>
                        <a:t>j</a:t>
                      </a:r>
                      <a:endParaRPr lang="zh-CN" altLang="en-US" sz="1400"/>
                    </a:p>
                  </a:txBody>
                  <a:tcPr anchor="ctr"/>
                </a:tc>
                <a:tc>
                  <a:txBody>
                    <a:bodyPr/>
                    <a:lstStyle/>
                    <a:p>
                      <a:pPr algn="ctr"/>
                      <a:r>
                        <a:rPr lang="en-US" altLang="zh-CN" sz="1400" smtClean="0"/>
                        <a:t>2002</a:t>
                      </a:r>
                      <a:endParaRPr lang="zh-CN" altLang="en-US" sz="1400"/>
                    </a:p>
                  </a:txBody>
                  <a:tcPr anchor="ctr"/>
                </a:tc>
                <a:tc rowSpan="2">
                  <a:txBody>
                    <a:bodyPr/>
                    <a:lstStyle/>
                    <a:p>
                      <a:pPr algn="ctr"/>
                      <a:r>
                        <a:rPr lang="en-US" altLang="zh-CN" sz="1400" smtClean="0"/>
                        <a:t>2</a:t>
                      </a:r>
                      <a:endParaRPr lang="zh-CN" altLang="en-US" sz="1400"/>
                    </a:p>
                  </a:txBody>
                  <a:tcPr anchor="ctr"/>
                </a:tc>
                <a:extLst>
                  <a:ext uri="{0D108BD9-81ED-4DB2-BD59-A6C34878D82A}">
                    <a16:rowId xmlns:a16="http://schemas.microsoft.com/office/drawing/2014/main" xmlns="" val="3936367991"/>
                  </a:ext>
                </a:extLst>
              </a:tr>
              <a:tr h="0">
                <a:tc vMerge="1">
                  <a:txBody>
                    <a:bodyPr/>
                    <a:lstStyle/>
                    <a:p>
                      <a:pPr algn="ctr"/>
                      <a:endParaRPr lang="zh-CN" altLang="en-US" sz="1400"/>
                    </a:p>
                  </a:txBody>
                  <a:tcPr/>
                </a:tc>
                <a:tc>
                  <a:txBody>
                    <a:bodyPr/>
                    <a:lstStyle/>
                    <a:p>
                      <a:pPr algn="ctr"/>
                      <a:r>
                        <a:rPr lang="en-US" altLang="zh-CN" sz="1400" smtClean="0"/>
                        <a:t>2003</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0">
                <a:tc rowSpan="2">
                  <a:txBody>
                    <a:bodyPr/>
                    <a:lstStyle/>
                    <a:p>
                      <a:pPr algn="ctr"/>
                      <a:r>
                        <a:rPr lang="en-US" altLang="zh-CN" sz="1400" smtClean="0"/>
                        <a:t>k</a:t>
                      </a:r>
                      <a:endParaRPr lang="zh-CN" altLang="en-US" sz="1400"/>
                    </a:p>
                  </a:txBody>
                  <a:tcPr anchor="ctr"/>
                </a:tc>
                <a:tc>
                  <a:txBody>
                    <a:bodyPr/>
                    <a:lstStyle/>
                    <a:p>
                      <a:pPr algn="ctr"/>
                      <a:r>
                        <a:rPr lang="en-US" altLang="zh-CN" sz="1400" smtClean="0"/>
                        <a:t>2004</a:t>
                      </a:r>
                      <a:endParaRPr lang="zh-CN" altLang="en-US" sz="1400"/>
                    </a:p>
                  </a:txBody>
                  <a:tcPr anchor="ctr"/>
                </a:tc>
                <a:tc rowSpan="2">
                  <a:txBody>
                    <a:bodyPr/>
                    <a:lstStyle/>
                    <a:p>
                      <a:pPr algn="ctr"/>
                      <a:r>
                        <a:rPr lang="en-US" altLang="zh-CN" sz="1400" smtClean="0"/>
                        <a:t>3</a:t>
                      </a:r>
                      <a:endParaRPr lang="zh-CN" altLang="en-US" sz="1400"/>
                    </a:p>
                  </a:txBody>
                  <a:tcPr anchor="ctr"/>
                </a:tc>
                <a:extLst>
                  <a:ext uri="{0D108BD9-81ED-4DB2-BD59-A6C34878D82A}">
                    <a16:rowId xmlns:a16="http://schemas.microsoft.com/office/drawing/2014/main" xmlns="" val="3533733941"/>
                  </a:ext>
                </a:extLst>
              </a:tr>
              <a:tr h="0">
                <a:tc vMerge="1">
                  <a:txBody>
                    <a:bodyPr/>
                    <a:lstStyle/>
                    <a:p>
                      <a:pPr algn="ctr"/>
                      <a:endParaRPr lang="zh-CN" altLang="en-US" sz="1400"/>
                    </a:p>
                  </a:txBody>
                  <a:tcPr/>
                </a:tc>
                <a:tc>
                  <a:txBody>
                    <a:bodyPr/>
                    <a:lstStyle/>
                    <a:p>
                      <a:pPr algn="ctr"/>
                      <a:r>
                        <a:rPr lang="en-US" altLang="zh-CN" sz="1400" smtClean="0"/>
                        <a:t>2005</a:t>
                      </a:r>
                      <a:endParaRPr lang="zh-CN" altLang="en-US" sz="1400"/>
                    </a:p>
                  </a:txBody>
                  <a:tcPr anchor="ct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Tree>
    <p:extLst>
      <p:ext uri="{BB962C8B-B14F-4D97-AF65-F5344CB8AC3E}">
        <p14:creationId xmlns:p14="http://schemas.microsoft.com/office/powerpoint/2010/main" xmlns="" val="37571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mc:Choice xmlns:a14="http://schemas.microsoft.com/office/drawing/2010/main" xmlns="" Requires="a14">
          <p:sp>
            <p:nvSpPr>
              <p:cNvPr id="17" name="圆角矩形 16">
                <a:extLst>
                  <a:ext uri="{FF2B5EF4-FFF2-40B4-BE49-F238E27FC236}">
                    <a16:creationId xmlns:a16="http://schemas.microsoft.com/office/drawing/2014/main" id="{5382CD89-35B6-4BD4-B332-B011068CC402}"/>
                  </a:ext>
                </a:extLst>
              </p:cNvPr>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fun(int </a:t>
                </a:r>
                <a:r>
                  <a:rPr lang="en-US" altLang="zh-CN" sz="1400" smtClean="0">
                    <a:solidFill>
                      <a:schemeClr val="accent6"/>
                    </a:solidFill>
                  </a:rPr>
                  <a:t>*arr</a:t>
                </a:r>
                <a:r>
                  <a:rPr lang="en-US" altLang="zh-CN" sz="1400" smtClean="0">
                    <a:solidFill>
                      <a:schemeClr val="tx1"/>
                    </a:solidFill>
                  </a:rPr>
                  <a:t>, </a:t>
                </a:r>
                <a:r>
                  <a:rPr lang="en-US" altLang="zh-CN" sz="1400">
                    <a:solidFill>
                      <a:schemeClr val="tx1"/>
                    </a:solidFill>
                  </a:rPr>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17" name="圆角矩形 16">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a:blip r:embed="rId4"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4" name="圆角矩形 23">
                <a:extLst>
                  <a:ext uri="{FF2B5EF4-FFF2-40B4-BE49-F238E27FC236}">
                    <a16:creationId xmlns:a16="http://schemas.microsoft.com/office/drawing/2014/main" id="{5382CD89-35B6-4BD4-B332-B011068CC402}"/>
                  </a:ext>
                </a:extLst>
              </p:cNvPr>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int main()</a:t>
                </a:r>
              </a:p>
              <a:p>
                <a:pPr algn="just" defTabSz="360363">
                  <a:lnSpc>
                    <a:spcPct val="120000"/>
                  </a:lnSpc>
                  <a:defRPr/>
                </a:pPr>
                <a:r>
                  <a:rPr lang="en-US" altLang="zh-CN" sz="1400" smtClean="0">
                    <a:solidFill>
                      <a:schemeClr val="tx1"/>
                    </a:solidFill>
                  </a:rPr>
                  <a:t>{	void </a:t>
                </a:r>
                <a:r>
                  <a:rPr lang="en-US" altLang="zh-CN" sz="1400">
                    <a:solidFill>
                      <a:schemeClr val="tx1"/>
                    </a:solidFill>
                  </a:rPr>
                  <a:t>fun(int arr[], int n</a:t>
                </a:r>
                <a:r>
                  <a:rPr lang="en-US" altLang="zh-CN" sz="1400" smtClean="0">
                    <a:solidFill>
                      <a:schemeClr val="tx1"/>
                    </a:solidFill>
                  </a:rPr>
                  <a:t>);</a:t>
                </a:r>
                <a:r>
                  <a:rPr lang="en-US" altLang="zh-CN" sz="1400" smtClean="0">
                    <a:solidFill>
                      <a:srgbClr val="008000"/>
                    </a:solidFill>
                  </a:rPr>
                  <a:t>	//</a:t>
                </a:r>
                <a:r>
                  <a:rPr lang="zh-CN" altLang="en-US" sz="1400">
                    <a:solidFill>
                      <a:srgbClr val="008000"/>
                    </a:solidFill>
                  </a:rPr>
                  <a:t>对</a:t>
                </a:r>
                <a:r>
                  <a:rPr lang="en-US" altLang="zh-CN" sz="1400">
                    <a:solidFill>
                      <a:srgbClr val="008000"/>
                    </a:solidFill>
                  </a:rPr>
                  <a:t>fun</a:t>
                </a:r>
                <a:r>
                  <a:rPr lang="zh-CN" altLang="en-US" sz="1400">
                    <a:solidFill>
                      <a:srgbClr val="008000"/>
                    </a:solidFill>
                  </a:rPr>
                  <a:t>函数的声明</a:t>
                </a:r>
              </a:p>
              <a:p>
                <a:pPr algn="just" defTabSz="360363">
                  <a:lnSpc>
                    <a:spcPct val="120000"/>
                  </a:lnSpc>
                  <a:defRPr/>
                </a:pPr>
                <a:r>
                  <a:rPr lang="en-US" altLang="zh-CN" sz="1400" smtClean="0">
                    <a:solidFill>
                      <a:schemeClr val="tx1"/>
                    </a:solidFill>
                  </a:rPr>
                  <a:t>	int </a:t>
                </a:r>
                <a:r>
                  <a:rPr lang="en-US" altLang="zh-CN" sz="1400">
                    <a:solidFill>
                      <a:schemeClr val="tx1"/>
                    </a:solidFill>
                  </a:rPr>
                  <a:t>array[10</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array</a:t>
                </a:r>
                <a:r>
                  <a:rPr lang="zh-CN" altLang="en-US" sz="1400">
                    <a:solidFill>
                      <a:srgbClr val="008000"/>
                    </a:solidFill>
                  </a:rPr>
                  <a:t>数组</a:t>
                </a:r>
              </a:p>
              <a:p>
                <a:pPr algn="just" defTabSz="360363">
                  <a:lnSpc>
                    <a:spcPct val="120000"/>
                  </a:lnSpc>
                  <a:defRPr/>
                </a:pP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a:solidFill>
                    <a:schemeClr val="tx1"/>
                  </a:solidFill>
                </a:endParaRPr>
              </a:p>
              <a:p>
                <a:pPr algn="just" defTabSz="360363">
                  <a:lnSpc>
                    <a:spcPct val="120000"/>
                  </a:lnSpc>
                  <a:defRPr/>
                </a:pPr>
                <a:r>
                  <a:rPr lang="en-US" altLang="zh-CN" sz="1400" smtClean="0">
                    <a:solidFill>
                      <a:schemeClr val="tx1"/>
                    </a:solidFill>
                  </a:rPr>
                  <a:t>	fun(array,10);</a:t>
                </a:r>
                <a:r>
                  <a:rPr lang="zh-CN" altLang="en-US" sz="1400" smtClean="0">
                    <a:solidFill>
                      <a:schemeClr val="tx1"/>
                    </a:solidFill>
                  </a:rPr>
                  <a:t> </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用数组名作函数的参数</a:t>
                </a:r>
              </a:p>
              <a:p>
                <a:pPr algn="just" defTabSz="360363">
                  <a:lnSpc>
                    <a:spcPct val="120000"/>
                  </a:lnSpc>
                  <a:defRPr/>
                </a:pPr>
                <a:r>
                  <a:rPr lang="en-US" altLang="zh-CN" sz="1400" smtClean="0">
                    <a:solidFill>
                      <a:schemeClr val="tx1"/>
                    </a:solidFill>
                  </a:rPr>
                  <a:t>	return </a:t>
                </a:r>
                <a:r>
                  <a:rPr lang="en-US" altLang="zh-CN" sz="1400">
                    <a:solidFill>
                      <a:schemeClr val="tx1"/>
                    </a:solidFill>
                  </a:rPr>
                  <a:t>0;</a:t>
                </a:r>
              </a:p>
              <a:p>
                <a:pPr algn="just" defTabSz="360363">
                  <a:lnSpc>
                    <a:spcPct val="120000"/>
                  </a:lnSpc>
                  <a:defRPr/>
                </a:pPr>
                <a:r>
                  <a:rPr lang="en-US" altLang="zh-CN" sz="1400" smtClean="0">
                    <a:solidFill>
                      <a:schemeClr val="tx1"/>
                    </a:solidFill>
                  </a:rPr>
                  <a:t>} </a:t>
                </a:r>
                <a:endParaRPr lang="en-US" altLang="zh-CN" sz="1400">
                  <a:solidFill>
                    <a:schemeClr val="tx1"/>
                  </a:solidFill>
                </a:endParaRPr>
              </a:p>
              <a:p>
                <a:pPr algn="just" defTabSz="360363">
                  <a:lnSpc>
                    <a:spcPct val="120000"/>
                  </a:lnSpc>
                  <a:defRPr/>
                </a:pPr>
                <a:r>
                  <a:rPr lang="en-US" altLang="zh-CN" sz="1400" smtClean="0">
                    <a:solidFill>
                      <a:schemeClr val="tx1"/>
                    </a:solidFill>
                  </a:rPr>
                  <a:t>void </a:t>
                </a:r>
                <a:r>
                  <a:rPr lang="en-US" altLang="zh-CN" sz="1400">
                    <a:solidFill>
                      <a:schemeClr val="tx1"/>
                    </a:solidFill>
                  </a:rPr>
                  <a:t>fun(int arr</a:t>
                </a:r>
                <a:r>
                  <a:rPr lang="en-US" altLang="zh-CN" sz="1400" smtClean="0">
                    <a:solidFill>
                      <a:schemeClr val="tx1"/>
                    </a:solidFill>
                  </a:rPr>
                  <a:t>[], </a:t>
                </a:r>
                <a:r>
                  <a:rPr lang="en-US" altLang="zh-CN" sz="1400">
                    <a:solidFill>
                      <a:schemeClr val="tx1"/>
                    </a:solidFill>
                  </a:rPr>
                  <a:t>int n) </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algn="just" defTabSz="360363">
                  <a:lnSpc>
                    <a:spcPct val="120000"/>
                  </a:lnSpc>
                  <a:defRPr/>
                </a:pPr>
                <a:r>
                  <a:rPr lang="en-US" altLang="zh-CN" sz="1400" smtClean="0">
                    <a:solidFill>
                      <a:schemeClr val="tx1"/>
                    </a:solidFill>
                  </a:rPr>
                  <a:t>{</a:t>
                </a:r>
                <a:endParaRPr lang="en-US" altLang="zh-CN" sz="1400">
                  <a:solidFill>
                    <a:schemeClr val="tx1"/>
                  </a:solidFill>
                </a:endParaRPr>
              </a:p>
              <a:p>
                <a:pPr algn="just" defTabSz="360363">
                  <a:lnSpc>
                    <a:spcPct val="120000"/>
                  </a:lnSpc>
                  <a:defRPr/>
                </a:pP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24" name="圆角矩形 23">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a:blip r:embed="rId5" cstate="print"/>
                <a:stretch>
                  <a:fillRect b="-205"/>
                </a:stretch>
              </a:blipFill>
            </p:spPr>
            <p:txBody>
              <a:bodyPr/>
              <a:lstStyle/>
              <a:p>
                <a:r>
                  <a:rPr lang="zh-CN" altLang="en-US">
                    <a:noFill/>
                  </a:rPr>
                  <a:t> </a:t>
                </a: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a:t>
            </a:r>
            <a:r>
              <a:rPr lang="zh-CN" altLang="en-US" smtClean="0"/>
              <a:t>。当</a:t>
            </a:r>
            <a:r>
              <a:rPr lang="zh-CN" altLang="en-US"/>
              <a:t>用数组名作参数时，如果形参数组中各元素的值发生变化，实参数组元素的值随之变化。</a:t>
            </a:r>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extLst>
              <p:ext uri="{D42A27DB-BD31-4B8C-83A1-F6EECF244321}">
                <p14:modId xmlns:p14="http://schemas.microsoft.com/office/powerpoint/2010/main" xmlns="" val="3527247865"/>
              </p:ext>
            </p:extLst>
          </p:nvPr>
        </p:nvGraphicFramePr>
        <p:xfrm>
          <a:off x="9077122" y="2859029"/>
          <a:ext cx="2148108" cy="344678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20000">
                  <a:extLst>
                    <a:ext uri="{9D8B030D-6E8A-4147-A177-3AD203B41FA5}">
                      <a16:colId xmlns:a16="http://schemas.microsoft.com/office/drawing/2014/main" xmlns="" val="2833889773"/>
                    </a:ext>
                  </a:extLst>
                </a:gridCol>
              </a:tblGrid>
              <a:tr h="148020">
                <a:tc>
                  <a:txBody>
                    <a:bodyPr/>
                    <a:lstStyle/>
                    <a:p>
                      <a:pPr>
                        <a:lnSpc>
                          <a:spcPts val="1200"/>
                        </a:lnSpc>
                      </a:pPr>
                      <a:r>
                        <a:rPr lang="en-US" altLang="zh-CN" sz="1400" b="0" smtClean="0"/>
                        <a:t>array</a:t>
                      </a:r>
                    </a:p>
                    <a:p>
                      <a:pPr>
                        <a:lnSpc>
                          <a:spcPts val="1200"/>
                        </a:lnSpc>
                      </a:pPr>
                      <a:r>
                        <a:rPr lang="en-US" altLang="zh-CN" sz="1400" b="0" smtClean="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smtClean="0"/>
                        <a:t>array[0]</a:t>
                      </a:r>
                    </a:p>
                    <a:p>
                      <a:pPr>
                        <a:lnSpc>
                          <a:spcPts val="1200"/>
                        </a:lnSpc>
                      </a:pPr>
                      <a:r>
                        <a:rPr lang="en-US" altLang="zh-CN" sz="1400" b="0" smtClean="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smtClean="0"/>
                        <a:t>array[3]</a:t>
                      </a:r>
                    </a:p>
                    <a:p>
                      <a:pPr>
                        <a:lnSpc>
                          <a:spcPts val="1200"/>
                        </a:lnSpc>
                      </a:pPr>
                      <a:r>
                        <a:rPr lang="en-US" altLang="zh-CN" sz="1400" b="0" smtClean="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smtClean="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smtClean="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046722" cy="2169825"/>
          </a:xfrm>
          <a:prstGeom prst="rect">
            <a:avLst/>
          </a:prstGeom>
        </p:spPr>
        <p:txBody>
          <a:bodyPr wrap="square">
            <a:spAutoFit/>
          </a:bodyPr>
          <a:lstStyle/>
          <a:p>
            <a:pPr>
              <a:lnSpc>
                <a:spcPct val="150000"/>
              </a:lnSpc>
            </a:pPr>
            <a:r>
              <a:rPr lang="zh-CN" altLang="en-US"/>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r>
              <a:rPr lang="zh-CN" altLang="en-US" smtClean="0"/>
              <a:t>。</a:t>
            </a:r>
            <a:endParaRPr lang="zh-CN" altLang="en-US"/>
          </a:p>
          <a:p>
            <a:pPr>
              <a:lnSpc>
                <a:spcPct val="150000"/>
              </a:lnSpc>
            </a:pPr>
            <a:r>
              <a:rPr lang="zh-CN" altLang="en-US"/>
              <a:t>当arr接收了实参数组的首元素地址后，arr就指向实参数组首元素，也就是指向</a:t>
            </a:r>
            <a:r>
              <a:rPr lang="zh-CN" altLang="en-US" smtClean="0"/>
              <a:t>array</a:t>
            </a:r>
            <a:r>
              <a:rPr lang="en-US" altLang="zh-CN" smtClean="0"/>
              <a:t>[</a:t>
            </a:r>
            <a:r>
              <a:rPr lang="zh-CN" altLang="en-US" smtClean="0"/>
              <a:t>0</a:t>
            </a:r>
            <a:r>
              <a:rPr lang="en-US" altLang="zh-CN" smtClean="0"/>
              <a:t>]</a:t>
            </a:r>
            <a:r>
              <a:rPr lang="zh-CN" altLang="en-US" smtClean="0"/>
              <a:t>。</a:t>
            </a:r>
            <a:endParaRPr lang="zh-CN" altLang="en-US"/>
          </a:p>
        </p:txBody>
      </p:sp>
    </p:spTree>
    <p:extLst>
      <p:ext uri="{BB962C8B-B14F-4D97-AF65-F5344CB8AC3E}">
        <p14:creationId xmlns:p14="http://schemas.microsoft.com/office/powerpoint/2010/main" xmlns="" val="420342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a:t>
            </a:r>
            <a:r>
              <a:rPr lang="zh-CN" altLang="en-US" sz="1600" smtClean="0">
                <a:solidFill>
                  <a:schemeClr val="tx1"/>
                </a:solidFill>
              </a:rPr>
              <a:t>比较</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smtClean="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smtClean="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在</a:t>
            </a:r>
            <a:r>
              <a:rPr lang="zh-CN" altLang="en-US" sz="1600">
                <a:solidFill>
                  <a:schemeClr val="tx1"/>
                </a:solidFill>
              </a:rPr>
              <a:t>函数执行期间，它可以再被赋值。</a:t>
            </a:r>
            <a:endParaRPr lang="en-US" altLang="zh-CN" sz="16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101131092"/>
              </p:ext>
            </p:extLst>
          </p:nvPr>
        </p:nvGraphicFramePr>
        <p:xfrm>
          <a:off x="2192454" y="1607551"/>
          <a:ext cx="7492565" cy="1483360"/>
        </p:xfrm>
        <a:graphic>
          <a:graphicData uri="http://schemas.openxmlformats.org/drawingml/2006/table">
            <a:tbl>
              <a:tblPr firstCol="1">
                <a:tableStyleId>{5C22544A-7EE6-4342-B048-85BDC9FD1C3A}</a:tableStyleId>
              </a:tblPr>
              <a:tblGrid>
                <a:gridCol w="3028565">
                  <a:extLst>
                    <a:ext uri="{9D8B030D-6E8A-4147-A177-3AD203B41FA5}">
                      <a16:colId xmlns:a16="http://schemas.microsoft.com/office/drawing/2014/main" xmlns="" val="2443402173"/>
                    </a:ext>
                  </a:extLst>
                </a:gridCol>
                <a:gridCol w="2232000">
                  <a:extLst>
                    <a:ext uri="{9D8B030D-6E8A-4147-A177-3AD203B41FA5}">
                      <a16:colId xmlns:a16="http://schemas.microsoft.com/office/drawing/2014/main" xmlns="" val="1779821884"/>
                    </a:ext>
                  </a:extLst>
                </a:gridCol>
                <a:gridCol w="2232000">
                  <a:extLst>
                    <a:ext uri="{9D8B030D-6E8A-4147-A177-3AD203B41FA5}">
                      <a16:colId xmlns:a16="http://schemas.microsoft.com/office/drawing/2014/main" xmlns="" val="2718820849"/>
                    </a:ext>
                  </a:extLst>
                </a:gridCol>
              </a:tblGrid>
              <a:tr h="370840">
                <a:tc>
                  <a:txBody>
                    <a:bodyPr/>
                    <a:lstStyle/>
                    <a:p>
                      <a:r>
                        <a:rPr lang="zh-CN" altLang="en-US" sz="1600" b="0" smtClean="0"/>
                        <a:t>实参类型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a:t>
                      </a:r>
                      <a:endParaRPr lang="zh-CN" altLang="en-US" sz="1600" b="0"/>
                    </a:p>
                  </a:txBody>
                  <a:tcPr/>
                </a:tc>
                <a:extLst>
                  <a:ext uri="{0D108BD9-81ED-4DB2-BD59-A6C34878D82A}">
                    <a16:rowId xmlns:a16="http://schemas.microsoft.com/office/drawing/2014/main" xmlns="" val="1717391679"/>
                  </a:ext>
                </a:extLst>
              </a:tr>
              <a:tr h="370840">
                <a:tc>
                  <a:txBody>
                    <a:bodyPr/>
                    <a:lstStyle/>
                    <a:p>
                      <a:r>
                        <a:rPr lang="zh-CN" altLang="en-US" sz="1600" b="0" smtClean="0"/>
                        <a:t>要求形参的类型</a:t>
                      </a:r>
                      <a:endParaRPr lang="zh-CN" altLang="en-US" sz="1600" b="0"/>
                    </a:p>
                  </a:txBody>
                  <a:tcPr/>
                </a:tc>
                <a:tc>
                  <a:txBody>
                    <a:bodyPr/>
                    <a:lstStyle/>
                    <a:p>
                      <a:r>
                        <a:rPr lang="zh-CN" altLang="en-US" sz="1600" b="0" smtClean="0"/>
                        <a:t>变量名</a:t>
                      </a:r>
                      <a:endParaRPr lang="zh-CN" altLang="en-US" sz="1600" b="0"/>
                    </a:p>
                  </a:txBody>
                  <a:tcPr/>
                </a:tc>
                <a:tc>
                  <a:txBody>
                    <a:bodyPr/>
                    <a:lstStyle/>
                    <a:p>
                      <a:r>
                        <a:rPr lang="zh-CN" altLang="en-US" sz="1600" b="0" smtClean="0"/>
                        <a:t>数组名或指针变量</a:t>
                      </a:r>
                      <a:endParaRPr lang="zh-CN" altLang="en-US" sz="1600" b="0"/>
                    </a:p>
                  </a:txBody>
                  <a:tcPr/>
                </a:tc>
                <a:extLst>
                  <a:ext uri="{0D108BD9-81ED-4DB2-BD59-A6C34878D82A}">
                    <a16:rowId xmlns:a16="http://schemas.microsoft.com/office/drawing/2014/main" xmlns="" val="3613155926"/>
                  </a:ext>
                </a:extLst>
              </a:tr>
              <a:tr h="370840">
                <a:tc>
                  <a:txBody>
                    <a:bodyPr/>
                    <a:lstStyle/>
                    <a:p>
                      <a:r>
                        <a:rPr lang="zh-CN" altLang="en-US" sz="1600" b="0" smtClean="0"/>
                        <a:t>传递的信息</a:t>
                      </a:r>
                      <a:endParaRPr lang="zh-CN" altLang="en-US" sz="1600" b="0"/>
                    </a:p>
                  </a:txBody>
                  <a:tcPr/>
                </a:tc>
                <a:tc>
                  <a:txBody>
                    <a:bodyPr/>
                    <a:lstStyle/>
                    <a:p>
                      <a:r>
                        <a:rPr lang="zh-CN" altLang="en-US" sz="1600" b="0" smtClean="0"/>
                        <a:t>变量的值</a:t>
                      </a:r>
                      <a:endParaRPr lang="zh-CN" altLang="en-US" sz="1600" b="0"/>
                    </a:p>
                  </a:txBody>
                  <a:tcPr/>
                </a:tc>
                <a:tc>
                  <a:txBody>
                    <a:bodyPr/>
                    <a:lstStyle/>
                    <a:p>
                      <a:r>
                        <a:rPr lang="zh-CN" altLang="en-US" sz="1600" b="0" smtClean="0"/>
                        <a:t>实参数组首元素的地址</a:t>
                      </a:r>
                      <a:endParaRPr lang="zh-CN" altLang="en-US" sz="1600" b="0"/>
                    </a:p>
                  </a:txBody>
                  <a:tcPr/>
                </a:tc>
                <a:extLst>
                  <a:ext uri="{0D108BD9-81ED-4DB2-BD59-A6C34878D82A}">
                    <a16:rowId xmlns:a16="http://schemas.microsoft.com/office/drawing/2014/main" xmlns="" val="714576470"/>
                  </a:ext>
                </a:extLst>
              </a:tr>
              <a:tr h="370840">
                <a:tc>
                  <a:txBody>
                    <a:bodyPr/>
                    <a:lstStyle/>
                    <a:p>
                      <a:r>
                        <a:rPr lang="zh-CN" altLang="en-US" sz="1600" b="0" smtClean="0"/>
                        <a:t>通过函数调用能否改变实参的值</a:t>
                      </a:r>
                      <a:endParaRPr lang="zh-CN" altLang="en-US" sz="1600" b="0"/>
                    </a:p>
                  </a:txBody>
                  <a:tcPr/>
                </a:tc>
                <a:tc>
                  <a:txBody>
                    <a:bodyPr/>
                    <a:lstStyle/>
                    <a:p>
                      <a:r>
                        <a:rPr lang="zh-CN" altLang="en-US" sz="1600" b="0" smtClean="0"/>
                        <a:t>不能改变实参变量的值</a:t>
                      </a:r>
                      <a:endParaRPr lang="zh-CN" altLang="en-US" sz="1600" b="0"/>
                    </a:p>
                  </a:txBody>
                  <a:tcPr/>
                </a:tc>
                <a:tc>
                  <a:txBody>
                    <a:bodyPr/>
                    <a:lstStyle/>
                    <a:p>
                      <a:r>
                        <a:rPr lang="zh-CN" altLang="en-US" sz="1600" b="0" smtClean="0"/>
                        <a:t>能改变实参数组的值</a:t>
                      </a:r>
                      <a:endParaRPr lang="zh-CN" altLang="en-US" sz="1600" b="0"/>
                    </a:p>
                  </a:txBody>
                  <a:tcPr/>
                </a:tc>
                <a:extLst>
                  <a:ext uri="{0D108BD9-81ED-4DB2-BD59-A6C34878D82A}">
                    <a16:rowId xmlns:a16="http://schemas.microsoft.com/office/drawing/2014/main" xmlns="" val="4196687742"/>
                  </a:ext>
                </a:extLst>
              </a:tr>
            </a:tbl>
          </a:graphicData>
        </a:graphic>
      </p:graphicFrame>
      <p:grpSp>
        <p:nvGrpSpPr>
          <p:cNvPr id="15" name="组合 14">
            <a:extLst>
              <a:ext uri="{FF2B5EF4-FFF2-40B4-BE49-F238E27FC236}">
                <a16:creationId xmlns:a16="http://schemas.microsoft.com/office/drawing/2014/main" xmlns="" id="{17545ED2-DA8A-47EF-94D4-E66974757BFA}"/>
              </a:ext>
            </a:extLst>
          </p:cNvPr>
          <p:cNvGrpSpPr/>
          <p:nvPr/>
        </p:nvGrpSpPr>
        <p:grpSpPr>
          <a:xfrm>
            <a:off x="564206" y="4120496"/>
            <a:ext cx="10749062" cy="727500"/>
            <a:chOff x="8582294" y="4088154"/>
            <a:chExt cx="11092289" cy="727500"/>
          </a:xfrm>
        </p:grpSpPr>
        <p:sp>
          <p:nvSpPr>
            <p:cNvPr id="1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a:extLst>
              <a:ext uri="{FF2B5EF4-FFF2-40B4-BE49-F238E27FC236}">
                <a16:creationId xmlns:a16="http://schemas.microsoft.com/office/drawing/2014/main" xmlns="" id="{5382CD89-35B6-4BD4-B332-B011068CC402}"/>
              </a:ext>
            </a:extLst>
          </p:cNvPr>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a:solidFill>
                  <a:schemeClr val="tx1"/>
                </a:solidFill>
              </a:rPr>
              <a:t>void fun (arr[ ],int n)</a:t>
            </a:r>
          </a:p>
          <a:p>
            <a:pPr algn="just" defTabSz="360363">
              <a:lnSpc>
                <a:spcPct val="120000"/>
              </a:lnSpc>
              <a:defRPr/>
            </a:pPr>
            <a:r>
              <a:rPr lang="en-US" altLang="zh-CN" sz="1400" smtClean="0">
                <a:solidFill>
                  <a:schemeClr val="tx1"/>
                </a:solidFill>
              </a:rPr>
              <a:t>{	printf</a:t>
            </a:r>
            <a:r>
              <a:rPr lang="en-US" altLang="zh-CN" sz="1400">
                <a:solidFill>
                  <a:schemeClr val="tx1"/>
                </a:solidFill>
              </a:rPr>
              <a:t>(″%d\n″, *arr</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输出</a:t>
            </a:r>
            <a:r>
              <a:rPr lang="en-US" altLang="zh-CN" sz="1400">
                <a:solidFill>
                  <a:srgbClr val="008000"/>
                </a:solidFill>
              </a:rPr>
              <a:t>array[0]</a:t>
            </a:r>
            <a:r>
              <a:rPr lang="zh-CN" altLang="en-US" sz="1400">
                <a:solidFill>
                  <a:srgbClr val="008000"/>
                </a:solidFill>
              </a:rPr>
              <a:t>的值</a:t>
            </a:r>
          </a:p>
          <a:p>
            <a:pPr algn="just" defTabSz="360363">
              <a:lnSpc>
                <a:spcPct val="120000"/>
              </a:lnSpc>
              <a:defRPr/>
            </a:pPr>
            <a:r>
              <a:rPr lang="en-US" altLang="zh-CN" sz="1400" smtClean="0">
                <a:solidFill>
                  <a:schemeClr val="tx1"/>
                </a:solidFill>
              </a:rPr>
              <a:t>	arr=arr+3;			</a:t>
            </a:r>
            <a:r>
              <a:rPr lang="en-US" altLang="zh-CN" sz="1400">
                <a:solidFill>
                  <a:srgbClr val="008000"/>
                </a:solidFill>
              </a:rPr>
              <a:t>//</a:t>
            </a:r>
            <a:r>
              <a:rPr lang="zh-CN" altLang="en-US" sz="1400">
                <a:solidFill>
                  <a:srgbClr val="008000"/>
                </a:solidFill>
              </a:rPr>
              <a:t>形参数组名可以被赋值</a:t>
            </a:r>
          </a:p>
          <a:p>
            <a:pPr algn="just" defTabSz="360363">
              <a:lnSpc>
                <a:spcPct val="120000"/>
              </a:lnSpc>
              <a:defRPr/>
            </a:pPr>
            <a:r>
              <a:rPr lang="en-US" altLang="zh-CN" sz="1400" smtClean="0">
                <a:solidFill>
                  <a:schemeClr val="tx1"/>
                </a:solidFill>
              </a:rPr>
              <a:t>	printf</a:t>
            </a:r>
            <a:r>
              <a:rPr lang="en-US" altLang="zh-CN" sz="1400">
                <a:solidFill>
                  <a:schemeClr val="tx1"/>
                </a:solidFill>
              </a:rPr>
              <a:t>(″%d\n″, *arr</a:t>
            </a:r>
            <a:r>
              <a:rPr lang="en-US" altLang="zh-CN" sz="1400" smtClean="0">
                <a:solidFill>
                  <a:schemeClr val="tx1"/>
                </a:solidFill>
              </a:rPr>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array[3]</a:t>
            </a:r>
            <a:r>
              <a:rPr lang="zh-CN" altLang="en-US" sz="1400">
                <a:solidFill>
                  <a:srgbClr val="008000"/>
                </a:solidFill>
              </a:rPr>
              <a:t>的值</a:t>
            </a:r>
          </a:p>
          <a:p>
            <a:pPr algn="just" defTabSz="360363">
              <a:lnSpc>
                <a:spcPct val="120000"/>
              </a:lnSpc>
              <a:defRPr/>
            </a:pPr>
            <a:r>
              <a:rPr lang="en-US" altLang="zh-CN" sz="1400" smtClean="0">
                <a:solidFill>
                  <a:schemeClr val="tx1"/>
                </a:solidFill>
              </a:rPr>
              <a:t>}</a:t>
            </a:r>
            <a:endParaRPr lang="zh-CN" altLang="en-US" sz="1400">
              <a:solidFill>
                <a:srgbClr val="008000"/>
              </a:solidFill>
            </a:endParaRPr>
          </a:p>
        </p:txBody>
      </p:sp>
    </p:spTree>
    <p:extLst>
      <p:ext uri="{BB962C8B-B14F-4D97-AF65-F5344CB8AC3E}">
        <p14:creationId xmlns:p14="http://schemas.microsoft.com/office/powerpoint/2010/main" xmlns="" val="2015219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i,a[10]={3,7,9,11,0,6,7,5,4,2};</a:t>
            </a:r>
          </a:p>
          <a:p>
            <a:pPr defTabSz="363538"/>
            <a:r>
              <a:rPr lang="en-US" altLang="zh-CN" sz="1400"/>
              <a:t>	printf("The original array:\n");</a:t>
            </a:r>
          </a:p>
          <a:p>
            <a:pPr defTabSz="363538"/>
            <a:r>
              <a:rPr lang="en-US" altLang="zh-CN" sz="1400"/>
              <a:t>	for(i=0;i&lt;10;i++)</a:t>
            </a:r>
          </a:p>
          <a:p>
            <a:pPr defTabSz="363538"/>
            <a:r>
              <a:rPr lang="en-US" altLang="zh-CN" sz="1400"/>
              <a:t>	</a:t>
            </a:r>
            <a:r>
              <a:rPr lang="en-US" altLang="zh-CN" sz="1400" smtClean="0"/>
              <a:t>	printf</a:t>
            </a:r>
            <a:r>
              <a:rPr lang="en-US" altLang="zh-CN" sz="1400"/>
              <a:t>("%d ",a[i]);	</a:t>
            </a:r>
            <a:r>
              <a:rPr lang="en-US" altLang="zh-CN" sz="1400">
                <a:solidFill>
                  <a:srgbClr val="008000"/>
                </a:solidFill>
              </a:rPr>
              <a:t>//</a:t>
            </a:r>
            <a:r>
              <a:rPr lang="zh-CN" altLang="en-US" sz="1400">
                <a:solidFill>
                  <a:srgbClr val="008000"/>
                </a:solidFill>
              </a:rPr>
              <a:t>输出未交换时数组各元素的值</a:t>
            </a:r>
          </a:p>
          <a:p>
            <a:pPr defTabSz="363538"/>
            <a:r>
              <a:rPr lang="zh-CN" altLang="en-US" sz="1400"/>
              <a:t>	</a:t>
            </a:r>
            <a:r>
              <a:rPr lang="en-US" altLang="zh-CN" sz="1400"/>
              <a:t>printf("\n");</a:t>
            </a:r>
          </a:p>
          <a:p>
            <a:pPr defTabSz="363538"/>
            <a:r>
              <a:rPr lang="en-US" altLang="zh-CN" sz="1400"/>
              <a:t>	inv(a,10);	</a:t>
            </a:r>
            <a:r>
              <a:rPr lang="en-US" altLang="zh-CN" sz="1400" smtClean="0"/>
              <a:t>			</a:t>
            </a:r>
            <a:r>
              <a:rPr lang="en-US" altLang="zh-CN" sz="1400" smtClean="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函数，进行交换</a:t>
            </a:r>
          </a:p>
          <a:p>
            <a:pPr defTabSz="363538"/>
            <a:r>
              <a:rPr lang="zh-CN" altLang="en-US" sz="1400"/>
              <a:t>	</a:t>
            </a:r>
            <a:r>
              <a:rPr lang="en-US" altLang="zh-CN" sz="1400"/>
              <a:t>printf("The array has been inverted:\n");</a:t>
            </a:r>
          </a:p>
          <a:p>
            <a:pPr defTabSz="363538"/>
            <a:r>
              <a:rPr lang="en-US" altLang="zh-CN" sz="1400"/>
              <a:t>	for(i=0;i&lt;10;i++)</a:t>
            </a:r>
          </a:p>
          <a:p>
            <a:pPr defTabSz="363538"/>
            <a:r>
              <a:rPr lang="en-US" altLang="zh-CN" sz="1400"/>
              <a:t>	</a:t>
            </a:r>
            <a:r>
              <a:rPr lang="en-US" altLang="zh-CN" sz="1400" smtClean="0"/>
              <a:t>	printf</a:t>
            </a:r>
            <a:r>
              <a:rPr lang="en-US" altLang="zh-CN" sz="1400"/>
              <a:t>("%d ",a[i]);	</a:t>
            </a:r>
            <a:r>
              <a:rPr lang="en-US" altLang="zh-CN" sz="1400">
                <a:solidFill>
                  <a:srgbClr val="008000"/>
                </a:solidFill>
              </a:rPr>
              <a:t>//</a:t>
            </a:r>
            <a:r>
              <a:rPr lang="zh-CN" altLang="en-US" sz="1400">
                <a:solidFill>
                  <a:srgbClr val="008000"/>
                </a:solidFill>
              </a:rPr>
              <a:t>输出交换后数组各元素的值</a:t>
            </a:r>
          </a:p>
          <a:p>
            <a:pPr defTabSz="363538"/>
            <a:r>
              <a:rPr lang="zh-CN" altLang="en-US" sz="1400"/>
              <a:t>	</a:t>
            </a:r>
            <a:r>
              <a:rPr lang="en-US" altLang="zh-CN" sz="1400"/>
              <a:t>printf("\n");</a:t>
            </a:r>
          </a:p>
          <a:p>
            <a:pPr defTabSz="363538"/>
            <a:r>
              <a:rPr lang="en-US" altLang="zh-CN" sz="1400"/>
              <a:t>	return 0;</a:t>
            </a:r>
          </a:p>
          <a:p>
            <a:pPr defTabSz="363538"/>
            <a:r>
              <a:rPr lang="en-US" altLang="zh-CN" sz="1400" smtClean="0"/>
              <a:t>}</a:t>
            </a:r>
            <a:endParaRPr lang="en-US" altLang="zh-CN" sz="1400"/>
          </a:p>
          <a:p>
            <a:pPr defTabSz="363538"/>
            <a:r>
              <a:rPr lang="en-US" altLang="zh-CN" sz="1400"/>
              <a:t>void inv(int x[],int n)	</a:t>
            </a:r>
            <a:r>
              <a:rPr lang="en-US" altLang="zh-CN" sz="1400" smtClean="0"/>
              <a:t>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是数组名</a:t>
            </a:r>
          </a:p>
          <a:p>
            <a:pPr defTabSz="363538"/>
            <a:r>
              <a:rPr lang="en-US" altLang="zh-CN" sz="1400"/>
              <a:t>{	int temp,i,j,m=(n-1)/2;</a:t>
            </a:r>
          </a:p>
          <a:p>
            <a:pPr defTabSz="363538"/>
            <a:r>
              <a:rPr lang="en-US" altLang="zh-CN" sz="1400"/>
              <a:t>	for(i=0;i&lt;=m;i++)</a:t>
            </a:r>
          </a:p>
          <a:p>
            <a:pPr defTabSz="363538"/>
            <a:r>
              <a:rPr lang="en-US" altLang="zh-CN" sz="1400"/>
              <a:t>	{	j=n-1-i;</a:t>
            </a:r>
          </a:p>
          <a:p>
            <a:pPr defTabSz="363538"/>
            <a:r>
              <a:rPr lang="en-US" altLang="zh-CN" sz="1400"/>
              <a:t>		temp=x[i</a:t>
            </a:r>
            <a:r>
              <a:rPr lang="en-US" altLang="zh-CN" sz="1400" smtClean="0"/>
              <a:t>]; x[i</a:t>
            </a:r>
            <a:r>
              <a:rPr lang="en-US" altLang="zh-CN" sz="1400"/>
              <a:t>]=x[j</a:t>
            </a:r>
            <a:r>
              <a:rPr lang="en-US" altLang="zh-CN" sz="1400" smtClean="0"/>
              <a:t>]; x[j</a:t>
            </a:r>
            <a:r>
              <a:rPr lang="en-US" altLang="zh-CN" sz="1400"/>
              <a:t>]=temp;	</a:t>
            </a:r>
            <a:r>
              <a:rPr lang="en-US" altLang="zh-CN" sz="1400" smtClean="0">
                <a:solidFill>
                  <a:srgbClr val="008000"/>
                </a:solidFill>
              </a:rPr>
              <a:t>//</a:t>
            </a:r>
            <a:r>
              <a:rPr lang="zh-CN" altLang="en-US" sz="1400">
                <a:solidFill>
                  <a:srgbClr val="008000"/>
                </a:solidFill>
              </a:rPr>
              <a:t>把</a:t>
            </a:r>
            <a:r>
              <a:rPr lang="en-US" altLang="zh-CN" sz="1400">
                <a:solidFill>
                  <a:srgbClr val="008000"/>
                </a:solidFill>
              </a:rPr>
              <a:t>x[i]</a:t>
            </a:r>
            <a:r>
              <a:rPr lang="zh-CN" altLang="en-US" sz="1400">
                <a:solidFill>
                  <a:srgbClr val="008000"/>
                </a:solidFill>
              </a:rPr>
              <a:t>和</a:t>
            </a:r>
            <a:r>
              <a:rPr lang="en-US" altLang="zh-CN" sz="1400">
                <a:solidFill>
                  <a:srgbClr val="008000"/>
                </a:solidFill>
              </a:rPr>
              <a:t>x[j]</a:t>
            </a:r>
            <a:r>
              <a:rPr lang="zh-CN" altLang="en-US" sz="1400">
                <a:solidFill>
                  <a:srgbClr val="008000"/>
                </a:solidFill>
              </a:rPr>
              <a:t>交换</a:t>
            </a:r>
          </a:p>
          <a:p>
            <a:pPr defTabSz="363538"/>
            <a:r>
              <a:rPr lang="zh-CN" altLang="en-US" sz="1400"/>
              <a:t>	</a:t>
            </a:r>
            <a:r>
              <a:rPr lang="en-US" altLang="zh-CN" sz="1400"/>
              <a:t>}</a:t>
            </a:r>
          </a:p>
          <a:p>
            <a:pPr defTabSz="363538"/>
            <a:r>
              <a:rPr lang="en-US" altLang="zh-CN" sz="1400"/>
              <a:t>	return;</a:t>
            </a:r>
          </a:p>
          <a:p>
            <a:pPr defTabSz="363538"/>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2075833350"/>
              </p:ext>
            </p:extLst>
          </p:nvPr>
        </p:nvGraphicFramePr>
        <p:xfrm>
          <a:off x="5790405" y="538771"/>
          <a:ext cx="3623010" cy="914400"/>
        </p:xfrm>
        <a:graphic>
          <a:graphicData uri="http://schemas.openxmlformats.org/drawingml/2006/table">
            <a:tbl>
              <a:tblPr>
                <a:tableStyleId>{5C22544A-7EE6-4342-B048-85BDC9FD1C3A}</a:tableStyleId>
              </a:tblPr>
              <a:tblGrid>
                <a:gridCol w="362301">
                  <a:extLst>
                    <a:ext uri="{9D8B030D-6E8A-4147-A177-3AD203B41FA5}">
                      <a16:colId xmlns:a16="http://schemas.microsoft.com/office/drawing/2014/main" xmlns="" val="3817862434"/>
                    </a:ext>
                  </a:extLst>
                </a:gridCol>
                <a:gridCol w="362301">
                  <a:extLst>
                    <a:ext uri="{9D8B030D-6E8A-4147-A177-3AD203B41FA5}">
                      <a16:colId xmlns:a16="http://schemas.microsoft.com/office/drawing/2014/main" xmlns="" val="1037187938"/>
                    </a:ext>
                  </a:extLst>
                </a:gridCol>
                <a:gridCol w="362301">
                  <a:extLst>
                    <a:ext uri="{9D8B030D-6E8A-4147-A177-3AD203B41FA5}">
                      <a16:colId xmlns:a16="http://schemas.microsoft.com/office/drawing/2014/main" xmlns="" val="1037219935"/>
                    </a:ext>
                  </a:extLst>
                </a:gridCol>
                <a:gridCol w="362301">
                  <a:extLst>
                    <a:ext uri="{9D8B030D-6E8A-4147-A177-3AD203B41FA5}">
                      <a16:colId xmlns:a16="http://schemas.microsoft.com/office/drawing/2014/main" xmlns="" val="1525834469"/>
                    </a:ext>
                  </a:extLst>
                </a:gridCol>
                <a:gridCol w="362301">
                  <a:extLst>
                    <a:ext uri="{9D8B030D-6E8A-4147-A177-3AD203B41FA5}">
                      <a16:colId xmlns:a16="http://schemas.microsoft.com/office/drawing/2014/main" xmlns="" val="1911880979"/>
                    </a:ext>
                  </a:extLst>
                </a:gridCol>
                <a:gridCol w="362301">
                  <a:extLst>
                    <a:ext uri="{9D8B030D-6E8A-4147-A177-3AD203B41FA5}">
                      <a16:colId xmlns:a16="http://schemas.microsoft.com/office/drawing/2014/main" xmlns="" val="2997180345"/>
                    </a:ext>
                  </a:extLst>
                </a:gridCol>
                <a:gridCol w="362301">
                  <a:extLst>
                    <a:ext uri="{9D8B030D-6E8A-4147-A177-3AD203B41FA5}">
                      <a16:colId xmlns:a16="http://schemas.microsoft.com/office/drawing/2014/main" xmlns="" val="4032784791"/>
                    </a:ext>
                  </a:extLst>
                </a:gridCol>
                <a:gridCol w="362301">
                  <a:extLst>
                    <a:ext uri="{9D8B030D-6E8A-4147-A177-3AD203B41FA5}">
                      <a16:colId xmlns:a16="http://schemas.microsoft.com/office/drawing/2014/main" xmlns="" val="4217575647"/>
                    </a:ext>
                  </a:extLst>
                </a:gridCol>
                <a:gridCol w="362301">
                  <a:extLst>
                    <a:ext uri="{9D8B030D-6E8A-4147-A177-3AD203B41FA5}">
                      <a16:colId xmlns:a16="http://schemas.microsoft.com/office/drawing/2014/main" xmlns="" val="2313449745"/>
                    </a:ext>
                  </a:extLst>
                </a:gridCol>
                <a:gridCol w="362301">
                  <a:extLst>
                    <a:ext uri="{9D8B030D-6E8A-4147-A177-3AD203B41FA5}">
                      <a16:colId xmlns:a16="http://schemas.microsoft.com/office/drawing/2014/main" xmlns="" val="394942706"/>
                    </a:ext>
                  </a:extLst>
                </a:gridCol>
              </a:tblGrid>
              <a:tr h="0">
                <a:tc>
                  <a:txBody>
                    <a:bodyPr/>
                    <a:lstStyle/>
                    <a:p>
                      <a:pPr algn="ctr"/>
                      <a:r>
                        <a:rPr lang="en-US" altLang="zh-CN" sz="1400" smtClean="0"/>
                        <a:t>3</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9</a:t>
                      </a:r>
                      <a:endParaRPr lang="zh-CN" altLang="en-US" sz="1400"/>
                    </a:p>
                  </a:txBody>
                  <a:tcPr marL="36000" marR="36000" marT="0" marB="0">
                    <a:lnB w="12700" cmpd="sng">
                      <a:noFill/>
                    </a:lnB>
                  </a:tcPr>
                </a:tc>
                <a:tc>
                  <a:txBody>
                    <a:bodyPr/>
                    <a:lstStyle/>
                    <a:p>
                      <a:pPr algn="ctr"/>
                      <a:r>
                        <a:rPr lang="en-US" altLang="zh-CN" sz="1400" smtClean="0"/>
                        <a:t>11</a:t>
                      </a:r>
                      <a:endParaRPr lang="zh-CN" altLang="en-US" sz="1400"/>
                    </a:p>
                  </a:txBody>
                  <a:tcPr marL="36000" marR="36000" marT="0" marB="0">
                    <a:lnB w="12700" cmpd="sng">
                      <a:noFill/>
                    </a:lnB>
                  </a:tcPr>
                </a:tc>
                <a:tc>
                  <a:txBody>
                    <a:bodyPr/>
                    <a:lstStyle/>
                    <a:p>
                      <a:pPr algn="ctr"/>
                      <a:r>
                        <a:rPr lang="en-US" altLang="zh-CN" sz="1400" smtClean="0"/>
                        <a:t>0</a:t>
                      </a:r>
                      <a:endParaRPr lang="zh-CN" altLang="en-US" sz="1400"/>
                    </a:p>
                  </a:txBody>
                  <a:tcPr marL="36000" marR="36000" marT="0" marB="0">
                    <a:lnB w="12700" cmpd="sng">
                      <a:noFill/>
                    </a:lnB>
                  </a:tcPr>
                </a:tc>
                <a:tc>
                  <a:txBody>
                    <a:bodyPr/>
                    <a:lstStyle/>
                    <a:p>
                      <a:pPr algn="ctr"/>
                      <a:r>
                        <a:rPr lang="en-US" altLang="zh-CN" sz="1400" smtClean="0"/>
                        <a:t>6</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5</a:t>
                      </a:r>
                      <a:endParaRPr lang="zh-CN" altLang="en-US" sz="1400"/>
                    </a:p>
                  </a:txBody>
                  <a:tcPr marL="36000" marR="36000" marT="0" marB="0">
                    <a:lnB w="12700" cmpd="sng">
                      <a:noFill/>
                    </a:lnB>
                  </a:tcPr>
                </a:tc>
                <a:tc>
                  <a:txBody>
                    <a:bodyPr/>
                    <a:lstStyle/>
                    <a:p>
                      <a:pPr algn="ctr"/>
                      <a:r>
                        <a:rPr lang="en-US" altLang="zh-CN" sz="1400" smtClean="0"/>
                        <a:t>4</a:t>
                      </a:r>
                      <a:endParaRPr lang="zh-CN" altLang="en-US" sz="1400"/>
                    </a:p>
                  </a:txBody>
                  <a:tcPr marL="36000" marR="36000" marT="0" marB="0">
                    <a:lnB w="12700" cmpd="sng">
                      <a:noFill/>
                    </a:lnB>
                  </a:tcPr>
                </a:tc>
                <a:tc>
                  <a:txBody>
                    <a:bodyPr/>
                    <a:lstStyle/>
                    <a:p>
                      <a:pPr algn="ctr"/>
                      <a:r>
                        <a:rPr lang="en-US" altLang="zh-CN" sz="1400" smtClean="0"/>
                        <a:t>2</a:t>
                      </a:r>
                      <a:endParaRPr lang="zh-CN" altLang="en-US" sz="1400"/>
                    </a:p>
                  </a:txBody>
                  <a:tcPr marL="36000" marR="36000" marT="0" marB="0">
                    <a:lnB w="12700" cmpd="sng">
                      <a:noFill/>
                    </a:lnB>
                  </a:tcPr>
                </a:tc>
                <a:extLst>
                  <a:ext uri="{0D108BD9-81ED-4DB2-BD59-A6C34878D82A}">
                    <a16:rowId xmlns:a16="http://schemas.microsoft.com/office/drawing/2014/main" xmlns="" val="1889355320"/>
                  </a:ext>
                </a:extLst>
              </a:tr>
              <a:tr h="0">
                <a:tc>
                  <a:txBody>
                    <a:bodyPr/>
                    <a:lstStyle/>
                    <a:p>
                      <a:pPr algn="ctr"/>
                      <a:r>
                        <a:rPr lang="zh-CN" altLang="en-US" sz="1800" b="0" smtClean="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3748217"/>
                  </a:ext>
                </a:extLst>
              </a:tr>
              <a:tr h="0">
                <a:tc>
                  <a:txBody>
                    <a:bodyPr/>
                    <a:lstStyle/>
                    <a:p>
                      <a:pPr algn="ctr"/>
                      <a:r>
                        <a:rPr lang="en-US" altLang="zh-CN" sz="1400" smtClean="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7335906"/>
                  </a:ext>
                </a:extLst>
              </a:tr>
              <a:tr h="0">
                <a:tc>
                  <a:txBody>
                    <a:bodyPr/>
                    <a:lstStyle/>
                    <a:p>
                      <a:pPr algn="ctr"/>
                      <a:r>
                        <a:rPr lang="en-US" altLang="zh-CN" sz="1400" smtClean="0"/>
                        <a:t>2</a:t>
                      </a:r>
                      <a:endParaRPr lang="zh-CN" altLang="en-US" sz="1400"/>
                    </a:p>
                  </a:txBody>
                  <a:tcPr marL="36000" marR="36000" marT="0" marB="0">
                    <a:lnT w="12700" cmpd="sng">
                      <a:noFill/>
                    </a:lnT>
                  </a:tcPr>
                </a:tc>
                <a:tc>
                  <a:txBody>
                    <a:bodyPr/>
                    <a:lstStyle/>
                    <a:p>
                      <a:pPr algn="ctr"/>
                      <a:r>
                        <a:rPr lang="en-US" altLang="zh-CN" sz="1400" smtClean="0"/>
                        <a:t>4</a:t>
                      </a:r>
                      <a:endParaRPr lang="zh-CN" altLang="en-US" sz="1400"/>
                    </a:p>
                  </a:txBody>
                  <a:tcPr marL="36000" marR="36000" marT="0" marB="0">
                    <a:lnT w="12700" cmpd="sng">
                      <a:noFill/>
                    </a:lnT>
                  </a:tcPr>
                </a:tc>
                <a:tc>
                  <a:txBody>
                    <a:bodyPr/>
                    <a:lstStyle/>
                    <a:p>
                      <a:pPr algn="ctr"/>
                      <a:r>
                        <a:rPr lang="en-US" altLang="zh-CN" sz="1400" smtClean="0"/>
                        <a:t>5</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6</a:t>
                      </a:r>
                      <a:endParaRPr lang="zh-CN" altLang="en-US" sz="1400"/>
                    </a:p>
                  </a:txBody>
                  <a:tcPr marL="36000" marR="36000" marT="0" marB="0">
                    <a:lnT w="12700" cmpd="sng">
                      <a:noFill/>
                    </a:lnT>
                  </a:tcPr>
                </a:tc>
                <a:tc>
                  <a:txBody>
                    <a:bodyPr/>
                    <a:lstStyle/>
                    <a:p>
                      <a:pPr algn="ctr"/>
                      <a:r>
                        <a:rPr lang="en-US" altLang="zh-CN" sz="1400" smtClean="0"/>
                        <a:t>0</a:t>
                      </a:r>
                      <a:endParaRPr lang="zh-CN" altLang="en-US" sz="1400"/>
                    </a:p>
                  </a:txBody>
                  <a:tcPr marL="36000" marR="36000" marT="0" marB="0">
                    <a:lnT w="12700" cmpd="sng">
                      <a:noFill/>
                    </a:lnT>
                  </a:tcPr>
                </a:tc>
                <a:tc>
                  <a:txBody>
                    <a:bodyPr/>
                    <a:lstStyle/>
                    <a:p>
                      <a:pPr algn="ctr"/>
                      <a:r>
                        <a:rPr lang="en-US" altLang="zh-CN" sz="1400" smtClean="0"/>
                        <a:t>11</a:t>
                      </a:r>
                      <a:endParaRPr lang="zh-CN" altLang="en-US" sz="1400"/>
                    </a:p>
                  </a:txBody>
                  <a:tcPr marL="36000" marR="36000" marT="0" marB="0">
                    <a:lnT w="12700" cmpd="sng">
                      <a:noFill/>
                    </a:lnT>
                  </a:tcPr>
                </a:tc>
                <a:tc>
                  <a:txBody>
                    <a:bodyPr/>
                    <a:lstStyle/>
                    <a:p>
                      <a:pPr algn="ctr"/>
                      <a:r>
                        <a:rPr lang="en-US" altLang="zh-CN" sz="1400" smtClean="0"/>
                        <a:t>9</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3</a:t>
                      </a:r>
                      <a:endParaRPr lang="zh-CN" altLang="en-US" sz="1400"/>
                    </a:p>
                  </a:txBody>
                  <a:tcPr marL="36000" marR="36000" marT="0" marB="0">
                    <a:lnT w="12700" cmpd="sng">
                      <a:noFill/>
                    </a:lnT>
                  </a:tcPr>
                </a:tc>
                <a:extLst>
                  <a:ext uri="{0D108BD9-81ED-4DB2-BD59-A6C34878D82A}">
                    <a16:rowId xmlns:a16="http://schemas.microsoft.com/office/drawing/2014/main" xmlns="" val="1234631809"/>
                  </a:ext>
                </a:extLst>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a:extLst>
              <a:ext uri="{FF2B5EF4-FFF2-40B4-BE49-F238E27FC236}">
                <a16:creationId xmlns:a16="http://schemas.microsoft.com/office/drawing/2014/main" xmlns="" id="{5382CD89-35B6-4BD4-B332-B011068CC402}"/>
              </a:ext>
            </a:extLst>
          </p:cNvPr>
          <p:cNvSpPr/>
          <p:nvPr/>
        </p:nvSpPr>
        <p:spPr>
          <a:xfrm>
            <a:off x="5790405" y="1595337"/>
            <a:ext cx="4218300"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a:t>
            </a:r>
          </a:p>
          <a:p>
            <a:pPr defTabSz="363538"/>
            <a:r>
              <a:rPr lang="en-US" altLang="zh-CN" sz="1400"/>
              <a:t>	int i,a[10]={3,7,9,11,0,6,7,5,4,2};</a:t>
            </a:r>
          </a:p>
          <a:p>
            <a:pPr defTabSz="363538"/>
            <a:r>
              <a:rPr lang="en-US" altLang="zh-CN" sz="1400"/>
              <a:t>	printf("The original array:\n");</a:t>
            </a:r>
          </a:p>
          <a:p>
            <a:pPr defTabSz="363538"/>
            <a:r>
              <a:rPr lang="en-US" altLang="zh-CN" sz="1400"/>
              <a:t>	for(i=0;i&lt;10;i++)</a:t>
            </a:r>
          </a:p>
          <a:p>
            <a:pPr defTabSz="363538"/>
            <a:r>
              <a:rPr lang="en-US" altLang="zh-CN" sz="1400"/>
              <a:t>		printf("%d ",a[i]);</a:t>
            </a:r>
          </a:p>
          <a:p>
            <a:pPr defTabSz="363538"/>
            <a:r>
              <a:rPr lang="en-US" altLang="zh-CN" sz="1400"/>
              <a:t>	printf("\n");</a:t>
            </a:r>
          </a:p>
          <a:p>
            <a:pPr defTabSz="363538"/>
            <a:r>
              <a:rPr lang="en-US" altLang="zh-CN" sz="1400"/>
              <a:t>	inv(a,10);</a:t>
            </a:r>
          </a:p>
          <a:p>
            <a:pPr defTabSz="363538"/>
            <a:r>
              <a:rPr lang="en-US" altLang="zh-CN" sz="1400"/>
              <a:t>	printf("The array has been inverted:\n");</a:t>
            </a:r>
          </a:p>
          <a:p>
            <a:pPr defTabSz="363538"/>
            <a:r>
              <a:rPr lang="en-US" altLang="zh-CN" sz="1400"/>
              <a:t>	for(i=0;i&lt;10;i++)</a:t>
            </a:r>
          </a:p>
          <a:p>
            <a:pPr defTabSz="363538"/>
            <a:r>
              <a:rPr lang="en-US" altLang="zh-CN" sz="1400"/>
              <a:t>		printf("%d ",a[i]);</a:t>
            </a:r>
          </a:p>
          <a:p>
            <a:pPr defTabSz="363538"/>
            <a:r>
              <a:rPr lang="en-US" altLang="zh-CN" sz="1400"/>
              <a:t>	printf("\n");</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inv(int </a:t>
            </a:r>
            <a:r>
              <a:rPr lang="en-US" altLang="zh-CN" sz="1400">
                <a:solidFill>
                  <a:schemeClr val="accent6"/>
                </a:solidFill>
              </a:rPr>
              <a:t>*x</a:t>
            </a:r>
            <a:r>
              <a:rPr lang="en-US" altLang="zh-CN" sz="1400"/>
              <a:t>,int n)	</a:t>
            </a:r>
            <a:r>
              <a:rPr lang="en-US" altLang="zh-CN" sz="1400" smtClean="0"/>
              <a:t>		</a:t>
            </a: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a:r>
              <a:rPr lang="en-US" altLang="zh-CN" sz="1400"/>
              <a:t>{	int </a:t>
            </a:r>
            <a:r>
              <a:rPr lang="en-US" altLang="zh-CN" sz="1400">
                <a:solidFill>
                  <a:schemeClr val="accent6"/>
                </a:solidFill>
              </a:rPr>
              <a:t>*p</a:t>
            </a:r>
            <a:r>
              <a:rPr lang="en-US" altLang="zh-CN" sz="1400"/>
              <a:t>,temp,</a:t>
            </a:r>
            <a:r>
              <a:rPr lang="en-US" altLang="zh-CN" sz="1400">
                <a:solidFill>
                  <a:schemeClr val="accent6"/>
                </a:solidFill>
              </a:rPr>
              <a:t>*i</a:t>
            </a:r>
            <a:r>
              <a:rPr lang="en-US" altLang="zh-CN" sz="1400"/>
              <a:t>,</a:t>
            </a:r>
            <a:r>
              <a:rPr lang="en-US" altLang="zh-CN" sz="1400">
                <a:solidFill>
                  <a:schemeClr val="accent6"/>
                </a:solidFill>
              </a:rPr>
              <a:t>*j</a:t>
            </a:r>
            <a:r>
              <a:rPr lang="en-US" altLang="zh-CN" sz="1400"/>
              <a:t>,m=(n-1)/2;</a:t>
            </a:r>
          </a:p>
          <a:p>
            <a:pPr defTabSz="363538"/>
            <a:r>
              <a:rPr lang="en-US" altLang="zh-CN" sz="1400"/>
              <a:t>	</a:t>
            </a:r>
            <a:r>
              <a:rPr lang="en-US" altLang="zh-CN" sz="1400">
                <a:solidFill>
                  <a:schemeClr val="accent6"/>
                </a:solidFill>
              </a:rPr>
              <a:t>i=x</a:t>
            </a:r>
            <a:r>
              <a:rPr lang="en-US" altLang="zh-CN" sz="1400" smtClean="0">
                <a:solidFill>
                  <a:schemeClr val="accent6"/>
                </a:solidFill>
              </a:rPr>
              <a:t>; j=x+n-1; p=x+m</a:t>
            </a:r>
            <a:r>
              <a:rPr lang="en-US" altLang="zh-CN" sz="1400">
                <a:solidFill>
                  <a:schemeClr val="accent6"/>
                </a:solidFill>
              </a:rPr>
              <a:t>;</a:t>
            </a:r>
          </a:p>
          <a:p>
            <a:pPr defTabSz="363538"/>
            <a:r>
              <a:rPr lang="en-US" altLang="zh-CN" sz="1400"/>
              <a:t>	for(</a:t>
            </a:r>
            <a:r>
              <a:rPr lang="en-US" altLang="zh-CN" sz="1400">
                <a:solidFill>
                  <a:schemeClr val="accent6"/>
                </a:solidFill>
              </a:rPr>
              <a:t>;i&lt;=p;i++,j--</a:t>
            </a:r>
            <a:r>
              <a:rPr lang="en-US" altLang="zh-CN" sz="1400"/>
              <a:t>)</a:t>
            </a:r>
          </a:p>
          <a:p>
            <a:pPr defTabSz="363538"/>
            <a:r>
              <a:rPr lang="en-US" altLang="zh-CN" sz="1400"/>
              <a:t>	{	</a:t>
            </a:r>
            <a:r>
              <a:rPr lang="en-US" altLang="zh-CN" sz="1400">
                <a:solidFill>
                  <a:schemeClr val="accent6"/>
                </a:solidFill>
              </a:rPr>
              <a:t>temp=*i</a:t>
            </a:r>
            <a:r>
              <a:rPr lang="en-US" altLang="zh-CN" sz="1400" smtClean="0">
                <a:solidFill>
                  <a:schemeClr val="accent6"/>
                </a:solidFill>
              </a:rPr>
              <a:t>; *</a:t>
            </a:r>
            <a:r>
              <a:rPr lang="en-US" altLang="zh-CN" sz="1400">
                <a:solidFill>
                  <a:schemeClr val="accent6"/>
                </a:solidFill>
              </a:rPr>
              <a:t>i=*j</a:t>
            </a:r>
            <a:r>
              <a:rPr lang="en-US" altLang="zh-CN" sz="1400" smtClean="0">
                <a:solidFill>
                  <a:schemeClr val="accent6"/>
                </a:solidFill>
              </a:rPr>
              <a:t>; *</a:t>
            </a:r>
            <a:r>
              <a:rPr lang="en-US" altLang="zh-CN" sz="1400">
                <a:solidFill>
                  <a:schemeClr val="accent6"/>
                </a:solidFill>
              </a:rPr>
              <a:t>j=temp;</a:t>
            </a:r>
            <a:r>
              <a:rPr lang="en-US" altLang="zh-CN" sz="1400"/>
              <a:t>}	</a:t>
            </a:r>
            <a:r>
              <a:rPr lang="en-US" altLang="zh-CN" sz="1400">
                <a:solidFill>
                  <a:srgbClr val="008000"/>
                </a:solidFill>
              </a:rPr>
              <a:t>//*i</a:t>
            </a:r>
            <a:r>
              <a:rPr lang="zh-CN" altLang="en-US" sz="1400">
                <a:solidFill>
                  <a:srgbClr val="008000"/>
                </a:solidFill>
              </a:rPr>
              <a:t>与*</a:t>
            </a:r>
            <a:r>
              <a:rPr lang="en-US" altLang="zh-CN" sz="1400">
                <a:solidFill>
                  <a:srgbClr val="008000"/>
                </a:solidFill>
              </a:rPr>
              <a:t>j</a:t>
            </a:r>
            <a:r>
              <a:rPr lang="zh-CN" altLang="en-US" sz="1400">
                <a:solidFill>
                  <a:srgbClr val="008000"/>
                </a:solidFill>
              </a:rPr>
              <a:t>交换</a:t>
            </a:r>
          </a:p>
          <a:p>
            <a:pPr defTabSz="363538"/>
            <a:r>
              <a:rPr lang="zh-CN" altLang="en-US" sz="1400"/>
              <a:t>	</a:t>
            </a:r>
            <a:r>
              <a:rPr lang="en-US" altLang="zh-CN" sz="1400"/>
              <a:t>return;</a:t>
            </a:r>
          </a:p>
          <a:p>
            <a:pPr defTabSz="363538"/>
            <a:r>
              <a:rPr lang="en-US" altLang="zh-CN" sz="1400"/>
              <a:t>}</a:t>
            </a:r>
            <a:endParaRPr lang="zh-CN" altLang="en-US" sz="1400" b="1" dirty="0">
              <a:solidFill>
                <a:srgbClr val="008000"/>
              </a:solidFill>
            </a:endParaRPr>
          </a:p>
        </p:txBody>
      </p:sp>
      <p:pic>
        <p:nvPicPr>
          <p:cNvPr id="8" name="图片 7"/>
          <p:cNvPicPr>
            <a:picLocks noChangeAspect="1"/>
          </p:cNvPicPr>
          <p:nvPr/>
        </p:nvPicPr>
        <p:blipFill>
          <a:blip r:embed="rId3" cstate="print"/>
          <a:stretch>
            <a:fillRect/>
          </a:stretch>
        </p:blipFill>
        <p:spPr>
          <a:xfrm>
            <a:off x="9503913" y="596250"/>
            <a:ext cx="2592009" cy="856921"/>
          </a:xfrm>
          <a:prstGeom prst="rect">
            <a:avLst/>
          </a:prstGeom>
        </p:spPr>
      </p:pic>
      <p:graphicFrame>
        <p:nvGraphicFramePr>
          <p:cNvPr id="17" name="表格 16"/>
          <p:cNvGraphicFramePr>
            <a:graphicFrameLocks noGrp="1"/>
          </p:cNvGraphicFramePr>
          <p:nvPr>
            <p:extLst>
              <p:ext uri="{D42A27DB-BD31-4B8C-83A1-F6EECF244321}">
                <p14:modId xmlns:p14="http://schemas.microsoft.com/office/powerpoint/2010/main" xmlns="" val="2010460775"/>
              </p:ext>
            </p:extLst>
          </p:nvPr>
        </p:nvGraphicFramePr>
        <p:xfrm>
          <a:off x="10008705" y="2748171"/>
          <a:ext cx="1908000" cy="319992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4019418062"/>
                    </a:ext>
                  </a:extLst>
                </a:gridCol>
                <a:gridCol w="648000">
                  <a:extLst>
                    <a:ext uri="{9D8B030D-6E8A-4147-A177-3AD203B41FA5}">
                      <a16:colId xmlns:a16="http://schemas.microsoft.com/office/drawing/2014/main" xmlns="" val="2733368043"/>
                    </a:ext>
                  </a:extLst>
                </a:gridCol>
                <a:gridCol w="468000">
                  <a:extLst>
                    <a:ext uri="{9D8B030D-6E8A-4147-A177-3AD203B41FA5}">
                      <a16:colId xmlns:a16="http://schemas.microsoft.com/office/drawing/2014/main" xmlns="" val="2833889773"/>
                    </a:ext>
                  </a:extLst>
                </a:gridCol>
              </a:tblGrid>
              <a:tr h="0">
                <a:tc>
                  <a:txBody>
                    <a:bodyPr/>
                    <a:lstStyle/>
                    <a:p>
                      <a:r>
                        <a:rPr lang="en-US" altLang="zh-CN" sz="1600" smtClean="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smtClean="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marL="72000" marR="72000" marT="36000" marB="36000" anchor="ctr">
                    <a:lnL w="12700" cmpd="sng">
                      <a:noFill/>
                    </a:lnL>
                    <a:lnR w="12700" cmpd="sng">
                      <a:noFill/>
                    </a:lnR>
                  </a:tcPr>
                </a:tc>
                <a:tc>
                  <a:txBody>
                    <a:bodyPr/>
                    <a:lstStyle/>
                    <a:p>
                      <a:r>
                        <a:rPr lang="en-US" altLang="zh-CN" sz="1400" smtClean="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r>
                        <a:rPr lang="en-US" altLang="zh-CN" sz="1400" smtClean="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marL="72000" marR="72000" marT="36000" marB="36000" anchor="ctr">
                    <a:lnL w="12700" cmpd="sng">
                      <a:noFill/>
                    </a:lnL>
                    <a:lnR w="12700" cmpd="sng">
                      <a:noFill/>
                    </a:lnR>
                  </a:tcPr>
                </a:tc>
                <a:tc>
                  <a:txBody>
                    <a:bodyPr/>
                    <a:lstStyle/>
                    <a:p>
                      <a:r>
                        <a:rPr lang="en-US" altLang="zh-CN" sz="1400" smtClean="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72000" marR="72000" marT="36000" marB="36000" anchor="ctr">
                    <a:lnL w="12700" cmpd="sng">
                      <a:noFill/>
                    </a:lnL>
                    <a:lnR w="12700" cmpd="sng">
                      <a:noFill/>
                    </a:lnR>
                  </a:tcPr>
                </a:tc>
                <a:tc>
                  <a:txBody>
                    <a:bodyPr/>
                    <a:lstStyle/>
                    <a:p>
                      <a:r>
                        <a:rPr lang="en-US" altLang="zh-CN" sz="1400" smtClean="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a:t>
                      </a:r>
                      <a:endParaRPr lang="zh-CN" altLang="en-US" sz="1400"/>
                    </a:p>
                  </a:txBody>
                  <a:tcPr marL="72000" marR="72000" marT="36000" marB="36000" anchor="ctr">
                    <a:lnL w="12700" cmpd="sng">
                      <a:noFill/>
                    </a:lnL>
                    <a:lnR w="12700" cmpd="sng">
                      <a:noFill/>
                    </a:lnR>
                  </a:tcPr>
                </a:tc>
                <a:tc>
                  <a:txBody>
                    <a:bodyPr/>
                    <a:lstStyle/>
                    <a:p>
                      <a:r>
                        <a:rPr lang="en-US" altLang="zh-CN" sz="1400" smtClean="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marL="72000" marR="72000" marT="36000" marB="36000" anchor="ctr">
                    <a:lnL w="12700" cmpd="sng">
                      <a:noFill/>
                    </a:lnL>
                    <a:lnR w="12700" cmpd="sng">
                      <a:noFill/>
                    </a:lnR>
                  </a:tcPr>
                </a:tc>
                <a:tc>
                  <a:txBody>
                    <a:bodyPr/>
                    <a:lstStyle/>
                    <a:p>
                      <a:r>
                        <a:rPr lang="en-US" altLang="zh-CN" sz="1400" smtClean="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marL="72000" marR="72000" marT="36000" marB="36000" anchor="ctr">
                    <a:lnL w="12700" cmpd="sng">
                      <a:noFill/>
                    </a:lnL>
                    <a:lnR w="12700" cmpd="sng">
                      <a:noFill/>
                    </a:lnR>
                  </a:tcPr>
                </a:tc>
                <a:tc>
                  <a:txBody>
                    <a:bodyPr/>
                    <a:lstStyle/>
                    <a:p>
                      <a:r>
                        <a:rPr lang="en-US" altLang="zh-CN" sz="1400" smtClean="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j</a:t>
                      </a:r>
                      <a:endParaRPr lang="zh-CN" altLang="en-US" sz="1400" smtClean="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4</a:t>
                      </a:r>
                      <a:endParaRPr lang="zh-CN" altLang="en-US" sz="1400"/>
                    </a:p>
                  </a:txBody>
                  <a:tcPr marL="72000" marR="72000" marT="36000" marB="36000" anchor="ctr">
                    <a:lnL w="12700" cmpd="sng">
                      <a:noFill/>
                    </a:lnL>
                    <a:lnR w="12700" cmpd="sng">
                      <a:noFill/>
                    </a:lnR>
                  </a:tcPr>
                </a:tc>
                <a:tc>
                  <a:txBody>
                    <a:bodyPr/>
                    <a:lstStyle/>
                    <a:p>
                      <a:r>
                        <a:rPr lang="en-US" altLang="zh-CN" sz="1400" smtClean="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2</a:t>
                      </a:r>
                      <a:endParaRPr lang="zh-CN" altLang="en-US" sz="1400"/>
                    </a:p>
                  </a:txBody>
                  <a:tcPr marL="72000" marR="72000" marT="36000" marB="36000" anchor="ctr">
                    <a:lnL w="12700" cmpd="sng">
                      <a:noFill/>
                    </a:lnL>
                    <a:lnR w="12700" cmpd="sng">
                      <a:noFill/>
                    </a:lnR>
                  </a:tcPr>
                </a:tc>
                <a:tc>
                  <a:txBody>
                    <a:bodyPr/>
                    <a:lstStyle/>
                    <a:p>
                      <a:r>
                        <a:rPr lang="en-US" altLang="zh-CN" sz="1400" smtClean="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63310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p>
          <a:p>
            <a:pPr algn="just">
              <a:lnSpc>
                <a:spcPct val="120000"/>
              </a:lnSpc>
              <a:spcBef>
                <a:spcPts val="600"/>
              </a:spcBef>
              <a:spcAft>
                <a:spcPts val="600"/>
              </a:spcAft>
              <a:defRPr/>
            </a:pPr>
            <a:r>
              <a:rPr lang="zh-CN" altLang="en-US" smtClean="0">
                <a:solidFill>
                  <a:schemeClr val="tx1"/>
                </a:solidFill>
              </a:rPr>
              <a:t>① 形参</a:t>
            </a:r>
            <a:r>
              <a:rPr lang="zh-CN" altLang="en-US">
                <a:solidFill>
                  <a:schemeClr val="tx1"/>
                </a:solidFill>
              </a:rPr>
              <a:t>和实参都用数组</a:t>
            </a:r>
            <a:r>
              <a:rPr lang="zh-CN" altLang="en-US" smtClean="0">
                <a:solidFill>
                  <a:schemeClr val="tx1"/>
                </a:solidFill>
              </a:rPr>
              <a:t>名</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② 实参</a:t>
            </a:r>
            <a:r>
              <a:rPr lang="zh-CN" altLang="en-US">
                <a:solidFill>
                  <a:schemeClr val="tx1"/>
                </a:solidFill>
              </a:rPr>
              <a:t>用数组名，形参用指针变量</a:t>
            </a:r>
            <a:r>
              <a:rPr lang="zh-CN" altLang="en-US" smtClean="0">
                <a:solidFill>
                  <a:schemeClr val="tx1"/>
                </a:solidFill>
              </a:rPr>
              <a:t>。</a:t>
            </a:r>
            <a:endParaRPr lang="en-US" altLang="zh-CN">
              <a:solidFill>
                <a:schemeClr val="tx1"/>
              </a:solidFill>
            </a:endParaRPr>
          </a:p>
          <a:p>
            <a:pPr algn="just">
              <a:lnSpc>
                <a:spcPct val="120000"/>
              </a:lnSpc>
              <a:spcBef>
                <a:spcPts val="600"/>
              </a:spcBef>
              <a:spcAft>
                <a:spcPts val="600"/>
              </a:spcAft>
              <a:defRPr/>
            </a:pPr>
            <a:r>
              <a:rPr lang="zh-CN" altLang="en-US" smtClean="0">
                <a:solidFill>
                  <a:schemeClr val="tx1"/>
                </a:solidFill>
              </a:rPr>
              <a:t>③ 实参</a:t>
            </a:r>
            <a:r>
              <a:rPr lang="zh-CN" altLang="en-US">
                <a:solidFill>
                  <a:schemeClr val="tx1"/>
                </a:solidFill>
              </a:rPr>
              <a:t>形参都用指针变量</a:t>
            </a:r>
            <a:r>
              <a:rPr lang="zh-CN" altLang="en-US" smtClean="0">
                <a:solidFill>
                  <a:schemeClr val="tx1"/>
                </a:solidFill>
              </a:rPr>
              <a:t>。</a:t>
            </a:r>
            <a:endParaRPr lang="zh-CN" altLang="en-US">
              <a:solidFill>
                <a:schemeClr val="tx1"/>
              </a:solidFill>
            </a:endParaRPr>
          </a:p>
          <a:p>
            <a:pPr algn="just">
              <a:lnSpc>
                <a:spcPct val="120000"/>
              </a:lnSpc>
              <a:spcBef>
                <a:spcPts val="600"/>
              </a:spcBef>
              <a:spcAft>
                <a:spcPts val="600"/>
              </a:spcAft>
              <a:defRPr/>
            </a:pPr>
            <a:r>
              <a:rPr lang="zh-CN" altLang="en-US" smtClean="0">
                <a:solidFill>
                  <a:schemeClr val="tx1"/>
                </a:solidFill>
              </a:rPr>
              <a:t>④ 实参</a:t>
            </a:r>
            <a:r>
              <a:rPr lang="zh-CN" altLang="en-US">
                <a:solidFill>
                  <a:schemeClr val="tx1"/>
                </a:solidFill>
              </a:rPr>
              <a:t>为指针变量，形参为数组名。</a:t>
            </a:r>
            <a:endParaRPr lang="en-US" altLang="zh-CN">
              <a:solidFill>
                <a:schemeClr val="tx1"/>
              </a:solidFill>
            </a:endParaRPr>
          </a:p>
        </p:txBody>
      </p:sp>
      <mc:AlternateContent xmlns:mc="http://schemas.openxmlformats.org/markup-compatibility/2006">
        <mc:Choice xmlns:a14="http://schemas.microsoft.com/office/drawing/2010/main" xmlns="" Requires="a14">
          <p:sp>
            <p:nvSpPr>
              <p:cNvPr id="10" name="圆角矩形 9">
                <a:extLst>
                  <a:ext uri="{FF2B5EF4-FFF2-40B4-BE49-F238E27FC236}">
                    <a16:creationId xmlns:a16="http://schemas.microsoft.com/office/drawing/2014/main" id="{5382CD89-35B6-4BD4-B332-B011068CC402}"/>
                  </a:ext>
                </a:extLst>
              </p:cNvPr>
              <p:cNvSpPr/>
              <p:nvPr/>
            </p:nvSpPr>
            <p:spPr>
              <a:xfrm>
                <a:off x="4422451" y="1934108"/>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①</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f(a,10);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x[], 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0" name="圆角矩形 9">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a:blip r:embed="rId4" cstate="print"/>
                <a:stretch>
                  <a:fillRect r="-32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圆角矩形 11">
                <a:extLst>
                  <a:ext uri="{FF2B5EF4-FFF2-40B4-BE49-F238E27FC236}">
                    <a16:creationId xmlns:a16="http://schemas.microsoft.com/office/drawing/2014/main" id="{5382CD89-35B6-4BD4-B332-B011068CC402}"/>
                  </a:ext>
                </a:extLst>
              </p:cNvPr>
              <p:cNvSpPr/>
              <p:nvPr/>
            </p:nvSpPr>
            <p:spPr>
              <a:xfrm>
                <a:off x="6044200" y="1907249"/>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smtClean="0">
                    <a:solidFill>
                      <a:schemeClr val="accent1"/>
                    </a:solidFill>
                  </a:rPr>
                  <a:t>②</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f(a,10);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zh-CN" altLang="en-US" sz="1400" smtClean="0">
                    <a:solidFill>
                      <a:schemeClr val="tx1"/>
                    </a:solidFill>
                  </a:rPr>
                  <a:t>*</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2" name="圆角矩形 11">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a:blip r:embed="rId5"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圆角矩形 12">
                <a:extLst>
                  <a:ext uri="{FF2B5EF4-FFF2-40B4-BE49-F238E27FC236}">
                    <a16:creationId xmlns:a16="http://schemas.microsoft.com/office/drawing/2014/main" id="{5382CD89-35B6-4BD4-B332-B011068CC402}"/>
                  </a:ext>
                </a:extLst>
              </p:cNvPr>
              <p:cNvSpPr/>
              <p:nvPr/>
            </p:nvSpPr>
            <p:spPr>
              <a:xfrm>
                <a:off x="7665949" y="1903227"/>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③</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r>
                  <a:rPr lang="zh-CN" altLang="en-US" sz="1400" smtClean="0">
                    <a:solidFill>
                      <a:schemeClr val="tx1"/>
                    </a:solidFill>
                  </a:rPr>
                  <a:t>*</a:t>
                </a:r>
                <a:r>
                  <a:rPr lang="en-US" altLang="zh-CN" sz="1400" smtClean="0">
                    <a:solidFill>
                      <a:schemeClr val="tx1"/>
                    </a:solidFill>
                  </a:rPr>
                  <a:t>p=a;</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f(p,10);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zh-CN" altLang="en-US" sz="1400" smtClean="0">
                    <a:solidFill>
                      <a:schemeClr val="tx1"/>
                    </a:solidFill>
                  </a:rPr>
                  <a:t>*</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3" name="圆角矩形 12">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a:blip r:embed="rId6"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6" name="圆角矩形 15">
                <a:extLst>
                  <a:ext uri="{FF2B5EF4-FFF2-40B4-BE49-F238E27FC236}">
                    <a16:creationId xmlns:a16="http://schemas.microsoft.com/office/drawing/2014/main" id="{5382CD89-35B6-4BD4-B332-B011068CC402}"/>
                  </a:ext>
                </a:extLst>
              </p:cNvPr>
              <p:cNvSpPr/>
              <p:nvPr/>
            </p:nvSpPr>
            <p:spPr>
              <a:xfrm>
                <a:off x="9556056" y="1903226"/>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a:solidFill>
                      <a:schemeClr val="accent1"/>
                    </a:solidFill>
                  </a:rPr>
                  <a:t>④</a:t>
                </a:r>
                <a:endParaRPr lang="en-US" altLang="zh-CN" sz="1400" b="1" smtClean="0">
                  <a:solidFill>
                    <a:schemeClr val="accent1"/>
                  </a:solidFill>
                </a:endParaRPr>
              </a:p>
              <a:p>
                <a:pPr algn="just" defTabSz="360363">
                  <a:lnSpc>
                    <a:spcPct val="120000"/>
                  </a:lnSpc>
                  <a:defRPr/>
                </a:pPr>
                <a:r>
                  <a:rPr lang="en-US" altLang="zh-CN" sz="1400" smtClean="0">
                    <a:solidFill>
                      <a:schemeClr val="tx1"/>
                    </a:solidFill>
                  </a:rPr>
                  <a:t>int main()</a:t>
                </a:r>
                <a:endParaRPr lang="zh-CN" altLang="en-US" sz="1400">
                  <a:solidFill>
                    <a:srgbClr val="008000"/>
                  </a:solidFill>
                </a:endParaRPr>
              </a:p>
              <a:p>
                <a:pPr algn="just" defTabSz="360363">
                  <a:lnSpc>
                    <a:spcPct val="120000"/>
                  </a:lnSpc>
                  <a:defRPr/>
                </a:pPr>
                <a:r>
                  <a:rPr lang="en-US" altLang="zh-CN" sz="1400" smtClean="0">
                    <a:solidFill>
                      <a:schemeClr val="tx1"/>
                    </a:solidFill>
                  </a:rPr>
                  <a:t>{	int a[10];</a:t>
                </a:r>
                <a:r>
                  <a:rPr lang="zh-CN" altLang="en-US" sz="1400" smtClean="0">
                    <a:solidFill>
                      <a:schemeClr val="tx1"/>
                    </a:solidFill>
                  </a:rPr>
                  <a:t>*</a:t>
                </a:r>
                <a:r>
                  <a:rPr lang="en-US" altLang="zh-CN" sz="1400" smtClean="0">
                    <a:solidFill>
                      <a:schemeClr val="tx1"/>
                    </a:solidFill>
                  </a:rPr>
                  <a:t>p=a;</a:t>
                </a:r>
                <a:endParaRPr lang="en-US" altLang="zh-CN" sz="1400">
                  <a:solidFill>
                    <a:schemeClr val="tx1"/>
                  </a:solidFill>
                </a:endParaRP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smtClean="0">
                  <a:ea typeface="Cambria Math" panose="02040503050406030204" pitchFamily="18" charset="0"/>
                </a:endParaRPr>
              </a:p>
              <a:p>
                <a:pPr algn="just" defTabSz="360363">
                  <a:lnSpc>
                    <a:spcPct val="120000"/>
                  </a:lnSpc>
                  <a:defRPr/>
                </a:pPr>
                <a:r>
                  <a:rPr lang="en-US" altLang="zh-CN" sz="1400" smtClean="0">
                    <a:solidFill>
                      <a:schemeClr val="tx1"/>
                    </a:solidFill>
                  </a:rPr>
                  <a:t>	f(p,10);</a:t>
                </a:r>
              </a:p>
              <a:p>
                <a:pPr algn="just" defTabSz="360363">
                  <a:lnSpc>
                    <a:spcPct val="120000"/>
                  </a:lnSpc>
                  <a:defRPr/>
                </a:pPr>
                <a:r>
                  <a:rPr lang="en-US" altLang="zh-CN" sz="1400">
                    <a:solidFill>
                      <a:schemeClr val="tx1"/>
                    </a:solidFill>
                  </a:rPr>
                  <a:t>	</a:t>
                </a:r>
                <a:r>
                  <a:rPr lang="en-US" altLang="zh-CN" sz="140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363">
                  <a:lnSpc>
                    <a:spcPct val="120000"/>
                  </a:lnSpc>
                  <a:defRPr/>
                </a:pPr>
                <a:r>
                  <a:rPr lang="en-US" altLang="zh-CN" sz="1400" smtClean="0">
                    <a:solidFill>
                      <a:schemeClr val="tx1"/>
                    </a:solidFill>
                  </a:rPr>
                  <a:t>}</a:t>
                </a:r>
              </a:p>
              <a:p>
                <a:pPr algn="just" defTabSz="360363">
                  <a:lnSpc>
                    <a:spcPct val="120000"/>
                  </a:lnSpc>
                  <a:defRPr/>
                </a:pPr>
                <a:endParaRPr lang="en-US" altLang="zh-CN" sz="1400" smtClean="0">
                  <a:solidFill>
                    <a:schemeClr val="tx1"/>
                  </a:solidFill>
                </a:endParaRPr>
              </a:p>
              <a:p>
                <a:pPr algn="just" defTabSz="360363">
                  <a:lnSpc>
                    <a:spcPct val="120000"/>
                  </a:lnSpc>
                  <a:defRPr/>
                </a:pPr>
                <a:r>
                  <a:rPr lang="en-US" altLang="zh-CN" sz="1400">
                    <a:solidFill>
                      <a:schemeClr val="tx1"/>
                    </a:solidFill>
                  </a:rPr>
                  <a:t>int f(int </a:t>
                </a:r>
                <a:r>
                  <a:rPr lang="en-US" altLang="zh-CN" sz="1400" smtClean="0">
                    <a:solidFill>
                      <a:schemeClr val="tx1"/>
                    </a:solidFill>
                  </a:rPr>
                  <a:t>x[], </a:t>
                </a:r>
                <a:r>
                  <a:rPr lang="en-US" altLang="zh-CN" sz="1400">
                    <a:solidFill>
                      <a:schemeClr val="tx1"/>
                    </a:solidFill>
                  </a:rPr>
                  <a:t>int n)</a:t>
                </a:r>
              </a:p>
              <a:p>
                <a:pPr algn="just" defTabSz="360363">
                  <a:lnSpc>
                    <a:spcPct val="120000"/>
                  </a:lnSpc>
                  <a:defRPr/>
                </a:pPr>
                <a:r>
                  <a:rPr lang="en-US" altLang="zh-CN" sz="1400">
                    <a:solidFill>
                      <a:schemeClr val="tx1"/>
                    </a:solidFill>
                  </a:rPr>
                  <a:t>{</a:t>
                </a:r>
              </a:p>
              <a:p>
                <a:pPr algn="just" defTabSz="360363">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363">
                  <a:lnSpc>
                    <a:spcPct val="120000"/>
                  </a:lnSpc>
                  <a:defRPr/>
                </a:pPr>
                <a:r>
                  <a:rPr lang="en-US" altLang="zh-CN" sz="1400">
                    <a:solidFill>
                      <a:schemeClr val="tx1"/>
                    </a:solidFill>
                  </a:rPr>
                  <a:t>}</a:t>
                </a:r>
                <a:endParaRPr lang="zh-CN" altLang="en-US" sz="1400">
                  <a:solidFill>
                    <a:srgbClr val="008000"/>
                  </a:solidFill>
                </a:endParaRPr>
              </a:p>
              <a:p>
                <a:pPr algn="just" defTabSz="360363">
                  <a:lnSpc>
                    <a:spcPct val="120000"/>
                  </a:lnSpc>
                  <a:defRPr/>
                </a:pPr>
                <a:endParaRPr lang="zh-CN" altLang="en-US" sz="1400">
                  <a:solidFill>
                    <a:srgbClr val="008000"/>
                  </a:solidFill>
                </a:endParaRPr>
              </a:p>
            </p:txBody>
          </p:sp>
        </mc:Choice>
        <mc:Fallback>
          <p:sp>
            <p:nvSpPr>
              <p:cNvPr id="16" name="圆角矩形 15">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a:blip r:embed="rId7"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533917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i,arr[10],*p=arr;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arr[0]</a:t>
            </a:r>
          </a:p>
          <a:p>
            <a:pPr defTabSz="363538"/>
            <a:r>
              <a:rPr lang="en-US" altLang="zh-CN" sz="1400"/>
              <a:t>	printf("The original array:\n");</a:t>
            </a:r>
          </a:p>
          <a:p>
            <a:pPr defTabSz="363538"/>
            <a:r>
              <a:rPr lang="en-US" altLang="zh-CN" sz="1400"/>
              <a:t>	for(i=0;i&lt;10;i++,p++)</a:t>
            </a:r>
          </a:p>
          <a:p>
            <a:pPr defTabSz="363538"/>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arr</a:t>
            </a:r>
            <a:r>
              <a:rPr lang="zh-CN" altLang="en-US" sz="1400">
                <a:solidFill>
                  <a:srgbClr val="008000"/>
                </a:solidFill>
              </a:rPr>
              <a:t>数组的元素</a:t>
            </a:r>
          </a:p>
          <a:p>
            <a:pPr defTabSz="363538"/>
            <a:r>
              <a:rPr lang="zh-CN" altLang="en-US" sz="1400"/>
              <a:t>	</a:t>
            </a:r>
            <a:r>
              <a:rPr lang="en-US" altLang="zh-CN" sz="1400"/>
              <a:t>printf("\n");</a:t>
            </a:r>
          </a:p>
          <a:p>
            <a:pPr defTabSz="363538"/>
            <a:r>
              <a:rPr lang="en-US" altLang="zh-CN" sz="1400"/>
              <a:t>	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重新指向</a:t>
            </a:r>
            <a:r>
              <a:rPr lang="en-US" altLang="zh-CN" sz="1400">
                <a:solidFill>
                  <a:srgbClr val="008000"/>
                </a:solidFill>
              </a:rPr>
              <a:t>arr[0]</a:t>
            </a:r>
          </a:p>
          <a:p>
            <a:pPr defTabSz="363538"/>
            <a:r>
              <a:rPr lang="en-US" altLang="zh-CN" sz="1400"/>
              <a:t>	inv(p,10);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p</a:t>
            </a:r>
            <a:r>
              <a:rPr lang="zh-CN" altLang="en-US" sz="1400">
                <a:solidFill>
                  <a:srgbClr val="008000"/>
                </a:solidFill>
              </a:rPr>
              <a:t>是指针变量</a:t>
            </a:r>
          </a:p>
          <a:p>
            <a:pPr defTabSz="363538"/>
            <a:r>
              <a:rPr lang="zh-CN" altLang="en-US" sz="1400"/>
              <a:t>	</a:t>
            </a:r>
            <a:r>
              <a:rPr lang="en-US" altLang="zh-CN" sz="1400"/>
              <a:t>printf("The array has been inverted:\n");</a:t>
            </a:r>
          </a:p>
          <a:p>
            <a:pPr defTabSz="363538"/>
            <a:r>
              <a:rPr lang="en-US" altLang="zh-CN" sz="1400"/>
              <a:t>	for(p=arr;p&lt;arr+10;p++)</a:t>
            </a:r>
          </a:p>
          <a:p>
            <a:pPr defTabSz="363538"/>
            <a:r>
              <a:rPr lang="en-US" altLang="zh-CN" sz="1400"/>
              <a:t>		printf("%d ",*p);</a:t>
            </a:r>
          </a:p>
          <a:p>
            <a:pPr defTabSz="363538"/>
            <a:r>
              <a:rPr lang="en-US" altLang="zh-CN" sz="1400"/>
              <a:t>	printf("\n");</a:t>
            </a:r>
          </a:p>
          <a:p>
            <a:pPr defTabSz="363538"/>
            <a:r>
              <a:rPr lang="en-US" altLang="zh-CN" sz="1400"/>
              <a:t>	return 0;</a:t>
            </a:r>
          </a:p>
          <a:p>
            <a:pPr defTabSz="363538"/>
            <a:r>
              <a:rPr lang="en-US" altLang="zh-CN" sz="1400"/>
              <a:t>}</a:t>
            </a:r>
          </a:p>
          <a:p>
            <a:pPr defTabSz="363538"/>
            <a:endParaRPr lang="en-US" altLang="zh-CN" sz="1400"/>
          </a:p>
          <a:p>
            <a:pPr defTabSz="363538"/>
            <a:r>
              <a:rPr lang="en-US" altLang="zh-CN" sz="1400"/>
              <a:t>void inv(int *x,int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inv</a:t>
            </a:r>
            <a:r>
              <a:rPr lang="zh-CN" altLang="en-US" sz="1400">
                <a:solidFill>
                  <a:srgbClr val="008000"/>
                </a:solidFill>
              </a:rPr>
              <a:t>函数，形参</a:t>
            </a:r>
            <a:r>
              <a:rPr lang="en-US" altLang="zh-CN" sz="1400">
                <a:solidFill>
                  <a:srgbClr val="008000"/>
                </a:solidFill>
              </a:rPr>
              <a:t>x</a:t>
            </a:r>
            <a:r>
              <a:rPr lang="zh-CN" altLang="en-US" sz="1400">
                <a:solidFill>
                  <a:srgbClr val="008000"/>
                </a:solidFill>
              </a:rPr>
              <a:t>是指针变量 </a:t>
            </a:r>
          </a:p>
          <a:p>
            <a:pPr defTabSz="363538"/>
            <a:r>
              <a:rPr lang="en-US" altLang="zh-CN" sz="1400"/>
              <a:t>{	int *p,m,temp,*i,*j;</a:t>
            </a:r>
          </a:p>
          <a:p>
            <a:pPr defTabSz="363538"/>
            <a:r>
              <a:rPr lang="en-US" altLang="zh-CN" sz="1400"/>
              <a:t>	m=(n-1)/2;</a:t>
            </a:r>
          </a:p>
          <a:p>
            <a:pPr defTabSz="363538"/>
            <a:r>
              <a:rPr lang="en-US" altLang="zh-CN" sz="1400"/>
              <a:t>	i=x;j=x+n-1;p=x+m;</a:t>
            </a:r>
          </a:p>
          <a:p>
            <a:pPr defTabSz="363538"/>
            <a:r>
              <a:rPr lang="en-US" altLang="zh-CN" sz="1400"/>
              <a:t>	for(;i&lt;=p;i++,j--)</a:t>
            </a:r>
          </a:p>
          <a:p>
            <a:pPr defTabSz="363538"/>
            <a:r>
              <a:rPr lang="en-US" altLang="zh-CN" sz="1400"/>
              <a:t>	{	temp=*i;*i=*j;*j=temp;}</a:t>
            </a:r>
          </a:p>
          <a:p>
            <a:pPr defTabSz="363538"/>
            <a:r>
              <a:rPr lang="en-US" altLang="zh-CN" sz="1400"/>
              <a:t>	return;</a:t>
            </a:r>
          </a:p>
          <a:p>
            <a:pPr defTabSz="363538"/>
            <a:r>
              <a:rPr lang="en-US" altLang="zh-CN" sz="1400"/>
              <a:t>}</a:t>
            </a:r>
            <a:endParaRPr lang="zh-CN" altLang="en-US" sz="1400" b="1" dirty="0">
              <a:solidFill>
                <a:srgbClr val="008000"/>
              </a:solidFill>
            </a:endParaRPr>
          </a:p>
        </p:txBody>
      </p:sp>
      <p:sp>
        <p:nvSpPr>
          <p:cNvPr id="13" name="圆角矩形 12">
            <a:extLst>
              <a:ext uri="{FF2B5EF4-FFF2-40B4-BE49-F238E27FC236}">
                <a16:creationId xmlns:a16="http://schemas.microsoft.com/office/drawing/2014/main" xmlns="" id="{5382CD89-35B6-4BD4-B332-B011068CC402}"/>
              </a:ext>
            </a:extLst>
          </p:cNvPr>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int main()</a:t>
            </a:r>
          </a:p>
          <a:p>
            <a:pPr defTabSz="363538"/>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a:r>
              <a:rPr lang="zh-CN" altLang="en-US" sz="1400"/>
              <a:t>	</a:t>
            </a:r>
            <a:r>
              <a:rPr lang="en-US" altLang="zh-CN" sz="1400"/>
              <a:t>int i,</a:t>
            </a:r>
            <a:r>
              <a:rPr lang="en-US" altLang="zh-CN" sz="1400">
                <a:solidFill>
                  <a:schemeClr val="accent6"/>
                </a:solidFill>
              </a:rPr>
              <a:t>*arr</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p>
          <a:p>
            <a:pPr defTabSz="363538"/>
            <a:r>
              <a:rPr lang="zh-CN" altLang="en-US" sz="1400"/>
              <a:t>	</a:t>
            </a:r>
            <a:r>
              <a:rPr lang="en-US" altLang="zh-CN" sz="1400"/>
              <a:t>printf("The original array:\n");</a:t>
            </a:r>
          </a:p>
          <a:p>
            <a:pPr defTabSz="363538"/>
            <a:r>
              <a:rPr lang="en-US" altLang="zh-CN" sz="1400"/>
              <a:t>	for(i=0;i&lt;10;i++)</a:t>
            </a:r>
          </a:p>
          <a:p>
            <a:pPr defTabSz="363538"/>
            <a:r>
              <a:rPr lang="en-US" altLang="zh-CN" sz="1400"/>
              <a:t>		scanf("%d",arr+i);</a:t>
            </a:r>
          </a:p>
          <a:p>
            <a:pPr defTabSz="363538"/>
            <a:r>
              <a:rPr lang="en-US" altLang="zh-CN" sz="1400"/>
              <a:t>	printf("\n");</a:t>
            </a:r>
          </a:p>
          <a:p>
            <a:pPr defTabSz="363538"/>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p>
          <a:p>
            <a:pPr defTabSz="363538"/>
            <a:r>
              <a:rPr lang="zh-CN" altLang="en-US" sz="1400"/>
              <a:t>	</a:t>
            </a:r>
            <a:r>
              <a:rPr lang="en-US" altLang="zh-CN" sz="1400"/>
              <a:t>printf("The array has been inverted:\n");</a:t>
            </a:r>
          </a:p>
          <a:p>
            <a:pPr defTabSz="363538"/>
            <a:r>
              <a:rPr lang="en-US" altLang="zh-CN" sz="1400"/>
              <a:t>	for(i=0;i&lt;10;i++)</a:t>
            </a:r>
          </a:p>
          <a:p>
            <a:pPr defTabSz="363538"/>
            <a:r>
              <a:rPr lang="en-US" altLang="zh-CN" sz="1400"/>
              <a:t>		printf("%d ",*(arr+i));</a:t>
            </a:r>
          </a:p>
          <a:p>
            <a:pPr defTabSz="363538"/>
            <a:r>
              <a:rPr lang="en-US" altLang="zh-CN" sz="1400"/>
              <a:t>	printf("\n");</a:t>
            </a:r>
          </a:p>
          <a:p>
            <a:pPr defTabSz="363538"/>
            <a:r>
              <a:rPr lang="en-US" altLang="zh-CN" sz="1400"/>
              <a:t>	return 0;</a:t>
            </a:r>
          </a:p>
          <a:p>
            <a:pPr defTabSz="363538"/>
            <a:r>
              <a:rPr lang="en-US" altLang="zh-CN" sz="1400"/>
              <a:t>}</a:t>
            </a:r>
            <a:endParaRPr lang="zh-CN" altLang="en-US" sz="1400" b="1" dirty="0">
              <a:solidFill>
                <a:srgbClr val="008000"/>
              </a:solidFill>
            </a:endParaRPr>
          </a:p>
        </p:txBody>
      </p:sp>
      <p:grpSp>
        <p:nvGrpSpPr>
          <p:cNvPr id="15" name="组合 14">
            <a:extLst>
              <a:ext uri="{FF2B5EF4-FFF2-40B4-BE49-F238E27FC236}">
                <a16:creationId xmlns:a16="http://schemas.microsoft.com/office/drawing/2014/main" xmlns="" id="{17545ED2-DA8A-47EF-94D4-E66974757BFA}"/>
              </a:ext>
            </a:extLst>
          </p:cNvPr>
          <p:cNvGrpSpPr/>
          <p:nvPr/>
        </p:nvGrpSpPr>
        <p:grpSpPr>
          <a:xfrm>
            <a:off x="6440240" y="4890119"/>
            <a:ext cx="5387326" cy="854698"/>
            <a:chOff x="8582294" y="4088154"/>
            <a:chExt cx="5559348" cy="854698"/>
          </a:xfrm>
        </p:grpSpPr>
        <p:sp>
          <p:nvSpPr>
            <p:cNvPr id="18"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477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sort(int x[],int n);	</a:t>
            </a:r>
            <a:r>
              <a:rPr lang="en-US" altLang="zh-CN" sz="1400">
                <a:solidFill>
                  <a:srgbClr val="008000"/>
                </a:solidFill>
              </a:rPr>
              <a:t>//sort</a:t>
            </a:r>
            <a:r>
              <a:rPr lang="zh-CN" altLang="en-US" sz="1400">
                <a:solidFill>
                  <a:srgbClr val="008000"/>
                </a:solidFill>
              </a:rPr>
              <a:t>函数声明</a:t>
            </a:r>
          </a:p>
          <a:p>
            <a:pPr defTabSz="363538"/>
            <a:r>
              <a:rPr lang="zh-CN" altLang="en-US" sz="1400"/>
              <a:t>	</a:t>
            </a:r>
            <a:r>
              <a:rPr lang="en-US" altLang="zh-CN" sz="1400"/>
              <a:t>int i,*p,a[10];</a:t>
            </a:r>
          </a:p>
          <a:p>
            <a:pPr defTabSz="363538"/>
            <a:r>
              <a:rPr lang="en-US" altLang="zh-CN" sz="1400"/>
              <a:t>	p=a;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a:r>
              <a:rPr lang="en-US" altLang="zh-CN" sz="1400"/>
              <a:t>	printf("please enter 10 integer numbers:");</a:t>
            </a:r>
          </a:p>
          <a:p>
            <a:pPr defTabSz="363538"/>
            <a:r>
              <a:rPr lang="en-US" altLang="zh-CN" sz="1400"/>
              <a:t>	for(i=0;i&lt;10;i++)</a:t>
            </a:r>
          </a:p>
          <a:p>
            <a:pPr defTabSz="363538"/>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a:t>
            </a:r>
          </a:p>
          <a:p>
            <a:pPr defTabSz="363538"/>
            <a:r>
              <a:rPr lang="zh-CN" altLang="en-US" sz="1400"/>
              <a:t>	</a:t>
            </a:r>
            <a:r>
              <a:rPr lang="en-US" altLang="zh-CN" sz="1400"/>
              <a:t>p=a;	//</a:t>
            </a:r>
            <a:r>
              <a:rPr lang="zh-CN" altLang="en-US" sz="1400"/>
              <a:t>指针变量</a:t>
            </a:r>
            <a:r>
              <a:rPr lang="en-US" altLang="zh-CN" sz="1400"/>
              <a:t>p</a:t>
            </a:r>
            <a:r>
              <a:rPr lang="zh-CN" altLang="en-US" sz="1400"/>
              <a:t>重新指向</a:t>
            </a:r>
            <a:r>
              <a:rPr lang="en-US" altLang="zh-CN" sz="1400"/>
              <a:t>a[0]</a:t>
            </a:r>
          </a:p>
          <a:p>
            <a:pPr defTabSz="363538"/>
            <a:r>
              <a:rPr lang="en-US" altLang="zh-CN" sz="1400"/>
              <a:t>	sort(p,10);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a:t>
            </a:r>
          </a:p>
          <a:p>
            <a:pPr defTabSz="363538"/>
            <a:r>
              <a:rPr lang="zh-CN" altLang="en-US" sz="1400"/>
              <a:t>	</a:t>
            </a:r>
            <a:r>
              <a:rPr lang="en-US" altLang="zh-CN" sz="1400"/>
              <a:t>for(p=a,i=0;i&lt;10;i++)</a:t>
            </a:r>
          </a:p>
          <a:p>
            <a:pPr defTabSz="363538"/>
            <a:r>
              <a:rPr lang="en-US" altLang="zh-CN" sz="1400"/>
              <a:t>	{	printf("%d ",*p);	</a:t>
            </a:r>
            <a:r>
              <a:rPr lang="en-US" altLang="zh-CN" sz="1400">
                <a:solidFill>
                  <a:srgbClr val="008000"/>
                </a:solidFill>
              </a:rPr>
              <a:t>//</a:t>
            </a:r>
            <a:r>
              <a:rPr lang="zh-CN" altLang="en-US" sz="1400">
                <a:solidFill>
                  <a:srgbClr val="008000"/>
                </a:solidFill>
              </a:rPr>
              <a:t>输出排序后的</a:t>
            </a:r>
            <a:r>
              <a:rPr lang="en-US" altLang="zh-CN" sz="1400">
                <a:solidFill>
                  <a:srgbClr val="008000"/>
                </a:solidFill>
              </a:rPr>
              <a:t>10</a:t>
            </a:r>
            <a:r>
              <a:rPr lang="zh-CN" altLang="en-US" sz="1400">
                <a:solidFill>
                  <a:srgbClr val="008000"/>
                </a:solidFill>
              </a:rPr>
              <a:t>个数组元素</a:t>
            </a:r>
          </a:p>
          <a:p>
            <a:pPr defTabSz="363538"/>
            <a:r>
              <a:rPr lang="zh-CN" altLang="en-US" sz="1400"/>
              <a:t>		</a:t>
            </a:r>
            <a:r>
              <a:rPr lang="en-US" altLang="zh-CN" sz="1400"/>
              <a:t>p++;</a:t>
            </a:r>
          </a:p>
          <a:p>
            <a:pPr defTabSz="363538"/>
            <a:r>
              <a:rPr lang="en-US" altLang="zh-CN" sz="1400"/>
              <a:t>	}</a:t>
            </a:r>
          </a:p>
          <a:p>
            <a:pPr defTabSz="363538"/>
            <a:r>
              <a:rPr lang="en-US" altLang="zh-CN" sz="1400"/>
              <a:t>	printf("\n");</a:t>
            </a:r>
          </a:p>
          <a:p>
            <a:pPr defTabSz="363538"/>
            <a:r>
              <a:rPr lang="en-US" altLang="zh-CN" sz="1400"/>
              <a:t>	return 0;</a:t>
            </a:r>
          </a:p>
          <a:p>
            <a:pPr defTabSz="363538"/>
            <a:r>
              <a:rPr lang="en-US" altLang="zh-CN" sz="1400"/>
              <a:t>}</a:t>
            </a:r>
          </a:p>
          <a:p>
            <a:pPr defTabSz="363538"/>
            <a:r>
              <a:rPr lang="en-US" altLang="zh-CN" sz="1400" smtClean="0"/>
              <a:t>void </a:t>
            </a:r>
            <a:r>
              <a:rPr lang="en-US" altLang="zh-CN" sz="1400"/>
              <a:t>sort(int x[],int n)	</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r>
              <a:rPr lang="en-US" altLang="zh-CN" sz="1400">
                <a:solidFill>
                  <a:srgbClr val="008000"/>
                </a:solidFill>
              </a:rPr>
              <a:t>x</a:t>
            </a:r>
            <a:r>
              <a:rPr lang="zh-CN" altLang="en-US" sz="1400">
                <a:solidFill>
                  <a:srgbClr val="008000"/>
                </a:solidFill>
              </a:rPr>
              <a:t>是形参数组名 </a:t>
            </a:r>
          </a:p>
          <a:p>
            <a:pPr defTabSz="363538"/>
            <a:r>
              <a:rPr lang="en-US" altLang="zh-CN" sz="1400"/>
              <a:t>{	int i,j,k,t;</a:t>
            </a:r>
          </a:p>
          <a:p>
            <a:pPr defTabSz="363538"/>
            <a:r>
              <a:rPr lang="en-US" altLang="zh-CN" sz="1400"/>
              <a:t>	for(i=0;i&lt;n-1;i++)</a:t>
            </a:r>
          </a:p>
          <a:p>
            <a:pPr defTabSz="363538"/>
            <a:r>
              <a:rPr lang="en-US" altLang="zh-CN" sz="1400"/>
              <a:t>	{	k=i;</a:t>
            </a:r>
          </a:p>
          <a:p>
            <a:pPr defTabSz="363538"/>
            <a:r>
              <a:rPr lang="en-US" altLang="zh-CN" sz="1400"/>
              <a:t>		for(j=i+1;j&lt;n;j++)</a:t>
            </a:r>
          </a:p>
          <a:p>
            <a:pPr defTabSz="363538"/>
            <a:r>
              <a:rPr lang="en-US" altLang="zh-CN" sz="1400"/>
              <a:t>			if(x[j]&gt;x[k]) k=j;</a:t>
            </a:r>
          </a:p>
          <a:p>
            <a:pPr defTabSz="363538"/>
            <a:r>
              <a:rPr lang="en-US" altLang="zh-CN" sz="1400"/>
              <a:t>		if(k!=i)</a:t>
            </a:r>
          </a:p>
          <a:p>
            <a:pPr defTabSz="363538"/>
            <a:r>
              <a:rPr lang="en-US" altLang="zh-CN" sz="1400"/>
              <a:t>		{	t=x[i</a:t>
            </a:r>
            <a:r>
              <a:rPr lang="en-US" altLang="zh-CN" sz="1400" smtClean="0"/>
              <a:t>]; x[i</a:t>
            </a:r>
            <a:r>
              <a:rPr lang="en-US" altLang="zh-CN" sz="1400"/>
              <a:t>]=x[k</a:t>
            </a:r>
            <a:r>
              <a:rPr lang="en-US" altLang="zh-CN" sz="1400" smtClean="0"/>
              <a:t>]; x[k</a:t>
            </a:r>
            <a:r>
              <a:rPr lang="en-US" altLang="zh-CN" sz="1400"/>
              <a:t>]=t;}</a:t>
            </a:r>
          </a:p>
          <a:p>
            <a:pPr defTabSz="363538"/>
            <a:r>
              <a:rPr lang="en-US" altLang="zh-CN" sz="1400"/>
              <a:t>	}</a:t>
            </a:r>
          </a:p>
          <a:p>
            <a:pPr defTabSz="363538"/>
            <a:r>
              <a:rPr lang="en-US" altLang="zh-CN" sz="1400"/>
              <a:t>}</a:t>
            </a:r>
            <a:endParaRPr lang="zh-CN" altLang="en-US" sz="1400" b="1" dirty="0">
              <a:solidFill>
                <a:srgbClr val="008000"/>
              </a:solidFill>
            </a:endParaRPr>
          </a:p>
        </p:txBody>
      </p:sp>
      <p:cxnSp>
        <p:nvCxnSpPr>
          <p:cNvPr id="13" name="直接连接符 12">
            <a:extLst>
              <a:ext uri="{FF2B5EF4-FFF2-40B4-BE49-F238E27FC236}">
                <a16:creationId xmlns:a16="http://schemas.microsoft.com/office/drawing/2014/main" xmlns="" id="{48EC88E4-3DEA-4882-A2F7-2A2472A7E690}"/>
              </a:ext>
            </a:extLst>
          </p:cNvPr>
          <p:cNvCxnSpPr>
            <a:cxnSpLocks/>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xmlns="" id="{45C967AF-3871-4AAE-A875-A638B32B1FA1}"/>
              </a:ext>
            </a:extLst>
          </p:cNvPr>
          <p:cNvGrpSpPr/>
          <p:nvPr/>
        </p:nvGrpSpPr>
        <p:grpSpPr>
          <a:xfrm>
            <a:off x="5622308" y="2116690"/>
            <a:ext cx="325496" cy="260107"/>
            <a:chOff x="5926033" y="1926699"/>
            <a:chExt cx="325496" cy="260107"/>
          </a:xfrm>
        </p:grpSpPr>
        <p:sp>
          <p:nvSpPr>
            <p:cNvPr id="15"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a:extLst>
              <a:ext uri="{FF2B5EF4-FFF2-40B4-BE49-F238E27FC236}">
                <a16:creationId xmlns:a16="http://schemas.microsoft.com/office/drawing/2014/main" xmlns="" id="{B236A711-9DB9-47FD-9B2E-498AAC59691E}"/>
              </a:ext>
            </a:extLst>
          </p:cNvPr>
          <p:cNvGrpSpPr/>
          <p:nvPr/>
        </p:nvGrpSpPr>
        <p:grpSpPr>
          <a:xfrm>
            <a:off x="5622308" y="4395678"/>
            <a:ext cx="325496" cy="260106"/>
            <a:chOff x="5926033" y="5434781"/>
            <a:chExt cx="325496" cy="260106"/>
          </a:xfrm>
        </p:grpSpPr>
        <p:sp>
          <p:nvSpPr>
            <p:cNvPr id="27"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49030" y="5550311"/>
            <a:ext cx="5029200" cy="838200"/>
          </a:xfrm>
          <a:prstGeom prst="rect">
            <a:avLst/>
          </a:prstGeom>
        </p:spPr>
      </p:pic>
      <p:sp>
        <p:nvSpPr>
          <p:cNvPr id="34" name="圆角矩形 33">
            <a:extLst>
              <a:ext uri="{FF2B5EF4-FFF2-40B4-BE49-F238E27FC236}">
                <a16:creationId xmlns:a16="http://schemas.microsoft.com/office/drawing/2014/main" xmlns="" id="{5382CD89-35B6-4BD4-B332-B011068CC402}"/>
              </a:ext>
            </a:extLst>
          </p:cNvPr>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void sort(int </a:t>
            </a:r>
            <a:r>
              <a:rPr lang="en-US" altLang="zh-CN" sz="1400">
                <a:solidFill>
                  <a:schemeClr val="accent6"/>
                </a:solidFill>
              </a:rPr>
              <a:t>*x</a:t>
            </a:r>
            <a:r>
              <a:rPr lang="en-US" altLang="zh-CN" sz="1400"/>
              <a:t>,int n)	</a:t>
            </a:r>
            <a:r>
              <a:rPr lang="en-US" altLang="zh-CN" sz="1400" smtClean="0"/>
              <a:t>			</a:t>
            </a: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a:r>
              <a:rPr lang="en-US" altLang="zh-CN" sz="1400"/>
              <a:t>{	int i,j,k,t;</a:t>
            </a:r>
          </a:p>
          <a:p>
            <a:pPr defTabSz="363538"/>
            <a:r>
              <a:rPr lang="en-US" altLang="zh-CN" sz="1400"/>
              <a:t>	for(i=0;i&lt;n-1;i++)</a:t>
            </a:r>
          </a:p>
          <a:p>
            <a:pPr defTabSz="363538"/>
            <a:r>
              <a:rPr lang="en-US" altLang="zh-CN" sz="1400"/>
              <a:t>	{	k=i;</a:t>
            </a:r>
          </a:p>
          <a:p>
            <a:pPr defTabSz="363538"/>
            <a:r>
              <a:rPr lang="en-US" altLang="zh-CN" sz="1400"/>
              <a:t>		for(j=i+1;j&lt;n;j++)</a:t>
            </a:r>
          </a:p>
          <a:p>
            <a:pPr defTabSz="363538"/>
            <a:r>
              <a:rPr lang="en-US" altLang="zh-CN" sz="1400"/>
              <a:t>			if(</a:t>
            </a:r>
            <a:r>
              <a:rPr lang="en-US" altLang="zh-CN" sz="1400">
                <a:solidFill>
                  <a:schemeClr val="accent6"/>
                </a:solidFill>
              </a:rPr>
              <a:t>*(x+j)&gt;*(x+k)</a:t>
            </a:r>
            <a:r>
              <a:rPr lang="en-US" altLang="zh-CN" sz="1400"/>
              <a:t>) k=j</a:t>
            </a:r>
            <a:r>
              <a:rPr lang="en-US" altLang="zh-CN" sz="1400" smtClean="0"/>
              <a:t>;	</a:t>
            </a:r>
            <a:r>
              <a:rPr lang="en-US" altLang="zh-CN" sz="1400" smtClean="0">
                <a:solidFill>
                  <a:srgbClr val="008000"/>
                </a:solidFill>
              </a:rPr>
              <a:t>//*(</a:t>
            </a:r>
            <a:r>
              <a:rPr lang="en-US" altLang="zh-CN" sz="1400">
                <a:solidFill>
                  <a:srgbClr val="008000"/>
                </a:solidFill>
              </a:rPr>
              <a:t>x+j)</a:t>
            </a:r>
            <a:r>
              <a:rPr lang="zh-CN" altLang="en-US" sz="1400">
                <a:solidFill>
                  <a:srgbClr val="008000"/>
                </a:solidFill>
              </a:rPr>
              <a:t>就是</a:t>
            </a:r>
            <a:r>
              <a:rPr lang="en-US" altLang="zh-CN" sz="1400">
                <a:solidFill>
                  <a:srgbClr val="008000"/>
                </a:solidFill>
              </a:rPr>
              <a:t>x[j]</a:t>
            </a:r>
            <a:r>
              <a:rPr lang="zh-CN" altLang="en-US" sz="1400">
                <a:solidFill>
                  <a:srgbClr val="008000"/>
                </a:solidFill>
              </a:rPr>
              <a:t>，其他亦然</a:t>
            </a:r>
          </a:p>
          <a:p>
            <a:pPr defTabSz="363538"/>
            <a:r>
              <a:rPr lang="zh-CN" altLang="en-US" sz="1400"/>
              <a:t>		</a:t>
            </a:r>
            <a:r>
              <a:rPr lang="en-US" altLang="zh-CN" sz="1400"/>
              <a:t>if(k!=i)</a:t>
            </a:r>
          </a:p>
          <a:p>
            <a:pPr defTabSz="363538"/>
            <a:r>
              <a:rPr lang="en-US" altLang="zh-CN" sz="1400"/>
              <a:t>		{	</a:t>
            </a:r>
            <a:r>
              <a:rPr lang="en-US" altLang="zh-CN" sz="1400">
                <a:solidFill>
                  <a:schemeClr val="accent6"/>
                </a:solidFill>
              </a:rPr>
              <a:t>t=*(x+i</a:t>
            </a:r>
            <a:r>
              <a:rPr lang="en-US" altLang="zh-CN" sz="1400" smtClean="0">
                <a:solidFill>
                  <a:schemeClr val="accent6"/>
                </a:solidFill>
              </a:rPr>
              <a:t>); *(</a:t>
            </a:r>
            <a:r>
              <a:rPr lang="en-US" altLang="zh-CN" sz="1400">
                <a:solidFill>
                  <a:schemeClr val="accent6"/>
                </a:solidFill>
              </a:rPr>
              <a:t>x+i)=*(x+k</a:t>
            </a:r>
            <a:r>
              <a:rPr lang="en-US" altLang="zh-CN" sz="1400" smtClean="0">
                <a:solidFill>
                  <a:schemeClr val="accent6"/>
                </a:solidFill>
              </a:rPr>
              <a:t>); *(</a:t>
            </a:r>
            <a:r>
              <a:rPr lang="en-US" altLang="zh-CN" sz="1400">
                <a:solidFill>
                  <a:schemeClr val="accent6"/>
                </a:solidFill>
              </a:rPr>
              <a:t>x+k)=t;</a:t>
            </a:r>
            <a:r>
              <a:rPr lang="en-US" altLang="zh-CN" sz="1400"/>
              <a:t>}</a:t>
            </a:r>
          </a:p>
          <a:p>
            <a:pPr defTabSz="363538"/>
            <a:r>
              <a:rPr lang="en-US" altLang="zh-CN" sz="1400"/>
              <a:t>	}</a:t>
            </a:r>
          </a:p>
          <a:p>
            <a:pPr defTabSz="363538"/>
            <a:r>
              <a:rPr lang="en-US" altLang="zh-CN" sz="1400"/>
              <a:t>}</a:t>
            </a:r>
            <a:endParaRPr lang="zh-CN" altLang="en-US" sz="1400" b="1" dirty="0">
              <a:solidFill>
                <a:srgbClr val="008000"/>
              </a:solidFill>
            </a:endParaRPr>
          </a:p>
        </p:txBody>
      </p:sp>
    </p:spTree>
    <p:extLst>
      <p:ext uri="{BB962C8B-B14F-4D97-AF65-F5344CB8AC3E}">
        <p14:creationId xmlns:p14="http://schemas.microsoft.com/office/powerpoint/2010/main" xmlns="" val="111929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*通过指针引用多维数组</a:t>
            </a:r>
            <a:endParaRPr lang="zh-CN" altLang="en-US" dirty="0"/>
          </a:p>
        </p:txBody>
      </p:sp>
    </p:spTree>
    <p:extLst>
      <p:ext uri="{BB962C8B-B14F-4D97-AF65-F5344CB8AC3E}">
        <p14:creationId xmlns:p14="http://schemas.microsoft.com/office/powerpoint/2010/main" xmlns="" val="198516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894885908"/>
              </p:ext>
            </p:extLst>
          </p:nvPr>
        </p:nvGraphicFramePr>
        <p:xfrm>
          <a:off x="564206" y="2319091"/>
          <a:ext cx="4641366" cy="2966720"/>
        </p:xfrm>
        <a:graphic>
          <a:graphicData uri="http://schemas.openxmlformats.org/drawingml/2006/table">
            <a:tbl>
              <a:tblPr bandRow="1">
                <a:tableStyleId>{5C22544A-7EE6-4342-B048-85BDC9FD1C3A}</a:tableStyleId>
              </a:tblPr>
              <a:tblGrid>
                <a:gridCol w="773561">
                  <a:extLst>
                    <a:ext uri="{9D8B030D-6E8A-4147-A177-3AD203B41FA5}">
                      <a16:colId xmlns:a16="http://schemas.microsoft.com/office/drawing/2014/main" xmlns="" val="2482923454"/>
                    </a:ext>
                  </a:extLst>
                </a:gridCol>
                <a:gridCol w="773561">
                  <a:extLst>
                    <a:ext uri="{9D8B030D-6E8A-4147-A177-3AD203B41FA5}">
                      <a16:colId xmlns:a16="http://schemas.microsoft.com/office/drawing/2014/main" xmlns="" val="1744308273"/>
                    </a:ext>
                  </a:extLst>
                </a:gridCol>
                <a:gridCol w="773561">
                  <a:extLst>
                    <a:ext uri="{9D8B030D-6E8A-4147-A177-3AD203B41FA5}">
                      <a16:colId xmlns:a16="http://schemas.microsoft.com/office/drawing/2014/main" xmlns="" val="4256870792"/>
                    </a:ext>
                  </a:extLst>
                </a:gridCol>
                <a:gridCol w="773561">
                  <a:extLst>
                    <a:ext uri="{9D8B030D-6E8A-4147-A177-3AD203B41FA5}">
                      <a16:colId xmlns:a16="http://schemas.microsoft.com/office/drawing/2014/main" xmlns="" val="1983368881"/>
                    </a:ext>
                  </a:extLst>
                </a:gridCol>
                <a:gridCol w="773561">
                  <a:extLst>
                    <a:ext uri="{9D8B030D-6E8A-4147-A177-3AD203B41FA5}">
                      <a16:colId xmlns:a16="http://schemas.microsoft.com/office/drawing/2014/main" xmlns="" val="1464239560"/>
                    </a:ext>
                  </a:extLst>
                </a:gridCol>
                <a:gridCol w="773561">
                  <a:extLst>
                    <a:ext uri="{9D8B030D-6E8A-4147-A177-3AD203B41FA5}">
                      <a16:colId xmlns:a16="http://schemas.microsoft.com/office/drawing/2014/main" xmlns="" val="1816234406"/>
                    </a:ext>
                  </a:extLst>
                </a:gridCol>
              </a:tblGrid>
              <a:tr h="370840">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a[0]+3</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05403266"/>
                  </a:ext>
                </a:extLst>
              </a:tr>
              <a:tr h="370840">
                <a:tc>
                  <a:txBody>
                    <a:bodyPr/>
                    <a:lstStyle/>
                    <a:p>
                      <a:pPr algn="l"/>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57101421"/>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2000</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2004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2008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2012</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4229182378"/>
                  </a:ext>
                </a:extLst>
              </a:tr>
              <a:tr h="370840">
                <a:tc>
                  <a:txBody>
                    <a:bodyPr/>
                    <a:lstStyle/>
                    <a:p>
                      <a:pPr algn="l"/>
                      <a:r>
                        <a:rPr lang="en-US" altLang="zh-CN" sz="1600" smtClean="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7</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58693237"/>
                  </a:ext>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2016</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2028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358595322"/>
                  </a:ext>
                </a:extLst>
              </a:tr>
              <a:tr h="370840">
                <a:tc>
                  <a:txBody>
                    <a:bodyPr/>
                    <a:lstStyle/>
                    <a:p>
                      <a:pPr algn="l"/>
                      <a:r>
                        <a:rPr lang="en-US" altLang="zh-CN" sz="1600" smtClean="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smtClean="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66267417"/>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solidFill>
                            <a:schemeClr val="bg1"/>
                          </a:solidFill>
                        </a:rPr>
                        <a:t>2032</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2036</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2040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smtClean="0">
                          <a:solidFill>
                            <a:schemeClr val="bg1"/>
                          </a:solidFill>
                        </a:rPr>
                        <a:t>2044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2605278093"/>
                  </a:ext>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17</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19</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21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smtClean="0"/>
                        <a:t>23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98666755"/>
                  </a:ext>
                </a:extLst>
              </a:tr>
            </a:tbl>
          </a:graphicData>
        </a:graphic>
      </p:graphicFrame>
      <p:cxnSp>
        <p:nvCxnSpPr>
          <p:cNvPr id="5" name="直接箭头连接符 4"/>
          <p:cNvCxnSpPr/>
          <p:nvPr/>
        </p:nvCxnSpPr>
        <p:spPr>
          <a:xfrm>
            <a:off x="2109050"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2884303"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659555"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4434807"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1451112" y="307523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451112" y="382310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1451111" y="455859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85799" y="3065300"/>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22" name="圆角矩形 21">
            <a:extLst>
              <a:ext uri="{FF2B5EF4-FFF2-40B4-BE49-F238E27FC236}">
                <a16:creationId xmlns:a16="http://schemas.microsoft.com/office/drawing/2014/main" xmlns="" id="{5382CD89-35B6-4BD4-B332-B011068CC402}"/>
              </a:ext>
            </a:extLst>
          </p:cNvPr>
          <p:cNvSpPr/>
          <p:nvPr/>
        </p:nvSpPr>
        <p:spPr>
          <a:xfrm>
            <a:off x="564206" y="1640694"/>
            <a:ext cx="4641366" cy="406411"/>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600" smtClean="0"/>
              <a:t>int a[3][4]={{1,3,5,7},{9,11,13,15},{17,19,21,23}};</a:t>
            </a:r>
            <a:endParaRPr lang="zh-CN" altLang="en-US" sz="1600" b="1" dirty="0">
              <a:solidFill>
                <a:srgbClr val="008000"/>
              </a:solidFill>
            </a:endParaRPr>
          </a:p>
        </p:txBody>
      </p:sp>
      <p:cxnSp>
        <p:nvCxnSpPr>
          <p:cNvPr id="23" name="直接箭头连接符 22"/>
          <p:cNvCxnSpPr/>
          <p:nvPr/>
        </p:nvCxnSpPr>
        <p:spPr>
          <a:xfrm>
            <a:off x="685799" y="38271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85798" y="45545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xmlns="" val="1818869975"/>
              </p:ext>
            </p:extLst>
          </p:nvPr>
        </p:nvGraphicFramePr>
        <p:xfrm>
          <a:off x="5669793" y="1640693"/>
          <a:ext cx="5643476" cy="3645117"/>
        </p:xfrm>
        <a:graphic>
          <a:graphicData uri="http://schemas.openxmlformats.org/drawingml/2006/table">
            <a:tbl>
              <a:tblPr firstRow="1" bandRow="1">
                <a:tableStyleId>{5C22544A-7EE6-4342-B048-85BDC9FD1C3A}</a:tableStyleId>
              </a:tblPr>
              <a:tblGrid>
                <a:gridCol w="1844190">
                  <a:extLst>
                    <a:ext uri="{9D8B030D-6E8A-4147-A177-3AD203B41FA5}">
                      <a16:colId xmlns:a16="http://schemas.microsoft.com/office/drawing/2014/main" xmlns="" val="3398584341"/>
                    </a:ext>
                  </a:extLst>
                </a:gridCol>
                <a:gridCol w="2347954">
                  <a:extLst>
                    <a:ext uri="{9D8B030D-6E8A-4147-A177-3AD203B41FA5}">
                      <a16:colId xmlns:a16="http://schemas.microsoft.com/office/drawing/2014/main" xmlns="" val="2614822038"/>
                    </a:ext>
                  </a:extLst>
                </a:gridCol>
                <a:gridCol w="1451332">
                  <a:extLst>
                    <a:ext uri="{9D8B030D-6E8A-4147-A177-3AD203B41FA5}">
                      <a16:colId xmlns:a16="http://schemas.microsoft.com/office/drawing/2014/main" xmlns="" val="1540486763"/>
                    </a:ext>
                  </a:extLst>
                </a:gridCol>
              </a:tblGrid>
              <a:tr h="419706">
                <a:tc>
                  <a:txBody>
                    <a:bodyPr/>
                    <a:lstStyle/>
                    <a:p>
                      <a:pPr algn="ctr"/>
                      <a:r>
                        <a:rPr lang="zh-CN" altLang="en-US" sz="1600" smtClean="0"/>
                        <a:t>表示形式</a:t>
                      </a:r>
                      <a:endParaRPr lang="zh-CN" altLang="en-US" sz="1600"/>
                    </a:p>
                  </a:txBody>
                  <a:tcPr marL="72000" marR="36000"/>
                </a:tc>
                <a:tc>
                  <a:txBody>
                    <a:bodyPr/>
                    <a:lstStyle/>
                    <a:p>
                      <a:pPr algn="ctr"/>
                      <a:r>
                        <a:rPr lang="zh-CN" altLang="en-US" sz="1600" smtClean="0"/>
                        <a:t>含义</a:t>
                      </a:r>
                      <a:endParaRPr lang="zh-CN" altLang="en-US" sz="1600"/>
                    </a:p>
                  </a:txBody>
                  <a:tcPr marL="72000" marR="36000"/>
                </a:tc>
                <a:tc>
                  <a:txBody>
                    <a:bodyPr/>
                    <a:lstStyle/>
                    <a:p>
                      <a:pPr algn="ctr"/>
                      <a:r>
                        <a:rPr lang="zh-CN" altLang="en-US" sz="1600" smtClean="0"/>
                        <a:t>地址</a:t>
                      </a:r>
                      <a:endParaRPr lang="zh-CN" altLang="en-US" sz="1600"/>
                    </a:p>
                  </a:txBody>
                  <a:tcPr marL="72000" marR="36000"/>
                </a:tc>
                <a:extLst>
                  <a:ext uri="{0D108BD9-81ED-4DB2-BD59-A6C34878D82A}">
                    <a16:rowId xmlns:a16="http://schemas.microsoft.com/office/drawing/2014/main" xmlns="" val="2653953213"/>
                  </a:ext>
                </a:extLst>
              </a:tr>
              <a:tr h="655431">
                <a:tc>
                  <a:txBody>
                    <a:bodyPr/>
                    <a:lstStyle/>
                    <a:p>
                      <a:r>
                        <a:rPr lang="en-US" altLang="zh-CN" sz="1600" smtClean="0"/>
                        <a:t>a</a:t>
                      </a:r>
                    </a:p>
                  </a:txBody>
                  <a:tcPr marL="72000" marR="36000"/>
                </a:tc>
                <a:tc>
                  <a:txBody>
                    <a:bodyPr/>
                    <a:lstStyle/>
                    <a:p>
                      <a:r>
                        <a:rPr lang="zh-CN" altLang="en-US" sz="1600" smtClean="0"/>
                        <a:t>二维数组名，指向一维数组</a:t>
                      </a:r>
                      <a:r>
                        <a:rPr lang="en-US" altLang="zh-CN" sz="1600" smtClean="0"/>
                        <a:t>a[0]</a:t>
                      </a:r>
                      <a:r>
                        <a:rPr lang="zh-CN" altLang="en-US" sz="1600" smtClean="0"/>
                        <a:t>，即</a:t>
                      </a:r>
                      <a:r>
                        <a:rPr lang="en-US" altLang="zh-CN" sz="1600" smtClean="0"/>
                        <a:t>0</a:t>
                      </a:r>
                      <a:r>
                        <a:rPr lang="zh-CN" altLang="en-US" sz="1600" smtClean="0"/>
                        <a:t>行起始地址</a:t>
                      </a:r>
                      <a:endParaRPr lang="zh-CN" altLang="en-US" sz="1600"/>
                    </a:p>
                  </a:txBody>
                  <a:tcPr marL="72000" marR="36000"/>
                </a:tc>
                <a:tc>
                  <a:txBody>
                    <a:bodyPr/>
                    <a:lstStyle/>
                    <a:p>
                      <a:r>
                        <a:rPr lang="en-US" altLang="zh-CN" sz="1600" smtClean="0"/>
                        <a:t>2000</a:t>
                      </a:r>
                      <a:endParaRPr lang="zh-CN" altLang="en-US" sz="1600"/>
                    </a:p>
                  </a:txBody>
                  <a:tcPr marL="72000" marR="36000"/>
                </a:tc>
                <a:extLst>
                  <a:ext uri="{0D108BD9-81ED-4DB2-BD59-A6C34878D82A}">
                    <a16:rowId xmlns:a16="http://schemas.microsoft.com/office/drawing/2014/main" xmlns="" val="190815593"/>
                  </a:ext>
                </a:extLst>
              </a:tr>
              <a:tr h="419706">
                <a:tc>
                  <a:txBody>
                    <a:bodyPr/>
                    <a:lstStyle/>
                    <a:p>
                      <a:r>
                        <a:rPr lang="en-US" altLang="zh-CN" sz="1600" smtClean="0"/>
                        <a:t>a[0], *(a+0), *a</a:t>
                      </a:r>
                      <a:endParaRPr lang="zh-CN" altLang="en-US" sz="1600"/>
                    </a:p>
                  </a:txBody>
                  <a:tcPr marL="72000" marR="36000"/>
                </a:tc>
                <a:tc>
                  <a:txBody>
                    <a:bodyPr/>
                    <a:lstStyle/>
                    <a:p>
                      <a:r>
                        <a:rPr lang="en-US" altLang="zh-CN" sz="1600" smtClean="0"/>
                        <a:t>0</a:t>
                      </a:r>
                      <a:r>
                        <a:rPr lang="zh-CN" altLang="en-US" sz="1600" smtClean="0"/>
                        <a:t>行</a:t>
                      </a:r>
                      <a:r>
                        <a:rPr lang="en-US" altLang="zh-CN" sz="1600" smtClean="0"/>
                        <a:t>0</a:t>
                      </a:r>
                      <a:r>
                        <a:rPr lang="zh-CN" altLang="en-US" sz="1600" smtClean="0"/>
                        <a:t>列元素地址</a:t>
                      </a:r>
                      <a:endParaRPr lang="zh-CN" altLang="en-US" sz="1600"/>
                    </a:p>
                  </a:txBody>
                  <a:tcPr marL="72000" marR="36000"/>
                </a:tc>
                <a:tc>
                  <a:txBody>
                    <a:bodyPr/>
                    <a:lstStyle/>
                    <a:p>
                      <a:r>
                        <a:rPr lang="en-US" altLang="zh-CN" sz="1600" smtClean="0"/>
                        <a:t>2000</a:t>
                      </a:r>
                      <a:endParaRPr lang="zh-CN" altLang="en-US" sz="1600"/>
                    </a:p>
                  </a:txBody>
                  <a:tcPr marL="72000" marR="36000"/>
                </a:tc>
                <a:extLst>
                  <a:ext uri="{0D108BD9-81ED-4DB2-BD59-A6C34878D82A}">
                    <a16:rowId xmlns:a16="http://schemas.microsoft.com/office/drawing/2014/main" xmlns="" val="1304546216"/>
                  </a:ext>
                </a:extLst>
              </a:tr>
              <a:tr h="419706">
                <a:tc>
                  <a:txBody>
                    <a:bodyPr/>
                    <a:lstStyle/>
                    <a:p>
                      <a:r>
                        <a:rPr lang="en-US" altLang="zh-CN" sz="1600" smtClean="0"/>
                        <a:t>a+1,</a:t>
                      </a:r>
                      <a:r>
                        <a:rPr lang="en-US" altLang="zh-CN" sz="1600" baseline="0" smtClean="0"/>
                        <a:t> &amp;a[1]</a:t>
                      </a:r>
                      <a:endParaRPr lang="zh-CN" altLang="en-US" sz="1600"/>
                    </a:p>
                  </a:txBody>
                  <a:tcPr marL="72000" marR="36000"/>
                </a:tc>
                <a:tc>
                  <a:txBody>
                    <a:bodyPr/>
                    <a:lstStyle/>
                    <a:p>
                      <a:r>
                        <a:rPr lang="zh-CN" altLang="en-US" sz="1600" smtClean="0"/>
                        <a:t>指向第</a:t>
                      </a:r>
                      <a:r>
                        <a:rPr lang="en-US" altLang="zh-CN" sz="1600" smtClean="0"/>
                        <a:t>1</a:t>
                      </a:r>
                      <a:r>
                        <a:rPr lang="zh-CN" altLang="en-US" sz="1600" smtClean="0"/>
                        <a:t>行起始地址</a:t>
                      </a:r>
                      <a:endParaRPr lang="zh-CN" altLang="en-US" sz="1600"/>
                    </a:p>
                  </a:txBody>
                  <a:tcPr marL="72000" marR="36000"/>
                </a:tc>
                <a:tc>
                  <a:txBody>
                    <a:bodyPr/>
                    <a:lstStyle/>
                    <a:p>
                      <a:r>
                        <a:rPr lang="en-US" altLang="zh-CN" sz="1600" smtClean="0"/>
                        <a:t>2016</a:t>
                      </a:r>
                      <a:endParaRPr lang="zh-CN" altLang="en-US" sz="1600"/>
                    </a:p>
                  </a:txBody>
                  <a:tcPr marL="72000" marR="36000"/>
                </a:tc>
                <a:extLst>
                  <a:ext uri="{0D108BD9-81ED-4DB2-BD59-A6C34878D82A}">
                    <a16:rowId xmlns:a16="http://schemas.microsoft.com/office/drawing/2014/main" xmlns="" val="3475699498"/>
                  </a:ext>
                </a:extLst>
              </a:tr>
              <a:tr h="419706">
                <a:tc>
                  <a:txBody>
                    <a:bodyPr/>
                    <a:lstStyle/>
                    <a:p>
                      <a:r>
                        <a:rPr lang="en-US" altLang="zh-CN" sz="1600" smtClean="0"/>
                        <a:t>a[1], *(a+1)</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0</a:t>
                      </a:r>
                      <a:r>
                        <a:rPr lang="zh-CN" altLang="en-US" sz="1600" smtClean="0"/>
                        <a:t>列元素</a:t>
                      </a:r>
                      <a:r>
                        <a:rPr lang="en-US" altLang="zh-CN" sz="1600" smtClean="0"/>
                        <a:t>a[1][0]</a:t>
                      </a:r>
                      <a:r>
                        <a:rPr lang="zh-CN" altLang="en-US" sz="1600" smtClean="0"/>
                        <a:t>的地址</a:t>
                      </a:r>
                      <a:endParaRPr lang="zh-CN" altLang="en-US" sz="1600"/>
                    </a:p>
                  </a:txBody>
                  <a:tcPr marL="72000" marR="36000"/>
                </a:tc>
                <a:tc>
                  <a:txBody>
                    <a:bodyPr/>
                    <a:lstStyle/>
                    <a:p>
                      <a:r>
                        <a:rPr lang="en-US" altLang="zh-CN" sz="1600" smtClean="0"/>
                        <a:t>2016</a:t>
                      </a:r>
                      <a:endParaRPr lang="zh-CN" altLang="en-US" sz="1600"/>
                    </a:p>
                  </a:txBody>
                  <a:tcPr marL="72000" marR="36000"/>
                </a:tc>
                <a:extLst>
                  <a:ext uri="{0D108BD9-81ED-4DB2-BD59-A6C34878D82A}">
                    <a16:rowId xmlns:a16="http://schemas.microsoft.com/office/drawing/2014/main" xmlns="" val="756788806"/>
                  </a:ext>
                </a:extLst>
              </a:tr>
              <a:tr h="655431">
                <a:tc>
                  <a:txBody>
                    <a:bodyPr/>
                    <a:lstStyle/>
                    <a:p>
                      <a:r>
                        <a:rPr lang="en-US" altLang="zh-CN" sz="1600" smtClean="0"/>
                        <a:t>a[1]+2, *(a+1)+2, &amp;a[1][2]</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2</a:t>
                      </a:r>
                      <a:r>
                        <a:rPr lang="zh-CN" altLang="en-US" sz="1600" smtClean="0"/>
                        <a:t>列元素</a:t>
                      </a:r>
                      <a:r>
                        <a:rPr lang="en-US" altLang="zh-CN" sz="1600" smtClean="0"/>
                        <a:t>a[1][2]</a:t>
                      </a:r>
                      <a:r>
                        <a:rPr lang="zh-CN" altLang="en-US" sz="1600" smtClean="0"/>
                        <a:t>的地址</a:t>
                      </a:r>
                      <a:endParaRPr lang="zh-CN" altLang="en-US" sz="1600"/>
                    </a:p>
                  </a:txBody>
                  <a:tcPr marL="72000" marR="36000"/>
                </a:tc>
                <a:tc>
                  <a:txBody>
                    <a:bodyPr/>
                    <a:lstStyle/>
                    <a:p>
                      <a:r>
                        <a:rPr lang="en-US" altLang="zh-CN" sz="1600" smtClean="0"/>
                        <a:t>2024</a:t>
                      </a:r>
                      <a:endParaRPr lang="zh-CN" altLang="en-US" sz="1600"/>
                    </a:p>
                  </a:txBody>
                  <a:tcPr marL="72000" marR="36000"/>
                </a:tc>
                <a:extLst>
                  <a:ext uri="{0D108BD9-81ED-4DB2-BD59-A6C34878D82A}">
                    <a16:rowId xmlns:a16="http://schemas.microsoft.com/office/drawing/2014/main" xmlns="" val="1913755325"/>
                  </a:ext>
                </a:extLst>
              </a:tr>
              <a:tr h="655431">
                <a:tc>
                  <a:txBody>
                    <a:bodyPr/>
                    <a:lstStyle/>
                    <a:p>
                      <a:r>
                        <a:rPr lang="en-US" altLang="zh-CN" sz="1600" smtClean="0"/>
                        <a:t>*(a[1]+2), *(*(a+1)+2),</a:t>
                      </a:r>
                      <a:r>
                        <a:rPr lang="en-US" altLang="zh-CN" sz="1600" baseline="0" smtClean="0"/>
                        <a:t> a[1][2]</a:t>
                      </a:r>
                      <a:endParaRPr lang="zh-CN" altLang="en-US" sz="1600"/>
                    </a:p>
                  </a:txBody>
                  <a:tcPr marL="72000" marR="36000"/>
                </a:tc>
                <a:tc>
                  <a:txBody>
                    <a:bodyPr/>
                    <a:lstStyle/>
                    <a:p>
                      <a:r>
                        <a:rPr lang="en-US" altLang="zh-CN" sz="1600" smtClean="0"/>
                        <a:t>1</a:t>
                      </a:r>
                      <a:r>
                        <a:rPr lang="zh-CN" altLang="en-US" sz="1600" smtClean="0"/>
                        <a:t>行</a:t>
                      </a:r>
                      <a:r>
                        <a:rPr lang="en-US" altLang="zh-CN" sz="1600" smtClean="0"/>
                        <a:t>2</a:t>
                      </a:r>
                      <a:r>
                        <a:rPr lang="zh-CN" altLang="en-US" sz="1600" smtClean="0"/>
                        <a:t>列元素</a:t>
                      </a:r>
                      <a:r>
                        <a:rPr lang="en-US" altLang="zh-CN" sz="1600" smtClean="0"/>
                        <a:t>a[1][2]</a:t>
                      </a:r>
                      <a:r>
                        <a:rPr lang="zh-CN" altLang="en-US" sz="1600" smtClean="0"/>
                        <a:t>的值</a:t>
                      </a:r>
                      <a:endParaRPr lang="zh-CN" altLang="en-US" sz="1600"/>
                    </a:p>
                  </a:txBody>
                  <a:tcPr marL="72000" marR="36000"/>
                </a:tc>
                <a:tc>
                  <a:txBody>
                    <a:bodyPr/>
                    <a:lstStyle/>
                    <a:p>
                      <a:r>
                        <a:rPr lang="zh-CN" altLang="en-US" sz="1600" smtClean="0"/>
                        <a:t>是元素值，为</a:t>
                      </a:r>
                      <a:r>
                        <a:rPr lang="en-US" altLang="zh-CN" sz="1600" smtClean="0"/>
                        <a:t>13</a:t>
                      </a:r>
                      <a:endParaRPr lang="zh-CN" altLang="en-US" sz="1600"/>
                    </a:p>
                  </a:txBody>
                  <a:tcPr marL="72000" marR="36000"/>
                </a:tc>
                <a:extLst>
                  <a:ext uri="{0D108BD9-81ED-4DB2-BD59-A6C34878D82A}">
                    <a16:rowId xmlns:a16="http://schemas.microsoft.com/office/drawing/2014/main" xmlns="" val="764590992"/>
                  </a:ext>
                </a:extLst>
              </a:tr>
            </a:tbl>
          </a:graphicData>
        </a:graphic>
      </p:graphicFrame>
    </p:spTree>
    <p:extLst>
      <p:ext uri="{BB962C8B-B14F-4D97-AF65-F5344CB8AC3E}">
        <p14:creationId xmlns:p14="http://schemas.microsoft.com/office/powerpoint/2010/main" xmlns="" val="26319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C</a:t>
            </a:r>
            <a:r>
              <a:rPr lang="zh-CN" altLang="en-US">
                <a:solidFill>
                  <a:schemeClr val="tx1"/>
                </a:solidFill>
              </a:rPr>
              <a:t>语言的地址信息中既包含位置信息</a:t>
            </a:r>
            <a:r>
              <a:rPr lang="en-US" altLang="zh-CN">
                <a:solidFill>
                  <a:schemeClr val="tx1"/>
                </a:solidFill>
              </a:rPr>
              <a:t>(</a:t>
            </a:r>
            <a:r>
              <a:rPr lang="zh-CN" altLang="en-US">
                <a:solidFill>
                  <a:schemeClr val="tx1"/>
                </a:solidFill>
              </a:rPr>
              <a:t>如内存编号</a:t>
            </a:r>
            <a:r>
              <a:rPr lang="en-US" altLang="zh-CN">
                <a:solidFill>
                  <a:schemeClr val="tx1"/>
                </a:solidFill>
              </a:rPr>
              <a:t>2000)</a:t>
            </a:r>
            <a:r>
              <a:rPr lang="zh-CN" altLang="en-US">
                <a:solidFill>
                  <a:schemeClr val="tx1"/>
                </a:solidFill>
              </a:rPr>
              <a:t>，还包含它所指向的数据的类型信息</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smtClean="0">
                <a:solidFill>
                  <a:schemeClr val="tx1"/>
                </a:solidFill>
              </a:rPr>
              <a:t>a[0</a:t>
            </a:r>
            <a:r>
              <a:rPr lang="en-US" altLang="zh-CN">
                <a:solidFill>
                  <a:schemeClr val="tx1"/>
                </a:solidFill>
              </a:rPr>
              <a:t>]</a:t>
            </a:r>
            <a:r>
              <a:rPr lang="zh-CN" altLang="en-US">
                <a:solidFill>
                  <a:schemeClr val="tx1"/>
                </a:solidFill>
              </a:rPr>
              <a:t>是一维数组名，它是一维数组中起始元素的地址，</a:t>
            </a:r>
            <a:r>
              <a:rPr lang="en-US" altLang="zh-CN">
                <a:solidFill>
                  <a:schemeClr val="tx1"/>
                </a:solidFill>
              </a:rPr>
              <a:t>a</a:t>
            </a:r>
            <a:r>
              <a:rPr lang="zh-CN" altLang="en-US">
                <a:solidFill>
                  <a:schemeClr val="tx1"/>
                </a:solidFill>
              </a:rPr>
              <a:t>是二维数组名，它是二维数组的首行起始地址，二者的纯地址是相同</a:t>
            </a:r>
            <a:r>
              <a:rPr lang="zh-CN" altLang="en-US" smtClean="0">
                <a:solidFill>
                  <a:schemeClr val="tx1"/>
                </a:solidFill>
              </a:rPr>
              <a:t>的，即</a:t>
            </a:r>
            <a:r>
              <a:rPr lang="en-US" altLang="zh-CN">
                <a:solidFill>
                  <a:schemeClr val="tx1"/>
                </a:solidFill>
              </a:rPr>
              <a:t>2000</a:t>
            </a:r>
            <a:r>
              <a:rPr lang="zh-CN" altLang="en-US">
                <a:solidFill>
                  <a:schemeClr val="tx1"/>
                </a:solidFill>
              </a:rPr>
              <a:t>，但它们的基类型不同，即它们指向的数据的类型不同，前者是整型数据，后者是一维数组</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如果</a:t>
            </a:r>
            <a:r>
              <a:rPr lang="zh-CN" altLang="en-US">
                <a:solidFill>
                  <a:schemeClr val="tx1"/>
                </a:solidFill>
              </a:rPr>
              <a:t>用一个指针变量</a:t>
            </a:r>
            <a:r>
              <a:rPr lang="en-US" altLang="zh-CN">
                <a:solidFill>
                  <a:schemeClr val="tx1"/>
                </a:solidFill>
              </a:rPr>
              <a:t>pt</a:t>
            </a:r>
            <a:r>
              <a:rPr lang="zh-CN" altLang="en-US">
                <a:solidFill>
                  <a:schemeClr val="tx1"/>
                </a:solidFill>
              </a:rPr>
              <a:t>来指向此一维数组，应当这样定义</a:t>
            </a:r>
            <a:r>
              <a:rPr lang="en-US" altLang="zh-CN">
                <a:solidFill>
                  <a:schemeClr val="tx1"/>
                </a:solidFill>
              </a:rPr>
              <a:t>: </a:t>
            </a:r>
          </a:p>
          <a:p>
            <a:pPr algn="just">
              <a:lnSpc>
                <a:spcPct val="120000"/>
              </a:lnSpc>
              <a:spcBef>
                <a:spcPts val="600"/>
              </a:spcBef>
              <a:spcAft>
                <a:spcPts val="600"/>
              </a:spcAft>
              <a:defRPr/>
            </a:pPr>
            <a:endParaRPr lang="en-US" altLang="zh-CN">
              <a:solidFill>
                <a:schemeClr val="tx1"/>
              </a:solidFill>
            </a:endParaRPr>
          </a:p>
        </p:txBody>
      </p:sp>
      <p:sp>
        <p:nvSpPr>
          <p:cNvPr id="25" name="圆角矩形 24">
            <a:extLst>
              <a:ext uri="{FF2B5EF4-FFF2-40B4-BE49-F238E27FC236}">
                <a16:creationId xmlns:a16="http://schemas.microsoft.com/office/drawing/2014/main" xmlns="" id="{5382CD89-35B6-4BD4-B332-B011068CC402}"/>
              </a:ext>
            </a:extLst>
          </p:cNvPr>
          <p:cNvSpPr/>
          <p:nvPr/>
        </p:nvSpPr>
        <p:spPr>
          <a:xfrm>
            <a:off x="1131581" y="3618937"/>
            <a:ext cx="9614312" cy="903368"/>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1600">
                <a:solidFill>
                  <a:schemeClr val="tx1"/>
                </a:solidFill>
              </a:rPr>
              <a:t>int (*pt)[4</a:t>
            </a:r>
            <a:r>
              <a:rPr lang="en-US" altLang="zh-CN" sz="1600" smtClean="0">
                <a:solidFill>
                  <a:schemeClr val="tx1"/>
                </a:solidFill>
              </a:rPr>
              <a:t>];</a:t>
            </a:r>
          </a:p>
          <a:p>
            <a:pPr algn="just">
              <a:lnSpc>
                <a:spcPct val="120000"/>
              </a:lnSpc>
              <a:spcBef>
                <a:spcPts val="600"/>
              </a:spcBef>
              <a:spcAft>
                <a:spcPts val="600"/>
              </a:spcAft>
              <a:defRPr/>
            </a:pPr>
            <a:r>
              <a:rPr lang="en-US" altLang="zh-CN" sz="1600" smtClean="0">
                <a:solidFill>
                  <a:srgbClr val="008000"/>
                </a:solidFill>
              </a:rPr>
              <a:t>//</a:t>
            </a:r>
            <a:r>
              <a:rPr lang="zh-CN" altLang="en-US" sz="1600">
                <a:solidFill>
                  <a:srgbClr val="008000"/>
                </a:solidFill>
              </a:rPr>
              <a:t>表示</a:t>
            </a:r>
            <a:r>
              <a:rPr lang="en-US" altLang="zh-CN" sz="1600">
                <a:solidFill>
                  <a:srgbClr val="008000"/>
                </a:solidFill>
              </a:rPr>
              <a:t>pt</a:t>
            </a:r>
            <a:r>
              <a:rPr lang="zh-CN" altLang="en-US" sz="1600">
                <a:solidFill>
                  <a:srgbClr val="008000"/>
                </a:solidFill>
              </a:rPr>
              <a:t>指向由</a:t>
            </a:r>
            <a:r>
              <a:rPr lang="en-US" altLang="zh-CN" sz="1600">
                <a:solidFill>
                  <a:srgbClr val="008000"/>
                </a:solidFill>
              </a:rPr>
              <a:t>4</a:t>
            </a:r>
            <a:r>
              <a:rPr lang="zh-CN" altLang="en-US" sz="1600">
                <a:solidFill>
                  <a:srgbClr val="008000"/>
                </a:solidFill>
              </a:rPr>
              <a:t>个整型元素组成的一维数组，此时指针变量</a:t>
            </a:r>
            <a:r>
              <a:rPr lang="en-US" altLang="zh-CN" sz="1600">
                <a:solidFill>
                  <a:srgbClr val="008000"/>
                </a:solidFill>
              </a:rPr>
              <a:t>pt</a:t>
            </a:r>
            <a:r>
              <a:rPr lang="zh-CN" altLang="en-US" sz="1600">
                <a:solidFill>
                  <a:srgbClr val="008000"/>
                </a:solidFill>
              </a:rPr>
              <a:t>的基类型是由</a:t>
            </a:r>
            <a:r>
              <a:rPr lang="en-US" altLang="zh-CN" sz="1600">
                <a:solidFill>
                  <a:srgbClr val="008000"/>
                </a:solidFill>
              </a:rPr>
              <a:t>4</a:t>
            </a:r>
            <a:r>
              <a:rPr lang="zh-CN" altLang="en-US" sz="1600">
                <a:solidFill>
                  <a:srgbClr val="008000"/>
                </a:solidFill>
              </a:rPr>
              <a:t>个整型元素组成的一维数</a:t>
            </a:r>
            <a:r>
              <a:rPr lang="zh-CN" altLang="en-US" sz="1600" smtClean="0">
                <a:solidFill>
                  <a:srgbClr val="008000"/>
                </a:solidFill>
              </a:rPr>
              <a:t>组</a:t>
            </a:r>
            <a:endParaRPr lang="en-US" altLang="zh-CN" sz="1600">
              <a:solidFill>
                <a:srgbClr val="008000"/>
              </a:solidFill>
            </a:endParaRPr>
          </a:p>
        </p:txBody>
      </p:sp>
    </p:spTree>
    <p:extLst>
      <p:ext uri="{BB962C8B-B14F-4D97-AF65-F5344CB8AC3E}">
        <p14:creationId xmlns:p14="http://schemas.microsoft.com/office/powerpoint/2010/main" xmlns="" val="2147752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多维数组元素的地址</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8.11】</a:t>
            </a:r>
            <a:r>
              <a:rPr lang="zh-CN" altLang="en-US" sz="2000">
                <a:solidFill>
                  <a:schemeClr val="accent1"/>
                </a:solidFill>
              </a:rPr>
              <a:t>输出二维数组的有关数据</a:t>
            </a:r>
            <a:r>
              <a:rPr lang="en-US" altLang="zh-CN" sz="2000">
                <a:solidFill>
                  <a:schemeClr val="accent1"/>
                </a:solidFill>
              </a:rPr>
              <a:t>(</a:t>
            </a:r>
            <a:r>
              <a:rPr lang="zh-CN" altLang="en-US" sz="2000">
                <a:solidFill>
                  <a:schemeClr val="accent1"/>
                </a:solidFill>
              </a:rPr>
              <a:t>地址和元素的值</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1595337"/>
            <a:ext cx="6854405" cy="3781733"/>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a:t>
            </a:r>
          </a:p>
          <a:p>
            <a:pPr defTabSz="363538">
              <a:lnSpc>
                <a:spcPct val="120000"/>
              </a:lnSpc>
            </a:pPr>
            <a:r>
              <a:rPr lang="en-US" altLang="zh-CN" sz="1400"/>
              <a:t>	printf("%d,%d\n",a,*a);	</a:t>
            </a:r>
            <a:r>
              <a:rPr lang="en-US" altLang="zh-CN" sz="1400" smtClean="0"/>
              <a:t>			</a:t>
            </a:r>
            <a:r>
              <a:rPr lang="en-US" altLang="zh-CN" sz="1400" smtClean="0">
                <a:solidFill>
                  <a:srgbClr val="008000"/>
                </a:solidFill>
              </a:rPr>
              <a:t>//</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printf("%d,%d\n",a[0],*(a+0));	</a:t>
            </a:r>
            <a:r>
              <a:rPr lang="en-US" altLang="zh-CN" sz="1400" smtClean="0"/>
              <a:t>		</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printf("%d,%d\n",&amp;a[0],&amp;a[0][0]);	</a:t>
            </a:r>
            <a:r>
              <a:rPr lang="en-US" altLang="zh-CN" sz="1400" smtClean="0"/>
              <a:t>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printf("%d,%d\n",a[1],a+1);	</a:t>
            </a:r>
            <a:r>
              <a:rPr lang="en-US" altLang="zh-CN" sz="1400" smtClean="0"/>
              <a:t>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列元素地址和</a:t>
            </a:r>
            <a:r>
              <a:rPr lang="en-US" altLang="zh-CN" sz="1400">
                <a:solidFill>
                  <a:srgbClr val="008000"/>
                </a:solidFill>
              </a:rPr>
              <a:t>1</a:t>
            </a:r>
            <a:r>
              <a:rPr lang="zh-CN" altLang="en-US" sz="1400">
                <a:solidFill>
                  <a:srgbClr val="008000"/>
                </a:solidFill>
              </a:rPr>
              <a:t>行起始地址</a:t>
            </a:r>
          </a:p>
          <a:p>
            <a:pPr defTabSz="363538">
              <a:lnSpc>
                <a:spcPct val="120000"/>
              </a:lnSpc>
            </a:pPr>
            <a:r>
              <a:rPr lang="zh-CN" altLang="en-US" sz="1400"/>
              <a:t>	</a:t>
            </a:r>
            <a:r>
              <a:rPr lang="en-US" altLang="zh-CN" sz="1400"/>
              <a:t>printf("%d,%d\n",&amp;a[1][0],*(a+1)+0);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printf("%d,%d\n",a[2],*(a+2));	</a:t>
            </a:r>
            <a:r>
              <a:rPr lang="en-US" altLang="zh-CN" sz="1400" smtClean="0"/>
              <a:t>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a:lnSpc>
                <a:spcPct val="120000"/>
              </a:lnSpc>
            </a:pPr>
            <a:r>
              <a:rPr lang="zh-CN" altLang="en-US" sz="1400"/>
              <a:t>	</a:t>
            </a:r>
            <a:r>
              <a:rPr lang="en-US" altLang="zh-CN" sz="1400"/>
              <a:t>printf("%d,%d\n",&amp;a[2],a+2);	</a:t>
            </a:r>
            <a:r>
              <a:rPr lang="en-US" altLang="zh-CN" sz="1400" smtClean="0"/>
              <a:t>		</a:t>
            </a:r>
            <a:r>
              <a:rPr lang="en-US" altLang="zh-CN" sz="1400">
                <a:solidFill>
                  <a:srgbClr val="008000"/>
                </a:solidFill>
              </a:rPr>
              <a:t>//2</a:t>
            </a:r>
            <a:r>
              <a:rPr lang="zh-CN" altLang="en-US" sz="1400">
                <a:solidFill>
                  <a:srgbClr val="008000"/>
                </a:solidFill>
              </a:rPr>
              <a:t>行起始地址</a:t>
            </a:r>
          </a:p>
          <a:p>
            <a:pPr defTabSz="363538">
              <a:lnSpc>
                <a:spcPct val="120000"/>
              </a:lnSpc>
            </a:pPr>
            <a:r>
              <a:rPr lang="zh-CN" altLang="en-US" sz="1400"/>
              <a:t>	</a:t>
            </a:r>
            <a:r>
              <a:rPr lang="en-US" altLang="zh-CN" sz="1400"/>
              <a:t>printf("%d,%d\n",a[1][0],*(*(a+1)+0));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a:lnSpc>
                <a:spcPct val="120000"/>
              </a:lnSpc>
            </a:pPr>
            <a:r>
              <a:rPr lang="zh-CN" altLang="en-US" sz="1400"/>
              <a:t>	</a:t>
            </a:r>
            <a:r>
              <a:rPr lang="en-US" altLang="zh-CN" sz="1400"/>
              <a:t>printf("%d,%d\n",*a[2],*(*(a+2)+0));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851268" y="3472070"/>
            <a:ext cx="3457575" cy="1905000"/>
          </a:xfrm>
          <a:prstGeom prst="rect">
            <a:avLst/>
          </a:prstGeom>
        </p:spPr>
      </p:pic>
    </p:spTree>
    <p:extLst>
      <p:ext uri="{BB962C8B-B14F-4D97-AF65-F5344CB8AC3E}">
        <p14:creationId xmlns:p14="http://schemas.microsoft.com/office/powerpoint/2010/main" xmlns="" val="282422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Tree>
    <p:extLst>
      <p:ext uri="{BB962C8B-B14F-4D97-AF65-F5344CB8AC3E}">
        <p14:creationId xmlns:p14="http://schemas.microsoft.com/office/powerpoint/2010/main" xmlns="" val="3824361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指向数组元素的指针变量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1" y="1595338"/>
            <a:ext cx="5900248" cy="2946846"/>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a:t>
            </a:r>
          </a:p>
          <a:p>
            <a:pPr defTabSz="363538">
              <a:lnSpc>
                <a:spcPct val="120000"/>
              </a:lnSpc>
            </a:pPr>
            <a:r>
              <a:rPr lang="en-US" altLang="zh-CN" sz="1400"/>
              <a:t>	int *p;		</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是</a:t>
            </a:r>
            <a:r>
              <a:rPr lang="en-US" altLang="zh-CN" sz="1400" smtClean="0">
                <a:solidFill>
                  <a:srgbClr val="008000"/>
                </a:solidFill>
              </a:rPr>
              <a:t>int *</a:t>
            </a:r>
            <a:r>
              <a:rPr lang="zh-CN" altLang="en-US" sz="1400">
                <a:solidFill>
                  <a:srgbClr val="008000"/>
                </a:solidFill>
              </a:rPr>
              <a:t>型指针变量</a:t>
            </a:r>
          </a:p>
          <a:p>
            <a:pPr defTabSz="363538">
              <a:lnSpc>
                <a:spcPct val="120000"/>
              </a:lnSpc>
            </a:pPr>
            <a:r>
              <a:rPr lang="zh-CN" altLang="en-US" sz="1400"/>
              <a:t>	</a:t>
            </a:r>
            <a:r>
              <a:rPr lang="en-US" altLang="zh-CN" sz="1400"/>
              <a:t>for(p=a[0];p&lt;a[0]+12;p++)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依次指向下一个元素</a:t>
            </a:r>
          </a:p>
          <a:p>
            <a:pPr defTabSz="363538">
              <a:lnSpc>
                <a:spcPct val="120000"/>
              </a:lnSpc>
            </a:pPr>
            <a:r>
              <a:rPr lang="zh-CN" altLang="en-US" sz="1400"/>
              <a:t>	</a:t>
            </a:r>
            <a:r>
              <a:rPr lang="en-US" altLang="zh-CN" sz="1400"/>
              <a:t>{	if((p-a[0])%4==0) printf("\n");	</a:t>
            </a:r>
            <a:r>
              <a:rPr lang="en-US" altLang="zh-CN" sz="1400">
                <a:solidFill>
                  <a:srgbClr val="008000"/>
                </a:solidFill>
              </a:rPr>
              <a:t>//p</a:t>
            </a:r>
            <a:r>
              <a:rPr lang="zh-CN" altLang="en-US" sz="1400">
                <a:solidFill>
                  <a:srgbClr val="008000"/>
                </a:solidFill>
              </a:rPr>
              <a:t>移动</a:t>
            </a:r>
            <a:r>
              <a:rPr lang="en-US" altLang="zh-CN" sz="1400">
                <a:solidFill>
                  <a:srgbClr val="008000"/>
                </a:solidFill>
              </a:rPr>
              <a:t>4</a:t>
            </a:r>
            <a:r>
              <a:rPr lang="zh-CN" altLang="en-US" sz="1400">
                <a:solidFill>
                  <a:srgbClr val="008000"/>
                </a:solidFill>
              </a:rPr>
              <a:t>次后换行</a:t>
            </a:r>
          </a:p>
          <a:p>
            <a:pPr defTabSz="363538">
              <a:lnSpc>
                <a:spcPct val="120000"/>
              </a:lnSpc>
            </a:pPr>
            <a:r>
              <a:rPr lang="zh-CN" altLang="en-US" sz="1400"/>
              <a:t>		</a:t>
            </a:r>
            <a:r>
              <a:rPr lang="en-US" altLang="zh-CN" sz="1400"/>
              <a:t>printf("%4d",*p);	</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指向的元素的值 </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1937030" y="5051563"/>
            <a:ext cx="3524250" cy="1200150"/>
          </a:xfrm>
          <a:prstGeom prst="rect">
            <a:avLst/>
          </a:prstGeom>
        </p:spPr>
      </p:pic>
      <p:grpSp>
        <p:nvGrpSpPr>
          <p:cNvPr id="7" name="组合 6"/>
          <p:cNvGrpSpPr/>
          <p:nvPr/>
        </p:nvGrpSpPr>
        <p:grpSpPr>
          <a:xfrm>
            <a:off x="7172172" y="1595338"/>
            <a:ext cx="3975726" cy="2971422"/>
            <a:chOff x="8050698" y="5019263"/>
            <a:chExt cx="3975726"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3975726"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409818" cy="2936188"/>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是一个</a:t>
              </a:r>
              <a:r>
                <a:rPr lang="en-US" altLang="zh-CN" sz="1400">
                  <a:solidFill>
                    <a:schemeClr val="bg1"/>
                  </a:solidFill>
                </a:rPr>
                <a:t>int *</a:t>
              </a:r>
              <a:r>
                <a:rPr lang="zh-CN" altLang="en-US" sz="1400">
                  <a:solidFill>
                    <a:schemeClr val="bg1"/>
                  </a:solidFill>
                </a:rPr>
                <a:t>型</a:t>
              </a:r>
              <a:r>
                <a:rPr lang="en-US" altLang="zh-CN" sz="1400">
                  <a:solidFill>
                    <a:schemeClr val="bg1"/>
                  </a:solidFill>
                </a:rPr>
                <a:t>(</a:t>
              </a:r>
              <a:r>
                <a:rPr lang="zh-CN" altLang="en-US" sz="1400">
                  <a:solidFill>
                    <a:schemeClr val="bg1"/>
                  </a:solidFill>
                </a:rPr>
                <a:t>指向整型数据</a:t>
              </a:r>
              <a:r>
                <a:rPr lang="en-US" altLang="zh-CN" sz="1400">
                  <a:solidFill>
                    <a:schemeClr val="bg1"/>
                  </a:solidFill>
                </a:rPr>
                <a:t>)</a:t>
              </a:r>
              <a:r>
                <a:rPr lang="zh-CN" altLang="en-US" sz="1400">
                  <a:solidFill>
                    <a:schemeClr val="bg1"/>
                  </a:solidFill>
                </a:rPr>
                <a:t>的指针变量，它可以指向一般的整型变量，也可以指向整型的数组元素。每次使</a:t>
              </a:r>
              <a:r>
                <a:rPr lang="en-US" altLang="zh-CN" sz="1400">
                  <a:solidFill>
                    <a:schemeClr val="bg1"/>
                  </a:solidFill>
                </a:rPr>
                <a:t>p</a:t>
              </a:r>
              <a:r>
                <a:rPr lang="zh-CN" altLang="en-US" sz="1400">
                  <a:solidFill>
                    <a:schemeClr val="bg1"/>
                  </a:solidFill>
                </a:rPr>
                <a:t>值加</a:t>
              </a:r>
              <a:r>
                <a:rPr lang="en-US" altLang="zh-CN" sz="1400">
                  <a:solidFill>
                    <a:schemeClr val="bg1"/>
                  </a:solidFill>
                </a:rPr>
                <a:t>1</a:t>
              </a:r>
              <a:r>
                <a:rPr lang="zh-CN" altLang="en-US" sz="1400">
                  <a:solidFill>
                    <a:schemeClr val="bg1"/>
                  </a:solidFill>
                </a:rPr>
                <a:t>，使</a:t>
              </a:r>
              <a:r>
                <a:rPr lang="en-US" altLang="zh-CN" sz="1400">
                  <a:solidFill>
                    <a:schemeClr val="bg1"/>
                  </a:solidFill>
                </a:rPr>
                <a:t>p</a:t>
              </a:r>
              <a:r>
                <a:rPr lang="zh-CN" altLang="en-US" sz="1400">
                  <a:solidFill>
                    <a:schemeClr val="bg1"/>
                  </a:solidFill>
                </a:rPr>
                <a:t>指向下一元素</a:t>
              </a:r>
              <a:r>
                <a:rPr lang="zh-CN" altLang="en-US" sz="1400" smtClean="0">
                  <a:solidFill>
                    <a:schemeClr val="bg1"/>
                  </a:solidFill>
                </a:rPr>
                <a:t>。</a:t>
              </a:r>
              <a:endParaRPr lang="en-US" altLang="zh-CN" sz="1400" smtClean="0">
                <a:solidFill>
                  <a:schemeClr val="bg1"/>
                </a:solidFill>
              </a:endParaRPr>
            </a:p>
            <a:p>
              <a:pPr>
                <a:lnSpc>
                  <a:spcPct val="120000"/>
                </a:lnSpc>
              </a:pPr>
              <a:endParaRPr lang="zh-CN" altLang="en-US" sz="1400">
                <a:solidFill>
                  <a:schemeClr val="bg1"/>
                </a:solidFill>
              </a:endParaRPr>
            </a:p>
            <a:p>
              <a:pPr>
                <a:lnSpc>
                  <a:spcPct val="120000"/>
                </a:lnSpc>
              </a:pPr>
              <a:r>
                <a:rPr lang="zh-CN" altLang="en-US" sz="1400" smtClean="0">
                  <a:solidFill>
                    <a:schemeClr val="bg1"/>
                  </a:solidFill>
                </a:rPr>
                <a:t>如果</a:t>
              </a:r>
              <a:r>
                <a:rPr lang="zh-CN" altLang="en-US" sz="1400">
                  <a:solidFill>
                    <a:schemeClr val="bg1"/>
                  </a:solidFill>
                </a:rPr>
                <a:t>要输出某个指定的数值元素（例如</a:t>
              </a:r>
              <a:r>
                <a:rPr lang="en-US" altLang="zh-CN" sz="1400" smtClean="0">
                  <a:solidFill>
                    <a:schemeClr val="bg1"/>
                  </a:solidFill>
                </a:rPr>
                <a:t>a[2][3]</a:t>
              </a:r>
              <a:r>
                <a:rPr lang="zh-CN" altLang="en-US" sz="1400">
                  <a:solidFill>
                    <a:schemeClr val="bg1"/>
                  </a:solidFill>
                </a:rPr>
                <a:t>），则应事先计算该元素在数组中的相对位置（即相对于数组起始位置的相对位移量）。计算</a:t>
              </a:r>
              <a:r>
                <a:rPr lang="en-US" altLang="zh-CN" sz="1400">
                  <a:solidFill>
                    <a:schemeClr val="bg1"/>
                  </a:solidFill>
                </a:rPr>
                <a:t>a[i][j]</a:t>
              </a:r>
              <a:r>
                <a:rPr lang="zh-CN" altLang="en-US" sz="1400">
                  <a:solidFill>
                    <a:schemeClr val="bg1"/>
                  </a:solidFill>
                </a:rPr>
                <a:t>在数组中的相对位置的计算公式</a:t>
              </a:r>
              <a:r>
                <a:rPr lang="zh-CN" altLang="en-US" sz="1400" smtClean="0">
                  <a:solidFill>
                    <a:schemeClr val="bg1"/>
                  </a:solidFill>
                </a:rPr>
                <a:t>为：</a:t>
              </a:r>
              <a:r>
                <a:rPr lang="en-US" altLang="zh-CN" sz="1400" b="1" smtClean="0">
                  <a:solidFill>
                    <a:schemeClr val="bg1"/>
                  </a:solidFill>
                </a:rPr>
                <a:t>i*m</a:t>
              </a:r>
              <a:r>
                <a:rPr lang="zh-CN" altLang="en-US" sz="1400" b="1">
                  <a:solidFill>
                    <a:schemeClr val="bg1"/>
                  </a:solidFill>
                </a:rPr>
                <a:t>＋</a:t>
              </a:r>
              <a:r>
                <a:rPr lang="en-US" altLang="zh-CN" sz="1400" b="1" smtClean="0">
                  <a:solidFill>
                    <a:schemeClr val="bg1"/>
                  </a:solidFill>
                </a:rPr>
                <a:t>j</a:t>
              </a:r>
              <a:r>
                <a:rPr lang="zh-CN" altLang="en-US" sz="1400">
                  <a:solidFill>
                    <a:schemeClr val="bg1"/>
                  </a:solidFill>
                </a:rPr>
                <a:t>，</a:t>
              </a:r>
              <a:r>
                <a:rPr lang="zh-CN" altLang="en-US" sz="1400" smtClean="0">
                  <a:solidFill>
                    <a:schemeClr val="bg1"/>
                  </a:solidFill>
                </a:rPr>
                <a:t>其中，</a:t>
              </a:r>
              <a:r>
                <a:rPr lang="en-US" altLang="zh-CN" sz="1400" smtClean="0">
                  <a:solidFill>
                    <a:schemeClr val="bg1"/>
                  </a:solidFill>
                </a:rPr>
                <a:t>m</a:t>
              </a:r>
              <a:r>
                <a:rPr lang="zh-CN" altLang="en-US" sz="1400">
                  <a:solidFill>
                    <a:schemeClr val="bg1"/>
                  </a:solidFill>
                </a:rPr>
                <a:t>为二维数组的列数（二维数组大小为</a:t>
              </a:r>
              <a:r>
                <a:rPr lang="en-US" altLang="zh-CN" sz="1400">
                  <a:solidFill>
                    <a:schemeClr val="bg1"/>
                  </a:solidFill>
                </a:rPr>
                <a:t>n×m</a:t>
              </a:r>
              <a:r>
                <a:rPr lang="zh-CN" altLang="en-US" sz="1400">
                  <a:solidFill>
                    <a:schemeClr val="bg1"/>
                  </a:solidFill>
                </a:rPr>
                <a:t>）。</a:t>
              </a:r>
              <a:endParaRPr lang="en-US" altLang="zh-CN" sz="1400" b="1">
                <a:solidFill>
                  <a:schemeClr val="bg1"/>
                </a:solidFill>
              </a:endParaRPr>
            </a:p>
          </p:txBody>
        </p:sp>
      </p:grpSp>
      <p:graphicFrame>
        <p:nvGraphicFramePr>
          <p:cNvPr id="6" name="表格 5"/>
          <p:cNvGraphicFramePr>
            <a:graphicFrameLocks noGrp="1"/>
          </p:cNvGraphicFramePr>
          <p:nvPr>
            <p:extLst>
              <p:ext uri="{D42A27DB-BD31-4B8C-83A1-F6EECF244321}">
                <p14:modId xmlns:p14="http://schemas.microsoft.com/office/powerpoint/2010/main" xmlns="" val="1775903500"/>
              </p:ext>
            </p:extLst>
          </p:nvPr>
        </p:nvGraphicFramePr>
        <p:xfrm>
          <a:off x="6874014" y="4601992"/>
          <a:ext cx="4334920" cy="2011680"/>
        </p:xfrm>
        <a:graphic>
          <a:graphicData uri="http://schemas.openxmlformats.org/drawingml/2006/table">
            <a:tbl>
              <a:tblPr>
                <a:tableStyleId>{5C22544A-7EE6-4342-B048-85BDC9FD1C3A}</a:tableStyleId>
              </a:tblPr>
              <a:tblGrid>
                <a:gridCol w="787784">
                  <a:extLst>
                    <a:ext uri="{9D8B030D-6E8A-4147-A177-3AD203B41FA5}">
                      <a16:colId xmlns:a16="http://schemas.microsoft.com/office/drawing/2014/main" xmlns="" val="1473384322"/>
                    </a:ext>
                  </a:extLst>
                </a:gridCol>
                <a:gridCol w="787784">
                  <a:extLst>
                    <a:ext uri="{9D8B030D-6E8A-4147-A177-3AD203B41FA5}">
                      <a16:colId xmlns:a16="http://schemas.microsoft.com/office/drawing/2014/main" xmlns="" val="1399425595"/>
                    </a:ext>
                  </a:extLst>
                </a:gridCol>
                <a:gridCol w="787784">
                  <a:extLst>
                    <a:ext uri="{9D8B030D-6E8A-4147-A177-3AD203B41FA5}">
                      <a16:colId xmlns:a16="http://schemas.microsoft.com/office/drawing/2014/main" xmlns="" val="3680741158"/>
                    </a:ext>
                  </a:extLst>
                </a:gridCol>
                <a:gridCol w="787784">
                  <a:extLst>
                    <a:ext uri="{9D8B030D-6E8A-4147-A177-3AD203B41FA5}">
                      <a16:colId xmlns:a16="http://schemas.microsoft.com/office/drawing/2014/main" xmlns="" val="3102450959"/>
                    </a:ext>
                  </a:extLst>
                </a:gridCol>
                <a:gridCol w="787784">
                  <a:extLst>
                    <a:ext uri="{9D8B030D-6E8A-4147-A177-3AD203B41FA5}">
                      <a16:colId xmlns:a16="http://schemas.microsoft.com/office/drawing/2014/main" xmlns="" val="3319941944"/>
                    </a:ext>
                  </a:extLst>
                </a:gridCol>
                <a:gridCol w="396000">
                  <a:extLst>
                    <a:ext uri="{9D8B030D-6E8A-4147-A177-3AD203B41FA5}">
                      <a16:colId xmlns:a16="http://schemas.microsoft.com/office/drawing/2014/main" xmlns="" val="1231730530"/>
                    </a:ext>
                  </a:extLst>
                </a:gridCol>
              </a:tblGrid>
              <a:tr h="424420">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mtClean="0"/>
                        <a:t>m</a:t>
                      </a:r>
                    </a:p>
                    <a:p>
                      <a:pPr algn="ctr"/>
                      <a:endParaRPr lang="zh-CN" altLang="en-US"/>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94719044"/>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T w="12700" cmpd="sng">
                      <a:noFill/>
                    </a:lnT>
                  </a:tcPr>
                </a:tc>
                <a:tc>
                  <a:txBody>
                    <a:bodyPr/>
                    <a:lstStyle/>
                    <a:p>
                      <a:endParaRPr lang="zh-CN" altLang="en-US"/>
                    </a:p>
                  </a:txBody>
                  <a:tcPr>
                    <a:lnT w="12700" cmpd="sng">
                      <a:noFill/>
                    </a:lnT>
                  </a:tcPr>
                </a:tc>
                <a:tc>
                  <a:txBody>
                    <a:bodyPr/>
                    <a:lstStyle/>
                    <a:p>
                      <a:endParaRPr lang="zh-CN" altLang="en-US"/>
                    </a:p>
                  </a:txBody>
                  <a:tcPr>
                    <a:lnT w="12700" cmpd="sng">
                      <a:noFill/>
                    </a:lnT>
                  </a:tcPr>
                </a:tc>
                <a:tc>
                  <a:txBody>
                    <a:bodyPr/>
                    <a:lstStyle/>
                    <a:p>
                      <a:endParaRPr lang="zh-CN" altLang="en-US"/>
                    </a:p>
                  </a:txBody>
                  <a:tcPr>
                    <a:lnR w="12700" cmpd="sng">
                      <a:noFill/>
                    </a:lnR>
                    <a:lnT w="12700" cmpd="sng">
                      <a:noFill/>
                    </a:lnT>
                  </a:tcPr>
                </a:tc>
                <a:tc rowSpan="3">
                  <a:txBody>
                    <a:bodyPr/>
                    <a:lstStyle/>
                    <a:p>
                      <a:pPr algn="r"/>
                      <a:r>
                        <a:rPr lang="en-US" altLang="zh-CN" smtClean="0"/>
                        <a:t>n</a:t>
                      </a: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8906330"/>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tcPr>
                </a:tc>
                <a:tc>
                  <a:txBody>
                    <a:bodyPr/>
                    <a:lstStyle/>
                    <a:p>
                      <a:endParaRPr lang="zh-CN" altLang="en-US"/>
                    </a:p>
                  </a:txBody>
                  <a:tcPr/>
                </a:tc>
                <a:tc>
                  <a:txBody>
                    <a:bodyPr/>
                    <a:lstStyle/>
                    <a:p>
                      <a:endParaRPr lang="zh-CN" altLang="en-US"/>
                    </a:p>
                  </a:txBody>
                  <a:tcPr/>
                </a:tc>
                <a:tc>
                  <a:txBody>
                    <a:bodyPr/>
                    <a:lstStyle/>
                    <a:p>
                      <a:endParaRPr lang="zh-CN" altLang="en-US"/>
                    </a:p>
                  </a:txBody>
                  <a:tcPr>
                    <a:lnR w="12700" cmpd="sng">
                      <a:noFill/>
                    </a:lnR>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50871516"/>
                  </a:ext>
                </a:extLst>
              </a:tr>
              <a:tr h="245894">
                <a:tc>
                  <a:txBody>
                    <a:bodyPr/>
                    <a:lstStyle/>
                    <a:p>
                      <a:pPr algn="r"/>
                      <a:r>
                        <a:rPr lang="en-US" altLang="zh-CN" smtClean="0"/>
                        <a:t>i=2</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B w="12700" cmpd="sng">
                      <a:noFill/>
                    </a:lnB>
                  </a:tcPr>
                </a:tc>
                <a:tc>
                  <a:txBody>
                    <a:bodyPr/>
                    <a:lstStyle/>
                    <a:p>
                      <a:endParaRPr lang="zh-CN" altLang="en-US"/>
                    </a:p>
                  </a:txBody>
                  <a:tcPr>
                    <a:lnB w="12700" cmpd="sng">
                      <a:noFill/>
                    </a:lnB>
                  </a:tcPr>
                </a:tc>
                <a:tc>
                  <a:txBody>
                    <a:bodyPr/>
                    <a:lstStyle/>
                    <a:p>
                      <a:endParaRPr lang="zh-CN" altLang="en-US"/>
                    </a:p>
                  </a:txBody>
                  <a:tcPr>
                    <a:lnB w="12700" cmpd="sng">
                      <a:noFill/>
                    </a:lnB>
                  </a:tcPr>
                </a:tc>
                <a:tc>
                  <a:txBody>
                    <a:bodyPr/>
                    <a:lstStyle/>
                    <a:p>
                      <a:pPr algn="ctr"/>
                      <a:r>
                        <a:rPr lang="en-US" altLang="zh-CN" smtClean="0"/>
                        <a:t>a[2][3]</a:t>
                      </a:r>
                      <a:endParaRPr lang="zh-CN" altLang="en-US"/>
                    </a:p>
                  </a:txBody>
                  <a:tcPr>
                    <a:lnR w="12700" cmpd="sng">
                      <a:noFill/>
                    </a:lnR>
                    <a:lnB w="12700" cmpd="sng">
                      <a:noFill/>
                    </a:lnB>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87394342"/>
                  </a:ext>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mtClean="0"/>
                        <a:t>j=3</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1432739"/>
                  </a:ext>
                </a:extLst>
              </a:tr>
            </a:tbl>
          </a:graphicData>
        </a:graphic>
      </p:graphicFrame>
      <p:sp>
        <p:nvSpPr>
          <p:cNvPr id="12" name="左大括号 11"/>
          <p:cNvSpPr/>
          <p:nvPr/>
        </p:nvSpPr>
        <p:spPr>
          <a:xfrm rot="5400000">
            <a:off x="9102710" y="3431959"/>
            <a:ext cx="264550" cy="3137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10803834" y="5133084"/>
            <a:ext cx="218661" cy="1118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220768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指向由</a:t>
            </a:r>
            <a:r>
              <a:rPr lang="en-US" altLang="zh-CN"/>
              <a:t>m</a:t>
            </a:r>
            <a:r>
              <a:rPr lang="zh-CN" altLang="en-US"/>
              <a:t>个元素组成的一维数组的指针变量</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8.13】</a:t>
            </a:r>
            <a:r>
              <a:rPr lang="zh-CN" altLang="en-US" sz="2000">
                <a:solidFill>
                  <a:schemeClr val="accent1"/>
                </a:solidFill>
              </a:rPr>
              <a:t>输出二维数组任一行任一列元素的值。</a:t>
            </a: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1595338"/>
            <a:ext cx="6252055" cy="2700000"/>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a[3][4]={1,3,5,7,9,11,13,15,17,19,21,23};	</a:t>
            </a:r>
            <a:r>
              <a:rPr lang="en-US" altLang="zh-CN" sz="1400" smtClean="0"/>
              <a:t>	</a:t>
            </a:r>
            <a:r>
              <a:rPr lang="en-US" altLang="zh-CN" sz="1400" smtClean="0">
                <a:solidFill>
                  <a:srgbClr val="008000"/>
                </a:solidFill>
              </a:rPr>
              <a:t>//</a:t>
            </a:r>
            <a:r>
              <a:rPr lang="zh-CN" altLang="en-US" sz="1400">
                <a:solidFill>
                  <a:srgbClr val="008000"/>
                </a:solidFill>
              </a:rPr>
              <a:t>定义二维数组</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int </a:t>
            </a:r>
            <a:r>
              <a:rPr lang="en-US" altLang="zh-CN" sz="1400">
                <a:solidFill>
                  <a:schemeClr val="accent6"/>
                </a:solidFill>
              </a:rPr>
              <a:t>(*p)[4]</a:t>
            </a:r>
            <a:r>
              <a:rPr lang="en-US" altLang="zh-CN" sz="1400">
                <a:solidFill>
                  <a:schemeClr val="tx1"/>
                </a:solidFill>
              </a:rPr>
              <a:t>,</a:t>
            </a:r>
            <a:r>
              <a:rPr lang="en-US" altLang="zh-CN" sz="1400"/>
              <a:t>i,j;	</a:t>
            </a:r>
            <a:r>
              <a:rPr lang="en-US" altLang="zh-CN" sz="1400" smtClean="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指向包含</a:t>
            </a:r>
            <a:r>
              <a:rPr lang="en-US" altLang="zh-CN" sz="1400">
                <a:solidFill>
                  <a:srgbClr val="008000"/>
                </a:solidFill>
              </a:rPr>
              <a:t>4</a:t>
            </a:r>
            <a:r>
              <a:rPr lang="zh-CN" altLang="en-US" sz="1400">
                <a:solidFill>
                  <a:srgbClr val="008000"/>
                </a:solidFill>
              </a:rPr>
              <a:t>个整型元素的一维数组</a:t>
            </a:r>
          </a:p>
          <a:p>
            <a:pPr defTabSz="363538">
              <a:lnSpc>
                <a:spcPct val="120000"/>
              </a:lnSpc>
            </a:pPr>
            <a:r>
              <a:rPr lang="zh-CN" altLang="en-US" sz="1400"/>
              <a:t>	</a:t>
            </a:r>
            <a:r>
              <a:rPr lang="en-US" altLang="zh-CN" sz="1400">
                <a:solidFill>
                  <a:srgbClr val="C00000"/>
                </a:solidFill>
              </a:rPr>
              <a:t>p=a;	</a:t>
            </a:r>
            <a:r>
              <a:rPr lang="en-US" altLang="zh-CN" sz="1400" smtClean="0">
                <a:solidFill>
                  <a:srgbClr val="C00000"/>
                </a:solidFill>
              </a:rPr>
              <a:t>	</a:t>
            </a:r>
            <a:r>
              <a:rPr lang="en-US" altLang="zh-CN" sz="1400" smtClean="0"/>
              <a:t>			</a:t>
            </a:r>
            <a:r>
              <a:rPr lang="en-US" altLang="zh-CN" sz="1400">
                <a:solidFill>
                  <a:srgbClr val="008000"/>
                </a:solidFill>
              </a:rPr>
              <a:t>//p</a:t>
            </a:r>
            <a:r>
              <a:rPr lang="zh-CN" altLang="en-US" sz="1400">
                <a:solidFill>
                  <a:srgbClr val="008000"/>
                </a:solidFill>
              </a:rPr>
              <a:t>指向二维数组的</a:t>
            </a:r>
            <a:r>
              <a:rPr lang="en-US" altLang="zh-CN" sz="1400">
                <a:solidFill>
                  <a:srgbClr val="008000"/>
                </a:solidFill>
              </a:rPr>
              <a:t>0</a:t>
            </a:r>
            <a:r>
              <a:rPr lang="zh-CN" altLang="en-US" sz="1400">
                <a:solidFill>
                  <a:srgbClr val="008000"/>
                </a:solidFill>
              </a:rPr>
              <a:t>行</a:t>
            </a:r>
          </a:p>
          <a:p>
            <a:pPr defTabSz="363538">
              <a:lnSpc>
                <a:spcPct val="120000"/>
              </a:lnSpc>
            </a:pPr>
            <a:r>
              <a:rPr lang="zh-CN" altLang="en-US" sz="1400"/>
              <a:t>	</a:t>
            </a:r>
            <a:r>
              <a:rPr lang="en-US" altLang="zh-CN" sz="1400"/>
              <a:t>printf("please enter row and colum:");</a:t>
            </a:r>
          </a:p>
          <a:p>
            <a:pPr defTabSz="363538">
              <a:lnSpc>
                <a:spcPct val="120000"/>
              </a:lnSpc>
            </a:pPr>
            <a:r>
              <a:rPr lang="en-US" altLang="zh-CN" sz="1400"/>
              <a:t>	scanf("%d,%d",&amp;i,&amp;j);	</a:t>
            </a:r>
            <a:r>
              <a:rPr lang="en-US" altLang="zh-CN" sz="1400">
                <a:solidFill>
                  <a:srgbClr val="008000"/>
                </a:solidFill>
              </a:rPr>
              <a:t>//</a:t>
            </a:r>
            <a:r>
              <a:rPr lang="zh-CN" altLang="en-US" sz="1400">
                <a:solidFill>
                  <a:srgbClr val="008000"/>
                </a:solidFill>
              </a:rPr>
              <a:t>输入要求输出的元素的行列号</a:t>
            </a:r>
          </a:p>
          <a:p>
            <a:pPr defTabSz="363538">
              <a:lnSpc>
                <a:spcPct val="120000"/>
              </a:lnSpc>
            </a:pPr>
            <a:r>
              <a:rPr lang="zh-CN" altLang="en-US" sz="1400"/>
              <a:t>	</a:t>
            </a:r>
            <a:r>
              <a:rPr lang="en-US" altLang="zh-CN" sz="1400"/>
              <a:t>printf("a[%d,%d]=%d\n",</a:t>
            </a:r>
            <a:r>
              <a:rPr lang="en-US" altLang="zh-CN" sz="1400" smtClean="0"/>
              <a:t>i,j</a:t>
            </a:r>
            <a:r>
              <a:rPr lang="en-US" altLang="zh-CN" sz="1400" smtClean="0">
                <a:solidFill>
                  <a:schemeClr val="tx1"/>
                </a:solidFill>
              </a:rPr>
              <a:t>,</a:t>
            </a:r>
            <a:r>
              <a:rPr lang="en-US" altLang="zh-CN" sz="1400" smtClean="0">
                <a:solidFill>
                  <a:schemeClr val="accent6"/>
                </a:solidFill>
              </a:rPr>
              <a:t>*(*(p+i)+j</a:t>
            </a:r>
            <a:r>
              <a:rPr lang="en-US" altLang="zh-CN" sz="1400" smtClean="0"/>
              <a:t>));</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a[i][j]</a:t>
            </a:r>
            <a:r>
              <a:rPr lang="zh-CN" altLang="en-US" sz="1400">
                <a:solidFill>
                  <a:srgbClr val="008000"/>
                </a:solidFill>
              </a:rPr>
              <a:t>的值</a:t>
            </a:r>
          </a:p>
          <a:p>
            <a:pPr defTabSz="363538">
              <a:lnSpc>
                <a:spcPct val="120000"/>
              </a:lnSpc>
            </a:pPr>
            <a:r>
              <a:rPr lang="zh-CN" altLang="en-US" sz="1400"/>
              <a:t>	</a:t>
            </a:r>
            <a:r>
              <a:rPr lang="en-US" altLang="zh-CN" sz="1400"/>
              <a:t>return 0</a:t>
            </a:r>
            <a:r>
              <a:rPr lang="en-US" altLang="zh-CN" sz="1400" smtClean="0"/>
              <a:t>;</a:t>
            </a:r>
            <a:endParaRPr lang="en-US" altLang="zh-CN" sz="1400"/>
          </a:p>
          <a:p>
            <a:pPr defTabSz="363538">
              <a:lnSpc>
                <a:spcPct val="120000"/>
              </a:lnSpc>
            </a:pPr>
            <a:r>
              <a:rPr lang="en-US" altLang="zh-CN" sz="1400"/>
              <a:t>}</a:t>
            </a:r>
            <a:endParaRPr lang="zh-CN" altLang="en-US" sz="1400" b="1" dirty="0">
              <a:solidFill>
                <a:srgbClr val="008000"/>
              </a:solidFill>
            </a:endParaRPr>
          </a:p>
        </p:txBody>
      </p:sp>
      <p:grpSp>
        <p:nvGrpSpPr>
          <p:cNvPr id="7" name="组合 6"/>
          <p:cNvGrpSpPr/>
          <p:nvPr/>
        </p:nvGrpSpPr>
        <p:grpSpPr>
          <a:xfrm>
            <a:off x="7172172" y="1595338"/>
            <a:ext cx="4384504" cy="2971422"/>
            <a:chOff x="8050698" y="5019263"/>
            <a:chExt cx="4384504"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4384504"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970450" cy="2936188"/>
            </a:xfrm>
            <a:prstGeom prst="rect">
              <a:avLst/>
            </a:prstGeom>
            <a:noFill/>
          </p:spPr>
          <p:txBody>
            <a:bodyPr wrap="square" rtlCol="0">
              <a:spAutoFit/>
            </a:bodyPr>
            <a:lstStyle/>
            <a:p>
              <a:pPr>
                <a:lnSpc>
                  <a:spcPct val="120000"/>
                </a:lnSpc>
              </a:pPr>
              <a:r>
                <a:rPr lang="zh-CN" altLang="en-US" sz="1400">
                  <a:solidFill>
                    <a:schemeClr val="bg1"/>
                  </a:solidFill>
                </a:rPr>
                <a:t>比较</a:t>
              </a:r>
              <a:r>
                <a:rPr lang="en-US" altLang="zh-CN" sz="1400">
                  <a:solidFill>
                    <a:schemeClr val="bg1"/>
                  </a:solidFill>
                </a:rPr>
                <a:t>: </a:t>
              </a:r>
            </a:p>
            <a:p>
              <a:pPr>
                <a:lnSpc>
                  <a:spcPct val="120000"/>
                </a:lnSpc>
              </a:pPr>
              <a:r>
                <a:rPr lang="en-US" altLang="zh-CN" sz="1400" smtClean="0">
                  <a:solidFill>
                    <a:schemeClr val="bg1"/>
                  </a:solidFill>
                </a:rPr>
                <a:t>① </a:t>
              </a:r>
              <a:r>
                <a:rPr lang="en-US" altLang="zh-CN" sz="1400">
                  <a:solidFill>
                    <a:schemeClr val="bg1"/>
                  </a:solidFill>
                </a:rPr>
                <a:t>int a[4</a:t>
              </a:r>
              <a:r>
                <a:rPr lang="en-US" altLang="zh-CN" sz="1400" smtClean="0">
                  <a:solidFill>
                    <a:schemeClr val="bg1"/>
                  </a:solidFill>
                </a:rPr>
                <a:t>];</a:t>
              </a:r>
              <a:r>
                <a:rPr lang="zh-CN" altLang="en-US" sz="1400" smtClean="0">
                  <a:solidFill>
                    <a:schemeClr val="bg1"/>
                  </a:solidFill>
                </a:rPr>
                <a:t>（</a:t>
              </a:r>
              <a:r>
                <a:rPr lang="en-US" altLang="zh-CN" sz="1400">
                  <a:solidFill>
                    <a:schemeClr val="bg1"/>
                  </a:solidFill>
                </a:rPr>
                <a:t>a</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个元素，每个元素为整型）</a:t>
              </a:r>
            </a:p>
            <a:p>
              <a:pPr>
                <a:lnSpc>
                  <a:spcPct val="120000"/>
                </a:lnSpc>
              </a:pPr>
              <a:r>
                <a:rPr lang="zh-CN" altLang="en-US" sz="1400" smtClean="0">
                  <a:solidFill>
                    <a:schemeClr val="bg1"/>
                  </a:solidFill>
                </a:rPr>
                <a:t>② </a:t>
              </a:r>
              <a:r>
                <a:rPr lang="en-US" altLang="zh-CN" sz="1400">
                  <a:solidFill>
                    <a:schemeClr val="bg1"/>
                  </a:solidFill>
                </a:rPr>
                <a:t>int (*p)[4</a:t>
              </a:r>
              <a:r>
                <a:rPr lang="en-US" altLang="zh-CN" sz="1400" smtClean="0">
                  <a:solidFill>
                    <a:schemeClr val="bg1"/>
                  </a:solidFill>
                </a:rPr>
                <a:t>];</a:t>
              </a:r>
              <a:endParaRPr lang="zh-CN" altLang="en-US" sz="1400">
                <a:solidFill>
                  <a:schemeClr val="bg1"/>
                </a:solidFill>
              </a:endParaRPr>
            </a:p>
            <a:p>
              <a:pPr>
                <a:lnSpc>
                  <a:spcPct val="120000"/>
                </a:lnSpc>
              </a:pPr>
              <a:r>
                <a:rPr lang="zh-CN" altLang="en-US" sz="1400" smtClean="0">
                  <a:solidFill>
                    <a:schemeClr val="bg1"/>
                  </a:solidFill>
                </a:rPr>
                <a:t>第</a:t>
              </a:r>
              <a:r>
                <a:rPr lang="zh-CN" altLang="en-US" sz="1400">
                  <a:solidFill>
                    <a:schemeClr val="bg1"/>
                  </a:solidFill>
                </a:rPr>
                <a:t>②种形式表示</a:t>
              </a:r>
              <a:r>
                <a:rPr lang="en-US" altLang="zh-CN" sz="1400">
                  <a:solidFill>
                    <a:schemeClr val="bg1"/>
                  </a:solidFill>
                </a:rPr>
                <a:t>(*p)</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个元素，每个元素为整型。也就是</a:t>
              </a:r>
              <a:r>
                <a:rPr lang="en-US" altLang="zh-CN" sz="1400">
                  <a:solidFill>
                    <a:schemeClr val="bg1"/>
                  </a:solidFill>
                </a:rPr>
                <a:t>p</a:t>
              </a:r>
              <a:r>
                <a:rPr lang="zh-CN" altLang="en-US" sz="1400">
                  <a:solidFill>
                    <a:schemeClr val="bg1"/>
                  </a:solidFill>
                </a:rPr>
                <a:t>所指的对象是有</a:t>
              </a:r>
              <a:r>
                <a:rPr lang="en-US" altLang="zh-CN" sz="1400">
                  <a:solidFill>
                    <a:schemeClr val="bg1"/>
                  </a:solidFill>
                </a:rPr>
                <a:t>4</a:t>
              </a:r>
              <a:r>
                <a:rPr lang="zh-CN" altLang="en-US" sz="1400">
                  <a:solidFill>
                    <a:schemeClr val="bg1"/>
                  </a:solidFill>
                </a:rPr>
                <a:t>个整型元素的数组，即</a:t>
              </a:r>
              <a:r>
                <a:rPr lang="en-US" altLang="zh-CN" sz="1400">
                  <a:solidFill>
                    <a:schemeClr val="bg1"/>
                  </a:solidFill>
                </a:rPr>
                <a:t>p</a:t>
              </a:r>
              <a:r>
                <a:rPr lang="zh-CN" altLang="en-US" sz="1400">
                  <a:solidFill>
                    <a:schemeClr val="bg1"/>
                  </a:solidFill>
                </a:rPr>
                <a:t>是指向一维数组的指针，见图</a:t>
              </a:r>
              <a:r>
                <a:rPr lang="en-US" altLang="zh-CN" sz="1400">
                  <a:solidFill>
                    <a:schemeClr val="bg1"/>
                  </a:solidFill>
                </a:rPr>
                <a:t>8.24</a:t>
              </a:r>
              <a:r>
                <a:rPr lang="zh-CN" altLang="en-US" sz="1400">
                  <a:solidFill>
                    <a:schemeClr val="bg1"/>
                  </a:solidFill>
                </a:rPr>
                <a:t>。应该记住，此时</a:t>
              </a:r>
              <a:r>
                <a:rPr lang="en-US" altLang="zh-CN" sz="1400">
                  <a:solidFill>
                    <a:schemeClr val="bg1"/>
                  </a:solidFill>
                </a:rPr>
                <a:t>p</a:t>
              </a:r>
              <a:r>
                <a:rPr lang="zh-CN" altLang="en-US" sz="1400">
                  <a:solidFill>
                    <a:schemeClr val="bg1"/>
                  </a:solidFill>
                </a:rPr>
                <a:t>只能指向一个包含</a:t>
              </a:r>
              <a:r>
                <a:rPr lang="en-US" altLang="zh-CN" sz="1400">
                  <a:solidFill>
                    <a:schemeClr val="bg1"/>
                  </a:solidFill>
                </a:rPr>
                <a:t>4</a:t>
              </a:r>
              <a:r>
                <a:rPr lang="zh-CN" altLang="en-US" sz="1400">
                  <a:solidFill>
                    <a:schemeClr val="bg1"/>
                  </a:solidFill>
                </a:rPr>
                <a:t>个元素的一维数组，不能指向一维数组中的某一元素。</a:t>
              </a:r>
              <a:r>
                <a:rPr lang="en-US" altLang="zh-CN" sz="1400">
                  <a:solidFill>
                    <a:schemeClr val="bg1"/>
                  </a:solidFill>
                </a:rPr>
                <a:t>p</a:t>
              </a:r>
              <a:r>
                <a:rPr lang="zh-CN" altLang="en-US" sz="1400">
                  <a:solidFill>
                    <a:schemeClr val="bg1"/>
                  </a:solidFill>
                </a:rPr>
                <a:t>的值是该一维数组的起始地址。虽然这个地址（指纯地址）与该一维数组首元素的地址相同，但它们的基类型是不同的。</a:t>
              </a:r>
              <a:endParaRPr lang="en-US" altLang="zh-CN" sz="1400" b="1">
                <a:solidFill>
                  <a:schemeClr val="bg1"/>
                </a:solidFill>
              </a:endParaRPr>
            </a:p>
          </p:txBody>
        </p:sp>
      </p:grpSp>
      <p:pic>
        <p:nvPicPr>
          <p:cNvPr id="4" name="图片 3"/>
          <p:cNvPicPr>
            <a:picLocks noChangeAspect="1"/>
          </p:cNvPicPr>
          <p:nvPr/>
        </p:nvPicPr>
        <p:blipFill>
          <a:blip r:embed="rId4" cstate="print"/>
          <a:stretch>
            <a:fillRect/>
          </a:stretch>
        </p:blipFill>
        <p:spPr>
          <a:xfrm>
            <a:off x="3553035" y="3747609"/>
            <a:ext cx="3448050" cy="8191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xmlns="" val="408525210"/>
              </p:ext>
            </p:extLst>
          </p:nvPr>
        </p:nvGraphicFramePr>
        <p:xfrm>
          <a:off x="7374862" y="4953733"/>
          <a:ext cx="4037495" cy="870598"/>
        </p:xfrm>
        <a:graphic>
          <a:graphicData uri="http://schemas.openxmlformats.org/drawingml/2006/table">
            <a:tbl>
              <a:tblPr>
                <a:tableStyleId>{5C22544A-7EE6-4342-B048-85BDC9FD1C3A}</a:tableStyleId>
              </a:tblPr>
              <a:tblGrid>
                <a:gridCol w="807499">
                  <a:extLst>
                    <a:ext uri="{9D8B030D-6E8A-4147-A177-3AD203B41FA5}">
                      <a16:colId xmlns:a16="http://schemas.microsoft.com/office/drawing/2014/main" xmlns="" val="3679191698"/>
                    </a:ext>
                  </a:extLst>
                </a:gridCol>
                <a:gridCol w="807499">
                  <a:extLst>
                    <a:ext uri="{9D8B030D-6E8A-4147-A177-3AD203B41FA5}">
                      <a16:colId xmlns:a16="http://schemas.microsoft.com/office/drawing/2014/main" xmlns="" val="360889591"/>
                    </a:ext>
                  </a:extLst>
                </a:gridCol>
                <a:gridCol w="807499">
                  <a:extLst>
                    <a:ext uri="{9D8B030D-6E8A-4147-A177-3AD203B41FA5}">
                      <a16:colId xmlns:a16="http://schemas.microsoft.com/office/drawing/2014/main" xmlns="" val="2447442221"/>
                    </a:ext>
                  </a:extLst>
                </a:gridCol>
                <a:gridCol w="807499">
                  <a:extLst>
                    <a:ext uri="{9D8B030D-6E8A-4147-A177-3AD203B41FA5}">
                      <a16:colId xmlns:a16="http://schemas.microsoft.com/office/drawing/2014/main" xmlns="" val="2693729894"/>
                    </a:ext>
                  </a:extLst>
                </a:gridCol>
                <a:gridCol w="807499">
                  <a:extLst>
                    <a:ext uri="{9D8B030D-6E8A-4147-A177-3AD203B41FA5}">
                      <a16:colId xmlns:a16="http://schemas.microsoft.com/office/drawing/2014/main" xmlns="" val="3174962179"/>
                    </a:ext>
                  </a:extLst>
                </a:gridCol>
              </a:tblGrid>
              <a:tr h="435299">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600" smtClean="0"/>
                        <a:t>*p</a:t>
                      </a:r>
                      <a:r>
                        <a:rPr lang="zh-CN" altLang="en-US" sz="1600" smtClean="0"/>
                        <a:t>（数组）</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521036815"/>
                  </a:ext>
                </a:extLst>
              </a:tr>
              <a:tr h="435299">
                <a:tc>
                  <a:txBody>
                    <a:bodyPr/>
                    <a:lstStyle/>
                    <a:p>
                      <a:pPr algn="ctr"/>
                      <a:r>
                        <a:rPr lang="en-US" altLang="zh-CN" sz="1600" smtClean="0"/>
                        <a:t>p</a:t>
                      </a:r>
                      <a:endParaRPr lang="zh-CN" altLang="en-US" sz="16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600" smtClean="0"/>
                        <a:t>(*p)[0]</a:t>
                      </a:r>
                      <a:endParaRPr lang="zh-CN" altLang="en-US" sz="1600"/>
                    </a:p>
                  </a:txBody>
                  <a:tcPr>
                    <a:lnL w="12700" cmpd="sng">
                      <a:noFill/>
                    </a:lnL>
                    <a:lnT w="12700" cmpd="sng">
                      <a:noFill/>
                    </a:lnT>
                  </a:tcPr>
                </a:tc>
                <a:tc>
                  <a:txBody>
                    <a:bodyPr/>
                    <a:lstStyle/>
                    <a:p>
                      <a:r>
                        <a:rPr lang="en-US" altLang="zh-CN" sz="1600" smtClean="0"/>
                        <a:t>(*p)[1]</a:t>
                      </a:r>
                      <a:endParaRPr lang="zh-CN" altLang="en-US" sz="1600"/>
                    </a:p>
                  </a:txBody>
                  <a:tcPr>
                    <a:lnT w="12700" cmpd="sng">
                      <a:noFill/>
                    </a:lnT>
                  </a:tcPr>
                </a:tc>
                <a:tc>
                  <a:txBody>
                    <a:bodyPr/>
                    <a:lstStyle/>
                    <a:p>
                      <a:r>
                        <a:rPr lang="en-US" altLang="zh-CN" sz="1600" smtClean="0"/>
                        <a:t>(*p)[2]</a:t>
                      </a:r>
                      <a:endParaRPr lang="zh-CN" altLang="en-US" sz="1600"/>
                    </a:p>
                  </a:txBody>
                  <a:tcPr>
                    <a:lnT w="12700" cmpd="sng">
                      <a:noFill/>
                    </a:lnT>
                  </a:tcPr>
                </a:tc>
                <a:tc>
                  <a:txBody>
                    <a:bodyPr/>
                    <a:lstStyle/>
                    <a:p>
                      <a:r>
                        <a:rPr lang="en-US" altLang="zh-CN" sz="1600" smtClean="0"/>
                        <a:t>(*p)[3]</a:t>
                      </a:r>
                      <a:endParaRPr lang="zh-CN" altLang="en-US" sz="1600"/>
                    </a:p>
                  </a:txBody>
                  <a:tcPr>
                    <a:lnT w="12700" cmpd="sng">
                      <a:noFill/>
                    </a:lnT>
                  </a:tcPr>
                </a:tc>
                <a:extLst>
                  <a:ext uri="{0D108BD9-81ED-4DB2-BD59-A6C34878D82A}">
                    <a16:rowId xmlns:a16="http://schemas.microsoft.com/office/drawing/2014/main" xmlns="" val="2777597306"/>
                  </a:ext>
                </a:extLst>
              </a:tr>
            </a:tbl>
          </a:graphicData>
        </a:graphic>
      </p:graphicFrame>
      <p:cxnSp>
        <p:nvCxnSpPr>
          <p:cNvPr id="15" name="直接箭头连接符 14"/>
          <p:cNvCxnSpPr/>
          <p:nvPr/>
        </p:nvCxnSpPr>
        <p:spPr>
          <a:xfrm>
            <a:off x="7374862" y="5615608"/>
            <a:ext cx="795103"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7" name="圆角矩形 12">
            <a:extLst>
              <a:ext uri="{FF2B5EF4-FFF2-40B4-BE49-F238E27FC236}">
                <a16:creationId xmlns:a16="http://schemas.microsoft.com/office/drawing/2014/main" xmlns="" id="{5382CD89-35B6-4BD4-B332-B011068CC402}"/>
              </a:ext>
            </a:extLst>
          </p:cNvPr>
          <p:cNvSpPr/>
          <p:nvPr/>
        </p:nvSpPr>
        <p:spPr>
          <a:xfrm>
            <a:off x="749030" y="4597112"/>
            <a:ext cx="6252055" cy="211343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a[4]={1,3,5,7};	</a:t>
            </a:r>
            <a:r>
              <a:rPr lang="en-US" altLang="zh-CN" sz="1400" smtClean="0"/>
              <a:t>	</a:t>
            </a:r>
            <a:r>
              <a:rPr lang="en-US" altLang="zh-CN" sz="1400" smtClean="0">
                <a:solidFill>
                  <a:srgbClr val="008000"/>
                </a:solidFill>
              </a:rPr>
              <a:t>//</a:t>
            </a:r>
            <a:r>
              <a:rPr lang="zh-CN" altLang="en-US" sz="1400">
                <a:solidFill>
                  <a:srgbClr val="008000"/>
                </a:solidFill>
              </a:rPr>
              <a:t>定义一维数组</a:t>
            </a:r>
            <a:r>
              <a:rPr lang="en-US" altLang="zh-CN" sz="1400">
                <a:solidFill>
                  <a:srgbClr val="008000"/>
                </a:solidFill>
              </a:rPr>
              <a:t>a</a:t>
            </a:r>
            <a:r>
              <a:rPr lang="zh-CN" altLang="en-US" sz="1400">
                <a:solidFill>
                  <a:srgbClr val="008000"/>
                </a:solidFill>
              </a:rPr>
              <a:t>，包含</a:t>
            </a:r>
            <a:r>
              <a:rPr lang="en-US" altLang="zh-CN" sz="1400">
                <a:solidFill>
                  <a:srgbClr val="008000"/>
                </a:solidFill>
              </a:rPr>
              <a:t>4</a:t>
            </a:r>
            <a:r>
              <a:rPr lang="zh-CN" altLang="en-US" sz="1400">
                <a:solidFill>
                  <a:srgbClr val="008000"/>
                </a:solidFill>
              </a:rPr>
              <a:t>个元素</a:t>
            </a:r>
          </a:p>
          <a:p>
            <a:pPr defTabSz="363538">
              <a:lnSpc>
                <a:spcPct val="120000"/>
              </a:lnSpc>
            </a:pPr>
            <a:r>
              <a:rPr lang="zh-CN" altLang="en-US" sz="1400"/>
              <a:t>	</a:t>
            </a:r>
            <a:r>
              <a:rPr lang="en-US" altLang="zh-CN" sz="1400"/>
              <a:t>int </a:t>
            </a:r>
            <a:r>
              <a:rPr lang="en-US" altLang="zh-CN" sz="1400">
                <a:solidFill>
                  <a:srgbClr val="C00000"/>
                </a:solidFill>
              </a:rPr>
              <a:t>(*p)[4];</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定义指向包含</a:t>
            </a:r>
            <a:r>
              <a:rPr lang="en-US" altLang="zh-CN" sz="1400">
                <a:solidFill>
                  <a:srgbClr val="008000"/>
                </a:solidFill>
              </a:rPr>
              <a:t>4</a:t>
            </a:r>
            <a:r>
              <a:rPr lang="zh-CN" altLang="en-US" sz="1400">
                <a:solidFill>
                  <a:srgbClr val="008000"/>
                </a:solidFill>
              </a:rPr>
              <a:t>个元素的一维数组的指针变量中</a:t>
            </a:r>
          </a:p>
          <a:p>
            <a:pPr defTabSz="363538">
              <a:lnSpc>
                <a:spcPct val="120000"/>
              </a:lnSpc>
            </a:pPr>
            <a:r>
              <a:rPr lang="zh-CN" altLang="en-US" sz="1400"/>
              <a:t>	</a:t>
            </a:r>
            <a:r>
              <a:rPr lang="en-US" altLang="zh-CN" sz="1400">
                <a:solidFill>
                  <a:srgbClr val="C00000"/>
                </a:solidFill>
              </a:rPr>
              <a:t>p=&amp;a;	</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指向一维数组</a:t>
            </a:r>
          </a:p>
          <a:p>
            <a:pPr defTabSz="363538">
              <a:lnSpc>
                <a:spcPct val="120000"/>
              </a:lnSpc>
            </a:pPr>
            <a:r>
              <a:rPr lang="zh-CN" altLang="en-US" sz="1400"/>
              <a:t>	</a:t>
            </a:r>
            <a:r>
              <a:rPr lang="en-US" altLang="zh-CN" sz="1400"/>
              <a:t>printf("%d\n",</a:t>
            </a:r>
            <a:r>
              <a:rPr lang="en-US" altLang="zh-CN" sz="1400">
                <a:solidFill>
                  <a:srgbClr val="C00000"/>
                </a:solidFill>
              </a:rPr>
              <a:t>(*p)[3]</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a[3]</a:t>
            </a:r>
            <a:r>
              <a:rPr lang="zh-CN" altLang="en-US" sz="1400">
                <a:solidFill>
                  <a:srgbClr val="008000"/>
                </a:solidFill>
              </a:rPr>
              <a:t>，输出整数</a:t>
            </a:r>
            <a:r>
              <a:rPr lang="en-US" altLang="zh-CN" sz="1400">
                <a:solidFill>
                  <a:srgbClr val="008000"/>
                </a:solidFill>
              </a:rPr>
              <a:t>7</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Tree>
    <p:extLst>
      <p:ext uri="{BB962C8B-B14F-4D97-AF65-F5344CB8AC3E}">
        <p14:creationId xmlns:p14="http://schemas.microsoft.com/office/powerpoint/2010/main" xmlns="" val="31317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指向由</a:t>
            </a:r>
            <a:r>
              <a:rPr lang="en-US" altLang="zh-CN"/>
              <a:t>m</a:t>
            </a:r>
            <a:r>
              <a:rPr lang="zh-CN" altLang="en-US"/>
              <a:t>个元素组成的一维数组的指针变量</a:t>
            </a:r>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要注意指针变量的类型，从“</a:t>
            </a:r>
            <a:r>
              <a:rPr lang="en-US" altLang="zh-CN">
                <a:solidFill>
                  <a:schemeClr val="tx1"/>
                </a:solidFill>
              </a:rPr>
              <a:t>int (*p)[4];”</a:t>
            </a:r>
            <a:r>
              <a:rPr lang="zh-CN" altLang="en-US">
                <a:solidFill>
                  <a:schemeClr val="tx1"/>
                </a:solidFill>
              </a:rPr>
              <a:t>可以看到，</a:t>
            </a:r>
            <a:r>
              <a:rPr lang="en-US" altLang="zh-CN">
                <a:solidFill>
                  <a:schemeClr val="tx1"/>
                </a:solidFill>
              </a:rPr>
              <a:t>p</a:t>
            </a:r>
            <a:r>
              <a:rPr lang="zh-CN" altLang="en-US">
                <a:solidFill>
                  <a:schemeClr val="tx1"/>
                </a:solidFill>
              </a:rPr>
              <a:t>的类型不是</a:t>
            </a:r>
            <a:r>
              <a:rPr lang="en-US" altLang="zh-CN" smtClean="0">
                <a:solidFill>
                  <a:schemeClr val="tx1"/>
                </a:solidFill>
              </a:rPr>
              <a:t>int *</a:t>
            </a:r>
            <a:r>
              <a:rPr lang="zh-CN" altLang="en-US">
                <a:solidFill>
                  <a:schemeClr val="tx1"/>
                </a:solidFill>
              </a:rPr>
              <a:t>型，而是</a:t>
            </a:r>
            <a:r>
              <a:rPr lang="en-US" altLang="zh-CN" smtClean="0">
                <a:solidFill>
                  <a:schemeClr val="tx1"/>
                </a:solidFill>
              </a:rPr>
              <a:t>int (*)[</a:t>
            </a:r>
            <a:r>
              <a:rPr lang="en-US" altLang="zh-CN">
                <a:solidFill>
                  <a:schemeClr val="tx1"/>
                </a:solidFill>
              </a:rPr>
              <a:t>4]</a:t>
            </a:r>
            <a:r>
              <a:rPr lang="zh-CN" altLang="en-US">
                <a:solidFill>
                  <a:schemeClr val="tx1"/>
                </a:solidFill>
              </a:rPr>
              <a:t>型，</a:t>
            </a:r>
            <a:r>
              <a:rPr lang="en-US" altLang="zh-CN">
                <a:solidFill>
                  <a:schemeClr val="tx1"/>
                </a:solidFill>
              </a:rPr>
              <a:t>p</a:t>
            </a:r>
            <a:r>
              <a:rPr lang="zh-CN" altLang="en-US">
                <a:solidFill>
                  <a:schemeClr val="tx1"/>
                </a:solidFill>
              </a:rPr>
              <a:t>被定义为指向一维整型数组的指针变量，一维数组有</a:t>
            </a:r>
            <a:r>
              <a:rPr lang="en-US" altLang="zh-CN">
                <a:solidFill>
                  <a:schemeClr val="tx1"/>
                </a:solidFill>
              </a:rPr>
              <a:t>4</a:t>
            </a:r>
            <a:r>
              <a:rPr lang="zh-CN" altLang="en-US">
                <a:solidFill>
                  <a:schemeClr val="tx1"/>
                </a:solidFill>
              </a:rPr>
              <a:t>个元素，因此</a:t>
            </a:r>
            <a:r>
              <a:rPr lang="en-US" altLang="zh-CN">
                <a:solidFill>
                  <a:schemeClr val="tx1"/>
                </a:solidFill>
              </a:rPr>
              <a:t>p</a:t>
            </a:r>
            <a:r>
              <a:rPr lang="zh-CN" altLang="en-US">
                <a:solidFill>
                  <a:schemeClr val="tx1"/>
                </a:solidFill>
              </a:rPr>
              <a:t>的基类型是一维数组，其长度是</a:t>
            </a:r>
            <a:r>
              <a:rPr lang="en-US" altLang="zh-CN">
                <a:solidFill>
                  <a:schemeClr val="tx1"/>
                </a:solidFill>
              </a:rPr>
              <a:t>16</a:t>
            </a:r>
            <a:r>
              <a:rPr lang="zh-CN" altLang="en-US">
                <a:solidFill>
                  <a:schemeClr val="tx1"/>
                </a:solidFill>
              </a:rPr>
              <a:t>字节。“*</a:t>
            </a:r>
            <a:r>
              <a:rPr lang="en-US" altLang="zh-CN">
                <a:solidFill>
                  <a:schemeClr val="tx1"/>
                </a:solidFill>
              </a:rPr>
              <a:t>(p+2)+3”</a:t>
            </a:r>
            <a:r>
              <a:rPr lang="zh-CN" altLang="en-US">
                <a:solidFill>
                  <a:schemeClr val="tx1"/>
                </a:solidFill>
              </a:rPr>
              <a:t>括号中的</a:t>
            </a:r>
            <a:r>
              <a:rPr lang="en-US" altLang="zh-CN">
                <a:solidFill>
                  <a:schemeClr val="tx1"/>
                </a:solidFill>
              </a:rPr>
              <a:t>2</a:t>
            </a:r>
            <a:r>
              <a:rPr lang="zh-CN" altLang="en-US">
                <a:solidFill>
                  <a:schemeClr val="tx1"/>
                </a:solidFill>
              </a:rPr>
              <a:t>是以</a:t>
            </a:r>
            <a:r>
              <a:rPr lang="en-US" altLang="zh-CN">
                <a:solidFill>
                  <a:schemeClr val="tx1"/>
                </a:solidFill>
              </a:rPr>
              <a:t>p</a:t>
            </a:r>
            <a:r>
              <a:rPr lang="zh-CN" altLang="en-US">
                <a:solidFill>
                  <a:schemeClr val="tx1"/>
                </a:solidFill>
              </a:rPr>
              <a:t>的基类型</a:t>
            </a:r>
            <a:r>
              <a:rPr lang="en-US" altLang="zh-CN">
                <a:solidFill>
                  <a:schemeClr val="tx1"/>
                </a:solidFill>
              </a:rPr>
              <a:t>(</a:t>
            </a:r>
            <a:r>
              <a:rPr lang="zh-CN" altLang="en-US">
                <a:solidFill>
                  <a:schemeClr val="tx1"/>
                </a:solidFill>
              </a:rPr>
              <a:t>一维整型数组</a:t>
            </a:r>
            <a:r>
              <a:rPr lang="en-US" altLang="zh-CN">
                <a:solidFill>
                  <a:schemeClr val="tx1"/>
                </a:solidFill>
              </a:rPr>
              <a:t>)</a:t>
            </a:r>
            <a:r>
              <a:rPr lang="zh-CN" altLang="en-US">
                <a:solidFill>
                  <a:schemeClr val="tx1"/>
                </a:solidFill>
              </a:rPr>
              <a:t>的长度为单位的，即</a:t>
            </a:r>
            <a:r>
              <a:rPr lang="en-US" altLang="zh-CN">
                <a:solidFill>
                  <a:schemeClr val="tx1"/>
                </a:solidFill>
              </a:rPr>
              <a:t>p</a:t>
            </a:r>
            <a:r>
              <a:rPr lang="zh-CN" altLang="en-US">
                <a:solidFill>
                  <a:schemeClr val="tx1"/>
                </a:solidFill>
              </a:rPr>
              <a:t>每加</a:t>
            </a:r>
            <a:r>
              <a:rPr lang="en-US" altLang="zh-CN">
                <a:solidFill>
                  <a:schemeClr val="tx1"/>
                </a:solidFill>
              </a:rPr>
              <a:t>1</a:t>
            </a:r>
            <a:r>
              <a:rPr lang="zh-CN" altLang="en-US">
                <a:solidFill>
                  <a:schemeClr val="tx1"/>
                </a:solidFill>
              </a:rPr>
              <a:t>，地址就增加</a:t>
            </a:r>
            <a:r>
              <a:rPr lang="en-US" altLang="zh-CN">
                <a:solidFill>
                  <a:schemeClr val="tx1"/>
                </a:solidFill>
              </a:rPr>
              <a:t>16</a:t>
            </a:r>
            <a:r>
              <a:rPr lang="zh-CN" altLang="en-US">
                <a:solidFill>
                  <a:schemeClr val="tx1"/>
                </a:solidFill>
              </a:rPr>
              <a:t>个字节（</a:t>
            </a:r>
            <a:r>
              <a:rPr lang="en-US" altLang="zh-CN">
                <a:solidFill>
                  <a:schemeClr val="tx1"/>
                </a:solidFill>
              </a:rPr>
              <a:t>4</a:t>
            </a:r>
            <a:r>
              <a:rPr lang="zh-CN" altLang="en-US">
                <a:solidFill>
                  <a:schemeClr val="tx1"/>
                </a:solidFill>
              </a:rPr>
              <a:t>个元素，每个元素</a:t>
            </a:r>
            <a:r>
              <a:rPr lang="en-US" altLang="zh-CN">
                <a:solidFill>
                  <a:schemeClr val="tx1"/>
                </a:solidFill>
              </a:rPr>
              <a:t>4</a:t>
            </a:r>
            <a:r>
              <a:rPr lang="zh-CN" altLang="en-US">
                <a:solidFill>
                  <a:schemeClr val="tx1"/>
                </a:solidFill>
              </a:rPr>
              <a:t>个字节），而“*</a:t>
            </a:r>
            <a:r>
              <a:rPr lang="en-US" altLang="zh-CN">
                <a:solidFill>
                  <a:schemeClr val="tx1"/>
                </a:solidFill>
              </a:rPr>
              <a:t>(p+2)+3”</a:t>
            </a:r>
            <a:r>
              <a:rPr lang="zh-CN" altLang="en-US">
                <a:solidFill>
                  <a:schemeClr val="tx1"/>
                </a:solidFill>
              </a:rPr>
              <a:t>括号外的数字</a:t>
            </a:r>
            <a:r>
              <a:rPr lang="en-US" altLang="zh-CN">
                <a:solidFill>
                  <a:schemeClr val="tx1"/>
                </a:solidFill>
              </a:rPr>
              <a:t>3</a:t>
            </a:r>
            <a:r>
              <a:rPr lang="zh-CN" altLang="en-US">
                <a:solidFill>
                  <a:schemeClr val="tx1"/>
                </a:solidFill>
              </a:rPr>
              <a:t>，不是以</a:t>
            </a:r>
            <a:r>
              <a:rPr lang="en-US" altLang="zh-CN">
                <a:solidFill>
                  <a:schemeClr val="tx1"/>
                </a:solidFill>
              </a:rPr>
              <a:t>p</a:t>
            </a:r>
            <a:r>
              <a:rPr lang="zh-CN" altLang="en-US">
                <a:solidFill>
                  <a:schemeClr val="tx1"/>
                </a:solidFill>
              </a:rPr>
              <a:t>的基类型的长度为单位的。由于经过*</a:t>
            </a:r>
            <a:r>
              <a:rPr lang="en-US" altLang="zh-CN">
                <a:solidFill>
                  <a:schemeClr val="tx1"/>
                </a:solidFill>
              </a:rPr>
              <a:t>(p+2)</a:t>
            </a:r>
            <a:r>
              <a:rPr lang="zh-CN" altLang="en-US">
                <a:solidFill>
                  <a:schemeClr val="tx1"/>
                </a:solidFill>
              </a:rPr>
              <a:t>的运算，得到</a:t>
            </a:r>
            <a:r>
              <a:rPr lang="en-US" altLang="zh-CN">
                <a:solidFill>
                  <a:schemeClr val="tx1"/>
                </a:solidFill>
              </a:rPr>
              <a:t>a[2</a:t>
            </a:r>
            <a:r>
              <a:rPr lang="en-US" altLang="zh-CN" smtClean="0">
                <a:solidFill>
                  <a:schemeClr val="tx1"/>
                </a:solidFill>
              </a:rPr>
              <a:t>]</a:t>
            </a:r>
            <a:r>
              <a:rPr lang="zh-CN" altLang="en-US" smtClean="0">
                <a:solidFill>
                  <a:schemeClr val="tx1"/>
                </a:solidFill>
              </a:rPr>
              <a:t>，</a:t>
            </a:r>
            <a:r>
              <a:rPr lang="zh-CN" altLang="en-US">
                <a:solidFill>
                  <a:schemeClr val="tx1"/>
                </a:solidFill>
              </a:rPr>
              <a:t>即</a:t>
            </a:r>
            <a:r>
              <a:rPr lang="en-US" altLang="zh-CN">
                <a:solidFill>
                  <a:schemeClr val="tx1"/>
                </a:solidFill>
              </a:rPr>
              <a:t>&amp;a[2][0</a:t>
            </a:r>
            <a:r>
              <a:rPr lang="en-US" altLang="zh-CN" smtClean="0">
                <a:solidFill>
                  <a:schemeClr val="tx1"/>
                </a:solidFill>
              </a:rPr>
              <a:t>]</a:t>
            </a:r>
            <a:r>
              <a:rPr lang="zh-CN" altLang="en-US" smtClean="0">
                <a:solidFill>
                  <a:schemeClr val="tx1"/>
                </a:solidFill>
              </a:rPr>
              <a:t>，</a:t>
            </a:r>
            <a:r>
              <a:rPr lang="zh-CN" altLang="en-US">
                <a:solidFill>
                  <a:schemeClr val="tx1"/>
                </a:solidFill>
              </a:rPr>
              <a:t>它已经转化为指向列元素的指针了，因此加</a:t>
            </a:r>
            <a:r>
              <a:rPr lang="en-US" altLang="zh-CN">
                <a:solidFill>
                  <a:schemeClr val="tx1"/>
                </a:solidFill>
              </a:rPr>
              <a:t>3</a:t>
            </a:r>
            <a:r>
              <a:rPr lang="zh-CN" altLang="en-US">
                <a:solidFill>
                  <a:schemeClr val="tx1"/>
                </a:solidFill>
              </a:rPr>
              <a:t>是以元素的长度为单位的，加</a:t>
            </a:r>
            <a:r>
              <a:rPr lang="en-US" altLang="zh-CN">
                <a:solidFill>
                  <a:schemeClr val="tx1"/>
                </a:solidFill>
              </a:rPr>
              <a:t>3</a:t>
            </a:r>
            <a:r>
              <a:rPr lang="zh-CN" altLang="en-US">
                <a:solidFill>
                  <a:schemeClr val="tx1"/>
                </a:solidFill>
              </a:rPr>
              <a:t>就是加</a:t>
            </a:r>
            <a:r>
              <a:rPr lang="en-US" altLang="zh-CN">
                <a:solidFill>
                  <a:schemeClr val="tx1"/>
                </a:solidFill>
              </a:rPr>
              <a:t>(3×4)</a:t>
            </a:r>
            <a:r>
              <a:rPr lang="zh-CN" altLang="en-US">
                <a:solidFill>
                  <a:schemeClr val="tx1"/>
                </a:solidFill>
              </a:rPr>
              <a:t>个字节。虽然</a:t>
            </a:r>
            <a:r>
              <a:rPr lang="en-US" altLang="zh-CN">
                <a:solidFill>
                  <a:schemeClr val="tx1"/>
                </a:solidFill>
              </a:rPr>
              <a:t>p+2</a:t>
            </a:r>
            <a:r>
              <a:rPr lang="zh-CN" altLang="en-US">
                <a:solidFill>
                  <a:schemeClr val="tx1"/>
                </a:solidFill>
              </a:rPr>
              <a:t>和*</a:t>
            </a:r>
            <a:r>
              <a:rPr lang="en-US" altLang="zh-CN">
                <a:solidFill>
                  <a:schemeClr val="tx1"/>
                </a:solidFill>
              </a:rPr>
              <a:t>(p+2)</a:t>
            </a:r>
            <a:r>
              <a:rPr lang="zh-CN" altLang="en-US">
                <a:solidFill>
                  <a:schemeClr val="tx1"/>
                </a:solidFill>
              </a:rPr>
              <a:t>具有相同的值，但由于它们所指向的对象的长度不同，因此</a:t>
            </a:r>
            <a:r>
              <a:rPr lang="en-US" altLang="zh-CN">
                <a:solidFill>
                  <a:schemeClr val="tx1"/>
                </a:solidFill>
              </a:rPr>
              <a:t>(p+2)+3</a:t>
            </a:r>
            <a:r>
              <a:rPr lang="zh-CN" altLang="en-US">
                <a:solidFill>
                  <a:schemeClr val="tx1"/>
                </a:solidFill>
              </a:rPr>
              <a:t>和*</a:t>
            </a:r>
            <a:r>
              <a:rPr lang="en-US" altLang="zh-CN">
                <a:solidFill>
                  <a:schemeClr val="tx1"/>
                </a:solidFill>
              </a:rPr>
              <a:t>(p+2)+3</a:t>
            </a:r>
            <a:r>
              <a:rPr lang="zh-CN" altLang="en-US">
                <a:solidFill>
                  <a:schemeClr val="tx1"/>
                </a:solidFill>
              </a:rPr>
              <a:t>的值就不相同了。</a:t>
            </a:r>
            <a:endParaRPr lang="en-US" altLang="zh-CN">
              <a:solidFill>
                <a:schemeClr val="tx1"/>
              </a:solidFill>
            </a:endParaRPr>
          </a:p>
        </p:txBody>
      </p:sp>
    </p:spTree>
    <p:extLst>
      <p:ext uri="{BB962C8B-B14F-4D97-AF65-F5344CB8AC3E}">
        <p14:creationId xmlns:p14="http://schemas.microsoft.com/office/powerpoint/2010/main" xmlns="" val="36755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r>
              <a:rPr lang="zh-CN" altLang="en-US" sz="2400"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endParaRPr lang="en-US" altLang="zh-CN" sz="2400" smtClean="0">
              <a:solidFill>
                <a:schemeClr val="tx1">
                  <a:lumMod val="65000"/>
                  <a:lumOff val="35000"/>
                </a:schemeClr>
              </a:solidFill>
              <a:latin typeface="+mn-ea"/>
              <a:ea typeface="+mn-ea"/>
            </a:endParaRPr>
          </a:p>
          <a:p>
            <a:pPr marL="0" indent="0">
              <a:lnSpc>
                <a:spcPct val="150000"/>
              </a:lnSpc>
              <a:buNone/>
            </a:pPr>
            <a:r>
              <a:rPr lang="en-US" altLang="zh-CN" sz="2400" b="1" smtClean="0">
                <a:solidFill>
                  <a:schemeClr val="tx1">
                    <a:lumMod val="65000"/>
                    <a:lumOff val="35000"/>
                  </a:schemeClr>
                </a:solidFill>
                <a:latin typeface="+mn-ea"/>
                <a:ea typeface="+mn-ea"/>
              </a:rPr>
              <a:t>① </a:t>
            </a:r>
            <a:r>
              <a:rPr lang="zh-CN" altLang="en-US" sz="2400" b="1" smtClean="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指向变量的指针变量</a:t>
            </a:r>
            <a:r>
              <a:rPr lang="zh-CN" altLang="en-US" sz="2400" b="1" smtClean="0">
                <a:solidFill>
                  <a:schemeClr val="tx1">
                    <a:lumMod val="65000"/>
                    <a:lumOff val="35000"/>
                  </a:schemeClr>
                </a:solidFill>
                <a:latin typeface="+mn-ea"/>
                <a:ea typeface="+mn-ea"/>
              </a:rPr>
              <a:t>；</a:t>
            </a:r>
            <a:endParaRPr lang="en-US" altLang="zh-CN" sz="2400" b="1" smtClean="0">
              <a:solidFill>
                <a:schemeClr val="tx1">
                  <a:lumMod val="65000"/>
                  <a:lumOff val="35000"/>
                </a:schemeClr>
              </a:solidFill>
              <a:latin typeface="+mn-ea"/>
              <a:ea typeface="+mn-ea"/>
            </a:endParaRPr>
          </a:p>
          <a:p>
            <a:pPr marL="0" indent="0">
              <a:lnSpc>
                <a:spcPct val="150000"/>
              </a:lnSpc>
              <a:buNone/>
            </a:pPr>
            <a:r>
              <a:rPr lang="zh-CN" altLang="en-US" sz="2400" b="1" smtClean="0">
                <a:solidFill>
                  <a:schemeClr val="tx1">
                    <a:lumMod val="65000"/>
                    <a:lumOff val="35000"/>
                  </a:schemeClr>
                </a:solidFill>
                <a:latin typeface="+mn-ea"/>
                <a:ea typeface="+mn-ea"/>
              </a:rPr>
              <a:t>② 用</a:t>
            </a:r>
            <a:r>
              <a:rPr lang="zh-CN" altLang="en-US" sz="2400" b="1">
                <a:solidFill>
                  <a:schemeClr val="tx1">
                    <a:lumMod val="65000"/>
                    <a:lumOff val="35000"/>
                  </a:schemeClr>
                </a:solidFill>
                <a:latin typeface="+mn-ea"/>
                <a:ea typeface="+mn-ea"/>
              </a:rPr>
              <a:t>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387788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49030" y="1595337"/>
            <a:ext cx="10700847" cy="33245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average(float *p,int n);</a:t>
            </a:r>
          </a:p>
          <a:p>
            <a:pPr defTabSz="363538"/>
            <a:r>
              <a:rPr lang="en-US" altLang="zh-CN" sz="1400"/>
              <a:t>	void search(float (*p)[4],int n);</a:t>
            </a:r>
          </a:p>
          <a:p>
            <a:pPr defTabSz="363538"/>
            <a:r>
              <a:rPr lang="en-US" altLang="zh-CN" sz="1400"/>
              <a:t>	float score[3][4]={{65,67,70,60},{80,87,90,81},{90,99,100,98}};</a:t>
            </a:r>
          </a:p>
          <a:p>
            <a:pPr defTabSz="363538"/>
            <a:r>
              <a:rPr lang="en-US" altLang="zh-CN" sz="1400"/>
              <a:t>	average(</a:t>
            </a:r>
            <a:r>
              <a:rPr lang="en-US" altLang="zh-CN" sz="1400">
                <a:solidFill>
                  <a:schemeClr val="accent6"/>
                </a:solidFill>
              </a:rPr>
              <a:t>*score</a:t>
            </a:r>
            <a:r>
              <a:rPr lang="en-US" altLang="zh-CN" sz="1400"/>
              <a:t>,12);		</a:t>
            </a:r>
            <a:r>
              <a:rPr lang="en-US" altLang="zh-CN" sz="1400">
                <a:solidFill>
                  <a:srgbClr val="008000"/>
                </a:solidFill>
              </a:rPr>
              <a:t>//</a:t>
            </a:r>
            <a:r>
              <a:rPr lang="zh-CN" altLang="en-US" sz="1400">
                <a:solidFill>
                  <a:srgbClr val="008000"/>
                </a:solidFill>
              </a:rPr>
              <a:t>求</a:t>
            </a:r>
            <a:r>
              <a:rPr lang="en-US" altLang="zh-CN" sz="1400">
                <a:solidFill>
                  <a:srgbClr val="008000"/>
                </a:solidFill>
              </a:rPr>
              <a:t>12</a:t>
            </a:r>
            <a:r>
              <a:rPr lang="zh-CN" altLang="en-US" sz="1400">
                <a:solidFill>
                  <a:srgbClr val="008000"/>
                </a:solidFill>
              </a:rPr>
              <a:t>个分数的平均分</a:t>
            </a:r>
          </a:p>
          <a:p>
            <a:pPr defTabSz="363538"/>
            <a:r>
              <a:rPr lang="zh-CN" altLang="en-US" sz="1400"/>
              <a:t>	</a:t>
            </a:r>
            <a:r>
              <a:rPr lang="en-US" altLang="zh-CN" sz="1400"/>
              <a:t>search(</a:t>
            </a:r>
            <a:r>
              <a:rPr lang="en-US" altLang="zh-CN" sz="1400">
                <a:solidFill>
                  <a:schemeClr val="accent6"/>
                </a:solidFill>
              </a:rPr>
              <a:t>score</a:t>
            </a:r>
            <a:r>
              <a:rPr lang="en-US" altLang="zh-CN" sz="1400"/>
              <a:t>,2);		</a:t>
            </a:r>
            <a:r>
              <a:rPr lang="en-US" altLang="zh-CN" sz="1400" smtClean="0"/>
              <a:t>	</a:t>
            </a:r>
            <a:r>
              <a:rPr lang="en-US" altLang="zh-CN" sz="1400">
                <a:solidFill>
                  <a:srgbClr val="008000"/>
                </a:solidFill>
              </a:rPr>
              <a:t>//</a:t>
            </a:r>
            <a:r>
              <a:rPr lang="zh-CN" altLang="en-US" sz="1400">
                <a:solidFill>
                  <a:srgbClr val="008000"/>
                </a:solidFill>
              </a:rPr>
              <a:t>求序号为</a:t>
            </a:r>
            <a:r>
              <a:rPr lang="en-US" altLang="zh-CN" sz="1400">
                <a:solidFill>
                  <a:srgbClr val="008000"/>
                </a:solidFill>
              </a:rPr>
              <a:t>2</a:t>
            </a:r>
            <a:r>
              <a:rPr lang="zh-CN" altLang="en-US" sz="1400">
                <a:solidFill>
                  <a:srgbClr val="008000"/>
                </a:solidFill>
              </a:rPr>
              <a:t>的学生的成绩</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void average(</a:t>
            </a:r>
            <a:r>
              <a:rPr lang="en-US" altLang="zh-CN" sz="1400">
                <a:solidFill>
                  <a:schemeClr val="accent6"/>
                </a:solidFill>
              </a:rPr>
              <a:t>float *p</a:t>
            </a:r>
            <a:r>
              <a:rPr lang="en-US" altLang="zh-CN" sz="1400"/>
              <a:t>,int n)	</a:t>
            </a:r>
            <a:r>
              <a:rPr lang="en-US" altLang="zh-CN" sz="1400" smtClean="0"/>
              <a:t>	</a:t>
            </a:r>
            <a:r>
              <a:rPr lang="en-US" altLang="zh-CN" sz="1400">
                <a:solidFill>
                  <a:srgbClr val="008000"/>
                </a:solidFill>
              </a:rPr>
              <a:t>//</a:t>
            </a:r>
            <a:r>
              <a:rPr lang="zh-CN" altLang="en-US" sz="1400">
                <a:solidFill>
                  <a:srgbClr val="008000"/>
                </a:solidFill>
              </a:rPr>
              <a:t>定义求平均成绩的函数</a:t>
            </a:r>
          </a:p>
          <a:p>
            <a:pPr defTabSz="363538"/>
            <a:r>
              <a:rPr lang="en-US" altLang="zh-CN" sz="1400"/>
              <a:t>{	float *p_end;</a:t>
            </a:r>
          </a:p>
          <a:p>
            <a:pPr defTabSz="363538"/>
            <a:r>
              <a:rPr lang="en-US" altLang="zh-CN" sz="1400"/>
              <a:t>	float sum=0,aver;</a:t>
            </a:r>
          </a:p>
          <a:p>
            <a:pPr defTabSz="363538"/>
            <a:r>
              <a:rPr lang="en-US" altLang="zh-CN" sz="1400"/>
              <a:t>	p_end=p+n-1</a:t>
            </a:r>
            <a:r>
              <a:rPr lang="en-US" altLang="zh-CN" sz="1400" smtClean="0"/>
              <a:t>;</a:t>
            </a:r>
          </a:p>
          <a:p>
            <a:pPr defTabSz="363538"/>
            <a:r>
              <a:rPr lang="en-US" altLang="zh-CN" sz="1400"/>
              <a:t>	</a:t>
            </a:r>
            <a:r>
              <a:rPr lang="en-US" altLang="zh-CN" sz="1400">
                <a:solidFill>
                  <a:srgbClr val="008000"/>
                </a:solidFill>
              </a:rPr>
              <a:t>//n</a:t>
            </a:r>
            <a:r>
              <a:rPr lang="zh-CN" altLang="en-US" sz="1400">
                <a:solidFill>
                  <a:srgbClr val="008000"/>
                </a:solidFill>
              </a:rPr>
              <a:t>的值为</a:t>
            </a:r>
            <a:r>
              <a:rPr lang="en-US" altLang="zh-CN" sz="1400">
                <a:solidFill>
                  <a:srgbClr val="008000"/>
                </a:solidFill>
              </a:rPr>
              <a:t>12</a:t>
            </a:r>
            <a:r>
              <a:rPr lang="zh-CN" altLang="en-US" sz="1400">
                <a:solidFill>
                  <a:srgbClr val="008000"/>
                </a:solidFill>
              </a:rPr>
              <a:t>时，</a:t>
            </a:r>
            <a:r>
              <a:rPr lang="en-US" altLang="zh-CN" sz="1400">
                <a:solidFill>
                  <a:srgbClr val="008000"/>
                </a:solidFill>
              </a:rPr>
              <a:t>p_end</a:t>
            </a:r>
            <a:r>
              <a:rPr lang="zh-CN" altLang="en-US" sz="1400">
                <a:solidFill>
                  <a:srgbClr val="008000"/>
                </a:solidFill>
              </a:rPr>
              <a:t>的值是</a:t>
            </a:r>
            <a:r>
              <a:rPr lang="en-US" altLang="zh-CN" sz="1400">
                <a:solidFill>
                  <a:srgbClr val="008000"/>
                </a:solidFill>
              </a:rPr>
              <a:t>p+11</a:t>
            </a:r>
            <a:r>
              <a:rPr lang="zh-CN" altLang="en-US" sz="1400">
                <a:solidFill>
                  <a:srgbClr val="008000"/>
                </a:solidFill>
              </a:rPr>
              <a:t>，指向最后一个元素</a:t>
            </a:r>
          </a:p>
          <a:p>
            <a:pPr defTabSz="363538"/>
            <a:r>
              <a:rPr lang="zh-CN" altLang="en-US" sz="1400"/>
              <a:t>	</a:t>
            </a:r>
            <a:r>
              <a:rPr lang="en-US" altLang="zh-CN" sz="1400"/>
              <a:t>for(;p&lt;=p_end;p++)</a:t>
            </a:r>
          </a:p>
          <a:p>
            <a:pPr defTabSz="363538"/>
            <a:r>
              <a:rPr lang="en-US" altLang="zh-CN" sz="1400"/>
              <a:t>		sum=sum+(*p);</a:t>
            </a:r>
          </a:p>
          <a:p>
            <a:pPr defTabSz="363538"/>
            <a:r>
              <a:rPr lang="en-US" altLang="zh-CN" sz="1400"/>
              <a:t>	aver=sum/n;</a:t>
            </a:r>
          </a:p>
          <a:p>
            <a:pPr defTabSz="363538"/>
            <a:r>
              <a:rPr lang="en-US" altLang="zh-CN" sz="1400"/>
              <a:t>	printf("average=%5.2f\n",aver);</a:t>
            </a:r>
          </a:p>
          <a:p>
            <a:pPr defTabSz="363538"/>
            <a:r>
              <a:rPr lang="en-US" altLang="zh-CN" sz="1400"/>
              <a:t>}</a:t>
            </a:r>
          </a:p>
          <a:p>
            <a:pPr defTabSz="363538"/>
            <a:endParaRPr lang="en-US" altLang="zh-CN" sz="1400"/>
          </a:p>
          <a:p>
            <a:pPr defTabSz="363538"/>
            <a:r>
              <a:rPr lang="en-US" altLang="zh-CN" sz="1400"/>
              <a:t>void search(</a:t>
            </a:r>
            <a:r>
              <a:rPr lang="en-US" altLang="zh-CN" sz="1400">
                <a:solidFill>
                  <a:schemeClr val="accent6"/>
                </a:solidFill>
              </a:rPr>
              <a:t>float (*p)[4]</a:t>
            </a:r>
            <a:r>
              <a:rPr lang="en-US" altLang="zh-CN" sz="1400"/>
              <a:t>,int n</a:t>
            </a:r>
            <a:r>
              <a:rPr lang="en-US" altLang="zh-CN" sz="1400" smtClean="0"/>
              <a:t>)</a:t>
            </a:r>
          </a:p>
          <a:p>
            <a:pPr defTabSz="363538"/>
            <a:r>
              <a:rPr lang="en-US" altLang="zh-CN" sz="1400">
                <a:solidFill>
                  <a:srgbClr val="008000"/>
                </a:solidFill>
              </a:rPr>
              <a:t>//p</a:t>
            </a:r>
            <a:r>
              <a:rPr lang="zh-CN" altLang="en-US" sz="1400">
                <a:solidFill>
                  <a:srgbClr val="008000"/>
                </a:solidFill>
              </a:rPr>
              <a:t>是指向具有</a:t>
            </a:r>
            <a:r>
              <a:rPr lang="en-US" altLang="zh-CN" sz="1400">
                <a:solidFill>
                  <a:srgbClr val="008000"/>
                </a:solidFill>
              </a:rPr>
              <a:t>4</a:t>
            </a:r>
            <a:r>
              <a:rPr lang="zh-CN" altLang="en-US" sz="1400">
                <a:solidFill>
                  <a:srgbClr val="008000"/>
                </a:solidFill>
              </a:rPr>
              <a:t>个元素的一维数组的指针</a:t>
            </a:r>
          </a:p>
          <a:p>
            <a:pPr defTabSz="363538"/>
            <a:r>
              <a:rPr lang="en-US" altLang="zh-CN" sz="1400"/>
              <a:t>{	int i;</a:t>
            </a:r>
          </a:p>
          <a:p>
            <a:pPr defTabSz="363538"/>
            <a:r>
              <a:rPr lang="en-US" altLang="zh-CN" sz="1400"/>
              <a:t>	printf("The score of No.%d are:\n",n);</a:t>
            </a:r>
          </a:p>
          <a:p>
            <a:pPr defTabSz="363538"/>
            <a:r>
              <a:rPr lang="en-US" altLang="zh-CN" sz="1400"/>
              <a:t>	for(i=0;i&lt;4;i++)</a:t>
            </a:r>
          </a:p>
          <a:p>
            <a:pPr defTabSz="363538"/>
            <a:r>
              <a:rPr lang="en-US" altLang="zh-CN" sz="1400"/>
              <a:t>		printf("%5.2f ",</a:t>
            </a:r>
            <a:r>
              <a:rPr lang="en-US" altLang="zh-CN" sz="1400">
                <a:solidFill>
                  <a:schemeClr val="accent6"/>
                </a:solidFill>
              </a:rPr>
              <a:t>*(*(p+n)+i)</a:t>
            </a:r>
            <a:r>
              <a:rPr lang="en-US" altLang="zh-CN" sz="1400"/>
              <a:t>); </a:t>
            </a:r>
          </a:p>
          <a:p>
            <a:pPr defTabSz="363538"/>
            <a:r>
              <a:rPr lang="en-US" altLang="zh-CN" sz="1400"/>
              <a:t>	printf("\n");</a:t>
            </a:r>
          </a:p>
          <a:p>
            <a:pPr defTabSz="363538"/>
            <a:r>
              <a:rPr lang="en-US" altLang="zh-CN" sz="1400"/>
              <a:t>}</a:t>
            </a:r>
            <a:endParaRPr lang="zh-CN" altLang="en-US" sz="1400" b="1" dirty="0">
              <a:solidFill>
                <a:srgbClr val="008000"/>
              </a:solidFill>
            </a:endParaRPr>
          </a:p>
        </p:txBody>
      </p:sp>
      <p:cxnSp>
        <p:nvCxnSpPr>
          <p:cNvPr id="15" name="直接连接符 14">
            <a:extLst>
              <a:ext uri="{FF2B5EF4-FFF2-40B4-BE49-F238E27FC236}">
                <a16:creationId xmlns:a16="http://schemas.microsoft.com/office/drawing/2014/main" xmlns="" id="{48EC88E4-3DEA-4882-A2F7-2A2472A7E690}"/>
              </a:ext>
            </a:extLst>
          </p:cNvPr>
          <p:cNvCxnSpPr>
            <a:cxnSpLocks/>
          </p:cNvCxnSpPr>
          <p:nvPr/>
        </p:nvCxnSpPr>
        <p:spPr>
          <a:xfrm>
            <a:off x="5904326" y="1595337"/>
            <a:ext cx="0" cy="33245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xmlns="" id="{45C967AF-3871-4AAE-A875-A638B32B1FA1}"/>
              </a:ext>
            </a:extLst>
          </p:cNvPr>
          <p:cNvGrpSpPr/>
          <p:nvPr/>
        </p:nvGrpSpPr>
        <p:grpSpPr>
          <a:xfrm>
            <a:off x="5741578" y="2116690"/>
            <a:ext cx="325496" cy="260107"/>
            <a:chOff x="5926033" y="1926699"/>
            <a:chExt cx="325496" cy="260107"/>
          </a:xfrm>
        </p:grpSpPr>
        <p:sp>
          <p:nvSpPr>
            <p:cNvPr id="17" name="MH_Other_2">
              <a:extLst>
                <a:ext uri="{FF2B5EF4-FFF2-40B4-BE49-F238E27FC236}">
                  <a16:creationId xmlns:a16="http://schemas.microsoft.com/office/drawing/2014/main" xmlns=""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xmlns=""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a:extLst>
                <a:ext uri="{FF2B5EF4-FFF2-40B4-BE49-F238E27FC236}">
                  <a16:creationId xmlns:a16="http://schemas.microsoft.com/office/drawing/2014/main" xmlns=""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a:extLst>
                <a:ext uri="{FF2B5EF4-FFF2-40B4-BE49-F238E27FC236}">
                  <a16:creationId xmlns:a16="http://schemas.microsoft.com/office/drawing/2014/main" xmlns=""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a:extLst>
                <a:ext uri="{FF2B5EF4-FFF2-40B4-BE49-F238E27FC236}">
                  <a16:creationId xmlns:a16="http://schemas.microsoft.com/office/drawing/2014/main" xmlns=""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a:extLst>
                <a:ext uri="{FF2B5EF4-FFF2-40B4-BE49-F238E27FC236}">
                  <a16:creationId xmlns:a16="http://schemas.microsoft.com/office/drawing/2014/main" xmlns=""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a:extLst>
              <a:ext uri="{FF2B5EF4-FFF2-40B4-BE49-F238E27FC236}">
                <a16:creationId xmlns:a16="http://schemas.microsoft.com/office/drawing/2014/main" xmlns="" id="{B236A711-9DB9-47FD-9B2E-498AAC59691E}"/>
              </a:ext>
            </a:extLst>
          </p:cNvPr>
          <p:cNvGrpSpPr/>
          <p:nvPr/>
        </p:nvGrpSpPr>
        <p:grpSpPr>
          <a:xfrm>
            <a:off x="5741578" y="4147199"/>
            <a:ext cx="325496" cy="260106"/>
            <a:chOff x="5926033" y="5434781"/>
            <a:chExt cx="325496" cy="260106"/>
          </a:xfrm>
        </p:grpSpPr>
        <p:sp>
          <p:nvSpPr>
            <p:cNvPr id="24" name="MH_Other_8">
              <a:extLst>
                <a:ext uri="{FF2B5EF4-FFF2-40B4-BE49-F238E27FC236}">
                  <a16:creationId xmlns:a16="http://schemas.microsoft.com/office/drawing/2014/main" xmlns=""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a:extLst>
                <a:ext uri="{FF2B5EF4-FFF2-40B4-BE49-F238E27FC236}">
                  <a16:creationId xmlns:a16="http://schemas.microsoft.com/office/drawing/2014/main" xmlns=""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a:extLst>
                <a:ext uri="{FF2B5EF4-FFF2-40B4-BE49-F238E27FC236}">
                  <a16:creationId xmlns:a16="http://schemas.microsoft.com/office/drawing/2014/main" xmlns=""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a:extLst>
                <a:ext uri="{FF2B5EF4-FFF2-40B4-BE49-F238E27FC236}">
                  <a16:creationId xmlns:a16="http://schemas.microsoft.com/office/drawing/2014/main" xmlns=""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a:extLst>
                <a:ext uri="{FF2B5EF4-FFF2-40B4-BE49-F238E27FC236}">
                  <a16:creationId xmlns:a16="http://schemas.microsoft.com/office/drawing/2014/main" xmlns=""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a:extLst>
                <a:ext uri="{FF2B5EF4-FFF2-40B4-BE49-F238E27FC236}">
                  <a16:creationId xmlns:a16="http://schemas.microsoft.com/office/drawing/2014/main" xmlns=""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11" name="图片 10"/>
          <p:cNvPicPr>
            <a:picLocks noChangeAspect="1"/>
          </p:cNvPicPr>
          <p:nvPr/>
        </p:nvPicPr>
        <p:blipFill>
          <a:blip r:embed="rId18" cstate="print"/>
          <a:stretch>
            <a:fillRect/>
          </a:stretch>
        </p:blipFill>
        <p:spPr>
          <a:xfrm>
            <a:off x="7973252" y="4410264"/>
            <a:ext cx="3476625" cy="962025"/>
          </a:xfrm>
          <a:prstGeom prst="rect">
            <a:avLst/>
          </a:prstGeom>
        </p:spPr>
      </p:pic>
      <p:grpSp>
        <p:nvGrpSpPr>
          <p:cNvPr id="31" name="组合 30">
            <a:extLst>
              <a:ext uri="{FF2B5EF4-FFF2-40B4-BE49-F238E27FC236}">
                <a16:creationId xmlns:a16="http://schemas.microsoft.com/office/drawing/2014/main" xmlns="" id="{17545ED2-DA8A-47EF-94D4-E66974757BFA}"/>
              </a:ext>
            </a:extLst>
          </p:cNvPr>
          <p:cNvGrpSpPr/>
          <p:nvPr/>
        </p:nvGrpSpPr>
        <p:grpSpPr>
          <a:xfrm>
            <a:off x="749030" y="5113136"/>
            <a:ext cx="6748568" cy="1039185"/>
            <a:chOff x="8582294" y="4088153"/>
            <a:chExt cx="6964056" cy="1039185"/>
          </a:xfrm>
        </p:grpSpPr>
        <p:sp>
          <p:nvSpPr>
            <p:cNvPr id="32"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3"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3"/>
              <a:ext cx="6171201" cy="103918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实参与形参如果是指针类型，应当注意它们的</a:t>
              </a:r>
              <a:r>
                <a:rPr lang="zh-CN" altLang="en-US" sz="1600" b="1">
                  <a:solidFill>
                    <a:schemeClr val="tx1">
                      <a:lumMod val="75000"/>
                      <a:lumOff val="25000"/>
                    </a:schemeClr>
                  </a:solidFill>
                </a:rPr>
                <a:t>基类型必须一致</a:t>
              </a:r>
              <a:r>
                <a:rPr lang="zh-CN" altLang="en-US" sz="1600">
                  <a:solidFill>
                    <a:schemeClr val="tx1">
                      <a:lumMod val="75000"/>
                      <a:lumOff val="25000"/>
                    </a:schemeClr>
                  </a:solidFill>
                </a:rPr>
                <a:t>。不应把</a:t>
              </a:r>
              <a:r>
                <a:rPr lang="en-US" altLang="zh-CN" sz="1600" smtClean="0">
                  <a:solidFill>
                    <a:schemeClr val="tx1">
                      <a:lumMod val="75000"/>
                      <a:lumOff val="25000"/>
                    </a:schemeClr>
                  </a:solidFill>
                </a:rPr>
                <a:t>int *</a:t>
              </a:r>
              <a:r>
                <a:rPr lang="zh-CN" altLang="en-US" sz="1600">
                  <a:solidFill>
                    <a:schemeClr val="tx1">
                      <a:lumMod val="75000"/>
                      <a:lumOff val="25000"/>
                    </a:schemeClr>
                  </a:solidFill>
                </a:rPr>
                <a:t>型的指针</a:t>
              </a:r>
              <a:r>
                <a:rPr lang="en-US" altLang="zh-CN" sz="1600">
                  <a:solidFill>
                    <a:schemeClr val="tx1">
                      <a:lumMod val="75000"/>
                      <a:lumOff val="25000"/>
                    </a:schemeClr>
                  </a:solidFill>
                </a:rPr>
                <a:t>(</a:t>
              </a:r>
              <a:r>
                <a:rPr lang="zh-CN" altLang="en-US" sz="1600">
                  <a:solidFill>
                    <a:schemeClr val="tx1">
                      <a:lumMod val="75000"/>
                      <a:lumOff val="25000"/>
                    </a:schemeClr>
                  </a:solidFill>
                </a:rPr>
                <a:t>即数组元素的地址</a:t>
              </a:r>
              <a:r>
                <a:rPr lang="en-US" altLang="zh-CN" sz="1600">
                  <a:solidFill>
                    <a:schemeClr val="tx1">
                      <a:lumMod val="75000"/>
                      <a:lumOff val="25000"/>
                    </a:schemeClr>
                  </a:solidFill>
                </a:rPr>
                <a:t>)</a:t>
              </a:r>
              <a:r>
                <a:rPr lang="zh-CN" altLang="en-US" sz="1600">
                  <a:solidFill>
                    <a:schemeClr val="tx1">
                      <a:lumMod val="75000"/>
                      <a:lumOff val="25000"/>
                    </a:schemeClr>
                  </a:solidFill>
                </a:rPr>
                <a:t>传给</a:t>
              </a:r>
              <a:r>
                <a:rPr lang="en-US" altLang="zh-CN" sz="1600" smtClean="0">
                  <a:solidFill>
                    <a:schemeClr val="tx1">
                      <a:lumMod val="75000"/>
                      <a:lumOff val="25000"/>
                    </a:schemeClr>
                  </a:solidFill>
                </a:rPr>
                <a:t>int (*)[</a:t>
              </a:r>
              <a:r>
                <a:rPr lang="en-US" altLang="zh-CN" sz="1600">
                  <a:solidFill>
                    <a:schemeClr val="tx1">
                      <a:lumMod val="75000"/>
                      <a:lumOff val="25000"/>
                    </a:schemeClr>
                  </a:solidFill>
                </a:rPr>
                <a:t>4] </a:t>
              </a:r>
              <a:r>
                <a:rPr lang="zh-CN" altLang="en-US" sz="1600">
                  <a:solidFill>
                    <a:schemeClr val="tx1">
                      <a:lumMod val="75000"/>
                      <a:lumOff val="25000"/>
                    </a:schemeClr>
                  </a:solidFill>
                </a:rPr>
                <a:t>型</a:t>
              </a:r>
              <a:r>
                <a:rPr lang="en-US" altLang="zh-CN" sz="1600">
                  <a:solidFill>
                    <a:schemeClr val="tx1">
                      <a:lumMod val="75000"/>
                      <a:lumOff val="25000"/>
                    </a:schemeClr>
                  </a:solidFill>
                </a:rPr>
                <a:t>(</a:t>
              </a:r>
              <a:r>
                <a:rPr lang="zh-CN" altLang="en-US" sz="1600">
                  <a:solidFill>
                    <a:schemeClr val="tx1">
                      <a:lumMod val="75000"/>
                      <a:lumOff val="25000"/>
                    </a:schemeClr>
                  </a:solidFill>
                </a:rPr>
                <a:t>指向一维数组</a:t>
              </a:r>
              <a:r>
                <a:rPr lang="en-US" altLang="zh-CN" sz="1600">
                  <a:solidFill>
                    <a:schemeClr val="tx1">
                      <a:lumMod val="75000"/>
                      <a:lumOff val="25000"/>
                    </a:schemeClr>
                  </a:solidFill>
                </a:rPr>
                <a:t>)</a:t>
              </a:r>
              <a:r>
                <a:rPr lang="zh-CN" altLang="en-US" sz="1600">
                  <a:solidFill>
                    <a:schemeClr val="tx1">
                      <a:lumMod val="75000"/>
                      <a:lumOff val="25000"/>
                    </a:schemeClr>
                  </a:solidFill>
                </a:rPr>
                <a:t>的指针变量，反之亦然。</a:t>
              </a:r>
              <a:endParaRPr lang="zh-CN" altLang="en-US" sz="1600" dirty="0">
                <a:solidFill>
                  <a:schemeClr val="tx1">
                    <a:lumMod val="75000"/>
                    <a:lumOff val="25000"/>
                  </a:schemeClr>
                </a:solidFill>
              </a:endParaRPr>
            </a:p>
          </p:txBody>
        </p:sp>
        <p:sp>
          <p:nvSpPr>
            <p:cNvPr id="34"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5244725" y="482571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701887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77"/>
            <a:ext cx="10515600" cy="953383"/>
          </a:xfrm>
        </p:spPr>
        <p:txBody>
          <a:bodyPr/>
          <a:lstStyle/>
          <a:p>
            <a:r>
              <a:rPr lang="zh-CN" altLang="en-US"/>
              <a:t>用指向数组的指针作函数参数</a:t>
            </a:r>
          </a:p>
        </p:txBody>
      </p:sp>
      <p:sp>
        <p:nvSpPr>
          <p:cNvPr id="3" name="内容占位符 2"/>
          <p:cNvSpPr>
            <a:spLocks noGrp="1"/>
          </p:cNvSpPr>
          <p:nvPr>
            <p:ph idx="1"/>
          </p:nvPr>
        </p:nvSpPr>
        <p:spPr>
          <a:xfrm>
            <a:off x="511135" y="1369036"/>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58969" y="1873633"/>
            <a:ext cx="10700847" cy="343386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search(float (*p)[4],int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float score[3][4]={{65,57,70,60},{58,87,90,81},{90,99,100,98}};</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定义二维数组函数</a:t>
            </a:r>
            <a:r>
              <a:rPr lang="en-US" altLang="zh-CN" sz="1400">
                <a:solidFill>
                  <a:srgbClr val="008000"/>
                </a:solidFill>
              </a:rPr>
              <a:t>score</a:t>
            </a:r>
          </a:p>
          <a:p>
            <a:pPr defTabSz="363538">
              <a:lnSpc>
                <a:spcPct val="120000"/>
              </a:lnSpc>
            </a:pPr>
            <a:r>
              <a:rPr lang="en-US" altLang="zh-CN" sz="1400"/>
              <a:t>	search(</a:t>
            </a:r>
            <a:r>
              <a:rPr lang="en-US" altLang="zh-CN" sz="1400">
                <a:solidFill>
                  <a:schemeClr val="accent6"/>
                </a:solidFill>
              </a:rPr>
              <a:t>score</a:t>
            </a:r>
            <a:r>
              <a:rPr lang="en-US" altLang="zh-CN" sz="1400"/>
              <a:t>,3);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search(</a:t>
            </a:r>
            <a:r>
              <a:rPr lang="en-US" altLang="zh-CN" sz="1400">
                <a:solidFill>
                  <a:schemeClr val="accent6"/>
                </a:solidFill>
              </a:rPr>
              <a:t>float (*p)[4]</a:t>
            </a:r>
            <a:r>
              <a:rPr lang="en-US" altLang="zh-CN" sz="1400"/>
              <a:t>,int n</a:t>
            </a:r>
            <a:r>
              <a:rPr lang="en-US" altLang="zh-CN" sz="1400" smtClean="0"/>
              <a:t>)</a:t>
            </a:r>
          </a:p>
          <a:p>
            <a:pPr defTabSz="363538">
              <a:lnSpc>
                <a:spcPct val="120000"/>
              </a:lnSpc>
            </a:pPr>
            <a:r>
              <a:rPr lang="en-US" altLang="zh-CN" sz="1400">
                <a:solidFill>
                  <a:srgbClr val="008000"/>
                </a:solidFill>
              </a:rPr>
              <a:t>//</a:t>
            </a:r>
            <a:r>
              <a:rPr lang="zh-CN" altLang="en-US" sz="1400">
                <a:solidFill>
                  <a:srgbClr val="008000"/>
                </a:solidFill>
              </a:rPr>
              <a:t>形参</a:t>
            </a:r>
            <a:r>
              <a:rPr lang="en-US" altLang="zh-CN" sz="1400">
                <a:solidFill>
                  <a:srgbClr val="008000"/>
                </a:solidFill>
              </a:rPr>
              <a:t>p</a:t>
            </a:r>
            <a:r>
              <a:rPr lang="zh-CN" altLang="en-US" sz="1400">
                <a:solidFill>
                  <a:srgbClr val="008000"/>
                </a:solidFill>
              </a:rPr>
              <a:t>是指向包含</a:t>
            </a:r>
            <a:r>
              <a:rPr lang="en-US" altLang="zh-CN" sz="1400">
                <a:solidFill>
                  <a:srgbClr val="008000"/>
                </a:solidFill>
              </a:rPr>
              <a:t>4</a:t>
            </a:r>
            <a:r>
              <a:rPr lang="zh-CN" altLang="en-US" sz="1400">
                <a:solidFill>
                  <a:srgbClr val="008000"/>
                </a:solidFill>
              </a:rPr>
              <a:t>个</a:t>
            </a:r>
            <a:r>
              <a:rPr lang="en-US" altLang="zh-CN" sz="1400">
                <a:solidFill>
                  <a:srgbClr val="008000"/>
                </a:solidFill>
              </a:rPr>
              <a:t>float</a:t>
            </a:r>
            <a:r>
              <a:rPr lang="zh-CN" altLang="en-US" sz="1400">
                <a:solidFill>
                  <a:srgbClr val="008000"/>
                </a:solidFill>
              </a:rPr>
              <a:t>型元素的一维数组的指针变量</a:t>
            </a:r>
          </a:p>
          <a:p>
            <a:pPr defTabSz="363538">
              <a:lnSpc>
                <a:spcPct val="120000"/>
              </a:lnSpc>
            </a:pPr>
            <a:r>
              <a:rPr lang="en-US" altLang="zh-CN" sz="1400"/>
              <a:t>{	int i,j,flag;</a:t>
            </a:r>
          </a:p>
          <a:p>
            <a:pPr defTabSz="363538">
              <a:lnSpc>
                <a:spcPct val="120000"/>
              </a:lnSpc>
            </a:pPr>
            <a:r>
              <a:rPr lang="en-US" altLang="zh-CN" sz="1400"/>
              <a:t>	for(j=0;j&lt;n;j++)</a:t>
            </a:r>
          </a:p>
          <a:p>
            <a:pPr defTabSz="363538">
              <a:lnSpc>
                <a:spcPct val="120000"/>
              </a:lnSpc>
            </a:pPr>
            <a:r>
              <a:rPr lang="en-US" altLang="zh-CN" sz="1400"/>
              <a:t>	{	flag=0;</a:t>
            </a:r>
          </a:p>
          <a:p>
            <a:pPr defTabSz="363538">
              <a:lnSpc>
                <a:spcPct val="120000"/>
              </a:lnSpc>
            </a:pPr>
            <a:r>
              <a:rPr lang="en-US" altLang="zh-CN" sz="1400"/>
              <a:t>		for(i=0;i&lt;4;i++)</a:t>
            </a:r>
          </a:p>
          <a:p>
            <a:pPr defTabSz="363538">
              <a:lnSpc>
                <a:spcPct val="120000"/>
              </a:lnSpc>
            </a:pPr>
            <a:r>
              <a:rPr lang="en-US" altLang="zh-CN" sz="1400"/>
              <a:t>			if(</a:t>
            </a:r>
            <a:r>
              <a:rPr lang="en-US" altLang="zh-CN" sz="1400">
                <a:solidFill>
                  <a:schemeClr val="accent6"/>
                </a:solidFill>
              </a:rPr>
              <a:t>*(*(p+j)+i)</a:t>
            </a:r>
            <a:r>
              <a:rPr lang="en-US" altLang="zh-CN" sz="1400"/>
              <a:t>&lt;60) flag=1</a:t>
            </a:r>
            <a:r>
              <a:rPr lang="en-US" altLang="zh-CN" sz="1400" smtClean="0"/>
              <a:t>;</a:t>
            </a:r>
          </a:p>
          <a:p>
            <a:pPr defTabSz="363538">
              <a:lnSpc>
                <a:spcPct val="120000"/>
              </a:lnSpc>
            </a:pPr>
            <a:r>
              <a:rPr lang="en-US" altLang="zh-CN" sz="1400"/>
              <a:t>	</a:t>
            </a:r>
            <a:r>
              <a:rPr lang="en-US" altLang="zh-CN" sz="1400" smtClean="0"/>
              <a:t>	</a:t>
            </a:r>
            <a:r>
              <a:rPr lang="en-US" altLang="zh-CN" sz="1400"/>
              <a:t>	</a:t>
            </a:r>
            <a:r>
              <a:rPr lang="en-US" altLang="zh-CN" sz="1400">
                <a:solidFill>
                  <a:srgbClr val="008000"/>
                </a:solidFill>
              </a:rPr>
              <a:t>//*(*(p+j)+i)</a:t>
            </a:r>
            <a:r>
              <a:rPr lang="zh-CN" altLang="en-US" sz="1400">
                <a:solidFill>
                  <a:srgbClr val="008000"/>
                </a:solidFill>
              </a:rPr>
              <a:t>就是</a:t>
            </a:r>
            <a:r>
              <a:rPr lang="en-US" altLang="zh-CN" sz="1400">
                <a:solidFill>
                  <a:srgbClr val="008000"/>
                </a:solidFill>
              </a:rPr>
              <a:t>score[j][i]</a:t>
            </a:r>
          </a:p>
          <a:p>
            <a:pPr defTabSz="363538">
              <a:lnSpc>
                <a:spcPct val="120000"/>
              </a:lnSpc>
            </a:pPr>
            <a:r>
              <a:rPr lang="en-US" altLang="zh-CN" sz="1400"/>
              <a:t>		if(flag==1)</a:t>
            </a:r>
          </a:p>
          <a:p>
            <a:pPr defTabSz="363538">
              <a:lnSpc>
                <a:spcPct val="120000"/>
              </a:lnSpc>
            </a:pPr>
            <a:r>
              <a:rPr lang="en-US" altLang="zh-CN" sz="1400"/>
              <a:t>		{	printf("No.%d fails,his scores are:\n",j+1);</a:t>
            </a:r>
          </a:p>
          <a:p>
            <a:pPr defTabSz="363538">
              <a:lnSpc>
                <a:spcPct val="120000"/>
              </a:lnSpc>
            </a:pPr>
            <a:r>
              <a:rPr lang="en-US" altLang="zh-CN" sz="1400"/>
              <a:t>			for(i=0;i&lt;4;i++)</a:t>
            </a:r>
          </a:p>
          <a:p>
            <a:pPr defTabSz="363538">
              <a:lnSpc>
                <a:spcPct val="120000"/>
              </a:lnSpc>
            </a:pPr>
            <a:r>
              <a:rPr lang="en-US" altLang="zh-CN" sz="1400"/>
              <a:t>				printf("%5.1f ",</a:t>
            </a:r>
            <a:r>
              <a:rPr lang="en-US" altLang="zh-CN" sz="1400">
                <a:solidFill>
                  <a:schemeClr val="accent6"/>
                </a:solidFill>
              </a:rPr>
              <a:t>*(*(p+j)+i</a:t>
            </a:r>
            <a:r>
              <a:rPr lang="en-US" altLang="zh-CN" sz="1400" smtClean="0"/>
              <a:t>));</a:t>
            </a:r>
          </a:p>
          <a:p>
            <a:pPr defTabSz="363538">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(*(p+j)+i)</a:t>
            </a:r>
            <a:r>
              <a:rPr lang="zh-CN" altLang="en-US" sz="1400">
                <a:solidFill>
                  <a:srgbClr val="008000"/>
                </a:solidFill>
              </a:rPr>
              <a:t>就是输出</a:t>
            </a:r>
            <a:r>
              <a:rPr lang="en-US" altLang="zh-CN" sz="1400">
                <a:solidFill>
                  <a:srgbClr val="008000"/>
                </a:solidFill>
              </a:rPr>
              <a:t>score[j][i]</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a:t>
            </a:r>
          </a:p>
          <a:p>
            <a:pPr defTabSz="363538">
              <a:lnSpc>
                <a:spcPct val="120000"/>
              </a:lnSpc>
            </a:pPr>
            <a:r>
              <a:rPr lang="en-US" altLang="zh-CN" sz="1400"/>
              <a:t>	}</a:t>
            </a:r>
          </a:p>
          <a:p>
            <a:pPr defTabSz="363538">
              <a:lnSpc>
                <a:spcPct val="120000"/>
              </a:lnSpc>
            </a:pPr>
            <a:r>
              <a:rPr lang="en-US" altLang="zh-CN" sz="1400"/>
              <a:t>}</a:t>
            </a:r>
            <a:endParaRPr lang="zh-CN" altLang="en-US" sz="1400" b="1" dirty="0">
              <a:solidFill>
                <a:srgbClr val="008000"/>
              </a:solidFill>
            </a:endParaRPr>
          </a:p>
        </p:txBody>
      </p:sp>
      <p:cxnSp>
        <p:nvCxnSpPr>
          <p:cNvPr id="15" name="直接连接符 14">
            <a:extLst>
              <a:ext uri="{FF2B5EF4-FFF2-40B4-BE49-F238E27FC236}">
                <a16:creationId xmlns:a16="http://schemas.microsoft.com/office/drawing/2014/main" xmlns="" id="{48EC88E4-3DEA-4882-A2F7-2A2472A7E690}"/>
              </a:ext>
            </a:extLst>
          </p:cNvPr>
          <p:cNvCxnSpPr>
            <a:cxnSpLocks/>
          </p:cNvCxnSpPr>
          <p:nvPr/>
        </p:nvCxnSpPr>
        <p:spPr>
          <a:xfrm>
            <a:off x="6058979" y="1867024"/>
            <a:ext cx="0" cy="3440472"/>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xmlns="" id="{45C967AF-3871-4AAE-A875-A638B32B1FA1}"/>
              </a:ext>
            </a:extLst>
          </p:cNvPr>
          <p:cNvGrpSpPr/>
          <p:nvPr/>
        </p:nvGrpSpPr>
        <p:grpSpPr>
          <a:xfrm>
            <a:off x="5896231" y="2388377"/>
            <a:ext cx="325496" cy="260107"/>
            <a:chOff x="5926033" y="1926699"/>
            <a:chExt cx="325496" cy="260107"/>
          </a:xfrm>
        </p:grpSpPr>
        <p:sp>
          <p:nvSpPr>
            <p:cNvPr id="17"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a:extLst>
              <a:ext uri="{FF2B5EF4-FFF2-40B4-BE49-F238E27FC236}">
                <a16:creationId xmlns:a16="http://schemas.microsoft.com/office/drawing/2014/main" xmlns="" id="{B236A711-9DB9-47FD-9B2E-498AAC59691E}"/>
              </a:ext>
            </a:extLst>
          </p:cNvPr>
          <p:cNvGrpSpPr/>
          <p:nvPr/>
        </p:nvGrpSpPr>
        <p:grpSpPr>
          <a:xfrm>
            <a:off x="5896231" y="4349312"/>
            <a:ext cx="325496" cy="260106"/>
            <a:chOff x="5926033" y="5434781"/>
            <a:chExt cx="325496" cy="260106"/>
          </a:xfrm>
        </p:grpSpPr>
        <p:sp>
          <p:nvSpPr>
            <p:cNvPr id="24"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888303" y="4678618"/>
            <a:ext cx="3457575" cy="1133475"/>
          </a:xfrm>
          <a:prstGeom prst="rect">
            <a:avLst/>
          </a:prstGeom>
        </p:spPr>
      </p:pic>
    </p:spTree>
    <p:extLst>
      <p:ext uri="{BB962C8B-B14F-4D97-AF65-F5344CB8AC3E}">
        <p14:creationId xmlns:p14="http://schemas.microsoft.com/office/powerpoint/2010/main" xmlns="" val="2303201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通过指针引用字符串</a:t>
            </a:r>
            <a:endParaRPr lang="zh-CN" altLang="en-US" dirty="0"/>
          </a:p>
        </p:txBody>
      </p:sp>
    </p:spTree>
    <p:extLst>
      <p:ext uri="{BB962C8B-B14F-4D97-AF65-F5344CB8AC3E}">
        <p14:creationId xmlns:p14="http://schemas.microsoft.com/office/powerpoint/2010/main" xmlns="" val="368188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000" smtClean="0">
                <a:solidFill>
                  <a:schemeClr val="tx1"/>
                </a:solidFill>
              </a:rPr>
              <a:t>用</a:t>
            </a:r>
            <a:r>
              <a:rPr lang="zh-CN" altLang="en-US" sz="2000">
                <a:solidFill>
                  <a:schemeClr val="tx1"/>
                </a:solidFill>
              </a:rPr>
              <a:t>字符数组存放一个字符串，可以通过数组名和下标引用字符串中一个字符，也可以通过数组名和格式声明“</a:t>
            </a:r>
            <a:r>
              <a:rPr lang="en-US" altLang="zh-CN" sz="2000">
                <a:solidFill>
                  <a:schemeClr val="tx1"/>
                </a:solidFill>
              </a:rPr>
              <a:t>%s”</a:t>
            </a:r>
            <a:r>
              <a:rPr lang="zh-CN" altLang="en-US" sz="2000">
                <a:solidFill>
                  <a:schemeClr val="tx1"/>
                </a:solidFill>
              </a:rPr>
              <a:t>输出该字符串</a:t>
            </a:r>
            <a:r>
              <a:rPr lang="zh-CN" altLang="en-US" sz="2000" smtClean="0">
                <a:solidFill>
                  <a:schemeClr val="tx1"/>
                </a:solidFill>
              </a:rPr>
              <a:t>。</a:t>
            </a:r>
            <a:endParaRPr lang="en-US" altLang="zh-CN" sz="2000" smtClean="0">
              <a:solidFill>
                <a:schemeClr val="tx1"/>
              </a:solidFill>
            </a:endParaRPr>
          </a:p>
          <a:p>
            <a:pPr marL="342900" indent="-342900" algn="just">
              <a:lnSpc>
                <a:spcPct val="150000"/>
              </a:lnSpc>
              <a:spcBef>
                <a:spcPts val="600"/>
              </a:spcBef>
              <a:spcAft>
                <a:spcPts val="600"/>
              </a:spcAft>
              <a:buAutoNum type="arabicParenBoth"/>
              <a:defRPr/>
            </a:pPr>
            <a:r>
              <a:rPr lang="zh-CN" altLang="en-US" sz="2000">
                <a:solidFill>
                  <a:schemeClr val="tx1"/>
                </a:solidFill>
              </a:rPr>
              <a:t>用字符指针变量指向一个字符串常量，通过字符指针变量引用字符串常量。</a:t>
            </a:r>
            <a:endParaRPr lang="en-US" altLang="zh-CN" sz="2000">
              <a:solidFill>
                <a:schemeClr val="tx1"/>
              </a:solidFill>
            </a:endParaRPr>
          </a:p>
        </p:txBody>
      </p:sp>
    </p:spTree>
    <p:extLst>
      <p:ext uri="{BB962C8B-B14F-4D97-AF65-F5344CB8AC3E}">
        <p14:creationId xmlns:p14="http://schemas.microsoft.com/office/powerpoint/2010/main" xmlns="" val="3034419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0807646" cy="94038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r>
              <a:rPr lang="zh-CN" altLang="en-US" sz="2000" smtClean="0">
                <a:solidFill>
                  <a:schemeClr val="accent1"/>
                </a:solidFill>
              </a:rPr>
              <a:t>。</a:t>
            </a:r>
            <a:endParaRPr lang="en-US" altLang="zh-CN" sz="2000" smtClean="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8.17】</a:t>
            </a:r>
            <a:r>
              <a:rPr lang="zh-CN" altLang="en-US" sz="2000">
                <a:solidFill>
                  <a:schemeClr val="accent1"/>
                </a:solidFill>
              </a:rPr>
              <a:t>通过字符指针变量输出一个字符串。</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49030" y="2142420"/>
            <a:ext cx="6586048" cy="1883358"/>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a:t>
            </a:r>
            <a:r>
              <a:rPr lang="en-US" altLang="zh-CN" sz="1400">
                <a:solidFill>
                  <a:srgbClr val="008000"/>
                </a:solidFill>
              </a:rPr>
              <a:t>	//</a:t>
            </a:r>
            <a:r>
              <a:rPr lang="zh-CN" altLang="en-US" sz="1400">
                <a:solidFill>
                  <a:srgbClr val="008000"/>
                </a:solidFill>
              </a:rPr>
              <a:t>定义字符数组</a:t>
            </a:r>
            <a:r>
              <a:rPr lang="en-US" altLang="zh-CN" sz="1400">
                <a:solidFill>
                  <a:srgbClr val="008000"/>
                </a:solidFill>
              </a:rPr>
              <a:t>sting</a:t>
            </a:r>
          </a:p>
          <a:p>
            <a:pPr defTabSz="363538">
              <a:lnSpc>
                <a:spcPct val="120000"/>
              </a:lnSpc>
            </a:pPr>
            <a:r>
              <a:rPr lang="en-US" altLang="zh-CN" sz="1400"/>
              <a:t>	printf("%s\n",string);		</a:t>
            </a:r>
            <a:r>
              <a:rPr lang="en-US" altLang="zh-CN" sz="1400">
                <a:solidFill>
                  <a:srgbClr val="008000"/>
                </a:solidFill>
              </a:rPr>
              <a:t>//</a:t>
            </a:r>
            <a:r>
              <a:rPr lang="zh-CN" altLang="en-US" sz="1400">
                <a:solidFill>
                  <a:srgbClr val="008000"/>
                </a:solidFill>
              </a:rPr>
              <a:t>用</a:t>
            </a:r>
            <a:r>
              <a:rPr lang="en-US" altLang="zh-CN" sz="1400">
                <a:solidFill>
                  <a:srgbClr val="008000"/>
                </a:solidFill>
              </a:rPr>
              <a:t>%s</a:t>
            </a:r>
            <a:r>
              <a:rPr lang="zh-CN" altLang="en-US" sz="1400">
                <a:solidFill>
                  <a:srgbClr val="008000"/>
                </a:solidFill>
              </a:rPr>
              <a:t>格式声明输出</a:t>
            </a:r>
            <a:r>
              <a:rPr lang="en-US" altLang="zh-CN" sz="1400">
                <a:solidFill>
                  <a:srgbClr val="008000"/>
                </a:solidFill>
              </a:rPr>
              <a:t>string</a:t>
            </a:r>
            <a:r>
              <a:rPr lang="zh-CN" altLang="en-US" sz="1400">
                <a:solidFill>
                  <a:srgbClr val="008000"/>
                </a:solidFill>
              </a:rPr>
              <a:t>，可以输出整个字符串</a:t>
            </a:r>
          </a:p>
          <a:p>
            <a:pPr defTabSz="363538">
              <a:lnSpc>
                <a:spcPct val="120000"/>
              </a:lnSpc>
            </a:pPr>
            <a:r>
              <a:rPr lang="zh-CN" altLang="en-US" sz="1400"/>
              <a:t>	</a:t>
            </a:r>
            <a:r>
              <a:rPr lang="en-US" altLang="zh-CN" sz="1400"/>
              <a:t>printf("%c\n",string[7]);		</a:t>
            </a:r>
            <a:r>
              <a:rPr lang="en-US" altLang="zh-CN" sz="1400">
                <a:solidFill>
                  <a:srgbClr val="008000"/>
                </a:solidFill>
              </a:rPr>
              <a:t>//</a:t>
            </a:r>
            <a:r>
              <a:rPr lang="zh-CN" altLang="en-US" sz="1400">
                <a:solidFill>
                  <a:srgbClr val="008000"/>
                </a:solidFill>
              </a:rPr>
              <a:t>用</a:t>
            </a:r>
            <a:r>
              <a:rPr lang="en-US" altLang="zh-CN" sz="1400">
                <a:solidFill>
                  <a:srgbClr val="008000"/>
                </a:solidFill>
              </a:rPr>
              <a:t>%c</a:t>
            </a:r>
            <a:r>
              <a:rPr lang="zh-CN" altLang="en-US" sz="1400">
                <a:solidFill>
                  <a:srgbClr val="008000"/>
                </a:solidFill>
              </a:rPr>
              <a:t>格式输出一个字符数组元素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4513639"/>
            <a:ext cx="658604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a:t>
            </a:r>
            <a:r>
              <a:rPr lang="en-US" altLang="zh-CN" sz="1400" smtClean="0"/>
              <a:t>!";</a:t>
            </a:r>
            <a:r>
              <a:rPr lang="en-US" altLang="zh-CN" sz="1400"/>
              <a:t>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p>
          <a:p>
            <a:pPr defTabSz="363538">
              <a:lnSpc>
                <a:spcPct val="120000"/>
              </a:lnSpc>
            </a:pPr>
            <a:r>
              <a:rPr lang="zh-CN" altLang="en-US" sz="1400"/>
              <a:t>	</a:t>
            </a:r>
            <a:r>
              <a:rPr lang="en-US" altLang="zh-CN" sz="1400"/>
              <a:t>printf("%s\n",string);	</a:t>
            </a:r>
            <a:r>
              <a:rPr lang="en-US" altLang="zh-CN" sz="1400" smtClean="0"/>
              <a:t>	</a:t>
            </a:r>
            <a:r>
              <a:rPr lang="en-US" altLang="zh-CN" sz="1400" smtClean="0">
                <a:solidFill>
                  <a:srgbClr val="008000"/>
                </a:solidFill>
              </a:rPr>
              <a:t>//</a:t>
            </a:r>
            <a:r>
              <a:rPr lang="zh-CN" altLang="en-US" sz="1400">
                <a:solidFill>
                  <a:srgbClr val="008000"/>
                </a:solidFill>
              </a:rPr>
              <a:t>输出字符串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dirty="0"/>
          </a:p>
        </p:txBody>
      </p:sp>
      <p:pic>
        <p:nvPicPr>
          <p:cNvPr id="4" name="图片 3"/>
          <p:cNvPicPr>
            <a:picLocks noChangeAspect="1"/>
          </p:cNvPicPr>
          <p:nvPr/>
        </p:nvPicPr>
        <p:blipFill>
          <a:blip r:embed="rId3" cstate="print"/>
          <a:stretch>
            <a:fillRect/>
          </a:stretch>
        </p:blipFill>
        <p:spPr>
          <a:xfrm>
            <a:off x="3989046" y="3573340"/>
            <a:ext cx="3505200" cy="904875"/>
          </a:xfrm>
          <a:prstGeom prst="rect">
            <a:avLst/>
          </a:prstGeom>
        </p:spPr>
      </p:pic>
      <p:pic>
        <p:nvPicPr>
          <p:cNvPr id="5" name="图片 4"/>
          <p:cNvPicPr>
            <a:picLocks noChangeAspect="1"/>
          </p:cNvPicPr>
          <p:nvPr/>
        </p:nvPicPr>
        <p:blipFill>
          <a:blip r:embed="rId4" cstate="print"/>
          <a:stretch>
            <a:fillRect/>
          </a:stretch>
        </p:blipFill>
        <p:spPr>
          <a:xfrm>
            <a:off x="4046196" y="5787393"/>
            <a:ext cx="3448050" cy="6762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xmlns="" val="1315792062"/>
              </p:ext>
            </p:extLst>
          </p:nvPr>
        </p:nvGraphicFramePr>
        <p:xfrm>
          <a:off x="7712765" y="2024722"/>
          <a:ext cx="1837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gridCol w="756000">
                  <a:extLst>
                    <a:ext uri="{9D8B030D-6E8A-4147-A177-3AD203B41FA5}">
                      <a16:colId xmlns:a16="http://schemas.microsoft.com/office/drawing/2014/main" xmlns="" val="2004376852"/>
                    </a:ext>
                  </a:extLst>
                </a:gridCol>
              </a:tblGrid>
              <a:tr h="0">
                <a:tc>
                  <a:txBody>
                    <a:bodyPr/>
                    <a:lstStyle/>
                    <a:p>
                      <a:r>
                        <a:rPr lang="en-US" altLang="zh-CN" sz="1400" smtClean="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lnT w="12700" cmpd="sng">
                      <a:noFill/>
                    </a:lnT>
                  </a:tcPr>
                </a:tc>
                <a:tc>
                  <a:txBody>
                    <a:bodyPr/>
                    <a:lstStyle/>
                    <a:p>
                      <a:r>
                        <a:rPr lang="en-US" altLang="zh-CN" sz="1400" smtClean="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string[1]</a:t>
                      </a:r>
                      <a:endParaRPr lang="zh-CN" altLang="en-US" sz="1400" smtClean="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mpd="sng">
                      <a:noFill/>
                    </a:lnL>
                    <a:lnR w="12700" cmpd="sng">
                      <a:noFill/>
                    </a:lnR>
                  </a:tcPr>
                </a:tc>
                <a:tc>
                  <a:txBody>
                    <a:bodyPr/>
                    <a:lstStyle/>
                    <a:p>
                      <a:r>
                        <a:rPr lang="en-US" altLang="zh-CN" sz="1400" smtClean="0"/>
                        <a:t>string[2]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mpd="sng">
                      <a:noFill/>
                    </a:lnL>
                    <a:lnR w="12700" cmpd="sng">
                      <a:noFill/>
                    </a:lnR>
                  </a:tcPr>
                </a:tc>
                <a:tc>
                  <a:txBody>
                    <a:bodyPr/>
                    <a:lstStyle/>
                    <a:p>
                      <a:r>
                        <a:rPr lang="en-US" altLang="zh-CN" sz="1400" smtClean="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mpd="sng">
                      <a:noFill/>
                    </a:lnL>
                    <a:lnR w="12700" cmpd="sng">
                      <a:noFill/>
                    </a:lnR>
                  </a:tcPr>
                </a:tc>
                <a:tc>
                  <a:txBody>
                    <a:bodyPr/>
                    <a:lstStyle/>
                    <a:p>
                      <a:r>
                        <a:rPr lang="en-US" altLang="zh-CN" sz="1400" smtClean="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a:lnL w="12700" cmpd="sng">
                      <a:noFill/>
                    </a:lnL>
                    <a:lnR w="12700" cmpd="sng">
                      <a:noFill/>
                    </a:lnR>
                  </a:tcPr>
                </a:tc>
                <a:tc>
                  <a:txBody>
                    <a:bodyPr/>
                    <a:lstStyle/>
                    <a:p>
                      <a:r>
                        <a:rPr lang="en-US" altLang="zh-CN" sz="1400" smtClean="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63760208"/>
                  </a:ext>
                </a:extLst>
              </a:tr>
              <a:tr h="0">
                <a:tc>
                  <a:txBody>
                    <a:bodyPr/>
                    <a:lstStyle/>
                    <a:p>
                      <a:r>
                        <a:rPr lang="en-US" altLang="zh-CN" sz="1400" smtClean="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smtClean="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mpd="sng">
                      <a:noFill/>
                    </a:lnL>
                    <a:lnR w="12700" cmpd="sng">
                      <a:noFill/>
                    </a:lnR>
                  </a:tcPr>
                </a:tc>
                <a:tc>
                  <a:txBody>
                    <a:bodyPr/>
                    <a:lstStyle/>
                    <a:p>
                      <a:r>
                        <a:rPr lang="en-US" altLang="zh-CN" sz="1400" smtClean="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mpd="sng">
                      <a:noFill/>
                    </a:lnL>
                    <a:lnR w="12700" cmpd="sng">
                      <a:noFill/>
                    </a:lnR>
                  </a:tcPr>
                </a:tc>
                <a:tc>
                  <a:txBody>
                    <a:bodyPr/>
                    <a:lstStyle/>
                    <a:p>
                      <a:r>
                        <a:rPr lang="en-US" altLang="zh-CN" sz="1400" smtClean="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tcPr>
                </a:tc>
                <a:tc>
                  <a:txBody>
                    <a:bodyPr/>
                    <a:lstStyle/>
                    <a:p>
                      <a:r>
                        <a:rPr lang="en-US" altLang="zh-CN" sz="1400" smtClean="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mpd="sng">
                      <a:noFill/>
                    </a:lnL>
                    <a:lnR w="12700" cmpd="sng">
                      <a:noFill/>
                    </a:lnR>
                  </a:tcPr>
                </a:tc>
                <a:tc>
                  <a:txBody>
                    <a:bodyPr/>
                    <a:lstStyle/>
                    <a:p>
                      <a:r>
                        <a:rPr lang="en-US" altLang="zh-CN" sz="1400" smtClean="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mpd="sng">
                      <a:noFill/>
                    </a:lnL>
                    <a:lnR w="12700" cmpd="sng">
                      <a:noFill/>
                    </a:lnR>
                  </a:tcPr>
                </a:tc>
                <a:tc>
                  <a:txBody>
                    <a:bodyPr/>
                    <a:lstStyle/>
                    <a:p>
                      <a:r>
                        <a:rPr lang="en-US" altLang="zh-CN" sz="1400" smtClean="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mpd="sng">
                      <a:noFill/>
                    </a:lnL>
                    <a:lnR w="12700" cmpd="sng">
                      <a:noFill/>
                    </a:lnR>
                  </a:tcPr>
                </a:tc>
                <a:tc>
                  <a:txBody>
                    <a:bodyPr/>
                    <a:lstStyle/>
                    <a:p>
                      <a:r>
                        <a:rPr lang="en-US" altLang="zh-CN" sz="1400" smtClean="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a:lnL w="12700" cmpd="sng">
                      <a:noFill/>
                    </a:lnL>
                    <a:lnR w="12700" cmpd="sng">
                      <a:noFill/>
                    </a:lnR>
                  </a:tcPr>
                </a:tc>
                <a:tc>
                  <a:txBody>
                    <a:bodyPr/>
                    <a:lstStyle/>
                    <a:p>
                      <a:r>
                        <a:rPr lang="en-US" altLang="zh-CN" sz="1400" smtClean="0"/>
                        <a:t>string[13]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98613924"/>
                  </a:ext>
                </a:extLst>
              </a:tr>
            </a:tbl>
          </a:graphicData>
        </a:graphic>
      </p:graphicFrame>
      <p:cxnSp>
        <p:nvCxnSpPr>
          <p:cNvPr id="35" name="直接箭头连接符 34"/>
          <p:cNvCxnSpPr/>
          <p:nvPr/>
        </p:nvCxnSpPr>
        <p:spPr>
          <a:xfrm>
            <a:off x="7782338" y="2313466"/>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82338" y="446592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xmlns="" val="3877049720"/>
              </p:ext>
            </p:extLst>
          </p:nvPr>
        </p:nvGraphicFramePr>
        <p:xfrm>
          <a:off x="9713683" y="2031122"/>
          <a:ext cx="1081122"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smtClean="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mpd="sng">
                      <a:noFill/>
                    </a:lnL>
                    <a:lnR w="12700" cmpd="sng">
                      <a:noFill/>
                    </a:lnR>
                  </a:tcPr>
                </a:tc>
                <a:extLst>
                  <a:ext uri="{0D108BD9-81ED-4DB2-BD59-A6C34878D82A}">
                    <a16:rowId xmlns:a16="http://schemas.microsoft.com/office/drawing/2014/main" xmlns="" val="422434309"/>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mpd="sng">
                      <a:noFill/>
                    </a:lnL>
                    <a:lnR w="12700" cmpd="sng">
                      <a:noFill/>
                    </a:lnR>
                  </a:tcPr>
                </a:tc>
                <a:extLst>
                  <a:ext uri="{0D108BD9-81ED-4DB2-BD59-A6C34878D82A}">
                    <a16:rowId xmlns:a16="http://schemas.microsoft.com/office/drawing/2014/main" xmlns="" val="413142058"/>
                  </a:ext>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38" name="直接箭头连接符 37"/>
          <p:cNvCxnSpPr/>
          <p:nvPr/>
        </p:nvCxnSpPr>
        <p:spPr>
          <a:xfrm>
            <a:off x="9773317" y="233334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88221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693415" y="1351722"/>
            <a:ext cx="10749062"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通过字符指针变量输出它所指向的字符串，如</a:t>
            </a:r>
            <a:r>
              <a:rPr lang="en-US" altLang="zh-CN" smtClean="0">
                <a:solidFill>
                  <a:schemeClr val="tx1"/>
                </a:solidFill>
              </a:rPr>
              <a:t>:</a:t>
            </a:r>
          </a:p>
          <a:p>
            <a:pPr algn="just">
              <a:lnSpc>
                <a:spcPct val="150000"/>
              </a:lnSpc>
              <a:spcBef>
                <a:spcPts val="600"/>
              </a:spcBef>
              <a:spcAft>
                <a:spcPts val="600"/>
              </a:spcAft>
              <a:defRPr/>
            </a:pPr>
            <a:r>
              <a:rPr lang="en-US" altLang="zh-CN" smtClean="0">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smtClean="0">
                <a:solidFill>
                  <a:schemeClr val="tx1"/>
                </a:solidFill>
              </a:rPr>
              <a:t>′\0</a:t>
            </a:r>
            <a:r>
              <a:rPr lang="en-US" altLang="zh-CN">
                <a:solidFill>
                  <a:schemeClr val="tx1"/>
                </a:solidFill>
              </a:rPr>
              <a:t>′</a:t>
            </a:r>
            <a:r>
              <a:rPr lang="zh-CN" altLang="en-US">
                <a:solidFill>
                  <a:schemeClr val="tx1"/>
                </a:solidFill>
              </a:rPr>
              <a:t>为止。注意，在内存中，字符串的最后被自动加了一个</a:t>
            </a:r>
            <a:r>
              <a:rPr lang="en-US" altLang="zh-CN" smtClean="0">
                <a:solidFill>
                  <a:schemeClr val="tx1"/>
                </a:solidFill>
              </a:rPr>
              <a:t>′\</a:t>
            </a:r>
            <a:r>
              <a:rPr lang="en-US" altLang="zh-CN">
                <a:solidFill>
                  <a:schemeClr val="tx1"/>
                </a:solidFill>
              </a:rPr>
              <a:t>0</a:t>
            </a:r>
            <a:r>
              <a:rPr lang="en-US" altLang="zh-CN" smtClean="0">
                <a:solidFill>
                  <a:schemeClr val="tx1"/>
                </a:solidFill>
              </a:rPr>
              <a:t>′</a:t>
            </a:r>
            <a:r>
              <a:rPr lang="zh-CN" altLang="en-US" smtClean="0">
                <a:solidFill>
                  <a:schemeClr val="tx1"/>
                </a:solidFill>
              </a:rPr>
              <a:t>。</a:t>
            </a:r>
            <a:endParaRPr lang="en-US" altLang="zh-CN">
              <a:solidFill>
                <a:schemeClr val="tx1"/>
              </a:solidFill>
            </a:endParaRPr>
          </a:p>
        </p:txBody>
      </p:sp>
      <p:sp>
        <p:nvSpPr>
          <p:cNvPr id="4" name="圆角矩形 3">
            <a:extLst>
              <a:ext uri="{FF2B5EF4-FFF2-40B4-BE49-F238E27FC236}">
                <a16:creationId xmlns:a16="http://schemas.microsoft.com/office/drawing/2014/main" xmlns="" id="{5382CD89-35B6-4BD4-B332-B011068CC402}"/>
              </a:ext>
            </a:extLst>
          </p:cNvPr>
          <p:cNvSpPr/>
          <p:nvPr/>
        </p:nvSpPr>
        <p:spPr>
          <a:xfrm>
            <a:off x="778599" y="2009561"/>
            <a:ext cx="477325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smtClean="0">
                <a:solidFill>
                  <a:schemeClr val="tx1"/>
                </a:solidFill>
              </a:rPr>
              <a:t>char *string="I love China!";</a:t>
            </a:r>
            <a:endParaRPr lang="zh-CN" altLang="en-US" sz="1600">
              <a:solidFill>
                <a:srgbClr val="008000"/>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5942842" y="1472886"/>
            <a:ext cx="5499635" cy="972141"/>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*string</a:t>
            </a:r>
            <a:r>
              <a:rPr lang="pt-BR" altLang="zh-CN" sz="1600" smtClean="0"/>
              <a:t>;		</a:t>
            </a:r>
            <a:r>
              <a:rPr lang="pt-BR" altLang="zh-CN" sz="1600" smtClean="0">
                <a:solidFill>
                  <a:srgbClr val="008000"/>
                </a:solidFill>
              </a:rPr>
              <a:t>//</a:t>
            </a:r>
            <a:r>
              <a:rPr lang="zh-CN" altLang="en-US" sz="1600">
                <a:solidFill>
                  <a:srgbClr val="008000"/>
                </a:solidFill>
              </a:rPr>
              <a:t>定义一个</a:t>
            </a:r>
            <a:r>
              <a:rPr lang="pt-BR" altLang="zh-CN" sz="1600" smtClean="0">
                <a:solidFill>
                  <a:srgbClr val="008000"/>
                </a:solidFill>
              </a:rPr>
              <a:t>char *</a:t>
            </a:r>
            <a:r>
              <a:rPr lang="zh-CN" altLang="en-US" sz="1600">
                <a:solidFill>
                  <a:srgbClr val="008000"/>
                </a:solidFill>
              </a:rPr>
              <a:t>型变量</a:t>
            </a:r>
          </a:p>
          <a:p>
            <a:pPr defTabSz="363538">
              <a:lnSpc>
                <a:spcPct val="120000"/>
              </a:lnSpc>
            </a:pPr>
            <a:r>
              <a:rPr lang="pt-BR" altLang="zh-CN" sz="1600" smtClean="0"/>
              <a:t>string</a:t>
            </a:r>
            <a:r>
              <a:rPr lang="pt-BR" altLang="zh-CN" sz="1600"/>
              <a:t>=″I love China</a:t>
            </a:r>
            <a:r>
              <a:rPr lang="pt-BR" altLang="zh-CN" sz="1600" smtClean="0"/>
              <a:t>!″;</a:t>
            </a:r>
          </a:p>
          <a:p>
            <a:pPr defTabSz="363538">
              <a:lnSpc>
                <a:spcPct val="120000"/>
              </a:lnSpc>
            </a:pPr>
            <a:r>
              <a:rPr lang="pt-BR" altLang="zh-CN" sz="1600" smtClean="0">
                <a:solidFill>
                  <a:srgbClr val="008000"/>
                </a:solidFill>
              </a:rPr>
              <a:t>//</a:t>
            </a:r>
            <a:r>
              <a:rPr lang="zh-CN" altLang="en-US" sz="1600">
                <a:solidFill>
                  <a:srgbClr val="008000"/>
                </a:solidFill>
              </a:rPr>
              <a:t>把字符串第</a:t>
            </a:r>
            <a:r>
              <a:rPr lang="en-US" altLang="zh-CN" sz="1600">
                <a:solidFill>
                  <a:srgbClr val="008000"/>
                </a:solidFill>
              </a:rPr>
              <a:t>1</a:t>
            </a:r>
            <a:r>
              <a:rPr lang="zh-CN" altLang="en-US" sz="1600">
                <a:solidFill>
                  <a:srgbClr val="008000"/>
                </a:solidFill>
              </a:rPr>
              <a:t>个元素的地址赋给字符指针变量</a:t>
            </a:r>
            <a:r>
              <a:rPr lang="pt-BR" altLang="zh-CN" sz="1600">
                <a:solidFill>
                  <a:srgbClr val="008000"/>
                </a:solidFill>
              </a:rPr>
              <a:t>string</a:t>
            </a:r>
            <a:endParaRPr lang="zh-CN" altLang="en-US" sz="16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grpSp>
        <p:nvGrpSpPr>
          <p:cNvPr id="7" name="组合 6">
            <a:extLst>
              <a:ext uri="{FF2B5EF4-FFF2-40B4-BE49-F238E27FC236}">
                <a16:creationId xmlns:a16="http://schemas.microsoft.com/office/drawing/2014/main" xmlns="" id="{17545ED2-DA8A-47EF-94D4-E66974757BFA}"/>
              </a:ext>
            </a:extLst>
          </p:cNvPr>
          <p:cNvGrpSpPr/>
          <p:nvPr/>
        </p:nvGrpSpPr>
        <p:grpSpPr>
          <a:xfrm>
            <a:off x="693415" y="2609951"/>
            <a:ext cx="10749062" cy="985832"/>
            <a:chOff x="8582294" y="4088154"/>
            <a:chExt cx="11092289" cy="985832"/>
          </a:xfrm>
        </p:grpSpPr>
        <p:sp>
          <p:nvSpPr>
            <p:cNvPr id="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string</a:t>
              </a:r>
              <a:r>
                <a:rPr lang="zh-CN" altLang="en-US" sz="1600">
                  <a:solidFill>
                    <a:schemeClr val="tx1">
                      <a:lumMod val="75000"/>
                      <a:lumOff val="25000"/>
                    </a:schemeClr>
                  </a:solidFill>
                </a:rPr>
                <a:t>被定义为一个指针变量，基类型为字符型</a:t>
              </a:r>
              <a:r>
                <a:rPr lang="zh-CN" altLang="en-US" sz="1600" smtClean="0">
                  <a:solidFill>
                    <a:schemeClr val="tx1">
                      <a:lumMod val="75000"/>
                      <a:lumOff val="25000"/>
                    </a:schemeClr>
                  </a:solidFill>
                </a:rPr>
                <a:t>。它</a:t>
              </a:r>
              <a:r>
                <a:rPr lang="zh-CN" altLang="en-US" sz="1600">
                  <a:solidFill>
                    <a:schemeClr val="tx1">
                      <a:lumMod val="75000"/>
                      <a:lumOff val="25000"/>
                    </a:schemeClr>
                  </a:solidFill>
                </a:rPr>
                <a:t>只能指向一个字符类型数据，而不能同时指向多个字符数据，更不是把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这些字符存放到</a:t>
              </a:r>
              <a:r>
                <a:rPr lang="en-US" altLang="zh-CN" sz="1600">
                  <a:solidFill>
                    <a:schemeClr val="tx1">
                      <a:lumMod val="75000"/>
                      <a:lumOff val="25000"/>
                    </a:schemeClr>
                  </a:solidFill>
                </a:rPr>
                <a:t>string</a:t>
              </a:r>
              <a:r>
                <a:rPr lang="zh-CN" altLang="en-US" sz="1600">
                  <a:solidFill>
                    <a:schemeClr val="tx1">
                      <a:lumMod val="75000"/>
                      <a:lumOff val="25000"/>
                    </a:schemeClr>
                  </a:solidFill>
                </a:rPr>
                <a:t>中（指针变量只能存放地址），也不是把字符串赋给*</a:t>
              </a:r>
              <a:r>
                <a:rPr lang="en-US" altLang="zh-CN" sz="1600">
                  <a:solidFill>
                    <a:schemeClr val="tx1">
                      <a:lumMod val="75000"/>
                      <a:lumOff val="25000"/>
                    </a:schemeClr>
                  </a:solidFill>
                </a:rPr>
                <a:t>string</a:t>
              </a:r>
              <a:r>
                <a:rPr lang="zh-CN" altLang="en-US" sz="1600">
                  <a:solidFill>
                    <a:schemeClr val="tx1">
                      <a:lumMod val="75000"/>
                      <a:lumOff val="25000"/>
                    </a:schemeClr>
                  </a:solidFill>
                </a:rPr>
                <a:t>。只是把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的第</a:t>
              </a:r>
              <a:r>
                <a:rPr lang="en-US" altLang="zh-CN" sz="1600">
                  <a:solidFill>
                    <a:schemeClr val="tx1">
                      <a:lumMod val="75000"/>
                      <a:lumOff val="25000"/>
                    </a:schemeClr>
                  </a:solidFill>
                </a:rPr>
                <a:t>1</a:t>
              </a:r>
              <a:r>
                <a:rPr lang="zh-CN" altLang="en-US" sz="1600">
                  <a:solidFill>
                    <a:schemeClr val="tx1">
                      <a:lumMod val="75000"/>
                      <a:lumOff val="25000"/>
                    </a:schemeClr>
                  </a:solidFill>
                </a:rPr>
                <a:t>个字符的地址赋给指针变量</a:t>
              </a:r>
              <a:r>
                <a:rPr lang="en-US" altLang="zh-CN" sz="1600">
                  <a:solidFill>
                    <a:schemeClr val="tx1">
                      <a:lumMod val="75000"/>
                      <a:lumOff val="25000"/>
                    </a:schemeClr>
                  </a:solidFill>
                </a:rPr>
                <a:t>string</a:t>
              </a:r>
              <a:r>
                <a:rPr lang="zh-CN" altLang="en-US" sz="160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1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8" y="47723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圆角矩形 11">
            <a:extLst>
              <a:ext uri="{FF2B5EF4-FFF2-40B4-BE49-F238E27FC236}">
                <a16:creationId xmlns:a16="http://schemas.microsoft.com/office/drawing/2014/main" xmlns="" id="{5382CD89-35B6-4BD4-B332-B011068CC402}"/>
              </a:ext>
            </a:extLst>
          </p:cNvPr>
          <p:cNvSpPr/>
          <p:nvPr/>
        </p:nvSpPr>
        <p:spPr>
          <a:xfrm>
            <a:off x="4134679" y="3716830"/>
            <a:ext cx="7307799"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string=″I am a student.″;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p>
        </p:txBody>
      </p:sp>
      <p:sp>
        <p:nvSpPr>
          <p:cNvPr id="13" name="圆角矩形 12">
            <a:extLst>
              <a:ext uri="{FF2B5EF4-FFF2-40B4-BE49-F238E27FC236}">
                <a16:creationId xmlns:a16="http://schemas.microsoft.com/office/drawing/2014/main" xmlns="" id="{5382CD89-35B6-4BD4-B332-B011068CC402}"/>
              </a:ext>
            </a:extLst>
          </p:cNvPr>
          <p:cNvSpPr/>
          <p:nvPr/>
        </p:nvSpPr>
        <p:spPr>
          <a:xfrm>
            <a:off x="5951216" y="4279989"/>
            <a:ext cx="549126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printf(″%s\n″,</a:t>
            </a:r>
            <a:r>
              <a:rPr lang="en-US" altLang="zh-CN" sz="1600" smtClean="0">
                <a:solidFill>
                  <a:schemeClr val="tx1"/>
                </a:solidFill>
              </a:rPr>
              <a:t>string);	</a:t>
            </a:r>
            <a:r>
              <a:rPr lang="en-US" altLang="zh-CN" sz="1600" spc="-100" smtClean="0">
                <a:solidFill>
                  <a:srgbClr val="008000"/>
                </a:solidFill>
              </a:rPr>
              <a:t>//%</a:t>
            </a:r>
            <a:r>
              <a:rPr lang="en-US" altLang="zh-CN" sz="1600" spc="-100">
                <a:solidFill>
                  <a:srgbClr val="008000"/>
                </a:solidFill>
              </a:rPr>
              <a:t>s</a:t>
            </a:r>
            <a:r>
              <a:rPr lang="zh-CN" altLang="en-US" sz="1600" spc="-100" smtClean="0">
                <a:solidFill>
                  <a:srgbClr val="008000"/>
                </a:solidFill>
              </a:rPr>
              <a:t>可对字符串</a:t>
            </a:r>
            <a:r>
              <a:rPr lang="zh-CN" altLang="en-US" sz="1600" spc="-100">
                <a:solidFill>
                  <a:srgbClr val="008000"/>
                </a:solidFill>
              </a:rPr>
              <a:t>进行整体的输入输出</a:t>
            </a:r>
          </a:p>
        </p:txBody>
      </p:sp>
    </p:spTree>
    <p:extLst>
      <p:ext uri="{BB962C8B-B14F-4D97-AF65-F5344CB8AC3E}">
        <p14:creationId xmlns:p14="http://schemas.microsoft.com/office/powerpoint/2010/main" xmlns="" val="52834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a:t>
            </a:r>
            <a:r>
              <a:rPr lang="zh-CN" altLang="en-US" sz="2000">
                <a:solidFill>
                  <a:schemeClr val="accent1"/>
                </a:solidFill>
              </a:rPr>
              <a:t>通过指针变量访问整型变量。</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a=100,b=10</a:t>
            </a:r>
            <a:r>
              <a:rPr lang="en-US" altLang="zh-CN" sz="1400" smtClean="0"/>
              <a:t>;</a:t>
            </a:r>
          </a:p>
          <a:p>
            <a:pPr defTabSz="363538">
              <a:lnSpc>
                <a:spcPct val="120000"/>
              </a:lnSpc>
            </a:pPr>
            <a:r>
              <a:rPr lang="en-US" altLang="zh-CN" sz="1400"/>
              <a:t>	</a:t>
            </a:r>
            <a:r>
              <a:rPr lang="en-US" altLang="zh-CN" sz="1400" smtClean="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p>
          <a:p>
            <a:pPr defTabSz="363538">
              <a:lnSpc>
                <a:spcPct val="120000"/>
              </a:lnSpc>
            </a:pPr>
            <a:r>
              <a:rPr lang="zh-CN" altLang="en-US" sz="1400"/>
              <a:t>	</a:t>
            </a:r>
            <a:r>
              <a:rPr lang="en-US" altLang="zh-CN" sz="1400"/>
              <a:t>int *pointer_1,*pointer_2</a:t>
            </a:r>
            <a:r>
              <a:rPr lang="en-US" altLang="zh-CN" sz="1400" smtClean="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p>
          <a:p>
            <a:pPr defTabSz="363538">
              <a:lnSpc>
                <a:spcPct val="120000"/>
              </a:lnSpc>
            </a:pPr>
            <a:r>
              <a:rPr lang="en-US" altLang="zh-CN" sz="1400"/>
              <a:t>	pointer_1=&amp;a</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p>
          <a:p>
            <a:pPr defTabSz="363538">
              <a:lnSpc>
                <a:spcPct val="120000"/>
              </a:lnSpc>
            </a:pPr>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p>
          <a:p>
            <a:pPr defTabSz="363538">
              <a:lnSpc>
                <a:spcPct val="120000"/>
              </a:lnSpc>
            </a:pPr>
            <a:r>
              <a:rPr lang="en-US" altLang="zh-CN" sz="1400"/>
              <a:t>	printf("a=%d,b=%d\n",a,b</a:t>
            </a:r>
            <a:r>
              <a:rPr lang="en-US" altLang="zh-CN" sz="1400" smtClean="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printf("*pointer_1=%d,*pointer_2=%d\n",*pointer_1,*pointer_2);</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grpSp>
      <p:pic>
        <p:nvPicPr>
          <p:cNvPr id="5" name="图片 4"/>
          <p:cNvPicPr>
            <a:picLocks noChangeAspect="1"/>
          </p:cNvPicPr>
          <p:nvPr/>
        </p:nvPicPr>
        <p:blipFill>
          <a:blip r:embed="rId7" cstate="print"/>
          <a:stretch>
            <a:fillRect/>
          </a:stretch>
        </p:blipFill>
        <p:spPr>
          <a:xfrm>
            <a:off x="645877" y="5270263"/>
            <a:ext cx="3467100" cy="8477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xmlns="" val="1062158326"/>
              </p:ext>
            </p:extLst>
          </p:nvPr>
        </p:nvGraphicFramePr>
        <p:xfrm>
          <a:off x="7328973" y="1990039"/>
          <a:ext cx="3662130" cy="231648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39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gridCol w="1088710">
                  <a:extLst>
                    <a:ext uri="{9D8B030D-6E8A-4147-A177-3AD203B41FA5}">
                      <a16:colId xmlns:a16="http://schemas.microsoft.com/office/drawing/2014/main" xmlns="" val="322867452"/>
                    </a:ext>
                  </a:extLst>
                </a:gridCol>
              </a:tblGrid>
              <a:tr h="37084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7084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a:t>
                      </a:r>
                      <a:endParaRPr lang="zh-CN" altLang="en-US" sz="1600"/>
                    </a:p>
                  </a:txBody>
                  <a:tcPr anchor="ctr">
                    <a:lnL w="12700" cmpd="sng">
                      <a:noFill/>
                    </a:lnL>
                    <a:lnR w="12700" cmpd="sng">
                      <a:noFill/>
                    </a:lnR>
                    <a:lnT w="12700" cmpd="sng">
                      <a:noFill/>
                    </a:lnT>
                  </a:tcPr>
                </a:tc>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pSp>
        <p:nvGrpSpPr>
          <p:cNvPr id="12" name="组合 11">
            <a:extLst>
              <a:ext uri="{FF2B5EF4-FFF2-40B4-BE49-F238E27FC236}">
                <a16:creationId xmlns:a16="http://schemas.microsoft.com/office/drawing/2014/main" xmlns="" id="{1AA1FD9A-69A9-4087-BCCF-813E351B8518}"/>
              </a:ext>
            </a:extLst>
          </p:cNvPr>
          <p:cNvGrpSpPr/>
          <p:nvPr/>
        </p:nvGrpSpPr>
        <p:grpSpPr>
          <a:xfrm>
            <a:off x="6618613" y="3836959"/>
            <a:ext cx="5082850" cy="1257555"/>
            <a:chOff x="8582294" y="4088152"/>
            <a:chExt cx="5245151" cy="1257555"/>
          </a:xfrm>
        </p:grpSpPr>
        <p:sp>
          <p:nvSpPr>
            <p:cNvPr id="13"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定义指针变量时，左侧应有类型名，否则就不是定义指针变量。</a:t>
              </a:r>
              <a:endParaRPr lang="zh-CN" altLang="en-US" sz="1600" dirty="0">
                <a:solidFill>
                  <a:schemeClr val="tx1">
                    <a:lumMod val="75000"/>
                    <a:lumOff val="25000"/>
                  </a:schemeClr>
                </a:solidFill>
              </a:endParaRPr>
            </a:p>
          </p:txBody>
        </p:sp>
        <p:sp>
          <p:nvSpPr>
            <p:cNvPr id="15"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a:extLst>
              <a:ext uri="{FF2B5EF4-FFF2-40B4-BE49-F238E27FC236}">
                <a16:creationId xmlns:a16="http://schemas.microsoft.com/office/drawing/2014/main" xmlns="" id="{4DE7CEEA-2845-4EC0-941D-A40616EBBB6B}"/>
              </a:ext>
            </a:extLst>
          </p:cNvPr>
          <p:cNvSpPr/>
          <p:nvPr/>
        </p:nvSpPr>
        <p:spPr>
          <a:xfrm>
            <a:off x="5807594" y="5270263"/>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mtClean="0">
                <a:solidFill>
                  <a:schemeClr val="tx1"/>
                </a:solidFill>
              </a:rPr>
              <a:t>*pointer_1;	</a:t>
            </a:r>
            <a:r>
              <a:rPr lang="en-US" altLang="zh-CN" smtClean="0">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a:extLst>
              <a:ext uri="{FF2B5EF4-FFF2-40B4-BE49-F238E27FC236}">
                <a16:creationId xmlns:a16="http://schemas.microsoft.com/office/drawing/2014/main" xmlns="" id="{05305299-58EB-4BB0-8E01-6E9CF0485897}"/>
              </a:ext>
            </a:extLst>
          </p:cNvPr>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int </a:t>
            </a:r>
            <a:r>
              <a:rPr lang="en-US" altLang="zh-CN" smtClean="0">
                <a:solidFill>
                  <a:schemeClr val="tx1"/>
                </a:solidFill>
              </a:rPr>
              <a:t>*pointer_1;	</a:t>
            </a:r>
            <a:r>
              <a:rPr lang="en-US" altLang="zh-CN" smtClean="0">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8" cstate="print"/>
          <a:stretch>
            <a:fillRect/>
          </a:stretch>
        </p:blipFill>
        <p:spPr>
          <a:xfrm>
            <a:off x="5121723" y="5229646"/>
            <a:ext cx="542925" cy="552450"/>
          </a:xfrm>
          <a:prstGeom prst="rect">
            <a:avLst/>
          </a:prstGeom>
        </p:spPr>
      </p:pic>
      <p:pic>
        <p:nvPicPr>
          <p:cNvPr id="19" name="图片 18">
            <a:extLst>
              <a:ext uri="{FF2B5EF4-FFF2-40B4-BE49-F238E27FC236}">
                <a16:creationId xmlns:a16="http://schemas.microsoft.com/office/drawing/2014/main" xmlns="" id="{EC7F420D-6316-480A-A6EA-5B56568F664C}"/>
              </a:ext>
            </a:extLst>
          </p:cNvPr>
          <p:cNvPicPr>
            <a:picLocks noChangeAspect="1"/>
          </p:cNvPicPr>
          <p:nvPr/>
        </p:nvPicPr>
        <p:blipFill>
          <a:blip r:embed="rId9" cstate="print"/>
          <a:stretch>
            <a:fillRect/>
          </a:stretch>
        </p:blipFill>
        <p:spPr>
          <a:xfrm>
            <a:off x="5121723" y="5891107"/>
            <a:ext cx="552450" cy="542925"/>
          </a:xfrm>
          <a:prstGeom prst="rect">
            <a:avLst/>
          </a:prstGeom>
        </p:spPr>
      </p:pic>
    </p:spTree>
    <p:extLst>
      <p:ext uri="{BB962C8B-B14F-4D97-AF65-F5344CB8AC3E}">
        <p14:creationId xmlns:p14="http://schemas.microsoft.com/office/powerpoint/2010/main" xmlns="" val="962190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8.18】</a:t>
            </a:r>
            <a:r>
              <a:rPr lang="zh-CN" altLang="en-US" sz="2000">
                <a:solidFill>
                  <a:schemeClr val="accent1"/>
                </a:solidFill>
              </a:rPr>
              <a:t>将字符串</a:t>
            </a:r>
            <a:r>
              <a:rPr lang="en-US" altLang="zh-CN" sz="2000">
                <a:solidFill>
                  <a:schemeClr val="accent1"/>
                </a:solidFill>
              </a:rPr>
              <a:t>a</a:t>
            </a:r>
            <a:r>
              <a:rPr lang="zh-CN" altLang="en-US" sz="2000">
                <a:solidFill>
                  <a:schemeClr val="accent1"/>
                </a:solidFill>
              </a:rPr>
              <a:t>复制为字符串</a:t>
            </a:r>
            <a:r>
              <a:rPr lang="en-US" altLang="zh-CN" sz="2000">
                <a:solidFill>
                  <a:schemeClr val="accent1"/>
                </a:solidFill>
              </a:rPr>
              <a:t>b</a:t>
            </a:r>
            <a:r>
              <a:rPr lang="zh-CN" altLang="en-US" sz="2000">
                <a:solidFill>
                  <a:schemeClr val="accent1"/>
                </a:solidFill>
              </a:rPr>
              <a:t>，然后输出字符串</a:t>
            </a:r>
            <a:r>
              <a:rPr lang="en-US" altLang="zh-CN" sz="2000">
                <a:solidFill>
                  <a:schemeClr val="accent1"/>
                </a:solidFill>
              </a:rPr>
              <a:t>b</a:t>
            </a:r>
            <a:r>
              <a:rPr lang="zh-CN" altLang="en-US" sz="2000" smtClean="0">
                <a:solidFill>
                  <a:schemeClr val="accent1"/>
                </a:solidFill>
              </a:rPr>
              <a:t>。</a:t>
            </a:r>
            <a:r>
              <a:rPr lang="en-US" altLang="zh-CN" sz="2000" smtClean="0">
                <a:solidFill>
                  <a:schemeClr val="accent1"/>
                </a:solidFill>
              </a:rPr>
              <a:t>【</a:t>
            </a:r>
            <a:r>
              <a:rPr lang="zh-CN" altLang="en-US" sz="2000">
                <a:solidFill>
                  <a:schemeClr val="accent1"/>
                </a:solidFill>
              </a:rPr>
              <a:t>例</a:t>
            </a:r>
            <a:r>
              <a:rPr lang="en-US" altLang="zh-CN" sz="2000" smtClean="0">
                <a:solidFill>
                  <a:schemeClr val="accent1"/>
                </a:solidFill>
              </a:rPr>
              <a:t>8.19】</a:t>
            </a:r>
            <a:r>
              <a:rPr lang="zh-CN" altLang="en-US" sz="2000">
                <a:solidFill>
                  <a:schemeClr val="accent1"/>
                </a:solidFill>
              </a:rPr>
              <a:t>用指针变量来处理例</a:t>
            </a:r>
            <a:r>
              <a:rPr lang="en-US" altLang="zh-CN" sz="2000">
                <a:solidFill>
                  <a:schemeClr val="accent1"/>
                </a:solidFill>
              </a:rPr>
              <a:t>8.18</a:t>
            </a:r>
            <a:r>
              <a:rPr lang="zh-CN" altLang="en-US" sz="2000" smtClean="0">
                <a:solidFill>
                  <a:schemeClr val="accent1"/>
                </a:solidFill>
              </a:rPr>
              <a:t>问题。</a:t>
            </a:r>
            <a:endParaRPr lang="zh-CN" altLang="en-US" sz="20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5" y="1638072"/>
            <a:ext cx="4965970" cy="3731607"/>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am a student.",b[20];	</a:t>
            </a:r>
            <a:r>
              <a:rPr lang="en-US" altLang="zh-CN" sz="1400">
                <a:solidFill>
                  <a:srgbClr val="008000"/>
                </a:solidFill>
              </a:rPr>
              <a:t>//</a:t>
            </a:r>
            <a:r>
              <a:rPr lang="zh-CN" altLang="en-US" sz="1400">
                <a:solidFill>
                  <a:srgbClr val="008000"/>
                </a:solidFill>
              </a:rPr>
              <a:t>定义字符数组</a:t>
            </a:r>
          </a:p>
          <a:p>
            <a:pPr defTabSz="363538">
              <a:lnSpc>
                <a:spcPct val="120000"/>
              </a:lnSpc>
            </a:pPr>
            <a:r>
              <a:rPr lang="zh-CN" altLang="en-US" sz="1400"/>
              <a:t>	</a:t>
            </a:r>
            <a:r>
              <a:rPr lang="en-US" altLang="zh-CN" sz="1400"/>
              <a:t>int i;</a:t>
            </a:r>
          </a:p>
          <a:p>
            <a:pPr defTabSz="363538">
              <a:lnSpc>
                <a:spcPct val="120000"/>
              </a:lnSpc>
            </a:pPr>
            <a:r>
              <a:rPr lang="en-US" altLang="zh-CN" sz="1400"/>
              <a:t>	for(i=0;*(a+i)!='\0';i++)</a:t>
            </a:r>
          </a:p>
          <a:p>
            <a:pPr defTabSz="363538">
              <a:lnSpc>
                <a:spcPct val="120000"/>
              </a:lnSpc>
            </a:pPr>
            <a:r>
              <a:rPr lang="en-US" altLang="zh-CN" sz="1400"/>
              <a:t>		*(b+i)=*(a+i);	</a:t>
            </a:r>
            <a:r>
              <a:rPr lang="en-US" altLang="zh-CN" sz="1400" smtClean="0"/>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a[i]</a:t>
            </a:r>
            <a:r>
              <a:rPr lang="zh-CN" altLang="en-US" sz="1400">
                <a:solidFill>
                  <a:srgbClr val="008000"/>
                </a:solidFill>
              </a:rPr>
              <a:t>的值赋给</a:t>
            </a:r>
            <a:r>
              <a:rPr lang="en-US" altLang="zh-CN" sz="1400">
                <a:solidFill>
                  <a:srgbClr val="008000"/>
                </a:solidFill>
              </a:rPr>
              <a:t>b[i]</a:t>
            </a:r>
          </a:p>
          <a:p>
            <a:pPr defTabSz="363538">
              <a:lnSpc>
                <a:spcPct val="120000"/>
              </a:lnSpc>
            </a:pPr>
            <a:r>
              <a:rPr lang="en-US" altLang="zh-CN" sz="1400"/>
              <a:t>	*(b+i)='\0'; </a:t>
            </a:r>
            <a:r>
              <a:rPr lang="en-US" altLang="zh-CN" sz="1400" smtClean="0"/>
              <a:t>			</a:t>
            </a:r>
            <a:r>
              <a:rPr lang="en-US" altLang="zh-CN" sz="1400" smtClean="0">
                <a:solidFill>
                  <a:srgbClr val="008000"/>
                </a:solidFill>
              </a:rPr>
              <a:t>//</a:t>
            </a:r>
            <a:r>
              <a:rPr lang="zh-CN" altLang="en-US" sz="1400">
                <a:solidFill>
                  <a:srgbClr val="008000"/>
                </a:solidFill>
              </a:rPr>
              <a:t>在</a:t>
            </a:r>
            <a:r>
              <a:rPr lang="en-US" altLang="zh-CN" sz="1400">
                <a:solidFill>
                  <a:srgbClr val="008000"/>
                </a:solidFill>
              </a:rPr>
              <a:t>b</a:t>
            </a:r>
            <a:r>
              <a:rPr lang="zh-CN" altLang="en-US" sz="1400">
                <a:solidFill>
                  <a:srgbClr val="008000"/>
                </a:solidFill>
              </a:rPr>
              <a:t>数组的有效字符之后加</a:t>
            </a:r>
            <a:r>
              <a:rPr lang="en-US" altLang="zh-CN" sz="1400">
                <a:solidFill>
                  <a:srgbClr val="008000"/>
                </a:solidFill>
              </a:rPr>
              <a:t>'\0'</a:t>
            </a:r>
          </a:p>
          <a:p>
            <a:pPr defTabSz="363538">
              <a:lnSpc>
                <a:spcPct val="120000"/>
              </a:lnSpc>
            </a:pPr>
            <a:r>
              <a:rPr lang="en-US" altLang="zh-CN" sz="1400"/>
              <a:t>	printf("string a is:%s\n",a</a:t>
            </a:r>
            <a:r>
              <a:rPr lang="en-US" altLang="zh-CN" sz="1400" smtClean="0"/>
              <a:t>);</a:t>
            </a:r>
            <a:r>
              <a:rPr lang="en-US" altLang="zh-CN" sz="1400" smtClean="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数组中全部有效字符</a:t>
            </a:r>
          </a:p>
          <a:p>
            <a:pPr defTabSz="363538">
              <a:lnSpc>
                <a:spcPct val="120000"/>
              </a:lnSpc>
            </a:pPr>
            <a:r>
              <a:rPr lang="zh-CN" altLang="en-US" sz="1400"/>
              <a:t>	</a:t>
            </a:r>
            <a:r>
              <a:rPr lang="en-US" altLang="zh-CN" sz="1400"/>
              <a:t>printf("string b is:");</a:t>
            </a:r>
          </a:p>
          <a:p>
            <a:pPr defTabSz="363538">
              <a:lnSpc>
                <a:spcPct val="120000"/>
              </a:lnSpc>
            </a:pPr>
            <a:r>
              <a:rPr lang="en-US" altLang="zh-CN" sz="1400"/>
              <a:t>	for(i=0;b[i]!='\0';i++)</a:t>
            </a:r>
          </a:p>
          <a:p>
            <a:pPr defTabSz="363538">
              <a:lnSpc>
                <a:spcPct val="120000"/>
              </a:lnSpc>
            </a:pPr>
            <a:r>
              <a:rPr lang="en-US" altLang="zh-CN" sz="1400"/>
              <a:t>		printf("%c",b[i]);	</a:t>
            </a:r>
            <a:r>
              <a:rPr lang="en-US" altLang="zh-CN" sz="1400" smtClean="0">
                <a:solidFill>
                  <a:srgbClr val="008000"/>
                </a:solidFill>
              </a:rPr>
              <a:t>//</a:t>
            </a:r>
            <a:r>
              <a:rPr lang="zh-CN" altLang="en-US" sz="1400">
                <a:solidFill>
                  <a:srgbClr val="008000"/>
                </a:solidFill>
              </a:rPr>
              <a:t>逐个输出</a:t>
            </a:r>
            <a:r>
              <a:rPr lang="en-US" altLang="zh-CN" sz="1400">
                <a:solidFill>
                  <a:srgbClr val="008000"/>
                </a:solidFill>
              </a:rPr>
              <a:t>b</a:t>
            </a:r>
            <a:r>
              <a:rPr lang="zh-CN" altLang="en-US" sz="1400">
                <a:solidFill>
                  <a:srgbClr val="008000"/>
                </a:solidFill>
              </a:rPr>
              <a:t>数组中全部有效字符</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5345394" y="1638072"/>
            <a:ext cx="4558465" cy="373160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am a boy.",b[20],*p1,*p2;</a:t>
            </a:r>
          </a:p>
          <a:p>
            <a:pPr defTabSz="363538">
              <a:lnSpc>
                <a:spcPct val="120000"/>
              </a:lnSpc>
            </a:pPr>
            <a:r>
              <a:rPr lang="en-US" altLang="zh-CN" sz="1400"/>
              <a:t>	p1=a;p2=b</a:t>
            </a:r>
            <a:r>
              <a:rPr lang="en-US" altLang="zh-CN" sz="1400" smtClean="0"/>
              <a:t>;</a:t>
            </a:r>
          </a:p>
          <a:p>
            <a:pPr defTabSz="363538">
              <a:lnSpc>
                <a:spcPct val="120000"/>
              </a:lnSpc>
            </a:pPr>
            <a:r>
              <a:rPr lang="en-US" altLang="zh-CN" sz="1400">
                <a:solidFill>
                  <a:srgbClr val="008000"/>
                </a:solidFill>
              </a:rPr>
              <a:t>	</a:t>
            </a:r>
            <a:r>
              <a:rPr lang="en-US" altLang="zh-CN" sz="1400" smtClean="0">
                <a:solidFill>
                  <a:srgbClr val="008000"/>
                </a:solidFill>
              </a:rPr>
              <a:t>//</a:t>
            </a:r>
            <a:r>
              <a:rPr lang="en-US" altLang="zh-CN" sz="1400">
                <a:solidFill>
                  <a:srgbClr val="008000"/>
                </a:solidFill>
              </a:rPr>
              <a:t>p1,p2</a:t>
            </a:r>
            <a:r>
              <a:rPr lang="zh-CN" altLang="en-US" sz="1400">
                <a:solidFill>
                  <a:srgbClr val="008000"/>
                </a:solidFill>
              </a:rPr>
              <a:t>分别指向</a:t>
            </a:r>
            <a:r>
              <a:rPr lang="en-US" altLang="zh-CN" sz="1400">
                <a:solidFill>
                  <a:srgbClr val="008000"/>
                </a:solidFill>
              </a:rPr>
              <a:t>a</a:t>
            </a:r>
            <a:r>
              <a:rPr lang="zh-CN" altLang="en-US" sz="1400">
                <a:solidFill>
                  <a:srgbClr val="008000"/>
                </a:solidFill>
              </a:rPr>
              <a:t>数组和</a:t>
            </a:r>
            <a:r>
              <a:rPr lang="en-US" altLang="zh-CN" sz="1400">
                <a:solidFill>
                  <a:srgbClr val="008000"/>
                </a:solidFill>
              </a:rPr>
              <a:t>b</a:t>
            </a:r>
            <a:r>
              <a:rPr lang="zh-CN" altLang="en-US" sz="1400">
                <a:solidFill>
                  <a:srgbClr val="008000"/>
                </a:solidFill>
              </a:rPr>
              <a:t>数组中的第一个元素</a:t>
            </a:r>
          </a:p>
          <a:p>
            <a:pPr defTabSz="363538">
              <a:lnSpc>
                <a:spcPct val="120000"/>
              </a:lnSpc>
            </a:pPr>
            <a:r>
              <a:rPr lang="zh-CN" altLang="en-US" sz="1400"/>
              <a:t>	</a:t>
            </a:r>
            <a:r>
              <a:rPr lang="en-US" altLang="zh-CN" sz="1400"/>
              <a:t>for(;*p1!='\0';p1++,p2++) </a:t>
            </a:r>
            <a:r>
              <a:rPr lang="en-US" altLang="zh-CN" sz="1400" smtClean="0"/>
              <a:t>	</a:t>
            </a:r>
            <a:r>
              <a:rPr lang="en-US" altLang="zh-CN" sz="1400">
                <a:solidFill>
                  <a:srgbClr val="008000"/>
                </a:solidFill>
              </a:rPr>
              <a:t>//p1,p2</a:t>
            </a:r>
            <a:r>
              <a:rPr lang="zh-CN" altLang="en-US" sz="1400">
                <a:solidFill>
                  <a:srgbClr val="008000"/>
                </a:solidFill>
              </a:rPr>
              <a:t>每次自加</a:t>
            </a:r>
            <a:r>
              <a:rPr lang="en-US" altLang="zh-CN" sz="1400">
                <a:solidFill>
                  <a:srgbClr val="008000"/>
                </a:solidFill>
              </a:rPr>
              <a:t>1</a:t>
            </a:r>
          </a:p>
          <a:p>
            <a:pPr defTabSz="363538">
              <a:lnSpc>
                <a:spcPct val="120000"/>
              </a:lnSpc>
            </a:pPr>
            <a:r>
              <a:rPr lang="en-US" altLang="zh-CN" sz="1400"/>
              <a:t>		*p2=*p1</a:t>
            </a:r>
            <a:r>
              <a:rPr lang="en-US" altLang="zh-CN" sz="1400" smtClean="0"/>
              <a:t>;</a:t>
            </a:r>
          </a:p>
          <a:p>
            <a:pPr defTabSz="363538">
              <a:lnSpc>
                <a:spcPct val="120000"/>
              </a:lnSpc>
            </a:pPr>
            <a:r>
              <a:rPr lang="en-US" altLang="zh-CN" sz="1400">
                <a:solidFill>
                  <a:srgbClr val="008000"/>
                </a:solidFill>
              </a:rPr>
              <a:t>	</a:t>
            </a:r>
            <a:r>
              <a:rPr lang="en-US" altLang="zh-CN" sz="1400" smtClean="0">
                <a:solidFill>
                  <a:srgbClr val="008000"/>
                </a:solidFill>
              </a:rPr>
              <a:t>	//</a:t>
            </a:r>
            <a:r>
              <a:rPr lang="zh-CN" altLang="en-US" sz="1400">
                <a:solidFill>
                  <a:srgbClr val="008000"/>
                </a:solidFill>
              </a:rPr>
              <a:t>将</a:t>
            </a:r>
            <a:r>
              <a:rPr lang="en-US" altLang="zh-CN" sz="1400">
                <a:solidFill>
                  <a:srgbClr val="008000"/>
                </a:solidFill>
              </a:rPr>
              <a:t>p1</a:t>
            </a:r>
            <a:r>
              <a:rPr lang="zh-CN" altLang="en-US" sz="1400">
                <a:solidFill>
                  <a:srgbClr val="008000"/>
                </a:solidFill>
              </a:rPr>
              <a:t>所指向的元素的值赋给</a:t>
            </a:r>
            <a:r>
              <a:rPr lang="en-US" altLang="zh-CN" sz="1400">
                <a:solidFill>
                  <a:srgbClr val="008000"/>
                </a:solidFill>
              </a:rPr>
              <a:t>p2</a:t>
            </a:r>
            <a:r>
              <a:rPr lang="zh-CN" altLang="en-US" sz="1400">
                <a:solidFill>
                  <a:srgbClr val="008000"/>
                </a:solidFill>
              </a:rPr>
              <a:t>所指向的元素</a:t>
            </a:r>
          </a:p>
          <a:p>
            <a:pPr defTabSz="363538">
              <a:lnSpc>
                <a:spcPct val="120000"/>
              </a:lnSpc>
            </a:pPr>
            <a:r>
              <a:rPr lang="zh-CN" altLang="en-US" sz="1400"/>
              <a:t>	*</a:t>
            </a:r>
            <a:r>
              <a:rPr lang="en-US" altLang="zh-CN" sz="1400"/>
              <a:t>p2='\0</a:t>
            </a:r>
            <a:r>
              <a:rPr lang="en-US" altLang="zh-CN" sz="1400" smtClean="0"/>
              <a:t>';			</a:t>
            </a:r>
            <a:r>
              <a:rPr lang="en-US" altLang="zh-CN" sz="1400" smtClean="0">
                <a:solidFill>
                  <a:srgbClr val="008000"/>
                </a:solidFill>
              </a:rPr>
              <a:t>//</a:t>
            </a:r>
            <a:r>
              <a:rPr lang="zh-CN" altLang="en-US" sz="1400">
                <a:solidFill>
                  <a:srgbClr val="008000"/>
                </a:solidFill>
              </a:rPr>
              <a:t>在复制完全部有效字符后加</a:t>
            </a:r>
            <a:r>
              <a:rPr lang="en-US" altLang="zh-CN" sz="1400">
                <a:solidFill>
                  <a:srgbClr val="008000"/>
                </a:solidFill>
              </a:rPr>
              <a:t>'\0'</a:t>
            </a:r>
          </a:p>
          <a:p>
            <a:pPr defTabSz="363538">
              <a:lnSpc>
                <a:spcPct val="120000"/>
              </a:lnSpc>
            </a:pPr>
            <a:r>
              <a:rPr lang="en-US" altLang="zh-CN" sz="1400"/>
              <a:t>	printf("string a is:%s\n",a</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数组中的字符</a:t>
            </a:r>
          </a:p>
          <a:p>
            <a:pPr defTabSz="363538">
              <a:lnSpc>
                <a:spcPct val="120000"/>
              </a:lnSpc>
            </a:pPr>
            <a:r>
              <a:rPr lang="zh-CN" altLang="en-US" sz="1400"/>
              <a:t>	</a:t>
            </a:r>
            <a:r>
              <a:rPr lang="en-US" altLang="zh-CN" sz="1400"/>
              <a:t>printf("string b is:%s\n",b</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数组中的字符</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dirty="0"/>
          </a:p>
        </p:txBody>
      </p:sp>
      <p:pic>
        <p:nvPicPr>
          <p:cNvPr id="7" name="图片 6"/>
          <p:cNvPicPr>
            <a:picLocks noChangeAspect="1"/>
          </p:cNvPicPr>
          <p:nvPr/>
        </p:nvPicPr>
        <p:blipFill>
          <a:blip r:embed="rId3" cstate="print"/>
          <a:stretch>
            <a:fillRect/>
          </a:stretch>
        </p:blipFill>
        <p:spPr>
          <a:xfrm>
            <a:off x="3621369" y="5223548"/>
            <a:ext cx="3448050" cy="838200"/>
          </a:xfrm>
          <a:prstGeom prst="rect">
            <a:avLst/>
          </a:prstGeom>
        </p:spPr>
      </p:pic>
      <p:sp>
        <p:nvSpPr>
          <p:cNvPr id="8" name="矩形 7"/>
          <p:cNvSpPr/>
          <p:nvPr/>
        </p:nvSpPr>
        <p:spPr>
          <a:xfrm>
            <a:off x="4612040" y="626449"/>
            <a:ext cx="72453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p>
        </p:txBody>
      </p:sp>
      <p:graphicFrame>
        <p:nvGraphicFramePr>
          <p:cNvPr id="15" name="表格 14"/>
          <p:cNvGraphicFramePr>
            <a:graphicFrameLocks noGrp="1"/>
          </p:cNvGraphicFramePr>
          <p:nvPr>
            <p:extLst>
              <p:ext uri="{D42A27DB-BD31-4B8C-83A1-F6EECF244321}">
                <p14:modId xmlns:p14="http://schemas.microsoft.com/office/powerpoint/2010/main" xmlns="" val="219568365"/>
              </p:ext>
            </p:extLst>
          </p:nvPr>
        </p:nvGraphicFramePr>
        <p:xfrm>
          <a:off x="10031208" y="1937059"/>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y</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xmlns="" val="3805439329"/>
              </p:ext>
            </p:extLst>
          </p:nvPr>
        </p:nvGraphicFramePr>
        <p:xfrm>
          <a:off x="11064261" y="1945927"/>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38833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68909" y="1920559"/>
            <a:ext cx="5144874"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a:t>
            </a:r>
          </a:p>
          <a:p>
            <a:pPr defTabSz="363538">
              <a:lnSpc>
                <a:spcPct val="120000"/>
              </a:lnSpc>
            </a:pPr>
            <a:r>
              <a:rPr lang="en-US" altLang="zh-CN" sz="1400"/>
              <a:t>	char a[]="I am a teacher.";</a:t>
            </a:r>
          </a:p>
          <a:p>
            <a:pPr defTabSz="363538">
              <a:lnSpc>
                <a:spcPct val="120000"/>
              </a:lnSpc>
            </a:pPr>
            <a:r>
              <a:rPr lang="en-US" altLang="zh-CN" sz="1400"/>
              <a:t>	char b[]="You are a student.";</a:t>
            </a:r>
          </a:p>
          <a:p>
            <a:pPr defTabSz="363538">
              <a:lnSpc>
                <a:spcPct val="120000"/>
              </a:lnSpc>
            </a:pPr>
            <a:r>
              <a:rPr lang="en-US" altLang="zh-CN" sz="1400"/>
              <a:t>	printf("string a=%s\nstring b=%s\n",a,b);</a:t>
            </a:r>
          </a:p>
          <a:p>
            <a:pPr defTabSz="363538">
              <a:lnSpc>
                <a:spcPct val="120000"/>
              </a:lnSpc>
            </a:pPr>
            <a:r>
              <a:rPr lang="en-US" altLang="zh-CN" sz="1400"/>
              <a:t>	printf("copy string a to string b:\n");</a:t>
            </a:r>
          </a:p>
          <a:p>
            <a:pPr defTabSz="363538">
              <a:lnSpc>
                <a:spcPct val="120000"/>
              </a:lnSpc>
            </a:pPr>
            <a:r>
              <a:rPr lang="en-US" altLang="zh-CN" sz="1400"/>
              <a:t>	</a:t>
            </a:r>
            <a:r>
              <a:rPr lang="en-US" altLang="zh-CN" sz="1400">
                <a:solidFill>
                  <a:schemeClr val="accent6"/>
                </a:solidFill>
              </a:rPr>
              <a:t>copy_string(a,b);</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用字符数组名作为函数实参</a:t>
            </a:r>
          </a:p>
          <a:p>
            <a:pPr defTabSz="363538">
              <a:lnSpc>
                <a:spcPct val="120000"/>
              </a:lnSpc>
            </a:pPr>
            <a:r>
              <a:rPr lang="zh-CN" altLang="en-US" sz="1400"/>
              <a:t>	</a:t>
            </a:r>
            <a:r>
              <a:rPr lang="en-US" altLang="zh-CN" sz="1400"/>
              <a:t>printf("\nstring a=%s\nstring b=%s\n",a,b);</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 </a:t>
            </a:r>
          </a:p>
          <a:p>
            <a:pPr defTabSz="363538">
              <a:lnSpc>
                <a:spcPct val="120000"/>
              </a:lnSpc>
            </a:pPr>
            <a:r>
              <a:rPr lang="en-US" altLang="zh-CN" sz="1400"/>
              <a:t>{	int i=0;</a:t>
            </a:r>
          </a:p>
          <a:p>
            <a:pPr defTabSz="363538">
              <a:lnSpc>
                <a:spcPct val="120000"/>
              </a:lnSpc>
            </a:pPr>
            <a:r>
              <a:rPr lang="en-US" altLang="zh-CN" sz="1400"/>
              <a:t>	while(from[i]!='\0')</a:t>
            </a:r>
          </a:p>
          <a:p>
            <a:pPr defTabSz="363538">
              <a:lnSpc>
                <a:spcPct val="120000"/>
              </a:lnSpc>
            </a:pPr>
            <a:r>
              <a:rPr lang="en-US" altLang="zh-CN" sz="1400"/>
              <a:t>	{	to[i]=from[i]; i++;}</a:t>
            </a:r>
          </a:p>
          <a:p>
            <a:pPr defTabSz="363538">
              <a:lnSpc>
                <a:spcPct val="120000"/>
              </a:lnSpc>
            </a:pPr>
            <a:r>
              <a:rPr lang="en-US" altLang="zh-CN" sz="1400"/>
              <a:t>	to[i]='\0';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273653" cy="369332"/>
          </a:xfrm>
          <a:prstGeom prst="rect">
            <a:avLst/>
          </a:prstGeom>
        </p:spPr>
        <p:txBody>
          <a:bodyPr wrap="none">
            <a:spAutoFit/>
          </a:bodyPr>
          <a:lstStyle/>
          <a:p>
            <a:r>
              <a:rPr lang="zh-CN" altLang="en-US"/>
              <a:t>(1) 用字符数组名作为函数参数</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aphicFrame>
        <p:nvGraphicFramePr>
          <p:cNvPr id="29" name="表格 28"/>
          <p:cNvGraphicFramePr>
            <a:graphicFrameLocks noGrp="1"/>
          </p:cNvGraphicFramePr>
          <p:nvPr>
            <p:extLst>
              <p:ext uri="{D42A27DB-BD31-4B8C-83A1-F6EECF244321}">
                <p14:modId xmlns:p14="http://schemas.microsoft.com/office/powerpoint/2010/main" xmlns="" val="4084749079"/>
              </p:ext>
            </p:extLst>
          </p:nvPr>
        </p:nvGraphicFramePr>
        <p:xfrm>
          <a:off x="6960017" y="1523080"/>
          <a:ext cx="972000" cy="36271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r>
                        <a:rPr lang="en-US" altLang="zh-CN" sz="1400" smtClean="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r>
                        <a:rPr lang="en-US" altLang="zh-CN" sz="1400" smtClean="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xmlns="" val="1800846841"/>
              </p:ext>
            </p:extLst>
          </p:nvPr>
        </p:nvGraphicFramePr>
        <p:xfrm>
          <a:off x="8450886"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r>
                        <a:rPr lang="en-US" altLang="zh-CN" sz="1400" smtClean="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r>
                        <a:rPr lang="en-US" altLang="zh-CN" sz="1400" smtClean="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Y</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u</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s</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u</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d</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xmlns="" val="218480855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xmlns="" val="13731649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xmlns="" val="862893436"/>
                  </a:ext>
                </a:extLst>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xmlns="" val="3834966789"/>
              </p:ext>
            </p:extLst>
          </p:nvPr>
        </p:nvGraphicFramePr>
        <p:xfrm>
          <a:off x="9941755"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marT="0" marB="0">
                    <a:lnL w="12700" cmpd="sng">
                      <a:noFill/>
                    </a:lnL>
                    <a:lnR w="12700" cmpd="sng">
                      <a:noFill/>
                    </a:lnR>
                    <a:lnT w="12700" cmpd="sng">
                      <a:noFill/>
                    </a:lnT>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T="0" marB="0">
                    <a:lnL w="12700" cmpd="sng">
                      <a:noFill/>
                    </a:lnL>
                    <a:lnR w="12700" cmpd="sng">
                      <a:noFill/>
                    </a:lnR>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marT="0" marB="0">
                    <a:lnL w="12700" cmpd="sng">
                      <a:noFill/>
                    </a:lnL>
                    <a:lnR w="12700" cmpd="sng">
                      <a:noFill/>
                    </a:lnR>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marT="0" marB="0">
                    <a:lnL w="12700" cmpd="sng">
                      <a:noFill/>
                    </a:lnL>
                    <a:lnR w="12700" cmpd="sng">
                      <a:noFill/>
                    </a:lnR>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marT="0" marB="0">
                    <a:lnL w="12700" cmpd="sng">
                      <a:noFill/>
                    </a:lnL>
                    <a:lnR w="12700" cmpd="sng">
                      <a:noFill/>
                    </a:lnR>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e</a:t>
                      </a:r>
                      <a:endParaRPr lang="zh-CN" altLang="en-US" sz="1400"/>
                    </a:p>
                  </a:txBody>
                  <a:tcPr marT="0" marB="0">
                    <a:lnL w="12700" cmpd="sng">
                      <a:noFill/>
                    </a:lnL>
                    <a:lnR w="12700" cmpd="sng">
                      <a:noFill/>
                    </a:lnR>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r</a:t>
                      </a:r>
                      <a:endParaRPr lang="zh-CN" altLang="en-US" sz="1400"/>
                    </a:p>
                  </a:txBody>
                  <a:tcPr marT="0" marB="0">
                    <a:lnL w="12700" cmpd="sng">
                      <a:noFill/>
                    </a:lnL>
                    <a:lnR w="12700" cmpd="sng">
                      <a:noFill/>
                    </a:lnR>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xmlns="" val="998613924"/>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t</a:t>
                      </a:r>
                      <a:endParaRPr lang="zh-CN" altLang="en-US" sz="1400"/>
                    </a:p>
                  </a:txBody>
                  <a:tcPr marT="0" marB="0">
                    <a:lnL w="12700" cmpd="sng">
                      <a:noFill/>
                    </a:lnL>
                    <a:lnR w="12700" cmpd="sng">
                      <a:noFill/>
                    </a:lnR>
                  </a:tcPr>
                </a:tc>
                <a:extLst>
                  <a:ext uri="{0D108BD9-81ED-4DB2-BD59-A6C34878D82A}">
                    <a16:rowId xmlns:a16="http://schemas.microsoft.com/office/drawing/2014/main" xmlns="" val="4125374711"/>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marT="0" marB="0">
                    <a:lnL w="12700" cmpd="sng">
                      <a:noFill/>
                    </a:lnL>
                    <a:lnR w="12700" cmpd="sng">
                      <a:noFill/>
                    </a:lnR>
                  </a:tcPr>
                </a:tc>
                <a:extLst>
                  <a:ext uri="{0D108BD9-81ED-4DB2-BD59-A6C34878D82A}">
                    <a16:rowId xmlns:a16="http://schemas.microsoft.com/office/drawing/2014/main" xmlns="" val="172351566"/>
                  </a:ext>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T="0" marB="0">
                    <a:lnL w="12700" cmpd="sng">
                      <a:noFill/>
                    </a:lnL>
                    <a:lnR w="12700" cmpd="sng">
                      <a:noFill/>
                    </a:lnR>
                  </a:tcPr>
                </a:tc>
                <a:extLst>
                  <a:ext uri="{0D108BD9-81ED-4DB2-BD59-A6C34878D82A}">
                    <a16:rowId xmlns:a16="http://schemas.microsoft.com/office/drawing/2014/main" xmlns="" val="4262579011"/>
                  </a:ext>
                </a:extLst>
              </a:tr>
            </a:tbl>
          </a:graphicData>
        </a:graphic>
      </p:graphicFrame>
    </p:spTree>
    <p:extLst>
      <p:ext uri="{BB962C8B-B14F-4D97-AF65-F5344CB8AC3E}">
        <p14:creationId xmlns:p14="http://schemas.microsoft.com/office/powerpoint/2010/main" xmlns="" val="34749130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68908" y="1920559"/>
            <a:ext cx="5999639"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char a[]="I am a teacher.";	</a:t>
            </a:r>
            <a:r>
              <a:rPr lang="en-US" altLang="zh-CN" sz="1400" smtClean="0"/>
              <a: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char b[]="You are a student.";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b</a:t>
            </a:r>
            <a:r>
              <a:rPr lang="zh-CN" altLang="en-US" sz="1400">
                <a:solidFill>
                  <a:srgbClr val="008000"/>
                </a:solidFill>
              </a:rPr>
              <a:t>并初始化</a:t>
            </a:r>
          </a:p>
          <a:p>
            <a:pPr defTabSz="363538">
              <a:lnSpc>
                <a:spcPct val="120000"/>
              </a:lnSpc>
            </a:pPr>
            <a:r>
              <a:rPr lang="zh-CN" altLang="en-US" sz="1400"/>
              <a:t>	</a:t>
            </a:r>
            <a:r>
              <a:rPr lang="en-US" altLang="zh-CN" sz="1400"/>
              <a:t>char *from=a,*to=b;	</a:t>
            </a:r>
            <a:r>
              <a:rPr lang="en-US" altLang="zh-CN" sz="1400">
                <a:solidFill>
                  <a:srgbClr val="008000"/>
                </a:solidFill>
              </a:rPr>
              <a:t>//from</a:t>
            </a:r>
            <a:r>
              <a:rPr lang="zh-CN" altLang="en-US" sz="1400">
                <a:solidFill>
                  <a:srgbClr val="008000"/>
                </a:solidFill>
              </a:rPr>
              <a:t>指向</a:t>
            </a:r>
            <a:r>
              <a:rPr lang="en-US" altLang="zh-CN" sz="1400">
                <a:solidFill>
                  <a:srgbClr val="008000"/>
                </a:solidFill>
              </a:rPr>
              <a:t>a</a:t>
            </a:r>
            <a:r>
              <a:rPr lang="zh-CN" altLang="en-US" sz="1400">
                <a:solidFill>
                  <a:srgbClr val="008000"/>
                </a:solidFill>
              </a:rPr>
              <a:t>数组首元素，</a:t>
            </a:r>
            <a:r>
              <a:rPr lang="en-US" altLang="zh-CN" sz="1400">
                <a:solidFill>
                  <a:srgbClr val="008000"/>
                </a:solidFill>
              </a:rPr>
              <a:t>to</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 </a:t>
            </a:r>
          </a:p>
          <a:p>
            <a:pPr defTabSz="363538">
              <a:lnSpc>
                <a:spcPct val="120000"/>
              </a:lnSpc>
            </a:pPr>
            <a:r>
              <a:rPr lang="zh-CN" altLang="en-US" sz="1400"/>
              <a:t>	</a:t>
            </a:r>
            <a:r>
              <a:rPr lang="en-US" altLang="zh-CN" sz="1400"/>
              <a:t>printf("string a=%s\nstring b=%s\n",a,b);</a:t>
            </a:r>
          </a:p>
          <a:p>
            <a:pPr defTabSz="363538">
              <a:lnSpc>
                <a:spcPct val="120000"/>
              </a:lnSpc>
            </a:pPr>
            <a:r>
              <a:rPr lang="en-US" altLang="zh-CN" sz="1400"/>
              <a:t>	printf</a:t>
            </a:r>
            <a:r>
              <a:rPr lang="en-US" altLang="zh-CN" sz="1400" smtClean="0"/>
              <a:t>("copy </a:t>
            </a:r>
            <a:r>
              <a:rPr lang="en-US" altLang="zh-CN" sz="1400"/>
              <a:t>string a to string b:\n");</a:t>
            </a:r>
          </a:p>
          <a:p>
            <a:pPr defTabSz="363538">
              <a:lnSpc>
                <a:spcPct val="120000"/>
              </a:lnSpc>
            </a:pPr>
            <a:r>
              <a:rPr lang="en-US" altLang="zh-CN" sz="1400"/>
              <a:t>	</a:t>
            </a:r>
            <a:r>
              <a:rPr lang="en-US" altLang="zh-CN" sz="1400">
                <a:solidFill>
                  <a:schemeClr val="accent6"/>
                </a:solidFill>
              </a:rPr>
              <a:t>copy_string(from,to);</a:t>
            </a:r>
            <a:r>
              <a:rPr lang="en-US" altLang="zh-CN" sz="1400"/>
              <a:t>	</a:t>
            </a:r>
            <a:r>
              <a:rPr lang="en-US" altLang="zh-CN" sz="1400">
                <a:solidFill>
                  <a:srgbClr val="008000"/>
                </a:solidFill>
              </a:rPr>
              <a:t>//</a:t>
            </a:r>
            <a:r>
              <a:rPr lang="zh-CN" altLang="en-US" sz="1400">
                <a:solidFill>
                  <a:srgbClr val="008000"/>
                </a:solidFill>
              </a:rPr>
              <a:t>实参为字符指针变量</a:t>
            </a:r>
          </a:p>
          <a:p>
            <a:pPr defTabSz="363538">
              <a:lnSpc>
                <a:spcPct val="120000"/>
              </a:lnSpc>
            </a:pPr>
            <a:r>
              <a:rPr lang="zh-CN" altLang="en-US" sz="1400"/>
              <a:t>	</a:t>
            </a:r>
            <a:r>
              <a:rPr lang="en-US" altLang="zh-CN" sz="1400"/>
              <a:t>printf</a:t>
            </a:r>
            <a:r>
              <a:rPr lang="en-US" altLang="zh-CN" sz="1400" smtClean="0"/>
              <a:t>("\nstring </a:t>
            </a:r>
            <a:r>
              <a:rPr lang="en-US" altLang="zh-CN" sz="1400"/>
              <a:t>a=%s\nstring b=%s\n",a,b);</a:t>
            </a:r>
          </a:p>
          <a:p>
            <a:pPr defTabSz="363538">
              <a:lnSpc>
                <a:spcPct val="120000"/>
              </a:lnSpc>
            </a:pPr>
            <a:r>
              <a:rPr lang="en-US" altLang="zh-CN" sz="1400"/>
              <a:t>	return 0;</a:t>
            </a:r>
          </a:p>
          <a:p>
            <a:pPr defTabSz="363538">
              <a:lnSpc>
                <a:spcPct val="120000"/>
              </a:lnSpc>
            </a:pPr>
            <a:r>
              <a:rPr lang="en-US" altLang="zh-CN" sz="1400" smtClean="0"/>
              <a:t>}</a:t>
            </a:r>
            <a:endParaRPr lang="en-US" altLang="zh-CN" sz="1400"/>
          </a:p>
          <a:p>
            <a:pPr defTabSz="363538">
              <a:lnSpc>
                <a:spcPct val="120000"/>
              </a:lnSpc>
            </a:pPr>
            <a:r>
              <a:rPr lang="en-US" altLang="zh-CN" sz="1400"/>
              <a:t>void copy_string(char from[], char to[]) </a:t>
            </a:r>
            <a:r>
              <a:rPr lang="en-US" altLang="zh-CN" sz="1400" smtClean="0"/>
              <a:t>		</a:t>
            </a:r>
            <a:r>
              <a:rPr lang="en-US" altLang="zh-CN" sz="1400">
                <a:solidFill>
                  <a:srgbClr val="008000"/>
                </a:solidFill>
              </a:rPr>
              <a:t>//</a:t>
            </a:r>
            <a:r>
              <a:rPr lang="zh-CN" altLang="en-US" sz="1400">
                <a:solidFill>
                  <a:srgbClr val="008000"/>
                </a:solidFill>
              </a:rPr>
              <a:t>形参为字符数组</a:t>
            </a:r>
          </a:p>
          <a:p>
            <a:pPr defTabSz="363538">
              <a:lnSpc>
                <a:spcPct val="120000"/>
              </a:lnSpc>
            </a:pPr>
            <a:r>
              <a:rPr lang="en-US" altLang="zh-CN" sz="1400"/>
              <a:t>{	int i=0;</a:t>
            </a:r>
          </a:p>
          <a:p>
            <a:pPr defTabSz="363538">
              <a:lnSpc>
                <a:spcPct val="120000"/>
              </a:lnSpc>
            </a:pPr>
            <a:r>
              <a:rPr lang="en-US" altLang="zh-CN" sz="1400"/>
              <a:t>	while(from[i]!='\0')</a:t>
            </a:r>
          </a:p>
          <a:p>
            <a:pPr defTabSz="363538">
              <a:lnSpc>
                <a:spcPct val="120000"/>
              </a:lnSpc>
            </a:pPr>
            <a:r>
              <a:rPr lang="en-US" altLang="zh-CN" sz="1400"/>
              <a:t>	{	to[i]=from[i]; i++;}</a:t>
            </a:r>
          </a:p>
          <a:p>
            <a:pPr defTabSz="363538">
              <a:lnSpc>
                <a:spcPct val="120000"/>
              </a:lnSpc>
            </a:pPr>
            <a:r>
              <a:rPr lang="en-US" altLang="zh-CN" sz="1400"/>
              <a:t>	to[i]='\0';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042821" cy="369332"/>
          </a:xfrm>
          <a:prstGeom prst="rect">
            <a:avLst/>
          </a:prstGeom>
        </p:spPr>
        <p:txBody>
          <a:bodyPr wrap="none">
            <a:spAutoFit/>
          </a:bodyPr>
          <a:lstStyle/>
          <a:p>
            <a:r>
              <a:rPr lang="en-US" altLang="zh-CN"/>
              <a:t>(2) </a:t>
            </a:r>
            <a:r>
              <a:rPr lang="zh-CN" altLang="en-US"/>
              <a:t>用字符型指针变量作实参</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from</a:t>
              </a:r>
              <a:r>
                <a:rPr lang="zh-CN" altLang="en-US" sz="1400">
                  <a:solidFill>
                    <a:schemeClr val="bg1"/>
                  </a:solidFill>
                </a:rPr>
                <a:t>的值是</a:t>
              </a:r>
              <a:r>
                <a:rPr lang="en-US" altLang="zh-CN" sz="1400">
                  <a:solidFill>
                    <a:schemeClr val="bg1"/>
                  </a:solidFill>
                </a:rPr>
                <a:t>a</a:t>
              </a:r>
              <a:r>
                <a:rPr lang="zh-CN" altLang="en-US" sz="1400">
                  <a:solidFill>
                    <a:schemeClr val="bg1"/>
                  </a:solidFill>
                </a:rPr>
                <a:t>数组首元素的地址，指针变量</a:t>
              </a:r>
              <a:r>
                <a:rPr lang="en-US" altLang="zh-CN" sz="1400">
                  <a:solidFill>
                    <a:schemeClr val="bg1"/>
                  </a:solidFill>
                </a:rPr>
                <a:t>to</a:t>
              </a:r>
              <a:r>
                <a:rPr lang="zh-CN" altLang="en-US" sz="1400">
                  <a:solidFill>
                    <a:schemeClr val="bg1"/>
                  </a:solidFill>
                </a:rPr>
                <a:t>的值是</a:t>
              </a:r>
              <a:r>
                <a:rPr lang="en-US" altLang="zh-CN" sz="1400">
                  <a:solidFill>
                    <a:schemeClr val="bg1"/>
                  </a:solidFill>
                </a:rPr>
                <a:t>b</a:t>
              </a:r>
              <a:r>
                <a:rPr lang="zh-CN" altLang="en-US" sz="1400">
                  <a:solidFill>
                    <a:schemeClr val="bg1"/>
                  </a:solidFill>
                </a:rPr>
                <a:t>数组首元素的地址。它们作为实参，把</a:t>
              </a:r>
              <a:r>
                <a:rPr lang="en-US" altLang="zh-CN" sz="1400">
                  <a:solidFill>
                    <a:schemeClr val="bg1"/>
                  </a:solidFill>
                </a:rPr>
                <a:t>a</a:t>
              </a:r>
              <a:r>
                <a:rPr lang="zh-CN" altLang="en-US" sz="1400">
                  <a:solidFill>
                    <a:schemeClr val="bg1"/>
                  </a:solidFill>
                </a:rPr>
                <a:t>数组首元素的地址和</a:t>
              </a:r>
              <a:r>
                <a:rPr lang="en-US" altLang="zh-CN" sz="1400">
                  <a:solidFill>
                    <a:schemeClr val="bg1"/>
                  </a:solidFill>
                </a:rPr>
                <a:t>b</a:t>
              </a:r>
              <a:r>
                <a:rPr lang="zh-CN" altLang="en-US" sz="1400">
                  <a:solidFill>
                    <a:schemeClr val="bg1"/>
                  </a:solidFill>
                </a:rPr>
                <a:t>数组首元素的地址传递给形参数组名</a:t>
              </a:r>
              <a:r>
                <a:rPr lang="en-US" altLang="zh-CN" sz="1400">
                  <a:solidFill>
                    <a:schemeClr val="bg1"/>
                  </a:solidFill>
                </a:rPr>
                <a:t>from</a:t>
              </a:r>
              <a:r>
                <a:rPr lang="zh-CN" altLang="en-US" sz="1400">
                  <a:solidFill>
                    <a:schemeClr val="bg1"/>
                  </a:solidFill>
                </a:rPr>
                <a:t>和</a:t>
              </a:r>
              <a:r>
                <a:rPr lang="en-US" altLang="zh-CN" sz="1400">
                  <a:solidFill>
                    <a:schemeClr val="bg1"/>
                  </a:solidFill>
                </a:rPr>
                <a:t>to(</a:t>
              </a:r>
              <a:r>
                <a:rPr lang="zh-CN" altLang="en-US" sz="1400">
                  <a:solidFill>
                    <a:schemeClr val="bg1"/>
                  </a:solidFill>
                </a:rPr>
                <a:t>它们实质上也是指针变量</a:t>
              </a:r>
              <a:r>
                <a:rPr lang="en-US" altLang="zh-CN" sz="1400">
                  <a:solidFill>
                    <a:schemeClr val="bg1"/>
                  </a:solidFill>
                </a:rPr>
                <a:t>)</a:t>
              </a:r>
              <a:r>
                <a:rPr lang="zh-CN" altLang="en-US" sz="1400">
                  <a:solidFill>
                    <a:schemeClr val="bg1"/>
                  </a:solidFill>
                </a:rPr>
                <a:t>。其他与程序</a:t>
              </a:r>
              <a:r>
                <a:rPr lang="en-US" altLang="zh-CN" sz="1400">
                  <a:solidFill>
                    <a:schemeClr val="bg1"/>
                  </a:solidFill>
                </a:rPr>
                <a:t>(1)</a:t>
              </a:r>
              <a:r>
                <a:rPr lang="zh-CN" altLang="en-US" sz="1400">
                  <a:solidFill>
                    <a:schemeClr val="bg1"/>
                  </a:solidFill>
                </a:rPr>
                <a:t>相同。</a:t>
              </a:r>
              <a:endParaRPr lang="en-US" altLang="zh-CN" sz="1400" b="1">
                <a:solidFill>
                  <a:schemeClr val="bg1"/>
                </a:solidFill>
              </a:endParaRPr>
            </a:p>
          </p:txBody>
        </p:sp>
      </p:grpSp>
    </p:spTree>
    <p:extLst>
      <p:ext uri="{BB962C8B-B14F-4D97-AF65-F5344CB8AC3E}">
        <p14:creationId xmlns:p14="http://schemas.microsoft.com/office/powerpoint/2010/main" xmlns="" val="3979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8908" y="5078896"/>
            <a:ext cx="5999639"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68908" y="1920559"/>
            <a:ext cx="599963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void copy_string(char *from, char *to);</a:t>
            </a:r>
          </a:p>
          <a:p>
            <a:pPr defTabSz="363538">
              <a:lnSpc>
                <a:spcPct val="120000"/>
              </a:lnSpc>
            </a:pPr>
            <a:r>
              <a:rPr lang="en-US" altLang="zh-CN" sz="1400"/>
              <a:t>	char *a="I am a teacher.";	</a:t>
            </a:r>
            <a:r>
              <a:rPr lang="en-US" altLang="zh-CN" sz="1400" smtClean="0"/>
              <a:t>	</a:t>
            </a:r>
            <a:r>
              <a:rPr lang="en-US" altLang="zh-CN" sz="1400" smtClean="0">
                <a:solidFill>
                  <a:srgbClr val="008000"/>
                </a:solidFill>
              </a:rPr>
              <a:t>//</a:t>
            </a:r>
            <a:r>
              <a:rPr lang="en-US" altLang="zh-CN" sz="1400">
                <a:solidFill>
                  <a:srgbClr val="008000"/>
                </a:solidFill>
              </a:rPr>
              <a:t>a</a:t>
            </a:r>
            <a:r>
              <a:rPr lang="zh-CN" altLang="en-US" sz="1400">
                <a:solidFill>
                  <a:srgbClr val="008000"/>
                </a:solidFill>
              </a:rPr>
              <a:t>是</a:t>
            </a:r>
            <a:r>
              <a:rPr lang="en-US" altLang="zh-CN" sz="1400">
                <a:solidFill>
                  <a:srgbClr val="008000"/>
                </a:solidFill>
              </a:rPr>
              <a:t>char*</a:t>
            </a:r>
            <a:r>
              <a:rPr lang="zh-CN" altLang="en-US" sz="1400">
                <a:solidFill>
                  <a:srgbClr val="008000"/>
                </a:solidFill>
              </a:rPr>
              <a:t>型指针变量</a:t>
            </a:r>
          </a:p>
          <a:p>
            <a:pPr defTabSz="363538">
              <a:lnSpc>
                <a:spcPct val="120000"/>
              </a:lnSpc>
            </a:pPr>
            <a:r>
              <a:rPr lang="zh-CN" altLang="en-US" sz="1400"/>
              <a:t>	</a:t>
            </a:r>
            <a:r>
              <a:rPr lang="en-US" altLang="zh-CN" sz="1400"/>
              <a:t>char b[]="You are a student.";	</a:t>
            </a:r>
            <a:r>
              <a:rPr lang="en-US" altLang="zh-CN" sz="1400">
                <a:solidFill>
                  <a:srgbClr val="008000"/>
                </a:solidFill>
              </a:rPr>
              <a:t>//b</a:t>
            </a:r>
            <a:r>
              <a:rPr lang="zh-CN" altLang="en-US" sz="1400">
                <a:solidFill>
                  <a:srgbClr val="008000"/>
                </a:solidFill>
              </a:rPr>
              <a:t>是字符数组</a:t>
            </a:r>
          </a:p>
          <a:p>
            <a:pPr defTabSz="363538">
              <a:lnSpc>
                <a:spcPct val="120000"/>
              </a:lnSpc>
            </a:pPr>
            <a:r>
              <a:rPr lang="zh-CN" altLang="en-US" sz="1400"/>
              <a:t>	</a:t>
            </a:r>
            <a:r>
              <a:rPr lang="en-US" altLang="zh-CN" sz="1400"/>
              <a:t>char *p=b;	</a:t>
            </a:r>
            <a:r>
              <a:rPr lang="en-US" altLang="zh-CN" sz="1400" smtClean="0"/>
              <a:t>	</a:t>
            </a:r>
            <a:r>
              <a:rPr lang="en-US" altLang="zh-CN" sz="1400">
                <a:solidFill>
                  <a:srgbClr val="008000"/>
                </a:solidFill>
              </a:rPr>
              <a:t>//</a:t>
            </a:r>
            <a:r>
              <a:rPr lang="zh-CN" altLang="en-US" sz="1400">
                <a:solidFill>
                  <a:srgbClr val="008000"/>
                </a:solidFill>
              </a:rPr>
              <a:t>使指针变量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a:t>
            </a:r>
          </a:p>
          <a:p>
            <a:pPr defTabSz="363538">
              <a:lnSpc>
                <a:spcPct val="120000"/>
              </a:lnSpc>
            </a:pPr>
            <a:r>
              <a:rPr lang="zh-CN" altLang="en-US" sz="1400"/>
              <a:t>	</a:t>
            </a:r>
            <a:r>
              <a:rPr lang="en-US" altLang="zh-CN" sz="1400"/>
              <a:t>printf("string a=%s\nstring b=%s\n",a,b);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a:lnSpc>
                <a:spcPct val="120000"/>
              </a:lnSpc>
            </a:pPr>
            <a:r>
              <a:rPr lang="zh-CN" altLang="en-US" sz="1400"/>
              <a:t>	</a:t>
            </a:r>
            <a:r>
              <a:rPr lang="en-US" altLang="zh-CN" sz="1400"/>
              <a:t>printf</a:t>
            </a:r>
            <a:r>
              <a:rPr lang="en-US" altLang="zh-CN" sz="1400" smtClean="0"/>
              <a:t>("copy </a:t>
            </a:r>
            <a:r>
              <a:rPr lang="en-US" altLang="zh-CN" sz="1400"/>
              <a:t>string a to string b:\n");</a:t>
            </a:r>
          </a:p>
          <a:p>
            <a:pPr defTabSz="363538">
              <a:lnSpc>
                <a:spcPct val="120000"/>
              </a:lnSpc>
            </a:pPr>
            <a:r>
              <a:rPr lang="en-US" altLang="zh-CN" sz="1400"/>
              <a:t>	</a:t>
            </a:r>
            <a:r>
              <a:rPr lang="en-US" altLang="zh-CN" sz="1400">
                <a:solidFill>
                  <a:schemeClr val="accent6"/>
                </a:solidFill>
              </a:rPr>
              <a:t>copy_string(a,p);</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copy_string</a:t>
            </a:r>
            <a:r>
              <a:rPr lang="zh-CN" altLang="en-US" sz="1400">
                <a:solidFill>
                  <a:srgbClr val="008000"/>
                </a:solidFill>
              </a:rPr>
              <a:t>函数，实参为指针变量</a:t>
            </a:r>
          </a:p>
          <a:p>
            <a:pPr defTabSz="363538">
              <a:lnSpc>
                <a:spcPct val="120000"/>
              </a:lnSpc>
            </a:pPr>
            <a:r>
              <a:rPr lang="zh-CN" altLang="en-US" sz="1400"/>
              <a:t>	</a:t>
            </a:r>
            <a:r>
              <a:rPr lang="en-US" altLang="zh-CN" sz="1400"/>
              <a:t>printf</a:t>
            </a:r>
            <a:r>
              <a:rPr lang="en-US" altLang="zh-CN" sz="1400" smtClean="0"/>
              <a:t>("\nstring </a:t>
            </a:r>
            <a:r>
              <a:rPr lang="en-US" altLang="zh-CN" sz="1400"/>
              <a:t>a=%s\nstring b=%s\n",a,b);	</a:t>
            </a:r>
            <a:r>
              <a:rPr lang="en-US" altLang="zh-CN" sz="1400">
                <a:solidFill>
                  <a:srgbClr val="008000"/>
                </a:solidFill>
              </a:rPr>
              <a:t>//</a:t>
            </a:r>
            <a:r>
              <a:rPr lang="zh-CN" altLang="en-US" sz="1400">
                <a:solidFill>
                  <a:srgbClr val="008000"/>
                </a:solidFill>
              </a:rPr>
              <a:t>输出改变后的</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a:lnSpc>
                <a:spcPct val="120000"/>
              </a:lnSpc>
            </a:pPr>
            <a:r>
              <a:rPr lang="zh-CN" altLang="en-US" sz="1400"/>
              <a:t>	</a:t>
            </a:r>
            <a:r>
              <a:rPr lang="en-US" altLang="zh-CN" sz="1400"/>
              <a:t>return 0;</a:t>
            </a:r>
          </a:p>
          <a:p>
            <a:pPr defTabSz="363538">
              <a:lnSpc>
                <a:spcPct val="120000"/>
              </a:lnSpc>
            </a:pPr>
            <a:r>
              <a:rPr lang="en-US" altLang="zh-CN" sz="1400" smtClean="0"/>
              <a:t>}</a:t>
            </a:r>
            <a:endParaRPr lang="en-US" altLang="zh-CN" sz="1400"/>
          </a:p>
          <a:p>
            <a:pPr defTabSz="363538">
              <a:lnSpc>
                <a:spcPct val="120000"/>
              </a:lnSpc>
            </a:pPr>
            <a:r>
              <a:rPr lang="en-US" altLang="zh-CN" sz="1400"/>
              <a:t>void copy_string(</a:t>
            </a:r>
            <a:r>
              <a:rPr lang="en-US" altLang="zh-CN" sz="1400">
                <a:solidFill>
                  <a:schemeClr val="accent6"/>
                </a:solidFill>
              </a:rPr>
              <a:t>char *from, char *to</a:t>
            </a:r>
            <a:r>
              <a:rPr lang="en-US" altLang="zh-CN" sz="1400"/>
              <a:t>)	</a:t>
            </a:r>
            <a:r>
              <a:rPr lang="en-US" altLang="zh-CN" sz="1400">
                <a:solidFill>
                  <a:srgbClr val="008000"/>
                </a:solidFill>
              </a:rPr>
              <a:t>//</a:t>
            </a:r>
            <a:r>
              <a:rPr lang="zh-CN" altLang="en-US" sz="1400">
                <a:solidFill>
                  <a:srgbClr val="008000"/>
                </a:solidFill>
              </a:rPr>
              <a:t>定义函数，形参为字符指针变量</a:t>
            </a:r>
          </a:p>
          <a:p>
            <a:pPr defTabSz="363538">
              <a:lnSpc>
                <a:spcPct val="120000"/>
              </a:lnSpc>
            </a:pPr>
            <a:r>
              <a:rPr lang="en-US" altLang="zh-CN" sz="1400"/>
              <a:t>{	for(;*from!='\0';from++,to++)</a:t>
            </a:r>
          </a:p>
          <a:p>
            <a:pPr defTabSz="363538">
              <a:lnSpc>
                <a:spcPct val="120000"/>
              </a:lnSpc>
            </a:pPr>
            <a:r>
              <a:rPr lang="en-US" altLang="zh-CN" sz="1400"/>
              <a:t>	{	*to=*from;}</a:t>
            </a:r>
          </a:p>
          <a:p>
            <a:pPr defTabSz="363538">
              <a:lnSpc>
                <a:spcPct val="120000"/>
              </a:lnSpc>
            </a:pPr>
            <a:r>
              <a:rPr lang="en-US" altLang="zh-CN" sz="1400"/>
              <a:t>	*to='\0';</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504486" cy="369332"/>
          </a:xfrm>
          <a:prstGeom prst="rect">
            <a:avLst/>
          </a:prstGeom>
        </p:spPr>
        <p:txBody>
          <a:bodyPr wrap="none">
            <a:spAutoFit/>
          </a:bodyPr>
          <a:lstStyle/>
          <a:p>
            <a:r>
              <a:rPr lang="en-US" altLang="zh-CN"/>
              <a:t>(3) </a:t>
            </a:r>
            <a:r>
              <a:rPr lang="zh-CN" altLang="en-US"/>
              <a:t>用字符指针变量作形参和实参</a:t>
            </a:r>
          </a:p>
        </p:txBody>
      </p:sp>
      <p:pic>
        <p:nvPicPr>
          <p:cNvPr id="5" name="图片 4"/>
          <p:cNvPicPr>
            <a:picLocks noChangeAspect="1"/>
          </p:cNvPicPr>
          <p:nvPr/>
        </p:nvPicPr>
        <p:blipFill>
          <a:blip r:embed="rId3" cstate="print"/>
          <a:stretch>
            <a:fillRect/>
          </a:stretch>
        </p:blipFill>
        <p:spPr>
          <a:xfrm>
            <a:off x="3768727" y="5336072"/>
            <a:ext cx="3476625" cy="1428750"/>
          </a:xfrm>
          <a:prstGeom prst="rect">
            <a:avLst/>
          </a:prstGeom>
        </p:spPr>
      </p:pic>
      <p:sp>
        <p:nvSpPr>
          <p:cNvPr id="6" name="圆角右箭头 5"/>
          <p:cNvSpPr/>
          <p:nvPr/>
        </p:nvSpPr>
        <p:spPr>
          <a:xfrm>
            <a:off x="6460435" y="216616"/>
            <a:ext cx="958301"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b="1" smtClean="0">
                <a:solidFill>
                  <a:schemeClr val="bg1"/>
                </a:solidFill>
              </a:rPr>
              <a:t>改</a:t>
            </a:r>
            <a:endParaRPr lang="en-US" altLang="zh-CN" b="1" smtClean="0">
              <a:solidFill>
                <a:schemeClr val="bg1"/>
              </a:solidFill>
            </a:endParaRPr>
          </a:p>
          <a:p>
            <a:endParaRPr lang="en-US" altLang="zh-CN" b="1" smtClean="0">
              <a:solidFill>
                <a:schemeClr val="bg1"/>
              </a:solidFill>
            </a:endParaRPr>
          </a:p>
          <a:p>
            <a:r>
              <a:rPr lang="zh-CN" altLang="en-US" b="1" smtClean="0">
                <a:solidFill>
                  <a:schemeClr val="bg1"/>
                </a:solidFill>
              </a:rPr>
              <a:t>进</a:t>
            </a:r>
            <a:endParaRPr lang="zh-CN" altLang="en-US" b="1">
              <a:solidFill>
                <a:schemeClr val="bg1"/>
              </a:solidFill>
            </a:endParaRPr>
          </a:p>
        </p:txBody>
      </p:sp>
      <p:sp>
        <p:nvSpPr>
          <p:cNvPr id="17" name="圆角矩形 12">
            <a:extLst>
              <a:ext uri="{FF2B5EF4-FFF2-40B4-BE49-F238E27FC236}">
                <a16:creationId xmlns:a16="http://schemas.microsoft.com/office/drawing/2014/main" xmlns="" id="{5382CD89-35B6-4BD4-B332-B011068CC402}"/>
              </a:ext>
            </a:extLst>
          </p:cNvPr>
          <p:cNvSpPr/>
          <p:nvPr/>
        </p:nvSpPr>
        <p:spPr>
          <a:xfrm>
            <a:off x="7428747" y="1234864"/>
            <a:ext cx="3919898"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to=*from)!='\0</a:t>
            </a:r>
            <a:r>
              <a:rPr lang="en-US" altLang="zh-CN" sz="1400" smtClean="0"/>
              <a:t>')</a:t>
            </a:r>
          </a:p>
          <a:p>
            <a:pPr defTabSz="363538">
              <a:lnSpc>
                <a:spcPct val="120000"/>
              </a:lnSpc>
            </a:pPr>
            <a:r>
              <a:rPr lang="en-US" altLang="zh-CN" sz="1400"/>
              <a:t>	</a:t>
            </a:r>
            <a:r>
              <a:rPr lang="en-US" altLang="zh-CN" sz="1400" smtClean="0"/>
              <a:t>//</a:t>
            </a:r>
            <a:r>
              <a:rPr lang="zh-CN" altLang="en-US" sz="1400" smtClean="0"/>
              <a:t>或</a:t>
            </a:r>
            <a:r>
              <a:rPr lang="en-US" altLang="zh-CN" sz="1400" smtClean="0"/>
              <a:t>while(*</a:t>
            </a:r>
            <a:r>
              <a:rPr lang="en-US" altLang="zh-CN" sz="1400"/>
              <a:t>to=*from</a:t>
            </a:r>
            <a:r>
              <a:rPr lang="en-US" altLang="zh-CN" sz="1400" smtClean="0"/>
              <a:t>)</a:t>
            </a:r>
            <a:endParaRPr lang="en-US" altLang="zh-CN" sz="1400"/>
          </a:p>
          <a:p>
            <a:pPr defTabSz="363538">
              <a:lnSpc>
                <a:spcPct val="120000"/>
              </a:lnSpc>
            </a:pPr>
            <a:r>
              <a:rPr lang="en-US" altLang="zh-CN" sz="1400"/>
              <a:t>	{	to++; from++;}</a:t>
            </a:r>
          </a:p>
          <a:p>
            <a:pPr defTabSz="363538">
              <a:lnSpc>
                <a:spcPct val="120000"/>
              </a:lnSpc>
            </a:pPr>
            <a:r>
              <a:rPr lang="en-US" altLang="zh-CN" sz="1400"/>
              <a:t>}</a:t>
            </a:r>
            <a:endParaRPr lang="zh-CN" altLang="en-US" sz="1400" b="1" dirty="0">
              <a:solidFill>
                <a:srgbClr val="008000"/>
              </a:solidFill>
            </a:endParaRPr>
          </a:p>
        </p:txBody>
      </p:sp>
      <p:sp>
        <p:nvSpPr>
          <p:cNvPr id="18" name="圆角矩形 12">
            <a:extLst>
              <a:ext uri="{FF2B5EF4-FFF2-40B4-BE49-F238E27FC236}">
                <a16:creationId xmlns:a16="http://schemas.microsoft.com/office/drawing/2014/main" xmlns="" id="{5382CD89-35B6-4BD4-B332-B011068CC402}"/>
              </a:ext>
            </a:extLst>
          </p:cNvPr>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to++=*from</a:t>
            </a:r>
            <a:r>
              <a:rPr lang="en-US" altLang="zh-CN" sz="1400" smtClean="0"/>
              <a:t>++)!='\0');</a:t>
            </a:r>
          </a:p>
          <a:p>
            <a:pPr defTabSz="363538">
              <a:lnSpc>
                <a:spcPct val="120000"/>
              </a:lnSpc>
            </a:pPr>
            <a:r>
              <a:rPr lang="en-US" altLang="zh-CN" sz="1400" smtClean="0"/>
              <a:t>	//</a:t>
            </a:r>
            <a:r>
              <a:rPr lang="zh-CN" altLang="en-US" sz="1400"/>
              <a:t>或</a:t>
            </a:r>
            <a:r>
              <a:rPr lang="en-US" altLang="zh-CN" sz="1400"/>
              <a:t>while</a:t>
            </a:r>
            <a:r>
              <a:rPr lang="en-US" altLang="zh-CN" sz="1400" smtClean="0"/>
              <a:t>(*to++=*from++)</a:t>
            </a:r>
            <a:endParaRPr lang="en-US" altLang="zh-CN" sz="1400"/>
          </a:p>
          <a:p>
            <a:pPr defTabSz="363538">
              <a:lnSpc>
                <a:spcPct val="120000"/>
              </a:lnSpc>
            </a:pPr>
            <a:r>
              <a:rPr lang="en-US" altLang="zh-CN" sz="1400" smtClean="0"/>
              <a:t>}</a:t>
            </a:r>
            <a:endParaRPr lang="zh-CN" altLang="en-US" sz="1400" b="1" dirty="0">
              <a:solidFill>
                <a:srgbClr val="008000"/>
              </a:solidFill>
            </a:endParaRPr>
          </a:p>
        </p:txBody>
      </p:sp>
      <p:sp>
        <p:nvSpPr>
          <p:cNvPr id="19" name="圆角矩形 12">
            <a:extLst>
              <a:ext uri="{FF2B5EF4-FFF2-40B4-BE49-F238E27FC236}">
                <a16:creationId xmlns:a16="http://schemas.microsoft.com/office/drawing/2014/main" xmlns="" id="{5382CD89-35B6-4BD4-B332-B011068CC402}"/>
              </a:ext>
            </a:extLst>
          </p:cNvPr>
          <p:cNvSpPr/>
          <p:nvPr/>
        </p:nvSpPr>
        <p:spPr>
          <a:xfrm>
            <a:off x="7428747" y="2632250"/>
            <a:ext cx="3932706"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from</a:t>
            </a:r>
            <a:r>
              <a:rPr lang="en-US" altLang="zh-CN" sz="1400" smtClean="0"/>
              <a:t>!='\0')</a:t>
            </a:r>
          </a:p>
          <a:p>
            <a:pPr defTabSz="363538">
              <a:lnSpc>
                <a:spcPct val="120000"/>
              </a:lnSpc>
            </a:pPr>
            <a:r>
              <a:rPr lang="en-US" altLang="zh-CN" sz="1400"/>
              <a:t>	</a:t>
            </a:r>
            <a:r>
              <a:rPr lang="en-US" altLang="zh-CN" sz="1400" smtClean="0"/>
              <a:t>//</a:t>
            </a:r>
            <a:r>
              <a:rPr lang="zh-CN" altLang="en-US" sz="1400" smtClean="0"/>
              <a:t>或</a:t>
            </a:r>
            <a:r>
              <a:rPr lang="en-US" altLang="zh-CN" sz="1400" smtClean="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endParaRPr lang="en-US" altLang="zh-CN" sz="1400" smtClean="0">
              <a:solidFill>
                <a:schemeClr val="accent6"/>
              </a:solidFill>
            </a:endParaRPr>
          </a:p>
          <a:p>
            <a:pPr defTabSz="363538">
              <a:lnSpc>
                <a:spcPct val="120000"/>
              </a:lnSpc>
            </a:pPr>
            <a:r>
              <a:rPr lang="en-US" altLang="zh-CN" sz="1400" smtClean="0"/>
              <a:t>		*to++=*from++;</a:t>
            </a:r>
            <a:endParaRPr lang="zh-CN" altLang="en-US" sz="1400" smtClean="0"/>
          </a:p>
          <a:p>
            <a:pPr defTabSz="363538">
              <a:lnSpc>
                <a:spcPct val="120000"/>
              </a:lnSpc>
            </a:pPr>
            <a:r>
              <a:rPr lang="en-US" altLang="zh-CN" sz="1400" smtClean="0"/>
              <a:t>	</a:t>
            </a:r>
            <a:r>
              <a:rPr lang="zh-CN" altLang="en-US" sz="1400" smtClean="0"/>
              <a:t>*</a:t>
            </a:r>
            <a:r>
              <a:rPr lang="en-US" altLang="zh-CN" sz="1400"/>
              <a:t>to</a:t>
            </a:r>
            <a:r>
              <a:rPr lang="en-US" altLang="zh-CN" sz="1400" smtClean="0"/>
              <a:t>='\0';</a:t>
            </a:r>
          </a:p>
          <a:p>
            <a:pPr defTabSz="363538">
              <a:lnSpc>
                <a:spcPct val="120000"/>
              </a:lnSpc>
            </a:pPr>
            <a:r>
              <a:rPr lang="en-US" altLang="zh-CN" sz="1400"/>
              <a:t>}</a:t>
            </a:r>
            <a:endParaRPr lang="zh-CN" altLang="en-US" sz="1400" dirty="0"/>
          </a:p>
        </p:txBody>
      </p:sp>
      <p:sp>
        <p:nvSpPr>
          <p:cNvPr id="21" name="圆角矩形 12">
            <a:extLst>
              <a:ext uri="{FF2B5EF4-FFF2-40B4-BE49-F238E27FC236}">
                <a16:creationId xmlns:a16="http://schemas.microsoft.com/office/drawing/2014/main" xmlns="" id="{5382CD89-35B6-4BD4-B332-B011068CC402}"/>
              </a:ext>
            </a:extLst>
          </p:cNvPr>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for</a:t>
            </a:r>
            <a:r>
              <a:rPr lang="en-US" altLang="zh-CN" sz="1400" smtClean="0"/>
              <a:t>(</a:t>
            </a:r>
            <a:r>
              <a:rPr lang="en-US" altLang="zh-CN" sz="1400"/>
              <a:t>;</a:t>
            </a:r>
            <a:r>
              <a:rPr lang="en-US" altLang="zh-CN" sz="1400" smtClean="0"/>
              <a:t>(*</a:t>
            </a:r>
            <a:r>
              <a:rPr lang="en-US" altLang="zh-CN" sz="1400"/>
              <a:t>to++=* from</a:t>
            </a:r>
            <a:r>
              <a:rPr lang="en-US" altLang="zh-CN" sz="1400" smtClean="0"/>
              <a:t>++)!='\0';);</a:t>
            </a:r>
          </a:p>
          <a:p>
            <a:pPr defTabSz="363538">
              <a:lnSpc>
                <a:spcPct val="120000"/>
              </a:lnSpc>
            </a:pPr>
            <a:r>
              <a:rPr lang="en-US" altLang="zh-CN" sz="1400"/>
              <a:t>	</a:t>
            </a:r>
            <a:r>
              <a:rPr lang="en-US" altLang="zh-CN" sz="1400" smtClean="0"/>
              <a:t>//</a:t>
            </a:r>
            <a:r>
              <a:rPr lang="zh-CN" altLang="en-US" sz="1400" smtClean="0"/>
              <a:t>或</a:t>
            </a:r>
            <a:r>
              <a:rPr lang="en-US" altLang="zh-CN" sz="1400"/>
              <a:t>for</a:t>
            </a:r>
            <a:r>
              <a:rPr lang="en-US" altLang="zh-CN" sz="1400" smtClean="0"/>
              <a:t>(;</a:t>
            </a:r>
            <a:r>
              <a:rPr lang="zh-CN" altLang="en-US" sz="1400" smtClean="0"/>
              <a:t>*</a:t>
            </a:r>
            <a:r>
              <a:rPr lang="en-US" altLang="zh-CN" sz="1400"/>
              <a:t>to++=* from</a:t>
            </a:r>
            <a:r>
              <a:rPr lang="en-US" altLang="zh-CN" sz="1400" smtClean="0"/>
              <a:t>++;</a:t>
            </a:r>
            <a:r>
              <a:rPr lang="en-US" altLang="zh-CN" sz="1400"/>
              <a:t>)</a:t>
            </a:r>
            <a:r>
              <a:rPr lang="en-US" altLang="zh-CN" sz="1400" smtClean="0"/>
              <a:t>;</a:t>
            </a:r>
          </a:p>
          <a:p>
            <a:pPr defTabSz="363538">
              <a:lnSpc>
                <a:spcPct val="120000"/>
              </a:lnSpc>
            </a:pPr>
            <a:r>
              <a:rPr lang="en-US" altLang="zh-CN" sz="1400" smtClean="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a:extLst>
              <a:ext uri="{FF2B5EF4-FFF2-40B4-BE49-F238E27FC236}">
                <a16:creationId xmlns:a16="http://schemas.microsoft.com/office/drawing/2014/main" xmlns="" id="{5382CD89-35B6-4BD4-B332-B011068CC402}"/>
              </a:ext>
            </a:extLst>
          </p:cNvPr>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538">
              <a:lnSpc>
                <a:spcPct val="120000"/>
              </a:lnSpc>
            </a:pPr>
            <a:r>
              <a:rPr lang="en-US" altLang="zh-CN" sz="1400" smtClean="0"/>
              <a:t>{	char </a:t>
            </a:r>
            <a:r>
              <a:rPr lang="en-US" altLang="zh-CN" sz="1400"/>
              <a:t>*</a:t>
            </a:r>
            <a:r>
              <a:rPr lang="en-US" altLang="zh-CN" sz="1400" smtClean="0"/>
              <a:t>p1, </a:t>
            </a:r>
            <a:r>
              <a:rPr lang="zh-CN" altLang="en-US" sz="1400" smtClean="0"/>
              <a:t>*</a:t>
            </a:r>
            <a:r>
              <a:rPr lang="en-US" altLang="zh-CN" sz="1400"/>
              <a:t>p2;</a:t>
            </a:r>
          </a:p>
          <a:p>
            <a:pPr defTabSz="363538">
              <a:lnSpc>
                <a:spcPct val="120000"/>
              </a:lnSpc>
            </a:pPr>
            <a:r>
              <a:rPr lang="en-US" altLang="zh-CN" sz="1400" smtClean="0"/>
              <a:t>	p1=from;p2=to</a:t>
            </a:r>
            <a:r>
              <a:rPr lang="en-US" altLang="zh-CN" sz="1400"/>
              <a:t>;</a:t>
            </a:r>
          </a:p>
          <a:p>
            <a:pPr defTabSz="363538">
              <a:lnSpc>
                <a:spcPct val="120000"/>
              </a:lnSpc>
            </a:pPr>
            <a:r>
              <a:rPr lang="en-US" altLang="zh-CN" sz="1400" smtClean="0"/>
              <a:t>	while</a:t>
            </a:r>
            <a:r>
              <a:rPr lang="en-US" altLang="zh-CN" sz="1400"/>
              <a:t>((*p2++=*p1</a:t>
            </a:r>
            <a:r>
              <a:rPr lang="en-US" altLang="zh-CN" sz="1400" smtClean="0"/>
              <a:t>++)!='\0');</a:t>
            </a:r>
            <a:endParaRPr lang="en-US" altLang="zh-CN" sz="1400"/>
          </a:p>
          <a:p>
            <a:pPr defTabSz="363538">
              <a:lnSpc>
                <a:spcPct val="120000"/>
              </a:lnSpc>
            </a:pPr>
            <a:r>
              <a:rPr lang="en-US" altLang="zh-CN" sz="1400" smtClean="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10821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p>
        </p:txBody>
      </p:sp>
      <p:sp>
        <p:nvSpPr>
          <p:cNvPr id="14" name="MH_Desc_1"/>
          <p:cNvSpPr/>
          <p:nvPr>
            <p:custDataLst>
              <p:tags r:id="rId1"/>
            </p:custDataLst>
          </p:nvPr>
        </p:nvSpPr>
        <p:spPr>
          <a:xfrm>
            <a:off x="693415" y="1351723"/>
            <a:ext cx="10749062"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a:t>
            </a:r>
            <a:r>
              <a:rPr lang="zh-CN" altLang="en-US" sz="2000" smtClean="0">
                <a:solidFill>
                  <a:schemeClr val="tx1"/>
                </a:solidFill>
              </a:rPr>
              <a:t>关系</a:t>
            </a:r>
            <a:r>
              <a:rPr lang="zh-CN" altLang="en-US" sz="2000">
                <a:solidFill>
                  <a:schemeClr val="tx1"/>
                </a:solidFill>
              </a:rPr>
              <a:t>：</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352253467"/>
              </p:ext>
            </p:extLst>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591356830"/>
                    </a:ext>
                  </a:extLst>
                </a:gridCol>
                <a:gridCol w="4064000">
                  <a:extLst>
                    <a:ext uri="{9D8B030D-6E8A-4147-A177-3AD203B41FA5}">
                      <a16:colId xmlns:a16="http://schemas.microsoft.com/office/drawing/2014/main" xmlns="" val="1432965470"/>
                    </a:ext>
                  </a:extLst>
                </a:gridCol>
              </a:tblGrid>
              <a:tr h="370840">
                <a:tc>
                  <a:txBody>
                    <a:bodyPr/>
                    <a:lstStyle/>
                    <a:p>
                      <a:r>
                        <a:rPr lang="zh-CN" altLang="en-US" smtClean="0"/>
                        <a:t>实参</a:t>
                      </a:r>
                      <a:endParaRPr lang="zh-CN" altLang="en-US"/>
                    </a:p>
                  </a:txBody>
                  <a:tcPr/>
                </a:tc>
                <a:tc>
                  <a:txBody>
                    <a:bodyPr/>
                    <a:lstStyle/>
                    <a:p>
                      <a:r>
                        <a:rPr lang="zh-CN" altLang="en-US" smtClean="0"/>
                        <a:t>形参</a:t>
                      </a:r>
                      <a:endParaRPr lang="zh-CN" altLang="en-US"/>
                    </a:p>
                  </a:txBody>
                  <a:tcPr/>
                </a:tc>
                <a:extLst>
                  <a:ext uri="{0D108BD9-81ED-4DB2-BD59-A6C34878D82A}">
                    <a16:rowId xmlns:a16="http://schemas.microsoft.com/office/drawing/2014/main" xmlns="" val="379185063"/>
                  </a:ext>
                </a:extLst>
              </a:tr>
              <a:tr h="370840">
                <a:tc>
                  <a:txBody>
                    <a:bodyPr/>
                    <a:lstStyle/>
                    <a:p>
                      <a:r>
                        <a:rPr lang="zh-CN" altLang="en-US" smtClean="0"/>
                        <a:t>字符数组名</a:t>
                      </a:r>
                      <a:endParaRPr lang="zh-CN" altLang="en-US"/>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1829317148"/>
                  </a:ext>
                </a:extLst>
              </a:tr>
              <a:tr h="370840">
                <a:tc>
                  <a:txBody>
                    <a:bodyPr/>
                    <a:lstStyle/>
                    <a:p>
                      <a:r>
                        <a:rPr lang="zh-CN" altLang="en-US" smtClean="0"/>
                        <a:t>字符数组名</a:t>
                      </a:r>
                      <a:endParaRPr lang="zh-CN" altLang="en-US"/>
                    </a:p>
                  </a:txBody>
                  <a:tcPr/>
                </a:tc>
                <a:tc>
                  <a:txBody>
                    <a:bodyPr/>
                    <a:lstStyle/>
                    <a:p>
                      <a:r>
                        <a:rPr lang="zh-CN" altLang="en-US" smtClean="0"/>
                        <a:t>字符指针变量</a:t>
                      </a:r>
                      <a:endParaRPr lang="zh-CN" altLang="en-US"/>
                    </a:p>
                  </a:txBody>
                  <a:tcPr/>
                </a:tc>
                <a:extLst>
                  <a:ext uri="{0D108BD9-81ED-4DB2-BD59-A6C34878D82A}">
                    <a16:rowId xmlns:a16="http://schemas.microsoft.com/office/drawing/2014/main" xmlns=""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extLst>
                  <a:ext uri="{0D108BD9-81ED-4DB2-BD59-A6C34878D82A}">
                    <a16:rowId xmlns:a16="http://schemas.microsoft.com/office/drawing/2014/main" xmlns=""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327913188"/>
                  </a:ext>
                </a:extLst>
              </a:tr>
            </a:tbl>
          </a:graphicData>
        </a:graphic>
      </p:graphicFrame>
    </p:spTree>
    <p:extLst>
      <p:ext uri="{BB962C8B-B14F-4D97-AF65-F5344CB8AC3E}">
        <p14:creationId xmlns:p14="http://schemas.microsoft.com/office/powerpoint/2010/main" xmlns="" val="866299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a:t>使用字符指针变量和字符数组的比较</a:t>
            </a:r>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smtClean="0">
                <a:solidFill>
                  <a:schemeClr val="tx1"/>
                </a:solidFill>
              </a:rPr>
              <a:t>字符</a:t>
            </a:r>
            <a:r>
              <a:rPr lang="zh-CN" altLang="en-US" sz="1600" b="1">
                <a:solidFill>
                  <a:schemeClr val="tx1"/>
                </a:solidFill>
              </a:rPr>
              <a:t>数组由若干个元素组成，每个元素中放一个字符，而字符指针变量中存放的是</a:t>
            </a:r>
            <a:r>
              <a:rPr lang="zh-CN" altLang="en-US" sz="1600" b="1" smtClean="0">
                <a:solidFill>
                  <a:schemeClr val="tx1"/>
                </a:solidFill>
              </a:rPr>
              <a:t>地址</a:t>
            </a:r>
            <a:r>
              <a:rPr lang="en-US" altLang="zh-CN" sz="1600" smtClean="0">
                <a:solidFill>
                  <a:schemeClr val="tx1"/>
                </a:solidFill>
              </a:rPr>
              <a:t>(</a:t>
            </a:r>
            <a:r>
              <a:rPr lang="zh-CN" altLang="en-US" sz="1600" smtClean="0">
                <a:solidFill>
                  <a:schemeClr val="tx1"/>
                </a:solidFill>
              </a:rPr>
              <a:t>字符串</a:t>
            </a:r>
            <a:r>
              <a:rPr lang="zh-CN" altLang="en-US" sz="1600">
                <a:solidFill>
                  <a:schemeClr val="tx1"/>
                </a:solidFill>
              </a:rPr>
              <a:t>第</a:t>
            </a:r>
            <a:r>
              <a:rPr lang="en-US" altLang="zh-CN" sz="1600">
                <a:solidFill>
                  <a:schemeClr val="tx1"/>
                </a:solidFill>
              </a:rPr>
              <a:t>1</a:t>
            </a:r>
            <a:r>
              <a:rPr lang="zh-CN" altLang="en-US" sz="1600">
                <a:solidFill>
                  <a:schemeClr val="tx1"/>
                </a:solidFill>
              </a:rPr>
              <a:t>个字符的</a:t>
            </a:r>
            <a:r>
              <a:rPr lang="zh-CN" altLang="en-US" sz="1600" smtClean="0">
                <a:solidFill>
                  <a:schemeClr val="tx1"/>
                </a:solidFill>
              </a:rPr>
              <a:t>地址</a:t>
            </a:r>
            <a:r>
              <a:rPr lang="en-US" altLang="zh-CN" sz="1600" smtClean="0">
                <a:solidFill>
                  <a:schemeClr val="tx1"/>
                </a:solidFill>
              </a:rPr>
              <a:t>)</a:t>
            </a:r>
            <a:r>
              <a:rPr lang="zh-CN" altLang="en-US" sz="1600" smtClean="0">
                <a:solidFill>
                  <a:schemeClr val="tx1"/>
                </a:solidFill>
              </a:rPr>
              <a:t>，</a:t>
            </a:r>
            <a:r>
              <a:rPr lang="zh-CN" altLang="en-US" sz="1600">
                <a:solidFill>
                  <a:schemeClr val="tx1"/>
                </a:solidFill>
              </a:rPr>
              <a:t>绝不是将字符串放到字符指针变量</a:t>
            </a:r>
            <a:r>
              <a:rPr lang="zh-CN" altLang="en-US" sz="1600" smtClean="0">
                <a:solidFill>
                  <a:schemeClr val="tx1"/>
                </a:solidFill>
              </a:rPr>
              <a:t>中。</a:t>
            </a:r>
            <a:endParaRPr lang="en-US" altLang="zh-CN" sz="1600" smtClean="0">
              <a:solidFill>
                <a:schemeClr val="tx1"/>
              </a:solidFill>
            </a:endParaRPr>
          </a:p>
          <a:p>
            <a:pPr marL="457200" indent="-457200" algn="just">
              <a:lnSpc>
                <a:spcPct val="120000"/>
              </a:lnSpc>
              <a:spcAft>
                <a:spcPts val="600"/>
              </a:spcAft>
              <a:buAutoNum type="arabicParenBoth"/>
              <a:defRPr/>
            </a:pPr>
            <a:r>
              <a:rPr lang="en-US" altLang="zh-CN" sz="1600" smtClean="0">
                <a:solidFill>
                  <a:schemeClr val="tx1"/>
                </a:solidFill>
              </a:rPr>
              <a:t> </a:t>
            </a:r>
            <a:r>
              <a:rPr lang="zh-CN" altLang="en-US" sz="1600">
                <a:solidFill>
                  <a:schemeClr val="tx1"/>
                </a:solidFill>
              </a:rPr>
              <a:t>赋值方式。</a:t>
            </a:r>
            <a:r>
              <a:rPr lang="zh-CN" altLang="en-US" sz="1600" b="1">
                <a:solidFill>
                  <a:schemeClr val="tx1"/>
                </a:solidFill>
              </a:rPr>
              <a:t>可以对字符指针变量赋值，但不能对数组名赋值</a:t>
            </a:r>
            <a:r>
              <a:rPr lang="zh-CN" altLang="en-US" sz="1600" b="1" smtClean="0">
                <a:solidFill>
                  <a:schemeClr val="tx1"/>
                </a:solidFill>
              </a:rPr>
              <a:t>。</a:t>
            </a:r>
            <a:r>
              <a:rPr lang="en-US" altLang="zh-CN" sz="1600" smtClean="0">
                <a:solidFill>
                  <a:schemeClr val="tx1"/>
                </a:solidFill>
              </a:rPr>
              <a:t>(</a:t>
            </a:r>
            <a:r>
              <a:rPr lang="zh-CN" altLang="en-US" sz="1600" smtClean="0">
                <a:solidFill>
                  <a:schemeClr val="tx1"/>
                </a:solidFill>
              </a:rPr>
              <a:t>数组名是常量）</a:t>
            </a: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初始化的含义</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存储单元的内容。</a:t>
            </a:r>
            <a:r>
              <a:rPr lang="zh-CN" altLang="en-US" sz="1600" b="1">
                <a:solidFill>
                  <a:schemeClr val="tx1"/>
                </a:solidFill>
              </a:rPr>
              <a:t>编译时为字符数组分配若干存储单元，以存放各元素的值，而对字符指针变量，只分配一个存储单元</a:t>
            </a:r>
            <a:r>
              <a:rPr lang="en-US" altLang="zh-CN" sz="1600">
                <a:solidFill>
                  <a:schemeClr val="tx1"/>
                </a:solidFill>
              </a:rPr>
              <a:t>(Visual C++</a:t>
            </a:r>
            <a:r>
              <a:rPr lang="zh-CN" altLang="en-US" sz="1600">
                <a:solidFill>
                  <a:schemeClr val="tx1"/>
                </a:solidFill>
              </a:rPr>
              <a:t>为指针变量分配</a:t>
            </a:r>
            <a:r>
              <a:rPr lang="en-US" altLang="zh-CN" sz="1600">
                <a:solidFill>
                  <a:schemeClr val="tx1"/>
                </a:solidFill>
              </a:rPr>
              <a:t>4</a:t>
            </a:r>
            <a:r>
              <a:rPr lang="zh-CN" altLang="en-US" sz="1600">
                <a:solidFill>
                  <a:schemeClr val="tx1"/>
                </a:solidFill>
              </a:rPr>
              <a:t>个字节</a:t>
            </a:r>
            <a:r>
              <a:rPr lang="en-US" altLang="zh-CN" sz="1600">
                <a:solidFill>
                  <a:schemeClr val="tx1"/>
                </a:solidFill>
              </a:rPr>
              <a:t>)</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b="1">
                <a:solidFill>
                  <a:schemeClr val="tx1"/>
                </a:solidFill>
              </a:rPr>
              <a:t>指针变量的值是可以改变的，而字符数组名代表一个固定的值</a:t>
            </a:r>
            <a:r>
              <a:rPr lang="en-US" altLang="zh-CN" sz="1600" b="1">
                <a:solidFill>
                  <a:schemeClr val="tx1"/>
                </a:solidFill>
              </a:rPr>
              <a:t>(</a:t>
            </a:r>
            <a:r>
              <a:rPr lang="zh-CN" altLang="en-US" sz="1600" b="1">
                <a:solidFill>
                  <a:schemeClr val="tx1"/>
                </a:solidFill>
              </a:rPr>
              <a:t>数组首元素的地址</a:t>
            </a:r>
            <a:r>
              <a:rPr lang="en-US" altLang="zh-CN" sz="1600" b="1">
                <a:solidFill>
                  <a:schemeClr val="tx1"/>
                </a:solidFill>
              </a:rPr>
              <a:t>)</a:t>
            </a:r>
            <a:r>
              <a:rPr lang="zh-CN" altLang="en-US" sz="1600" b="1">
                <a:solidFill>
                  <a:schemeClr val="tx1"/>
                </a:solidFill>
              </a:rPr>
              <a:t>，不能改变</a:t>
            </a:r>
            <a:r>
              <a:rPr lang="zh-CN" altLang="en-US" sz="1600" b="1" smtClean="0">
                <a:solidFill>
                  <a:schemeClr val="tx1"/>
                </a:solidFill>
              </a:rPr>
              <a:t>。</a:t>
            </a:r>
            <a:endParaRPr lang="en-US" altLang="zh-CN" sz="1600" b="1"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字符数组中各元素的值是可以改变的</a:t>
            </a:r>
            <a:r>
              <a:rPr lang="en-US" altLang="zh-CN" sz="1600">
                <a:solidFill>
                  <a:schemeClr val="tx1"/>
                </a:solidFill>
              </a:rPr>
              <a:t>(</a:t>
            </a:r>
            <a:r>
              <a:rPr lang="zh-CN" altLang="en-US" sz="1600">
                <a:solidFill>
                  <a:schemeClr val="tx1"/>
                </a:solidFill>
              </a:rPr>
              <a:t>可以对它们再赋值</a:t>
            </a:r>
            <a:r>
              <a:rPr lang="en-US" altLang="zh-CN" sz="1600">
                <a:solidFill>
                  <a:schemeClr val="tx1"/>
                </a:solidFill>
              </a:rPr>
              <a:t>)</a:t>
            </a:r>
            <a:r>
              <a:rPr lang="zh-CN" altLang="en-US" sz="1600">
                <a:solidFill>
                  <a:schemeClr val="tx1"/>
                </a:solidFill>
              </a:rPr>
              <a:t>，但字符指针变量指向的字符串常量中的内容是不可以被取代的</a:t>
            </a:r>
            <a:r>
              <a:rPr lang="en-US" altLang="zh-CN" sz="1600">
                <a:solidFill>
                  <a:schemeClr val="tx1"/>
                </a:solidFill>
              </a:rPr>
              <a:t>(</a:t>
            </a:r>
            <a:r>
              <a:rPr lang="zh-CN" altLang="en-US" sz="1600">
                <a:solidFill>
                  <a:schemeClr val="tx1"/>
                </a:solidFill>
              </a:rPr>
              <a:t>不能对它们再赋值</a:t>
            </a:r>
            <a:r>
              <a:rPr lang="en-US" altLang="zh-CN" sz="1600">
                <a:solidFill>
                  <a:schemeClr val="tx1"/>
                </a:solidFill>
              </a:rPr>
              <a:t>)</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引用数组元素。对字符数组可以用下标法</a:t>
            </a:r>
            <a:r>
              <a:rPr lang="en-US" altLang="zh-CN" sz="1600">
                <a:solidFill>
                  <a:schemeClr val="tx1"/>
                </a:solidFill>
              </a:rPr>
              <a:t>(</a:t>
            </a:r>
            <a:r>
              <a:rPr lang="zh-CN" altLang="en-US" sz="1600">
                <a:solidFill>
                  <a:schemeClr val="tx1"/>
                </a:solidFill>
              </a:rPr>
              <a:t>用数组名和下标</a:t>
            </a:r>
            <a:r>
              <a:rPr lang="en-US" altLang="zh-CN" sz="1600">
                <a:solidFill>
                  <a:schemeClr val="tx1"/>
                </a:solidFill>
              </a:rPr>
              <a:t>)</a:t>
            </a:r>
            <a:r>
              <a:rPr lang="zh-CN" altLang="en-US" sz="1600">
                <a:solidFill>
                  <a:schemeClr val="tx1"/>
                </a:solidFill>
              </a:rPr>
              <a:t>引用一个数组元素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，也可以用地址法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。如果定义了字符指针变量</a:t>
            </a:r>
            <a:r>
              <a:rPr lang="en-US" altLang="zh-CN" sz="1600">
                <a:solidFill>
                  <a:schemeClr val="tx1"/>
                </a:solidFill>
              </a:rPr>
              <a:t>p</a:t>
            </a:r>
            <a:r>
              <a:rPr lang="zh-CN" altLang="en-US" sz="1600">
                <a:solidFill>
                  <a:schemeClr val="tx1"/>
                </a:solidFill>
              </a:rPr>
              <a:t>，并使它指向数组</a:t>
            </a:r>
            <a:r>
              <a:rPr lang="en-US" altLang="zh-CN" sz="1600">
                <a:solidFill>
                  <a:schemeClr val="tx1"/>
                </a:solidFill>
              </a:rPr>
              <a:t>a</a:t>
            </a:r>
            <a:r>
              <a:rPr lang="zh-CN" altLang="en-US" sz="1600">
                <a:solidFill>
                  <a:schemeClr val="tx1"/>
                </a:solidFill>
              </a:rPr>
              <a:t>的首元素，则可以用指针变量带下标的形式引用数组元素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，同样，可以用地址法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引用数组元素</a:t>
            </a:r>
            <a:r>
              <a:rPr lang="en-US" altLang="zh-CN" sz="1600">
                <a:solidFill>
                  <a:schemeClr val="tx1"/>
                </a:solidFill>
              </a:rPr>
              <a:t>a[5]</a:t>
            </a:r>
            <a:r>
              <a:rPr lang="zh-CN" altLang="en-US" sz="1600" smtClean="0">
                <a:solidFill>
                  <a:schemeClr val="tx1"/>
                </a:solidFill>
              </a:rPr>
              <a:t>。</a:t>
            </a:r>
            <a:endParaRPr lang="en-US" altLang="zh-CN" sz="1600" smtClean="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用指针变量指向一个格式字符串，可以用它代替</a:t>
            </a:r>
            <a:r>
              <a:rPr lang="en-US" altLang="zh-CN" sz="1600">
                <a:solidFill>
                  <a:schemeClr val="tx1"/>
                </a:solidFill>
              </a:rPr>
              <a:t>printf</a:t>
            </a:r>
            <a:r>
              <a:rPr lang="zh-CN" altLang="en-US" sz="1600">
                <a:solidFill>
                  <a:schemeClr val="tx1"/>
                </a:solidFill>
              </a:rPr>
              <a:t>函数中的格式字符串</a:t>
            </a:r>
            <a:r>
              <a:rPr lang="zh-CN" altLang="en-US" sz="1600" smtClean="0">
                <a:solidFill>
                  <a:schemeClr val="tx1"/>
                </a:solidFill>
              </a:rPr>
              <a:t>。</a:t>
            </a:r>
            <a:endParaRPr lang="en-US" altLang="zh-CN" sz="1600">
              <a:solidFill>
                <a:schemeClr val="tx1"/>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1027079" y="222850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smtClean="0">
                <a:solidFill>
                  <a:schemeClr val="tx1"/>
                </a:solidFill>
              </a:rPr>
              <a:t>char *a="I love China!";</a:t>
            </a:r>
            <a:endParaRPr lang="zh-CN" altLang="en-US" sz="1600">
              <a:solidFill>
                <a:srgbClr val="008000"/>
              </a:solidFill>
            </a:endParaRPr>
          </a:p>
        </p:txBody>
      </p:sp>
      <p:sp>
        <p:nvSpPr>
          <p:cNvPr id="6" name="圆角矩形 5">
            <a:extLst>
              <a:ext uri="{FF2B5EF4-FFF2-40B4-BE49-F238E27FC236}">
                <a16:creationId xmlns:a16="http://schemas.microsoft.com/office/drawing/2014/main" xmlns="" id="{5382CD89-35B6-4BD4-B332-B011068CC402}"/>
              </a:ext>
            </a:extLst>
          </p:cNvPr>
          <p:cNvSpPr/>
          <p:nvPr/>
        </p:nvSpPr>
        <p:spPr>
          <a:xfrm>
            <a:off x="3677480" y="1995096"/>
            <a:ext cx="1902642"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pt-BR" altLang="zh-CN" sz="1600" smtClean="0"/>
              <a:t>*</a:t>
            </a:r>
            <a:r>
              <a:rPr lang="en-US" altLang="zh-CN" sz="1600" smtClean="0"/>
              <a:t>a</a:t>
            </a:r>
            <a:r>
              <a:rPr lang="pt-BR" altLang="zh-CN" sz="1600" smtClean="0"/>
              <a:t>;	</a:t>
            </a:r>
            <a:endParaRPr lang="zh-CN" altLang="en-US" sz="1600">
              <a:solidFill>
                <a:srgbClr val="008000"/>
              </a:solidFill>
            </a:endParaRPr>
          </a:p>
          <a:p>
            <a:pPr defTabSz="363538">
              <a:lnSpc>
                <a:spcPct val="120000"/>
              </a:lnSpc>
            </a:pPr>
            <a:r>
              <a:rPr lang="pt-BR" altLang="zh-CN" sz="1600" smtClean="0"/>
              <a:t>a=″</a:t>
            </a:r>
            <a:r>
              <a:rPr lang="pt-BR" altLang="zh-CN" sz="1600"/>
              <a:t>I love China</a:t>
            </a:r>
            <a:r>
              <a:rPr lang="pt-BR" altLang="zh-CN" sz="1600" smtClean="0"/>
              <a:t>!″;</a:t>
            </a:r>
          </a:p>
        </p:txBody>
      </p:sp>
      <p:sp>
        <p:nvSpPr>
          <p:cNvPr id="7" name="文本框 6"/>
          <p:cNvSpPr txBox="1"/>
          <p:nvPr/>
        </p:nvSpPr>
        <p:spPr>
          <a:xfrm>
            <a:off x="3273262" y="21846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8" name="圆角矩形 7">
            <a:extLst>
              <a:ext uri="{FF2B5EF4-FFF2-40B4-BE49-F238E27FC236}">
                <a16:creationId xmlns:a16="http://schemas.microsoft.com/office/drawing/2014/main" xmlns="" id="{5382CD89-35B6-4BD4-B332-B011068CC402}"/>
              </a:ext>
            </a:extLst>
          </p:cNvPr>
          <p:cNvSpPr/>
          <p:nvPr/>
        </p:nvSpPr>
        <p:spPr>
          <a:xfrm>
            <a:off x="5810045" y="2228500"/>
            <a:ext cx="256681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smtClean="0">
                <a:solidFill>
                  <a:schemeClr val="tx1"/>
                </a:solidFill>
              </a:rPr>
              <a:t>char str[14]="I love China!";</a:t>
            </a:r>
            <a:endParaRPr lang="zh-CN" altLang="en-US" sz="1600">
              <a:solidFill>
                <a:srgbClr val="008000"/>
              </a:solidFill>
            </a:endParaRPr>
          </a:p>
        </p:txBody>
      </p:sp>
      <p:sp>
        <p:nvSpPr>
          <p:cNvPr id="9" name="圆角矩形 8">
            <a:extLst>
              <a:ext uri="{FF2B5EF4-FFF2-40B4-BE49-F238E27FC236}">
                <a16:creationId xmlns:a16="http://schemas.microsoft.com/office/drawing/2014/main" xmlns="" id="{5382CD89-35B6-4BD4-B332-B011068CC402}"/>
              </a:ext>
            </a:extLst>
          </p:cNvPr>
          <p:cNvSpPr/>
          <p:nvPr/>
        </p:nvSpPr>
        <p:spPr>
          <a:xfrm>
            <a:off x="8774463" y="1995096"/>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smtClean="0"/>
              <a:t>str[14]</a:t>
            </a:r>
            <a:r>
              <a:rPr lang="pt-BR" altLang="zh-CN" sz="1600" smtClean="0"/>
              <a:t>;	</a:t>
            </a:r>
            <a:endParaRPr lang="zh-CN" altLang="en-US" sz="1600">
              <a:solidFill>
                <a:srgbClr val="008000"/>
              </a:solidFill>
            </a:endParaRPr>
          </a:p>
          <a:p>
            <a:pPr defTabSz="363538">
              <a:lnSpc>
                <a:spcPct val="120000"/>
              </a:lnSpc>
            </a:pPr>
            <a:r>
              <a:rPr lang="pt-BR" altLang="zh-CN" sz="1600" smtClean="0"/>
              <a:t>str[]=″</a:t>
            </a:r>
            <a:r>
              <a:rPr lang="pt-BR" altLang="zh-CN" sz="1600"/>
              <a:t>I love China</a:t>
            </a:r>
            <a:r>
              <a:rPr lang="pt-BR" altLang="zh-CN" sz="1600" smtClean="0"/>
              <a:t>!″;</a:t>
            </a:r>
          </a:p>
        </p:txBody>
      </p:sp>
      <mc:AlternateContent xmlns:mc="http://schemas.openxmlformats.org/markup-compatibility/2006">
        <mc:Choice xmlns:a14="http://schemas.microsoft.com/office/drawing/2010/main" xmlns="" Requires="a14">
          <p:sp>
            <p:nvSpPr>
              <p:cNvPr id="10" name="文本框 9"/>
              <p:cNvSpPr txBox="1"/>
              <p:nvPr/>
            </p:nvSpPr>
            <p:spPr>
              <a:xfrm>
                <a:off x="8390085"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p:txBody>
          </p:sp>
        </mc:Choice>
        <mc:Fallback>
          <p:sp>
            <p:nvSpPr>
              <p:cNvPr id="10" name="文本框 9"/>
              <p:cNvSpPr txBox="1">
                <a:spLocks noRot="1" noChangeAspect="1" noMove="1" noResize="1" noEditPoints="1" noAdjustHandles="1" noChangeArrowheads="1" noChangeShapeType="1" noTextEdit="1"/>
              </p:cNvSpPr>
              <p:nvPr/>
            </p:nvSpPr>
            <p:spPr>
              <a:xfrm>
                <a:off x="8390085" y="2209305"/>
                <a:ext cx="390992" cy="400110"/>
              </a:xfrm>
              <a:prstGeom prst="rect">
                <a:avLst/>
              </a:prstGeom>
              <a:blipFill>
                <a:blip r:embed="rId4" cstate="print"/>
                <a:stretch>
                  <a:fillRect l="-468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10738770" y="2111516"/>
            <a:ext cx="542925" cy="552450"/>
          </a:xfrm>
          <a:prstGeom prst="rect">
            <a:avLst/>
          </a:prstGeom>
        </p:spPr>
      </p:pic>
      <p:sp>
        <p:nvSpPr>
          <p:cNvPr id="12" name="圆角矩形 11">
            <a:extLst>
              <a:ext uri="{FF2B5EF4-FFF2-40B4-BE49-F238E27FC236}">
                <a16:creationId xmlns:a16="http://schemas.microsoft.com/office/drawing/2014/main" xmlns="" id="{5382CD89-35B6-4BD4-B332-B011068CC402}"/>
              </a:ext>
            </a:extLst>
          </p:cNvPr>
          <p:cNvSpPr/>
          <p:nvPr/>
        </p:nvSpPr>
        <p:spPr>
          <a:xfrm>
            <a:off x="4429998"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smtClean="0"/>
              <a:t>*</a:t>
            </a:r>
            <a:r>
              <a:rPr lang="en-US" altLang="zh-CN" sz="1600" smtClean="0"/>
              <a:t>a</a:t>
            </a:r>
            <a:r>
              <a:rPr lang="pt-BR" altLang="zh-CN" sz="1600" smtClean="0"/>
              <a:t>;	</a:t>
            </a:r>
            <a:endParaRPr lang="zh-CN" altLang="en-US" sz="1600">
              <a:solidFill>
                <a:srgbClr val="008000"/>
              </a:solidFill>
            </a:endParaRPr>
          </a:p>
          <a:p>
            <a:pPr defTabSz="363538">
              <a:lnSpc>
                <a:spcPct val="120000"/>
              </a:lnSpc>
            </a:pPr>
            <a:r>
              <a:rPr lang="en-US" altLang="zh-CN" sz="1600" smtClean="0"/>
              <a:t>scanf("%s",a);</a:t>
            </a:r>
            <a:endParaRPr lang="pt-BR" altLang="zh-CN" sz="1600" smtClean="0"/>
          </a:p>
        </p:txBody>
      </p:sp>
      <p:pic>
        <p:nvPicPr>
          <p:cNvPr id="13" name="图片 12">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6394305" y="3150560"/>
            <a:ext cx="542925" cy="552450"/>
          </a:xfrm>
          <a:prstGeom prst="rect">
            <a:avLst/>
          </a:prstGeom>
        </p:spPr>
      </p:pic>
      <p:sp>
        <p:nvSpPr>
          <p:cNvPr id="15" name="圆角矩形 14">
            <a:extLst>
              <a:ext uri="{FF2B5EF4-FFF2-40B4-BE49-F238E27FC236}">
                <a16:creationId xmlns:a16="http://schemas.microsoft.com/office/drawing/2014/main" xmlns="" id="{5382CD89-35B6-4BD4-B332-B011068CC402}"/>
              </a:ext>
            </a:extLst>
          </p:cNvPr>
          <p:cNvSpPr/>
          <p:nvPr/>
        </p:nvSpPr>
        <p:spPr>
          <a:xfrm>
            <a:off x="7239961"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smtClean="0"/>
              <a:t>*</a:t>
            </a:r>
            <a:r>
              <a:rPr lang="en-US" altLang="zh-CN" sz="1600" smtClean="0"/>
              <a:t>a,str[10]</a:t>
            </a:r>
            <a:r>
              <a:rPr lang="pt-BR" altLang="zh-CN" sz="1600" smtClean="0"/>
              <a:t>;</a:t>
            </a:r>
          </a:p>
          <a:p>
            <a:pPr defTabSz="363538">
              <a:lnSpc>
                <a:spcPct val="120000"/>
              </a:lnSpc>
            </a:pPr>
            <a:r>
              <a:rPr lang="pt-BR" altLang="zh-CN" sz="1600" smtClean="0"/>
              <a:t>a=str; </a:t>
            </a:r>
            <a:r>
              <a:rPr lang="en-US" altLang="zh-CN" sz="1600" smtClean="0"/>
              <a:t>scanf("%s",a);</a:t>
            </a:r>
            <a:endParaRPr lang="pt-BR" altLang="zh-CN" sz="1600" smtClean="0"/>
          </a:p>
        </p:txBody>
      </p:sp>
      <p:pic>
        <p:nvPicPr>
          <p:cNvPr id="16" name="图片 15">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9169451" y="3160085"/>
            <a:ext cx="552450" cy="542925"/>
          </a:xfrm>
          <a:prstGeom prst="rect">
            <a:avLst/>
          </a:prstGeom>
        </p:spPr>
      </p:pic>
      <p:sp>
        <p:nvSpPr>
          <p:cNvPr id="17" name="圆角矩形 16">
            <a:extLst>
              <a:ext uri="{FF2B5EF4-FFF2-40B4-BE49-F238E27FC236}">
                <a16:creationId xmlns:a16="http://schemas.microsoft.com/office/drawing/2014/main" xmlns="" id="{5382CD89-35B6-4BD4-B332-B011068CC402}"/>
              </a:ext>
            </a:extLst>
          </p:cNvPr>
          <p:cNvSpPr/>
          <p:nvPr/>
        </p:nvSpPr>
        <p:spPr>
          <a:xfrm>
            <a:off x="3260036"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smtClean="0"/>
              <a:t>a[]="House"</a:t>
            </a:r>
            <a:r>
              <a:rPr lang="pt-BR" altLang="zh-CN" sz="1600" smtClean="0"/>
              <a:t>;	</a:t>
            </a:r>
            <a:endParaRPr lang="zh-CN" altLang="en-US" sz="1600">
              <a:solidFill>
                <a:srgbClr val="008000"/>
              </a:solidFill>
            </a:endParaRPr>
          </a:p>
          <a:p>
            <a:pPr defTabSz="363538">
              <a:lnSpc>
                <a:spcPct val="120000"/>
              </a:lnSpc>
            </a:pPr>
            <a:r>
              <a:rPr lang="en-US" altLang="zh-CN" sz="1600" smtClean="0"/>
              <a:t>a[2]='r';</a:t>
            </a:r>
            <a:endParaRPr lang="pt-BR" altLang="zh-CN" sz="1600" smtClean="0"/>
          </a:p>
        </p:txBody>
      </p:sp>
      <p:sp>
        <p:nvSpPr>
          <p:cNvPr id="19" name="圆角矩形 18">
            <a:extLst>
              <a:ext uri="{FF2B5EF4-FFF2-40B4-BE49-F238E27FC236}">
                <a16:creationId xmlns:a16="http://schemas.microsoft.com/office/drawing/2014/main" xmlns="" id="{5382CD89-35B6-4BD4-B332-B011068CC402}"/>
              </a:ext>
            </a:extLst>
          </p:cNvPr>
          <p:cNvSpPr/>
          <p:nvPr/>
        </p:nvSpPr>
        <p:spPr>
          <a:xfrm>
            <a:off x="6069999"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smtClean="0"/>
              <a:t>*</a:t>
            </a:r>
            <a:r>
              <a:rPr lang="en-US" altLang="zh-CN" sz="1600" smtClean="0"/>
              <a:t>b="House"</a:t>
            </a:r>
            <a:r>
              <a:rPr lang="pt-BR" altLang="zh-CN" sz="1600" smtClean="0"/>
              <a:t>;</a:t>
            </a:r>
          </a:p>
          <a:p>
            <a:pPr defTabSz="363538">
              <a:lnSpc>
                <a:spcPct val="120000"/>
              </a:lnSpc>
            </a:pPr>
            <a:r>
              <a:rPr lang="en-US" altLang="zh-CN" sz="1600" smtClean="0"/>
              <a:t>b[2]='r';</a:t>
            </a:r>
            <a:endParaRPr lang="pt-BR" altLang="zh-CN" sz="1600" smtClean="0"/>
          </a:p>
        </p:txBody>
      </p:sp>
      <p:pic>
        <p:nvPicPr>
          <p:cNvPr id="20" name="图片 19">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5199983" y="4536233"/>
            <a:ext cx="552450" cy="542925"/>
          </a:xfrm>
          <a:prstGeom prst="rect">
            <a:avLst/>
          </a:prstGeom>
        </p:spPr>
      </p:pic>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8042656" y="4520527"/>
            <a:ext cx="542925" cy="552450"/>
          </a:xfrm>
          <a:prstGeom prst="rect">
            <a:avLst/>
          </a:prstGeom>
        </p:spPr>
      </p:pic>
      <p:sp>
        <p:nvSpPr>
          <p:cNvPr id="21" name="圆角矩形 20">
            <a:extLst>
              <a:ext uri="{FF2B5EF4-FFF2-40B4-BE49-F238E27FC236}">
                <a16:creationId xmlns:a16="http://schemas.microsoft.com/office/drawing/2014/main" xmlns="" id="{5382CD89-35B6-4BD4-B332-B011068CC402}"/>
              </a:ext>
            </a:extLst>
          </p:cNvPr>
          <p:cNvSpPr/>
          <p:nvPr/>
        </p:nvSpPr>
        <p:spPr>
          <a:xfrm>
            <a:off x="7782340" y="5679549"/>
            <a:ext cx="2842590"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t>char *format="a=%d,b=%f\n";</a:t>
            </a:r>
          </a:p>
          <a:p>
            <a:pPr defTabSz="363538">
              <a:lnSpc>
                <a:spcPct val="120000"/>
              </a:lnSpc>
            </a:pPr>
            <a:r>
              <a:rPr lang="en-US" altLang="zh-CN" sz="1600" smtClean="0"/>
              <a:t>printf(format,a,b);</a:t>
            </a:r>
            <a:endParaRPr lang="pt-BR" altLang="zh-CN" sz="1600" smtClean="0"/>
          </a:p>
        </p:txBody>
      </p:sp>
    </p:spTree>
    <p:extLst>
      <p:ext uri="{BB962C8B-B14F-4D97-AF65-F5344CB8AC3E}">
        <p14:creationId xmlns:p14="http://schemas.microsoft.com/office/powerpoint/2010/main" xmlns="" val="2443829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a:t>使用字符指针变量和字符数组的比较</a:t>
            </a:r>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8.21】</a:t>
            </a:r>
            <a:r>
              <a:rPr lang="zh-CN" altLang="en-US" sz="2000">
                <a:solidFill>
                  <a:schemeClr val="accent1"/>
                </a:solidFill>
              </a:rPr>
              <a:t>改变指针变量的值。 </a:t>
            </a:r>
          </a:p>
        </p:txBody>
      </p:sp>
      <p:sp>
        <p:nvSpPr>
          <p:cNvPr id="13" name="圆角矩形 12">
            <a:extLst>
              <a:ext uri="{FF2B5EF4-FFF2-40B4-BE49-F238E27FC236}">
                <a16:creationId xmlns:a16="http://schemas.microsoft.com/office/drawing/2014/main" xmlns="" id="{5382CD89-35B6-4BD4-B332-B011068CC402}"/>
              </a:ext>
            </a:extLst>
          </p:cNvPr>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love China!";</a:t>
            </a:r>
          </a:p>
          <a:p>
            <a:pPr defTabSz="363538">
              <a:lnSpc>
                <a:spcPct val="120000"/>
              </a:lnSpc>
            </a:pPr>
            <a:r>
              <a:rPr lang="en-US" altLang="zh-CN" sz="1400"/>
              <a:t>	a=a+7;	</a:t>
            </a:r>
            <a:r>
              <a:rPr lang="en-US" altLang="zh-CN" sz="1400" smtClean="0"/>
              <a:t>		</a:t>
            </a:r>
            <a:r>
              <a:rPr lang="en-US" altLang="zh-CN" sz="1400" smtClean="0">
                <a:solidFill>
                  <a:srgbClr val="008000"/>
                </a:solidFill>
              </a:rPr>
              <a:t>//</a:t>
            </a:r>
            <a:r>
              <a:rPr lang="zh-CN" altLang="en-US" sz="1400">
                <a:solidFill>
                  <a:srgbClr val="008000"/>
                </a:solidFill>
              </a:rPr>
              <a:t>改变指针变量的值，即改变指针变量的指向</a:t>
            </a:r>
          </a:p>
          <a:p>
            <a:pPr defTabSz="363538">
              <a:lnSpc>
                <a:spcPct val="120000"/>
              </a:lnSpc>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4367212" y="3090862"/>
            <a:ext cx="3457575" cy="676275"/>
          </a:xfrm>
          <a:prstGeom prst="rect">
            <a:avLst/>
          </a:prstGeom>
        </p:spPr>
      </p:pic>
      <p:sp>
        <p:nvSpPr>
          <p:cNvPr id="15" name="圆角矩形 14">
            <a:extLst>
              <a:ext uri="{FF2B5EF4-FFF2-40B4-BE49-F238E27FC236}">
                <a16:creationId xmlns:a16="http://schemas.microsoft.com/office/drawing/2014/main" xmlns="" id="{5382CD89-35B6-4BD4-B332-B011068CC402}"/>
              </a:ext>
            </a:extLst>
          </p:cNvPr>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t>
            </a:r>
            <a:r>
              <a:rPr lang="en-US" altLang="zh-CN" sz="1400" smtClean="0"/>
              <a:t>str[]={"</a:t>
            </a:r>
            <a:r>
              <a:rPr lang="en-US" altLang="zh-CN" sz="1400"/>
              <a:t>I love China</a:t>
            </a:r>
            <a:r>
              <a:rPr lang="en-US" altLang="zh-CN" sz="1400" smtClean="0"/>
              <a:t>!"};</a:t>
            </a:r>
            <a:endParaRPr lang="en-US" altLang="zh-CN" sz="1400"/>
          </a:p>
          <a:p>
            <a:pPr defTabSz="363538">
              <a:lnSpc>
                <a:spcPct val="120000"/>
              </a:lnSpc>
            </a:pPr>
            <a:r>
              <a:rPr lang="en-US" altLang="zh-CN" sz="1400"/>
              <a:t>	</a:t>
            </a:r>
            <a:r>
              <a:rPr lang="en-US" altLang="zh-CN" sz="1400" smtClean="0"/>
              <a:t>str=str+7;</a:t>
            </a:r>
          </a:p>
          <a:p>
            <a:pPr defTabSz="363538">
              <a:lnSpc>
                <a:spcPct val="120000"/>
              </a:lnSpc>
            </a:pPr>
            <a:r>
              <a:rPr lang="zh-CN" altLang="en-US" sz="1400"/>
              <a:t>	</a:t>
            </a:r>
            <a:r>
              <a:rPr lang="en-US" altLang="zh-CN" sz="1400"/>
              <a:t>printf("%s\n</a:t>
            </a:r>
            <a:r>
              <a:rPr lang="en-US" altLang="zh-CN" sz="1400" smtClean="0"/>
              <a:t>",str);</a:t>
            </a:r>
            <a:endParaRPr lang="zh-CN" altLang="en-US" sz="1400">
              <a:solidFill>
                <a:srgbClr val="008000"/>
              </a:solidFill>
            </a:endParaRP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16" name="图片 15">
            <a:extLst>
              <a:ext uri="{FF2B5EF4-FFF2-40B4-BE49-F238E27FC236}">
                <a16:creationId xmlns:a16="http://schemas.microsoft.com/office/drawing/2014/main" xmlns="" id="{F85C959A-118B-495F-B8CB-F9B90295EF73}"/>
              </a:ext>
            </a:extLst>
          </p:cNvPr>
          <p:cNvPicPr>
            <a:picLocks noChangeAspect="1"/>
          </p:cNvPicPr>
          <p:nvPr/>
        </p:nvPicPr>
        <p:blipFill>
          <a:blip r:embed="rId4" cstate="print"/>
          <a:stretch>
            <a:fillRect/>
          </a:stretch>
        </p:blipFill>
        <p:spPr>
          <a:xfrm>
            <a:off x="7281862" y="4578704"/>
            <a:ext cx="542925" cy="552450"/>
          </a:xfrm>
          <a:prstGeom prst="rect">
            <a:avLst/>
          </a:prstGeom>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a</a:t>
              </a:r>
              <a:r>
                <a:rPr lang="zh-CN" altLang="en-US" sz="1400">
                  <a:solidFill>
                    <a:schemeClr val="bg1"/>
                  </a:solidFill>
                </a:rPr>
                <a:t>的值是可以变化的。</a:t>
              </a:r>
              <a:r>
                <a:rPr lang="en-US" altLang="zh-CN" sz="1400">
                  <a:solidFill>
                    <a:schemeClr val="bg1"/>
                  </a:solidFill>
                </a:rPr>
                <a:t>printf</a:t>
              </a:r>
              <a:r>
                <a:rPr lang="zh-CN" altLang="en-US" sz="1400">
                  <a:solidFill>
                    <a:schemeClr val="bg1"/>
                  </a:solidFill>
                </a:rPr>
                <a:t>函数输出字符串时，从指针变量</a:t>
              </a:r>
              <a:r>
                <a:rPr lang="en-US" altLang="zh-CN" sz="1400">
                  <a:solidFill>
                    <a:schemeClr val="bg1"/>
                  </a:solidFill>
                </a:rPr>
                <a:t>a</a:t>
              </a:r>
              <a:r>
                <a:rPr lang="zh-CN" altLang="en-US" sz="1400">
                  <a:solidFill>
                    <a:schemeClr val="bg1"/>
                  </a:solidFill>
                </a:rPr>
                <a:t>当时所指向的元素开始，逐个输出各个字符，直到</a:t>
              </a:r>
              <a:r>
                <a:rPr lang="zh-CN" altLang="en-US" sz="1400" smtClean="0">
                  <a:solidFill>
                    <a:schemeClr val="bg1"/>
                  </a:solidFill>
                </a:rPr>
                <a:t>遇</a:t>
              </a:r>
              <a:r>
                <a:rPr lang="en-US" altLang="zh-CN" sz="1400">
                  <a:solidFill>
                    <a:schemeClr val="bg1"/>
                  </a:solidFill>
                </a:rPr>
                <a:t>'</a:t>
              </a:r>
              <a:r>
                <a:rPr lang="en-US" altLang="zh-CN" sz="1400" smtClean="0">
                  <a:solidFill>
                    <a:schemeClr val="bg1"/>
                  </a:solidFill>
                </a:rPr>
                <a:t>\0'</a:t>
              </a:r>
              <a:r>
                <a:rPr lang="zh-CN" altLang="en-US" sz="1400" smtClean="0">
                  <a:solidFill>
                    <a:schemeClr val="bg1"/>
                  </a:solidFill>
                </a:rPr>
                <a:t>为止</a:t>
              </a:r>
              <a:r>
                <a:rPr lang="zh-CN" altLang="en-US" sz="1400">
                  <a:solidFill>
                    <a:schemeClr val="bg1"/>
                  </a:solidFill>
                </a:rPr>
                <a:t>。而数组名虽然代表地址，但它是常量，它的值是不能改变的。</a:t>
              </a:r>
              <a:endParaRPr lang="en-US" altLang="zh-CN" sz="1400" b="1">
                <a:solidFill>
                  <a:schemeClr val="bg1"/>
                </a:solidFill>
              </a:endParaRPr>
            </a:p>
          </p:txBody>
        </p:sp>
      </p:grpSp>
    </p:spTree>
    <p:extLst>
      <p:ext uri="{BB962C8B-B14F-4D97-AF65-F5344CB8AC3E}">
        <p14:creationId xmlns:p14="http://schemas.microsoft.com/office/powerpoint/2010/main" xmlns="" val="18331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指向函数的指针</a:t>
            </a:r>
            <a:endParaRPr lang="zh-CN" altLang="en-US" dirty="0"/>
          </a:p>
        </p:txBody>
      </p:sp>
    </p:spTree>
    <p:extLst>
      <p:ext uri="{BB962C8B-B14F-4D97-AF65-F5344CB8AC3E}">
        <p14:creationId xmlns:p14="http://schemas.microsoft.com/office/powerpoint/2010/main" xmlns="" val="650575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什么是函数的指针</a:t>
            </a:r>
          </a:p>
        </p:txBody>
      </p:sp>
      <p:sp>
        <p:nvSpPr>
          <p:cNvPr id="14" name="MH_Desc_1"/>
          <p:cNvSpPr/>
          <p:nvPr>
            <p:custDataLst>
              <p:tags r:id="rId1"/>
            </p:custDataLst>
          </p:nvPr>
        </p:nvSpPr>
        <p:spPr>
          <a:xfrm>
            <a:off x="693415" y="1351722"/>
            <a:ext cx="10749062" cy="46117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如果在程序中定义了一个函数，在编译时会把函数的源代码转换为可执行代码并分配一段存储空间。这段内存空间有一个起始地址，也称为函数的入口地址。每次调用函数时都从该地址入口开始执行此段函数代码</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b="1" smtClean="0">
                <a:solidFill>
                  <a:schemeClr val="tx1"/>
                </a:solidFill>
              </a:rPr>
              <a:t>函数</a:t>
            </a:r>
            <a:r>
              <a:rPr lang="zh-CN" altLang="en-US" b="1">
                <a:solidFill>
                  <a:schemeClr val="tx1"/>
                </a:solidFill>
              </a:rPr>
              <a:t>名就是函数的指针，它代表函数的起始地址。</a:t>
            </a: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定义一个指向函数的指针变量，用来存放某一函数的起始地址，这就意味着此指针变量指向该函数。例如</a:t>
            </a:r>
            <a:r>
              <a:rPr lang="en-US" altLang="zh-CN">
                <a:solidFill>
                  <a:schemeClr val="tx1"/>
                </a:solidFill>
              </a:rPr>
              <a:t>: </a:t>
            </a:r>
          </a:p>
          <a:p>
            <a:pPr algn="just">
              <a:lnSpc>
                <a:spcPct val="150000"/>
              </a:lnSpc>
              <a:spcBef>
                <a:spcPts val="600"/>
              </a:spcBef>
              <a:spcAft>
                <a:spcPts val="600"/>
              </a:spcAft>
              <a:defRPr/>
            </a:pPr>
            <a:r>
              <a:rPr lang="zh-CN" altLang="en-US" smtClean="0">
                <a:solidFill>
                  <a:schemeClr val="tx1"/>
                </a:solidFill>
              </a:rPr>
              <a:t>定义</a:t>
            </a:r>
            <a:r>
              <a:rPr lang="en-US" altLang="zh-CN">
                <a:solidFill>
                  <a:schemeClr val="tx1"/>
                </a:solidFill>
              </a:rPr>
              <a:t>p</a:t>
            </a:r>
            <a:r>
              <a:rPr lang="zh-CN" altLang="en-US">
                <a:solidFill>
                  <a:schemeClr val="tx1"/>
                </a:solidFill>
              </a:rPr>
              <a:t>是一个指向函数的指针变量，它可以指向函数类型为整型且有两个整型参数的函数。此时，指针变量</a:t>
            </a:r>
            <a:r>
              <a:rPr lang="en-US" altLang="zh-CN">
                <a:solidFill>
                  <a:schemeClr val="tx1"/>
                </a:solidFill>
              </a:rPr>
              <a:t>p</a:t>
            </a:r>
            <a:r>
              <a:rPr lang="zh-CN" altLang="en-US">
                <a:solidFill>
                  <a:schemeClr val="tx1"/>
                </a:solidFill>
              </a:rPr>
              <a:t>的类型用</a:t>
            </a:r>
            <a:r>
              <a:rPr lang="en-US" altLang="zh-CN" smtClean="0">
                <a:solidFill>
                  <a:schemeClr val="tx1"/>
                </a:solidFill>
              </a:rPr>
              <a:t>int (*)(</a:t>
            </a:r>
            <a:r>
              <a:rPr lang="en-US" altLang="zh-CN">
                <a:solidFill>
                  <a:schemeClr val="tx1"/>
                </a:solidFill>
              </a:rPr>
              <a:t>int,int)</a:t>
            </a:r>
            <a:r>
              <a:rPr lang="zh-CN" altLang="en-US">
                <a:solidFill>
                  <a:schemeClr val="tx1"/>
                </a:solidFill>
              </a:rPr>
              <a:t>表示。</a:t>
            </a:r>
            <a:endParaRPr lang="en-US" altLang="zh-CN">
              <a:solidFill>
                <a:schemeClr val="tx1"/>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1414706" y="381876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int (*p)(int,int);</a:t>
            </a:r>
          </a:p>
        </p:txBody>
      </p:sp>
    </p:spTree>
    <p:extLst>
      <p:ext uri="{BB962C8B-B14F-4D97-AF65-F5344CB8AC3E}">
        <p14:creationId xmlns:p14="http://schemas.microsoft.com/office/powerpoint/2010/main" xmlns="" val="2690018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用函数指针变量调用函数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8.22】</a:t>
            </a:r>
            <a:r>
              <a:rPr lang="zh-CN" altLang="en-US" sz="2000">
                <a:solidFill>
                  <a:schemeClr val="accent1"/>
                </a:solidFill>
              </a:rPr>
              <a:t>用函数求整数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68909" y="1920559"/>
            <a:ext cx="4359682"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a,b,c;</a:t>
            </a:r>
          </a:p>
          <a:p>
            <a:pPr defTabSz="363538">
              <a:lnSpc>
                <a:spcPct val="120000"/>
              </a:lnSpc>
            </a:pPr>
            <a:r>
              <a:rPr lang="en-US" altLang="zh-CN" sz="1400"/>
              <a:t>	printf("please enter a and b:");</a:t>
            </a:r>
          </a:p>
          <a:p>
            <a:pPr defTabSz="363538">
              <a:lnSpc>
                <a:spcPct val="120000"/>
              </a:lnSpc>
            </a:pPr>
            <a:r>
              <a:rPr lang="en-US" altLang="zh-CN" sz="1400"/>
              <a:t>	scanf("%d,%d",&amp;a,&amp;b);</a:t>
            </a:r>
          </a:p>
          <a:p>
            <a:pPr defTabSz="363538">
              <a:lnSpc>
                <a:spcPct val="120000"/>
              </a:lnSpc>
            </a:pPr>
            <a:r>
              <a:rPr lang="en-US" altLang="zh-CN" sz="1400"/>
              <a:t>	c=max(a,b);	</a:t>
            </a:r>
            <a:r>
              <a:rPr lang="en-US" altLang="zh-CN" sz="1400" smtClean="0"/>
              <a:t>	</a:t>
            </a:r>
            <a:r>
              <a:rPr lang="en-US" altLang="zh-CN" sz="1400" smtClean="0">
                <a:solidFill>
                  <a:srgbClr val="008000"/>
                </a:solidFill>
              </a:rPr>
              <a:t>//</a:t>
            </a:r>
            <a:r>
              <a:rPr lang="zh-CN" altLang="en-US" sz="1400">
                <a:solidFill>
                  <a:srgbClr val="008000"/>
                </a:solidFill>
              </a:rPr>
              <a:t>通过函数名调用</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printf("a=%d\nb=%d\nmax=%d\n",a,b,c);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max(int x,int y)	</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lnSpc>
                <a:spcPct val="120000"/>
              </a:lnSpc>
            </a:pPr>
            <a:r>
              <a:rPr lang="en-US" altLang="zh-CN" sz="1400"/>
              <a:t>{	int z;</a:t>
            </a:r>
          </a:p>
          <a:p>
            <a:pPr defTabSz="363538">
              <a:lnSpc>
                <a:spcPct val="120000"/>
              </a:lnSpc>
            </a:pPr>
            <a:r>
              <a:rPr lang="en-US" altLang="zh-CN" sz="1400"/>
              <a:t>	if(x&gt;y)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2518638" cy="369332"/>
          </a:xfrm>
          <a:prstGeom prst="rect">
            <a:avLst/>
          </a:prstGeom>
        </p:spPr>
        <p:txBody>
          <a:bodyPr wrap="none">
            <a:spAutoFit/>
          </a:bodyPr>
          <a:lstStyle/>
          <a:p>
            <a:r>
              <a:rPr lang="zh-CN" altLang="en-US"/>
              <a:t>(1)通过函数名调用函数</a:t>
            </a:r>
          </a:p>
        </p:txBody>
      </p:sp>
      <p:pic>
        <p:nvPicPr>
          <p:cNvPr id="6" name="图片 5"/>
          <p:cNvPicPr>
            <a:picLocks noChangeAspect="1"/>
          </p:cNvPicPr>
          <p:nvPr/>
        </p:nvPicPr>
        <p:blipFill>
          <a:blip r:embed="rId3" cstate="print"/>
          <a:stretch>
            <a:fillRect/>
          </a:stretch>
        </p:blipFill>
        <p:spPr>
          <a:xfrm>
            <a:off x="2229288" y="5291841"/>
            <a:ext cx="3457575" cy="1123950"/>
          </a:xfrm>
          <a:prstGeom prst="rect">
            <a:avLst/>
          </a:prstGeom>
        </p:spPr>
      </p:pic>
      <p:sp>
        <p:nvSpPr>
          <p:cNvPr id="13" name="矩形 12"/>
          <p:cNvSpPr/>
          <p:nvPr/>
        </p:nvSpPr>
        <p:spPr>
          <a:xfrm>
            <a:off x="5540314" y="1519835"/>
            <a:ext cx="3966150" cy="369332"/>
          </a:xfrm>
          <a:prstGeom prst="rect">
            <a:avLst/>
          </a:prstGeom>
        </p:spPr>
        <p:txBody>
          <a:bodyPr wrap="none">
            <a:spAutoFit/>
          </a:bodyPr>
          <a:lstStyle/>
          <a:p>
            <a:r>
              <a:rPr lang="en-US" altLang="zh-CN"/>
              <a:t>(2) </a:t>
            </a:r>
            <a:r>
              <a:rPr lang="zh-CN" altLang="en-US"/>
              <a:t>通过指针变量调用它所指向的</a:t>
            </a:r>
            <a:r>
              <a:rPr lang="zh-CN" altLang="en-US" smtClean="0"/>
              <a:t>函数</a:t>
            </a:r>
            <a:endParaRPr lang="zh-CN" altLang="en-US"/>
          </a:p>
        </p:txBody>
      </p:sp>
      <p:sp>
        <p:nvSpPr>
          <p:cNvPr id="15" name="圆角矩形 12">
            <a:extLst>
              <a:ext uri="{FF2B5EF4-FFF2-40B4-BE49-F238E27FC236}">
                <a16:creationId xmlns:a16="http://schemas.microsoft.com/office/drawing/2014/main" xmlns="" id="{5382CD89-35B6-4BD4-B332-B011068CC402}"/>
              </a:ext>
            </a:extLst>
          </p:cNvPr>
          <p:cNvSpPr/>
          <p:nvPr/>
        </p:nvSpPr>
        <p:spPr>
          <a:xfrm>
            <a:off x="5686863" y="1921411"/>
            <a:ext cx="4470929"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r>
              <a:rPr lang="en-US" altLang="zh-CN" sz="1400">
                <a:solidFill>
                  <a:srgbClr val="008000"/>
                </a:solidFill>
              </a:rPr>
              <a:t>p</a:t>
            </a:r>
          </a:p>
          <a:p>
            <a:pPr defTabSz="363538">
              <a:lnSpc>
                <a:spcPct val="120000"/>
              </a:lnSpc>
            </a:pPr>
            <a:r>
              <a:rPr lang="en-US" altLang="zh-CN" sz="1400"/>
              <a:t>	int a,b,c;</a:t>
            </a:r>
          </a:p>
          <a:p>
            <a:pPr defTabSz="363538">
              <a:lnSpc>
                <a:spcPct val="120000"/>
              </a:lnSpc>
            </a:pPr>
            <a:r>
              <a:rPr lang="en-US" altLang="zh-CN" sz="1400"/>
              <a:t>	</a:t>
            </a:r>
            <a:r>
              <a:rPr lang="en-US" altLang="zh-CN" sz="1400">
                <a:solidFill>
                  <a:schemeClr val="accent6"/>
                </a:solidFill>
              </a:rPr>
              <a:t>p=max;</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printf("please enter a and b:");</a:t>
            </a:r>
          </a:p>
          <a:p>
            <a:pPr defTabSz="363538">
              <a:lnSpc>
                <a:spcPct val="120000"/>
              </a:lnSpc>
            </a:pPr>
            <a:r>
              <a:rPr lang="en-US" altLang="zh-CN" sz="1400"/>
              <a:t>	scanf("%d,%d",&amp;a,&amp;b);</a:t>
            </a:r>
          </a:p>
          <a:p>
            <a:pPr defTabSz="363538">
              <a:lnSpc>
                <a:spcPct val="120000"/>
              </a:lnSpc>
            </a:pPr>
            <a:r>
              <a:rPr lang="en-US" altLang="zh-CN" sz="1400"/>
              <a:t>	</a:t>
            </a:r>
            <a:r>
              <a:rPr lang="en-US" altLang="zh-CN" sz="1400">
                <a:solidFill>
                  <a:schemeClr val="accent6"/>
                </a:solidFill>
              </a:rPr>
              <a:t>c=(*p)(a,b);</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通过指针变量调用</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printf("a=%d\nb=%d\nmax=%d\n",a,b,c);</a:t>
            </a:r>
          </a:p>
          <a:p>
            <a:pPr defTabSz="363538">
              <a:lnSpc>
                <a:spcPct val="120000"/>
              </a:lnSpc>
            </a:pPr>
            <a:r>
              <a:rPr lang="en-US" altLang="zh-CN" sz="1400"/>
              <a:t>	return 0;</a:t>
            </a:r>
          </a:p>
          <a:p>
            <a:pPr defTabSz="363538">
              <a:lnSpc>
                <a:spcPct val="120000"/>
              </a:lnSpc>
            </a:pPr>
            <a:r>
              <a:rPr lang="en-US" altLang="zh-CN" sz="1400" smtClean="0"/>
              <a:t>}</a:t>
            </a:r>
            <a:endParaRPr lang="en-US" altLang="zh-CN" sz="1400"/>
          </a:p>
          <a:p>
            <a:pPr defTabSz="363538">
              <a:lnSpc>
                <a:spcPct val="120000"/>
              </a:lnSpc>
            </a:pPr>
            <a:r>
              <a:rPr lang="en-US" altLang="zh-CN" sz="1400"/>
              <a:t>int max(int x,int y</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lnSpc>
                <a:spcPct val="120000"/>
              </a:lnSpc>
            </a:pPr>
            <a:r>
              <a:rPr lang="en-US" altLang="zh-CN" sz="1400"/>
              <a:t>{	int z;</a:t>
            </a:r>
          </a:p>
          <a:p>
            <a:pPr defTabSz="363538">
              <a:lnSpc>
                <a:spcPct val="120000"/>
              </a:lnSpc>
            </a:pPr>
            <a:r>
              <a:rPr lang="en-US" altLang="zh-CN" sz="1400"/>
              <a:t>	if(x&gt;y)z=x;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mc:AlternateContent xmlns:mc="http://schemas.openxmlformats.org/markup-compatibility/2006">
        <mc:Choice xmlns:a14="http://schemas.microsoft.com/office/drawing/2010/main" xmlns="" Requires="a14">
          <p:graphicFrame>
            <p:nvGraphicFramePr>
              <p:cNvPr id="16" name="表格 15"/>
              <p:cNvGraphicFramePr>
                <a:graphicFrameLocks noGrp="1"/>
              </p:cNvGraphicFramePr>
              <p:nvPr>
                <p:extLst>
                  <p:ext uri="{D42A27DB-BD31-4B8C-83A1-F6EECF244321}">
                    <p14:modId xmlns:p14="http://schemas.microsoft.com/office/powerpoint/2010/main" val="1515836183"/>
                  </p:ext>
                </p:extLst>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738932588"/>
                        </a:ext>
                      </a:extLst>
                    </a:gridCol>
                    <a:gridCol w="720000">
                      <a:extLst>
                        <a:ext uri="{9D8B030D-6E8A-4147-A177-3AD203B41FA5}">
                          <a16:colId xmlns:a16="http://schemas.microsoft.com/office/drawing/2014/main" val="2830740394"/>
                        </a:ext>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939545"/>
                      </a:ext>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val="178712775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16:rowId xmlns:a16="http://schemas.microsoft.com/office/drawing/2014/main" val="267216354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84807217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77101906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a:p>
                      </a:txBody>
                      <a:tcPr marT="0" marB="0" anchor="ctr">
                        <a:lnL w="12700" cmpd="sng">
                          <a:noFill/>
                        </a:lnL>
                        <a:lnR w="12700" cmpd="sng">
                          <a:noFill/>
                        </a:lnR>
                      </a:tcPr>
                    </a:tc>
                    <a:extLst>
                      <a:ext uri="{0D108BD9-81ED-4DB2-BD59-A6C34878D82A}">
                        <a16:rowId xmlns:a16="http://schemas.microsoft.com/office/drawing/2014/main" val="374743658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156376020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389436843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val="2429788745"/>
                      </a:ext>
                    </a:extLst>
                  </a:tr>
                </a:tbl>
              </a:graphicData>
            </a:graphic>
          </p:graphicFrame>
        </mc:Choice>
        <mc:Fallback>
          <p:graphicFrame>
            <p:nvGraphicFramePr>
              <p:cNvPr id="16" name="表格 15"/>
              <p:cNvGraphicFramePr>
                <a:graphicFrameLocks noGrp="1"/>
              </p:cNvGraphicFramePr>
              <p:nvPr>
                <p:extLst>
                  <p:ext uri="{D42A27DB-BD31-4B8C-83A1-F6EECF244321}">
                    <p14:modId xmlns:p14="http://schemas.microsoft.com/office/powerpoint/2010/main" xmlns="" xmlns:a14="http://schemas.microsoft.com/office/drawing/2010/main" val="1515836183"/>
                  </p:ext>
                </p:extLst>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xmlns:a14="http://schemas.microsoft.com/office/drawing/2010/main" val="738932588"/>
                        </a:ext>
                      </a:extLst>
                    </a:gridCol>
                    <a:gridCol w="720000">
                      <a:extLst>
                        <a:ext uri="{9D8B030D-6E8A-4147-A177-3AD203B41FA5}">
                          <a16:colId xmlns:a16="http://schemas.microsoft.com/office/drawing/2014/main" xmlns="" xmlns:a14="http://schemas.microsoft.com/office/drawing/2010/main" val="2830740394"/>
                        </a:ext>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xmlns:a14="http://schemas.microsoft.com/office/drawing/2010/main" val="2318939545"/>
                      </a:ext>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xmlns="" xmlns:a14="http://schemas.microsoft.com/office/drawing/2010/main" val="178712775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2672163541"/>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1848072173"/>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177101906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endParaRPr lang="zh-CN"/>
                        </a:p>
                      </a:txBody>
                      <a:tcPr marT="0" marB="0" anchor="ctr">
                        <a:lnL w="12700" cmpd="sng">
                          <a:noFill/>
                        </a:lnL>
                        <a:lnR w="12700" cmpd="sng">
                          <a:noFill/>
                        </a:lnR>
                        <a:blipFill>
                          <a:blip r:embed="rId4"/>
                          <a:stretch>
                            <a:fillRect l="-74790" t="-166250" r="-840" b="-33750"/>
                          </a:stretch>
                        </a:blipFill>
                      </a:tcPr>
                    </a:tc>
                    <a:extLst>
                      <a:ext uri="{0D108BD9-81ED-4DB2-BD59-A6C34878D82A}">
                        <a16:rowId xmlns:a16="http://schemas.microsoft.com/office/drawing/2014/main" xmlns="" xmlns:a14="http://schemas.microsoft.com/office/drawing/2010/main" val="3747436585"/>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1563760208"/>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3894368434"/>
                      </a:ext>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16:rowId xmlns:a16="http://schemas.microsoft.com/office/drawing/2014/main" xmlns="" xmlns:a14="http://schemas.microsoft.com/office/drawing/2010/main" val="2429788745"/>
                      </a:ext>
                    </a:extLst>
                  </a:tr>
                </a:tbl>
              </a:graphicData>
            </a:graphic>
          </p:graphicFrame>
        </mc:Fallback>
      </mc:AlternateContent>
      <p:cxnSp>
        <p:nvCxnSpPr>
          <p:cNvPr id="17" name="直接箭头连接符 16"/>
          <p:cNvCxnSpPr/>
          <p:nvPr/>
        </p:nvCxnSpPr>
        <p:spPr>
          <a:xfrm>
            <a:off x="10366634" y="2650850"/>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187199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mtClean="0">
                <a:solidFill>
                  <a:schemeClr val="tx1"/>
                </a:solidFill>
              </a:rPr>
              <a:t>int </a:t>
            </a:r>
            <a:r>
              <a:rPr lang="zh-CN" altLang="en-US" smtClean="0">
                <a:solidFill>
                  <a:schemeClr val="tx1"/>
                </a:solidFill>
              </a:rPr>
              <a:t>*</a:t>
            </a:r>
            <a:r>
              <a:rPr lang="en-US" altLang="zh-CN" smtClean="0">
                <a:solidFill>
                  <a:schemeClr val="tx1"/>
                </a:solidFill>
              </a:rPr>
              <a:t>pointer_1</a:t>
            </a:r>
            <a:r>
              <a:rPr lang="en-US" altLang="zh-CN">
                <a:solidFill>
                  <a:schemeClr val="tx1"/>
                </a:solidFill>
              </a:rPr>
              <a:t>, </a:t>
            </a:r>
            <a:r>
              <a:rPr lang="zh-CN" altLang="en-US" smtClean="0">
                <a:solidFill>
                  <a:schemeClr val="tx1"/>
                </a:solidFill>
              </a:rPr>
              <a:t>*</a:t>
            </a:r>
            <a:r>
              <a:rPr lang="en-US" altLang="zh-CN" smtClean="0">
                <a:solidFill>
                  <a:schemeClr val="tx1"/>
                </a:solidFill>
              </a:rPr>
              <a:t>pointer_2</a:t>
            </a:r>
            <a:r>
              <a:rPr lang="en-US" altLang="zh-CN">
                <a:solidFill>
                  <a:schemeClr val="tx1"/>
                </a:solidFill>
              </a:rPr>
              <a:t>;</a:t>
            </a:r>
            <a:endParaRPr lang="zh-CN" altLang="en-US">
              <a:solidFill>
                <a:srgbClr val="008000"/>
              </a:solidFill>
            </a:endParaRPr>
          </a:p>
        </p:txBody>
      </p:sp>
      <p:sp>
        <p:nvSpPr>
          <p:cNvPr id="6" name="MH_Desc_1"/>
          <p:cNvSpPr/>
          <p:nvPr>
            <p:custDataLst>
              <p:tags r:id="rId1"/>
            </p:custDataLst>
          </p:nvPr>
        </p:nvSpPr>
        <p:spPr>
          <a:xfrm>
            <a:off x="839551" y="1911647"/>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前面</a:t>
            </a:r>
            <a:r>
              <a:rPr lang="zh-CN" altLang="en-US">
                <a:solidFill>
                  <a:schemeClr val="tx1"/>
                </a:solidFill>
              </a:rPr>
              <a:t>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在</a:t>
            </a:r>
            <a:r>
              <a:rPr lang="zh-CN" altLang="en-US">
                <a:solidFill>
                  <a:schemeClr val="tx1"/>
                </a:solidFill>
              </a:rPr>
              <a:t>定义指针变量时要</a:t>
            </a:r>
            <a:r>
              <a:rPr lang="zh-CN" altLang="en-US" b="1">
                <a:solidFill>
                  <a:schemeClr val="tx1"/>
                </a:solidFill>
              </a:rPr>
              <a:t>注意</a:t>
            </a:r>
            <a:r>
              <a:rPr lang="en-US" altLang="zh-CN">
                <a:solidFill>
                  <a:schemeClr val="tx1"/>
                </a:solidFill>
              </a:rPr>
              <a:t>: </a:t>
            </a:r>
          </a:p>
          <a:p>
            <a:pPr algn="just">
              <a:lnSpc>
                <a:spcPct val="150000"/>
              </a:lnSpc>
              <a:defRPr/>
            </a:pPr>
            <a:r>
              <a:rPr lang="en-US" altLang="zh-CN" smtClean="0">
                <a:solidFill>
                  <a:schemeClr val="tx1"/>
                </a:solidFill>
              </a:rPr>
              <a:t>(1) </a:t>
            </a:r>
            <a:r>
              <a:rPr lang="zh-CN" altLang="en-US" smtClean="0">
                <a:solidFill>
                  <a:schemeClr val="tx1"/>
                </a:solidFill>
              </a:rPr>
              <a:t>指针</a:t>
            </a:r>
            <a:r>
              <a:rPr lang="zh-CN" altLang="en-US">
                <a:solidFill>
                  <a:schemeClr val="tx1"/>
                </a:solidFill>
              </a:rPr>
              <a:t>变量前面的</a:t>
            </a:r>
            <a:r>
              <a:rPr lang="zh-CN" altLang="en-US" smtClean="0">
                <a:solidFill>
                  <a:schemeClr val="tx1"/>
                </a:solidFill>
              </a:rPr>
              <a:t>“*”</a:t>
            </a:r>
            <a:r>
              <a:rPr lang="zh-CN" altLang="en-US">
                <a:solidFill>
                  <a:schemeClr val="tx1"/>
                </a:solidFill>
              </a:rPr>
              <a:t>表示该变量为指针型变量。指针变量</a:t>
            </a:r>
            <a:r>
              <a:rPr lang="zh-CN" altLang="en-US" smtClean="0">
                <a:solidFill>
                  <a:schemeClr val="tx1"/>
                </a:solidFill>
              </a:rPr>
              <a:t>名则不包含“*”。</a:t>
            </a:r>
            <a:endParaRPr lang="en-US" altLang="zh-CN" smtClean="0">
              <a:solidFill>
                <a:schemeClr val="tx1"/>
              </a:solidFill>
            </a:endParaRPr>
          </a:p>
          <a:p>
            <a:pPr algn="just">
              <a:lnSpc>
                <a:spcPct val="150000"/>
              </a:lnSpc>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smtClean="0">
                <a:solidFill>
                  <a:schemeClr val="tx1"/>
                </a:solidFill>
              </a:rPr>
              <a:t>int </a:t>
            </a:r>
            <a:r>
              <a:rPr lang="zh-CN" altLang="en-US" b="1" smtClean="0">
                <a:solidFill>
                  <a:schemeClr val="tx1"/>
                </a:solidFill>
              </a:rPr>
              <a:t>*</a:t>
            </a:r>
            <a:r>
              <a:rPr lang="en-US" altLang="zh-CN" b="1" smtClean="0">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(4</a:t>
            </a:r>
            <a:r>
              <a:rPr lang="en-US" altLang="zh-CN" smtClean="0">
                <a:solidFill>
                  <a:schemeClr val="tx1"/>
                </a:solidFill>
              </a:rPr>
              <a:t>) </a:t>
            </a:r>
            <a:r>
              <a:rPr lang="zh-CN" altLang="en-US" smtClean="0">
                <a:solidFill>
                  <a:schemeClr val="tx1"/>
                </a:solidFill>
              </a:rPr>
              <a:t>指针</a:t>
            </a:r>
            <a:r>
              <a:rPr lang="zh-CN" altLang="en-US">
                <a:solidFill>
                  <a:schemeClr val="tx1"/>
                </a:solidFill>
              </a:rPr>
              <a:t>变量中只能存放地址（指针），不要将一个整数赋给一个指针变量。</a:t>
            </a:r>
            <a:endParaRPr lang="en-US" altLang="zh-CN">
              <a:solidFill>
                <a:schemeClr val="tx1"/>
              </a:solidFill>
            </a:endParaRPr>
          </a:p>
        </p:txBody>
      </p:sp>
    </p:spTree>
    <p:extLst>
      <p:ext uri="{BB962C8B-B14F-4D97-AF65-F5344CB8AC3E}">
        <p14:creationId xmlns:p14="http://schemas.microsoft.com/office/powerpoint/2010/main" xmlns="" val="3034948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怎样定义和使用指向函数的指针变量</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指针变量名</a:t>
            </a:r>
            <a:r>
              <a:rPr lang="en-US" altLang="zh-CN" b="1" smtClean="0"/>
              <a:t>)(</a:t>
            </a:r>
            <a:r>
              <a:rPr lang="zh-CN" altLang="en-US" b="1" smtClean="0"/>
              <a:t>函数参数表列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mtClean="0">
                <a:solidFill>
                  <a:schemeClr val="tx1"/>
                </a:solidFill>
              </a:rPr>
              <a:t>(</a:t>
            </a:r>
            <a:r>
              <a:rPr lang="en-US" altLang="zh-CN">
                <a:solidFill>
                  <a:schemeClr val="tx1"/>
                </a:solidFill>
              </a:rPr>
              <a:t>1) </a:t>
            </a:r>
            <a:r>
              <a:rPr lang="zh-CN" altLang="en-US">
                <a:solidFill>
                  <a:schemeClr val="tx1"/>
                </a:solidFill>
              </a:rPr>
              <a:t>定义指向函数的指针变量，并不意味着这个指针变量可以指向任何函数，它只能指向在定义时指定的类型的函数</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en-US" altLang="zh-CN">
                <a:solidFill>
                  <a:schemeClr val="tx1"/>
                </a:solidFill>
              </a:rPr>
              <a:t>(2)  </a:t>
            </a:r>
            <a:r>
              <a:rPr lang="zh-CN" altLang="en-US">
                <a:solidFill>
                  <a:schemeClr val="tx1"/>
                </a:solidFill>
              </a:rPr>
              <a:t>如果要用指针调用函数，必须先使指针变量指向该函数</a:t>
            </a:r>
            <a:r>
              <a:rPr lang="zh-CN" altLang="en-US" smtClean="0">
                <a:solidFill>
                  <a:schemeClr val="tx1"/>
                </a:solidFill>
              </a:rPr>
              <a:t>。</a:t>
            </a:r>
            <a:endParaRPr lang="zh-CN" altLang="en-US">
              <a:solidFill>
                <a:schemeClr val="tx1"/>
              </a:solidFill>
            </a:endParaRPr>
          </a:p>
          <a:p>
            <a:pPr algn="just">
              <a:lnSpc>
                <a:spcPct val="120000"/>
              </a:lnSpc>
              <a:spcAft>
                <a:spcPts val="600"/>
              </a:spcAft>
              <a:defRPr/>
            </a:pPr>
            <a:r>
              <a:rPr lang="en-US" altLang="zh-CN">
                <a:solidFill>
                  <a:schemeClr val="tx1"/>
                </a:solidFill>
              </a:rPr>
              <a:t>(3) </a:t>
            </a:r>
            <a:r>
              <a:rPr lang="zh-CN" altLang="en-US">
                <a:solidFill>
                  <a:schemeClr val="tx1"/>
                </a:solidFill>
              </a:rPr>
              <a:t>在给函数指针变量赋值时，只须给出函数名而不必给出</a:t>
            </a:r>
            <a:r>
              <a:rPr lang="zh-CN" altLang="en-US" smtClean="0">
                <a:solidFill>
                  <a:schemeClr val="tx1"/>
                </a:solidFill>
              </a:rPr>
              <a:t>参数</a:t>
            </a:r>
            <a:r>
              <a:rPr lang="zh-CN" altLang="en-US">
                <a:solidFill>
                  <a:schemeClr val="tx1"/>
                </a:solidFill>
              </a:rPr>
              <a:t>。</a:t>
            </a:r>
            <a:endParaRPr lang="en-US" altLang="zh-CN">
              <a:solidFill>
                <a:schemeClr val="tx1"/>
              </a:solidFill>
            </a:endParaRPr>
          </a:p>
          <a:p>
            <a:pPr algn="just">
              <a:lnSpc>
                <a:spcPct val="120000"/>
              </a:lnSpc>
              <a:spcAft>
                <a:spcPts val="600"/>
              </a:spcAft>
              <a:defRPr/>
            </a:pPr>
            <a:r>
              <a:rPr lang="en-US" altLang="zh-CN" smtClean="0">
                <a:solidFill>
                  <a:schemeClr val="tx1"/>
                </a:solidFill>
              </a:rPr>
              <a:t>(</a:t>
            </a:r>
            <a:r>
              <a:rPr lang="en-US" altLang="zh-CN">
                <a:solidFill>
                  <a:schemeClr val="tx1"/>
                </a:solidFill>
              </a:rPr>
              <a:t>4) </a:t>
            </a:r>
            <a:r>
              <a:rPr lang="zh-CN" altLang="en-US">
                <a:solidFill>
                  <a:schemeClr val="tx1"/>
                </a:solidFill>
              </a:rPr>
              <a:t>用函数指针变量调用函数时，只须将</a:t>
            </a:r>
            <a:r>
              <a:rPr lang="en-US" altLang="zh-CN">
                <a:solidFill>
                  <a:schemeClr val="tx1"/>
                </a:solidFill>
              </a:rPr>
              <a:t>(*p)</a:t>
            </a:r>
            <a:r>
              <a:rPr lang="zh-CN" altLang="en-US">
                <a:solidFill>
                  <a:schemeClr val="tx1"/>
                </a:solidFill>
              </a:rPr>
              <a:t>代替函数名即可（</a:t>
            </a:r>
            <a:r>
              <a:rPr lang="en-US" altLang="zh-CN">
                <a:solidFill>
                  <a:schemeClr val="tx1"/>
                </a:solidFill>
              </a:rPr>
              <a:t>p</a:t>
            </a:r>
            <a:r>
              <a:rPr lang="zh-CN" altLang="en-US">
                <a:solidFill>
                  <a:schemeClr val="tx1"/>
                </a:solidFill>
              </a:rPr>
              <a:t>为指针变量名），在</a:t>
            </a:r>
            <a:r>
              <a:rPr lang="en-US" altLang="zh-CN">
                <a:solidFill>
                  <a:schemeClr val="tx1"/>
                </a:solidFill>
              </a:rPr>
              <a:t>(*p)</a:t>
            </a:r>
            <a:r>
              <a:rPr lang="zh-CN" altLang="en-US">
                <a:solidFill>
                  <a:schemeClr val="tx1"/>
                </a:solidFill>
              </a:rPr>
              <a:t>之后的括号中根据需要写上实参</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en-US" altLang="zh-CN" smtClean="0">
                <a:solidFill>
                  <a:schemeClr val="tx1"/>
                </a:solidFill>
              </a:rPr>
              <a:t>(</a:t>
            </a:r>
            <a:r>
              <a:rPr lang="en-US" altLang="zh-CN">
                <a:solidFill>
                  <a:schemeClr val="tx1"/>
                </a:solidFill>
              </a:rPr>
              <a:t>5) </a:t>
            </a:r>
            <a:r>
              <a:rPr lang="zh-CN" altLang="en-US">
                <a:solidFill>
                  <a:schemeClr val="tx1"/>
                </a:solidFill>
              </a:rPr>
              <a:t>对指向函数的指针变量不能进行算术运算，如</a:t>
            </a:r>
            <a:r>
              <a:rPr lang="en-US" altLang="zh-CN">
                <a:solidFill>
                  <a:schemeClr val="tx1"/>
                </a:solidFill>
              </a:rPr>
              <a:t>p+n,p++,p--</a:t>
            </a:r>
            <a:r>
              <a:rPr lang="zh-CN" altLang="en-US">
                <a:solidFill>
                  <a:schemeClr val="tx1"/>
                </a:solidFill>
              </a:rPr>
              <a:t>等运算是无意义的</a:t>
            </a:r>
            <a:r>
              <a:rPr lang="zh-CN" altLang="en-US" smtClean="0">
                <a:solidFill>
                  <a:schemeClr val="tx1"/>
                </a:solidFill>
              </a:rPr>
              <a:t>。</a:t>
            </a:r>
            <a:endParaRPr lang="zh-CN" altLang="en-US">
              <a:solidFill>
                <a:schemeClr val="tx1"/>
              </a:solidFill>
            </a:endParaRPr>
          </a:p>
          <a:p>
            <a:pPr algn="just">
              <a:lnSpc>
                <a:spcPct val="120000"/>
              </a:lnSpc>
              <a:spcAft>
                <a:spcPts val="600"/>
              </a:spcAft>
              <a:defRPr/>
            </a:pPr>
            <a:r>
              <a:rPr lang="en-US" altLang="zh-CN">
                <a:solidFill>
                  <a:schemeClr val="tx1"/>
                </a:solidFill>
              </a:rPr>
              <a:t>(6) </a:t>
            </a:r>
            <a:r>
              <a:rPr lang="zh-CN" altLang="en-US">
                <a:solidFill>
                  <a:schemeClr val="tx1"/>
                </a:solidFill>
              </a:rPr>
              <a:t>用函数名调用函数，只能调用所指定的一个函数，而通过指针变量调用函数比较灵活，可以根据不同情况先后调用不同的函数</a:t>
            </a:r>
            <a:r>
              <a:rPr lang="zh-CN" altLang="en-US" smtClean="0">
                <a:solidFill>
                  <a:schemeClr val="tx1"/>
                </a:solidFill>
              </a:rPr>
              <a:t>。</a:t>
            </a:r>
            <a:endParaRPr lang="zh-CN" altLang="en-US" dirty="0">
              <a:solidFill>
                <a:schemeClr val="tx1"/>
              </a:solidFill>
            </a:endParaRPr>
          </a:p>
        </p:txBody>
      </p:sp>
      <p:sp>
        <p:nvSpPr>
          <p:cNvPr id="15" name="圆角矩形 14"/>
          <p:cNvSpPr/>
          <p:nvPr/>
        </p:nvSpPr>
        <p:spPr>
          <a:xfrm>
            <a:off x="5800889" y="1441173"/>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t>
            </a:r>
            <a:r>
              <a:rPr lang="en-US" altLang="zh-CN" sz="1600" smtClean="0"/>
              <a:t>(*p)(int,int);</a:t>
            </a:r>
            <a:endParaRPr lang="en-US" altLang="zh-CN" sz="1600"/>
          </a:p>
        </p:txBody>
      </p:sp>
    </p:spTree>
    <p:extLst>
      <p:ext uri="{BB962C8B-B14F-4D97-AF65-F5344CB8AC3E}">
        <p14:creationId xmlns:p14="http://schemas.microsoft.com/office/powerpoint/2010/main" xmlns="" val="1052370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怎样定义和使用指向函数的指针变量</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8.23】</a:t>
            </a:r>
            <a:r>
              <a:rPr lang="zh-CN" altLang="en-US" sz="2000">
                <a:solidFill>
                  <a:schemeClr val="accent1"/>
                </a:solidFill>
              </a:rPr>
              <a:t>输入两个整数，然后让用户选择</a:t>
            </a:r>
            <a:r>
              <a:rPr lang="en-US" altLang="zh-CN" sz="2000">
                <a:solidFill>
                  <a:schemeClr val="accent1"/>
                </a:solidFill>
              </a:rPr>
              <a:t>1</a:t>
            </a:r>
            <a:r>
              <a:rPr lang="zh-CN" altLang="en-US" sz="2000">
                <a:solidFill>
                  <a:schemeClr val="accent1"/>
                </a:solidFill>
              </a:rPr>
              <a:t>或</a:t>
            </a:r>
            <a:r>
              <a:rPr lang="en-US" altLang="zh-CN" sz="2000">
                <a:solidFill>
                  <a:schemeClr val="accent1"/>
                </a:solidFill>
              </a:rPr>
              <a:t>2</a:t>
            </a:r>
            <a:r>
              <a:rPr lang="zh-CN" altLang="en-US" sz="2000">
                <a:solidFill>
                  <a:schemeClr val="accent1"/>
                </a:solidFill>
              </a:rPr>
              <a:t>，选</a:t>
            </a:r>
            <a:r>
              <a:rPr lang="en-US" altLang="zh-CN" sz="2000">
                <a:solidFill>
                  <a:schemeClr val="accent1"/>
                </a:solidFill>
              </a:rPr>
              <a:t>1</a:t>
            </a:r>
            <a:r>
              <a:rPr lang="zh-CN" altLang="en-US" sz="2000">
                <a:solidFill>
                  <a:schemeClr val="accent1"/>
                </a:solidFill>
              </a:rPr>
              <a:t>时调用</a:t>
            </a:r>
            <a:r>
              <a:rPr lang="en-US" altLang="zh-CN" sz="2000">
                <a:solidFill>
                  <a:schemeClr val="accent1"/>
                </a:solidFill>
              </a:rPr>
              <a:t>max</a:t>
            </a:r>
            <a:r>
              <a:rPr lang="zh-CN" altLang="en-US" sz="2000">
                <a:solidFill>
                  <a:schemeClr val="accent1"/>
                </a:solidFill>
              </a:rPr>
              <a:t>函数，输出二者中的大数，选</a:t>
            </a:r>
            <a:r>
              <a:rPr lang="en-US" altLang="zh-CN" sz="2000">
                <a:solidFill>
                  <a:schemeClr val="accent1"/>
                </a:solidFill>
              </a:rPr>
              <a:t>2</a:t>
            </a:r>
            <a:r>
              <a:rPr lang="zh-CN" altLang="en-US" sz="2000">
                <a:solidFill>
                  <a:schemeClr val="accent1"/>
                </a:solidFill>
              </a:rPr>
              <a:t>时调用</a:t>
            </a:r>
            <a:r>
              <a:rPr lang="en-US" altLang="zh-CN" sz="2000">
                <a:solidFill>
                  <a:schemeClr val="accent1"/>
                </a:solidFill>
              </a:rPr>
              <a:t>min</a:t>
            </a:r>
            <a:r>
              <a:rPr lang="zh-CN" altLang="en-US" sz="2000">
                <a:solidFill>
                  <a:schemeClr val="accent1"/>
                </a:solidFill>
              </a:rPr>
              <a:t>函数，输出二者中的小数。</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58969" y="1873633"/>
            <a:ext cx="9528031" cy="4735889"/>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min(int x,int y);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p>
          <a:p>
            <a:pPr defTabSz="363538">
              <a:lnSpc>
                <a:spcPct val="120000"/>
              </a:lnSpc>
            </a:pPr>
            <a:r>
              <a:rPr lang="zh-CN" altLang="en-US" sz="1400"/>
              <a:t>	</a:t>
            </a:r>
            <a:r>
              <a:rPr lang="en-US" altLang="zh-CN" sz="1400"/>
              <a:t>int a,b,c,n;</a:t>
            </a:r>
          </a:p>
          <a:p>
            <a:pPr defTabSz="363538">
              <a:lnSpc>
                <a:spcPct val="120000"/>
              </a:lnSpc>
            </a:pPr>
            <a:r>
              <a:rPr lang="en-US" altLang="zh-CN" sz="1400"/>
              <a:t>	printf("please enter a and b:");</a:t>
            </a:r>
          </a:p>
          <a:p>
            <a:pPr defTabSz="363538">
              <a:lnSpc>
                <a:spcPct val="120000"/>
              </a:lnSpc>
            </a:pPr>
            <a:r>
              <a:rPr lang="en-US" altLang="zh-CN" sz="1400"/>
              <a:t>	scanf("%d,%d",&amp;a,&amp;b);</a:t>
            </a:r>
          </a:p>
          <a:p>
            <a:pPr defTabSz="363538">
              <a:lnSpc>
                <a:spcPct val="120000"/>
              </a:lnSpc>
            </a:pPr>
            <a:r>
              <a:rPr lang="en-US" altLang="zh-CN" sz="1400"/>
              <a:t>	printf("please choose 1 or 2:");</a:t>
            </a:r>
          </a:p>
          <a:p>
            <a:pPr defTabSz="363538">
              <a:lnSpc>
                <a:spcPct val="120000"/>
              </a:lnSpc>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戓</a:t>
            </a:r>
            <a:r>
              <a:rPr lang="en-US" altLang="zh-CN" sz="1400">
                <a:solidFill>
                  <a:srgbClr val="008000"/>
                </a:solidFill>
              </a:rPr>
              <a:t>2</a:t>
            </a:r>
          </a:p>
          <a:p>
            <a:pPr defTabSz="363538">
              <a:lnSpc>
                <a:spcPct val="120000"/>
              </a:lnSpc>
            </a:pPr>
            <a:r>
              <a:rPr lang="en-US" altLang="zh-CN" sz="1400"/>
              <a:t>	if(n==1)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1</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a:lnSpc>
                <a:spcPct val="120000"/>
              </a:lnSpc>
            </a:pPr>
            <a:r>
              <a:rPr lang="zh-CN" altLang="en-US" sz="1400"/>
              <a:t>	</a:t>
            </a:r>
            <a:r>
              <a:rPr lang="en-US" altLang="zh-CN" sz="1400"/>
              <a:t>else if (n==2) </a:t>
            </a:r>
            <a:r>
              <a:rPr lang="en-US" altLang="zh-CN" sz="1400">
                <a:solidFill>
                  <a:schemeClr val="accent6"/>
                </a:solidFill>
              </a:rPr>
              <a:t>p=min;</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2</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min</a:t>
            </a:r>
            <a:r>
              <a:rPr lang="zh-CN" altLang="en-US" sz="1400">
                <a:solidFill>
                  <a:srgbClr val="008000"/>
                </a:solidFill>
              </a:rPr>
              <a:t>函数</a:t>
            </a:r>
          </a:p>
          <a:p>
            <a:pPr defTabSz="363538">
              <a:lnSpc>
                <a:spcPct val="120000"/>
              </a:lnSpc>
            </a:pPr>
            <a:r>
              <a:rPr lang="zh-CN" altLang="en-US" sz="1400"/>
              <a:t>	</a:t>
            </a:r>
            <a:r>
              <a:rPr lang="en-US" altLang="zh-CN" sz="1400">
                <a:solidFill>
                  <a:schemeClr val="accent6"/>
                </a:solidFill>
              </a:rPr>
              <a:t>c=(*p)(a,b);</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a:t>
            </a:r>
            <a:r>
              <a:rPr lang="zh-CN" altLang="en-US" sz="1400">
                <a:solidFill>
                  <a:srgbClr val="008000"/>
                </a:solidFill>
              </a:rPr>
              <a:t>指向的函数</a:t>
            </a:r>
          </a:p>
          <a:p>
            <a:pPr defTabSz="363538">
              <a:lnSpc>
                <a:spcPct val="120000"/>
              </a:lnSpc>
            </a:pPr>
            <a:r>
              <a:rPr lang="zh-CN" altLang="en-US" sz="1400"/>
              <a:t>	</a:t>
            </a:r>
            <a:r>
              <a:rPr lang="en-US" altLang="zh-CN" sz="1400"/>
              <a:t>printf("a=%d,b=%d\n",a,b);</a:t>
            </a:r>
          </a:p>
          <a:p>
            <a:pPr defTabSz="363538">
              <a:lnSpc>
                <a:spcPct val="120000"/>
              </a:lnSpc>
            </a:pPr>
            <a:r>
              <a:rPr lang="en-US" altLang="zh-CN" sz="1400"/>
              <a:t>	if(n==1) printf("max=%d\n",c);</a:t>
            </a:r>
          </a:p>
          <a:p>
            <a:pPr defTabSz="363538">
              <a:lnSpc>
                <a:spcPct val="120000"/>
              </a:lnSpc>
            </a:pPr>
            <a:r>
              <a:rPr lang="en-US" altLang="zh-CN" sz="1400"/>
              <a:t>	else printf("min=%d\n",c);</a:t>
            </a:r>
          </a:p>
          <a:p>
            <a:pPr defTabSz="363538">
              <a:lnSpc>
                <a:spcPct val="120000"/>
              </a:lnSpc>
            </a:pPr>
            <a:r>
              <a:rPr lang="en-US" altLang="zh-CN" sz="1400"/>
              <a:t>	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max(int x,int y)</a:t>
            </a:r>
          </a:p>
          <a:p>
            <a:pPr defTabSz="363538">
              <a:lnSpc>
                <a:spcPct val="120000"/>
              </a:lnSpc>
            </a:pPr>
            <a:r>
              <a:rPr lang="en-US" altLang="zh-CN" sz="1400"/>
              <a:t>{	int z;</a:t>
            </a:r>
          </a:p>
          <a:p>
            <a:pPr defTabSz="363538">
              <a:lnSpc>
                <a:spcPct val="120000"/>
              </a:lnSpc>
            </a:pPr>
            <a:r>
              <a:rPr lang="en-US" altLang="zh-CN" sz="1400"/>
              <a:t>	if(x&gt;y)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min(int x,int y)</a:t>
            </a:r>
          </a:p>
          <a:p>
            <a:pPr defTabSz="363538">
              <a:lnSpc>
                <a:spcPct val="120000"/>
              </a:lnSpc>
            </a:pPr>
            <a:r>
              <a:rPr lang="en-US" altLang="zh-CN" sz="1400"/>
              <a:t>{	int z;</a:t>
            </a:r>
          </a:p>
          <a:p>
            <a:pPr defTabSz="363538">
              <a:lnSpc>
                <a:spcPct val="120000"/>
              </a:lnSpc>
            </a:pPr>
            <a:r>
              <a:rPr lang="en-US" altLang="zh-CN" sz="1400"/>
              <a:t>	if(x&lt;y) z=x;</a:t>
            </a:r>
          </a:p>
          <a:p>
            <a:pPr defTabSz="363538">
              <a:lnSpc>
                <a:spcPct val="120000"/>
              </a:lnSpc>
            </a:pPr>
            <a:r>
              <a:rPr lang="en-US" altLang="zh-CN" sz="1400"/>
              <a:t>	else z=y;</a:t>
            </a:r>
          </a:p>
          <a:p>
            <a:pPr defTabSz="363538">
              <a:lnSpc>
                <a:spcPct val="120000"/>
              </a:lnSpc>
            </a:pPr>
            <a:r>
              <a:rPr lang="en-US" altLang="zh-CN" sz="1400"/>
              <a:t>	return(z);</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422875" y="1873633"/>
            <a:ext cx="0" cy="473588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260127" y="2394986"/>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260127" y="5648008"/>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7" name="图片 6"/>
          <p:cNvPicPr>
            <a:picLocks noChangeAspect="1"/>
          </p:cNvPicPr>
          <p:nvPr/>
        </p:nvPicPr>
        <p:blipFill>
          <a:blip r:embed="rId15" cstate="print"/>
          <a:stretch>
            <a:fillRect/>
          </a:stretch>
        </p:blipFill>
        <p:spPr>
          <a:xfrm>
            <a:off x="7568440" y="2176877"/>
            <a:ext cx="3495675" cy="1152525"/>
          </a:xfrm>
          <a:prstGeom prst="rect">
            <a:avLst/>
          </a:prstGeom>
        </p:spPr>
      </p:pic>
      <p:pic>
        <p:nvPicPr>
          <p:cNvPr id="8" name="图片 7"/>
          <p:cNvPicPr>
            <a:picLocks noChangeAspect="1"/>
          </p:cNvPicPr>
          <p:nvPr/>
        </p:nvPicPr>
        <p:blipFill>
          <a:blip r:embed="rId16" cstate="print"/>
          <a:stretch>
            <a:fillRect/>
          </a:stretch>
        </p:blipFill>
        <p:spPr>
          <a:xfrm>
            <a:off x="7591629" y="3986444"/>
            <a:ext cx="3495675" cy="1126705"/>
          </a:xfrm>
          <a:prstGeom prst="rect">
            <a:avLst/>
          </a:prstGeom>
        </p:spPr>
      </p:pic>
    </p:spTree>
    <p:extLst>
      <p:ext uri="{BB962C8B-B14F-4D97-AF65-F5344CB8AC3E}">
        <p14:creationId xmlns:p14="http://schemas.microsoft.com/office/powerpoint/2010/main" xmlns="" val="24090110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用指向函数的指针作函数参数</a:t>
            </a:r>
          </a:p>
        </p:txBody>
      </p:sp>
      <p:sp>
        <p:nvSpPr>
          <p:cNvPr id="8" name="MH_Desc_1"/>
          <p:cNvSpPr/>
          <p:nvPr>
            <p:custDataLst>
              <p:tags r:id="rId1"/>
            </p:custDataLst>
          </p:nvPr>
        </p:nvSpPr>
        <p:spPr>
          <a:xfrm>
            <a:off x="1159565" y="1451113"/>
            <a:ext cx="9942444" cy="4184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b="1">
                <a:solidFill>
                  <a:schemeClr val="tx1"/>
                </a:solidFill>
              </a:rPr>
              <a:t>指向函数的指针变量的一个重要用途是把函数的入口地址作为参数传递到其他函数。</a:t>
            </a:r>
          </a:p>
          <a:p>
            <a:pPr algn="just">
              <a:lnSpc>
                <a:spcPct val="120000"/>
              </a:lnSpc>
              <a:spcAft>
                <a:spcPts val="600"/>
              </a:spcAft>
              <a:defRPr/>
            </a:pPr>
            <a:r>
              <a:rPr lang="zh-CN" altLang="en-US" smtClean="0">
                <a:solidFill>
                  <a:schemeClr val="tx1"/>
                </a:solidFill>
              </a:rPr>
              <a:t>指向</a:t>
            </a:r>
            <a:r>
              <a:rPr lang="zh-CN" altLang="en-US">
                <a:solidFill>
                  <a:schemeClr val="tx1"/>
                </a:solidFill>
              </a:rPr>
              <a:t>函数的指针可以作为函数参数，把函数的入口地址传递给形参，这样就能够在被调用的函数中使用实参函数。它的原理可以简述如下</a:t>
            </a:r>
            <a:r>
              <a:rPr lang="en-US" altLang="zh-CN">
                <a:solidFill>
                  <a:schemeClr val="tx1"/>
                </a:solidFill>
              </a:rPr>
              <a:t>: </a:t>
            </a:r>
            <a:r>
              <a:rPr lang="zh-CN" altLang="en-US">
                <a:solidFill>
                  <a:schemeClr val="tx1"/>
                </a:solidFill>
              </a:rPr>
              <a:t>有一个函数（假设函数名为</a:t>
            </a:r>
            <a:r>
              <a:rPr lang="en-US" altLang="zh-CN">
                <a:solidFill>
                  <a:schemeClr val="tx1"/>
                </a:solidFill>
              </a:rPr>
              <a:t>fun</a:t>
            </a:r>
            <a:r>
              <a:rPr lang="zh-CN" altLang="en-US">
                <a:solidFill>
                  <a:schemeClr val="tx1"/>
                </a:solidFill>
              </a:rPr>
              <a:t>），它有两个形参（</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），定义</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为指向函数的指针变量。在调用函数</a:t>
            </a:r>
            <a:r>
              <a:rPr lang="en-US" altLang="zh-CN">
                <a:solidFill>
                  <a:schemeClr val="tx1"/>
                </a:solidFill>
              </a:rPr>
              <a:t>fun</a:t>
            </a:r>
            <a:r>
              <a:rPr lang="zh-CN" altLang="en-US">
                <a:solidFill>
                  <a:schemeClr val="tx1"/>
                </a:solidFill>
              </a:rPr>
              <a:t>时，实参为两个函数名</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，给形参传递的是函数</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的入口地址。这样在函数</a:t>
            </a:r>
            <a:r>
              <a:rPr lang="en-US" altLang="zh-CN">
                <a:solidFill>
                  <a:schemeClr val="tx1"/>
                </a:solidFill>
              </a:rPr>
              <a:t>fun</a:t>
            </a:r>
            <a:r>
              <a:rPr lang="zh-CN" altLang="en-US">
                <a:solidFill>
                  <a:schemeClr val="tx1"/>
                </a:solidFill>
              </a:rPr>
              <a:t>中就可以调用</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函数了。</a:t>
            </a:r>
            <a:endParaRPr lang="zh-CN" altLang="en-US" dirty="0">
              <a:solidFill>
                <a:schemeClr val="tx1"/>
              </a:solidFill>
            </a:endParaRPr>
          </a:p>
        </p:txBody>
      </p:sp>
      <p:sp>
        <p:nvSpPr>
          <p:cNvPr id="6" name="圆角矩形 5">
            <a:extLst>
              <a:ext uri="{FF2B5EF4-FFF2-40B4-BE49-F238E27FC236}">
                <a16:creationId xmlns:a16="http://schemas.microsoft.com/office/drawing/2014/main" xmlns="" id="{5382CD89-35B6-4BD4-B332-B011068CC402}"/>
              </a:ext>
            </a:extLst>
          </p:cNvPr>
          <p:cNvSpPr/>
          <p:nvPr/>
        </p:nvSpPr>
        <p:spPr>
          <a:xfrm>
            <a:off x="1159565" y="3864864"/>
            <a:ext cx="7836986" cy="1627884"/>
          </a:xfrm>
          <a:prstGeom prst="roundRect">
            <a:avLst>
              <a:gd name="adj" fmla="val 39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void fun(int (*x1)(int), int(*x2) (int,int))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fun</a:t>
            </a:r>
            <a:r>
              <a:rPr lang="zh-CN" altLang="en-US" sz="1600">
                <a:solidFill>
                  <a:srgbClr val="008000"/>
                </a:solidFill>
              </a:rPr>
              <a:t>函数，形参是指向函数的指针变量</a:t>
            </a:r>
          </a:p>
          <a:p>
            <a:pPr algn="just" defTabSz="360363">
              <a:lnSpc>
                <a:spcPct val="120000"/>
              </a:lnSpc>
              <a:defRPr/>
            </a:pPr>
            <a:r>
              <a:rPr lang="en-US" altLang="zh-CN" sz="1600">
                <a:solidFill>
                  <a:schemeClr val="tx1"/>
                </a:solidFill>
              </a:rPr>
              <a:t>{	int a,b,i=3,j=5;</a:t>
            </a:r>
          </a:p>
          <a:p>
            <a:pPr algn="just" defTabSz="360363">
              <a:lnSpc>
                <a:spcPct val="120000"/>
              </a:lnSpc>
              <a:defRPr/>
            </a:pPr>
            <a:r>
              <a:rPr lang="en-US" altLang="zh-CN" sz="1600">
                <a:solidFill>
                  <a:schemeClr val="tx1"/>
                </a:solidFill>
              </a:rPr>
              <a:t>	a=(*x1)(i);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调用</a:t>
            </a:r>
            <a:r>
              <a:rPr lang="en-US" altLang="zh-CN" sz="1600">
                <a:solidFill>
                  <a:srgbClr val="008000"/>
                </a:solidFill>
              </a:rPr>
              <a:t>f1</a:t>
            </a:r>
            <a:r>
              <a:rPr lang="zh-CN" altLang="en-US" sz="1600">
                <a:solidFill>
                  <a:srgbClr val="008000"/>
                </a:solidFill>
              </a:rPr>
              <a:t>函数，</a:t>
            </a:r>
            <a:r>
              <a:rPr lang="en-US" altLang="zh-CN" sz="1600">
                <a:solidFill>
                  <a:srgbClr val="008000"/>
                </a:solidFill>
              </a:rPr>
              <a:t>i</a:t>
            </a:r>
            <a:r>
              <a:rPr lang="zh-CN" altLang="en-US" sz="1600">
                <a:solidFill>
                  <a:srgbClr val="008000"/>
                </a:solidFill>
              </a:rPr>
              <a:t>是实参</a:t>
            </a:r>
          </a:p>
          <a:p>
            <a:pPr algn="just" defTabSz="360363">
              <a:lnSpc>
                <a:spcPct val="120000"/>
              </a:lnSpc>
              <a:defRPr/>
            </a:pPr>
            <a:r>
              <a:rPr lang="zh-CN" altLang="en-US" sz="1600">
                <a:solidFill>
                  <a:schemeClr val="tx1"/>
                </a:solidFill>
              </a:rPr>
              <a:t>	</a:t>
            </a:r>
            <a:r>
              <a:rPr lang="en-US" altLang="zh-CN" sz="1600">
                <a:solidFill>
                  <a:schemeClr val="tx1"/>
                </a:solidFill>
              </a:rPr>
              <a:t>b=(*x2)(i,j);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调用</a:t>
            </a:r>
            <a:r>
              <a:rPr lang="en-US" altLang="zh-CN" sz="1600">
                <a:solidFill>
                  <a:srgbClr val="008000"/>
                </a:solidFill>
              </a:rPr>
              <a:t>f2</a:t>
            </a:r>
            <a:r>
              <a:rPr lang="zh-CN" altLang="en-US" sz="1600">
                <a:solidFill>
                  <a:srgbClr val="008000"/>
                </a:solidFill>
              </a:rPr>
              <a:t>函数，</a:t>
            </a:r>
            <a:r>
              <a:rPr lang="en-US" altLang="zh-CN" sz="1600">
                <a:solidFill>
                  <a:srgbClr val="008000"/>
                </a:solidFill>
              </a:rPr>
              <a:t>i,j</a:t>
            </a:r>
            <a:r>
              <a:rPr lang="zh-CN" altLang="en-US" sz="1600">
                <a:solidFill>
                  <a:srgbClr val="008000"/>
                </a:solidFill>
              </a:rPr>
              <a:t>是实参</a:t>
            </a:r>
          </a:p>
          <a:p>
            <a:pPr algn="just" defTabSz="360363">
              <a:lnSpc>
                <a:spcPct val="120000"/>
              </a:lnSpc>
              <a:defRPr/>
            </a:pPr>
            <a:r>
              <a:rPr lang="en-US" altLang="zh-CN" sz="1600">
                <a:solidFill>
                  <a:schemeClr val="tx1"/>
                </a:solidFill>
              </a:rPr>
              <a:t>}</a:t>
            </a:r>
          </a:p>
        </p:txBody>
      </p:sp>
      <p:sp>
        <p:nvSpPr>
          <p:cNvPr id="3" name="文本框 2"/>
          <p:cNvSpPr txBox="1"/>
          <p:nvPr/>
        </p:nvSpPr>
        <p:spPr>
          <a:xfrm>
            <a:off x="1249018" y="3325676"/>
            <a:ext cx="4764156" cy="338554"/>
          </a:xfrm>
          <a:prstGeom prst="rect">
            <a:avLst/>
          </a:prstGeom>
          <a:noFill/>
        </p:spPr>
        <p:txBody>
          <a:bodyPr wrap="square" rtlCol="0">
            <a:spAutoFit/>
          </a:bodyPr>
          <a:lstStyle/>
          <a:p>
            <a:r>
              <a:rPr lang="zh-CN" altLang="en-US" sz="1600" smtClean="0">
                <a:solidFill>
                  <a:schemeClr val="accent1"/>
                </a:solidFill>
              </a:rPr>
              <a:t>实参函数名</a:t>
            </a:r>
            <a:r>
              <a:rPr lang="en-US" altLang="zh-CN" sz="1600" smtClean="0">
                <a:solidFill>
                  <a:schemeClr val="accent1"/>
                </a:solidFill>
              </a:rPr>
              <a:t>  f1                f2</a:t>
            </a:r>
            <a:endParaRPr lang="zh-CN" altLang="en-US" sz="1600">
              <a:solidFill>
                <a:schemeClr val="accent1"/>
              </a:solidFill>
            </a:endParaRPr>
          </a:p>
        </p:txBody>
      </p:sp>
      <p:cxnSp>
        <p:nvCxnSpPr>
          <p:cNvPr id="5" name="直接箭头连接符 4"/>
          <p:cNvCxnSpPr/>
          <p:nvPr/>
        </p:nvCxnSpPr>
        <p:spPr>
          <a:xfrm>
            <a:off x="2544417"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631096"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297781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用指向函数的指针作函数参数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8.24】</a:t>
            </a:r>
            <a:r>
              <a:rPr lang="zh-CN" altLang="en-US" sz="2000">
                <a:solidFill>
                  <a:schemeClr val="accent1"/>
                </a:solidFill>
              </a:rPr>
              <a:t>有两个整数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，由用户输入</a:t>
            </a:r>
            <a:r>
              <a:rPr lang="en-US" altLang="zh-CN" sz="2000">
                <a:solidFill>
                  <a:schemeClr val="accent1"/>
                </a:solidFill>
              </a:rPr>
              <a:t>1,2</a:t>
            </a:r>
            <a:r>
              <a:rPr lang="zh-CN" altLang="en-US" sz="2000">
                <a:solidFill>
                  <a:schemeClr val="accent1"/>
                </a:solidFill>
              </a:rPr>
              <a:t>或</a:t>
            </a:r>
            <a:r>
              <a:rPr lang="en-US" altLang="zh-CN" sz="2000">
                <a:solidFill>
                  <a:schemeClr val="accent1"/>
                </a:solidFill>
              </a:rPr>
              <a:t>3</a:t>
            </a:r>
            <a:r>
              <a:rPr lang="zh-CN" altLang="en-US" sz="2000">
                <a:solidFill>
                  <a:schemeClr val="accent1"/>
                </a:solidFill>
              </a:rPr>
              <a:t>。如输入</a:t>
            </a:r>
            <a:r>
              <a:rPr lang="en-US" altLang="zh-CN" sz="2000">
                <a:solidFill>
                  <a:schemeClr val="accent1"/>
                </a:solidFill>
              </a:rPr>
              <a:t>1</a:t>
            </a:r>
            <a:r>
              <a:rPr lang="zh-CN" altLang="en-US" sz="2000">
                <a:solidFill>
                  <a:schemeClr val="accent1"/>
                </a:solidFill>
              </a:rPr>
              <a:t>，程序就给出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中的大者，输入</a:t>
            </a:r>
            <a:r>
              <a:rPr lang="en-US" altLang="zh-CN" sz="2000">
                <a:solidFill>
                  <a:schemeClr val="accent1"/>
                </a:solidFill>
              </a:rPr>
              <a:t>2</a:t>
            </a:r>
            <a:r>
              <a:rPr lang="zh-CN" altLang="en-US" sz="2000">
                <a:solidFill>
                  <a:schemeClr val="accent1"/>
                </a:solidFill>
              </a:rPr>
              <a:t>，就给出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中的小者，输入</a:t>
            </a:r>
            <a:r>
              <a:rPr lang="en-US" altLang="zh-CN" sz="2000">
                <a:solidFill>
                  <a:schemeClr val="accent1"/>
                </a:solidFill>
              </a:rPr>
              <a:t>3</a:t>
            </a:r>
            <a:r>
              <a:rPr lang="zh-CN" altLang="en-US" sz="2000">
                <a:solidFill>
                  <a:schemeClr val="accent1"/>
                </a:solidFill>
              </a:rPr>
              <a:t>，则求</a:t>
            </a:r>
            <a:r>
              <a:rPr lang="en-US" altLang="zh-CN" sz="2000">
                <a:solidFill>
                  <a:schemeClr val="accent1"/>
                </a:solidFill>
              </a:rPr>
              <a:t>a</a:t>
            </a:r>
            <a:r>
              <a:rPr lang="zh-CN" altLang="en-US" sz="2000">
                <a:solidFill>
                  <a:schemeClr val="accent1"/>
                </a:solidFill>
              </a:rPr>
              <a:t>与</a:t>
            </a:r>
            <a:r>
              <a:rPr lang="en-US" altLang="zh-CN" sz="2000">
                <a:solidFill>
                  <a:schemeClr val="accent1"/>
                </a:solidFill>
              </a:rPr>
              <a:t>b</a:t>
            </a:r>
            <a:r>
              <a:rPr lang="zh-CN" altLang="en-US" sz="2000">
                <a:solidFill>
                  <a:schemeClr val="accent1"/>
                </a:solidFill>
              </a:rPr>
              <a:t>之和。</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691932" y="1734485"/>
            <a:ext cx="9528031" cy="48750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int fun(int x,int y, int (*p)(int,int));	</a:t>
            </a:r>
            <a:r>
              <a:rPr lang="en-US" altLang="zh-CN" sz="1400">
                <a:solidFill>
                  <a:srgbClr val="008000"/>
                </a:solidFill>
              </a:rPr>
              <a:t>//fun</a:t>
            </a:r>
            <a:r>
              <a:rPr lang="zh-CN" altLang="en-US" sz="1400">
                <a:solidFill>
                  <a:srgbClr val="008000"/>
                </a:solidFill>
              </a:rPr>
              <a:t>函数声明</a:t>
            </a:r>
          </a:p>
          <a:p>
            <a:pPr defTabSz="363538"/>
            <a:r>
              <a:rPr lang="zh-CN" altLang="en-US" sz="1400"/>
              <a:t>	</a:t>
            </a:r>
            <a:r>
              <a:rPr lang="en-US" altLang="zh-CN" sz="1400"/>
              <a:t>int max(int,int);	</a:t>
            </a:r>
            <a:r>
              <a:rPr lang="en-US" altLang="zh-CN" sz="1400" smtClean="0"/>
              <a:t>		</a:t>
            </a:r>
            <a:r>
              <a:rPr lang="en-US" altLang="zh-CN" sz="1400">
                <a:solidFill>
                  <a:srgbClr val="008000"/>
                </a:solidFill>
              </a:rPr>
              <a:t>//max</a:t>
            </a:r>
            <a:r>
              <a:rPr lang="zh-CN" altLang="en-US" sz="1400">
                <a:solidFill>
                  <a:srgbClr val="008000"/>
                </a:solidFill>
              </a:rPr>
              <a:t>函数声明 </a:t>
            </a:r>
          </a:p>
          <a:p>
            <a:pPr defTabSz="363538"/>
            <a:r>
              <a:rPr lang="zh-CN" altLang="en-US" sz="1400"/>
              <a:t>	</a:t>
            </a:r>
            <a:r>
              <a:rPr lang="en-US" altLang="zh-CN" sz="1400"/>
              <a:t>int min(int,int);	</a:t>
            </a:r>
            <a:r>
              <a:rPr lang="en-US" altLang="zh-CN" sz="1400" smtClean="0"/>
              <a:t>		</a:t>
            </a:r>
            <a:r>
              <a:rPr lang="en-US" altLang="zh-CN" sz="1400">
                <a:solidFill>
                  <a:srgbClr val="008000"/>
                </a:solidFill>
              </a:rPr>
              <a:t>//min</a:t>
            </a:r>
            <a:r>
              <a:rPr lang="zh-CN" altLang="en-US" sz="1400">
                <a:solidFill>
                  <a:srgbClr val="008000"/>
                </a:solidFill>
              </a:rPr>
              <a:t>函数声明</a:t>
            </a:r>
          </a:p>
          <a:p>
            <a:pPr defTabSz="363538"/>
            <a:r>
              <a:rPr lang="zh-CN" altLang="en-US" sz="1400"/>
              <a:t>	</a:t>
            </a:r>
            <a:r>
              <a:rPr lang="en-US" altLang="zh-CN" sz="1400"/>
              <a:t>int add(int,int);	</a:t>
            </a:r>
            <a:r>
              <a:rPr lang="en-US" altLang="zh-CN" sz="1400" smtClean="0"/>
              <a:t>		</a:t>
            </a:r>
            <a:r>
              <a:rPr lang="en-US" altLang="zh-CN" sz="1400">
                <a:solidFill>
                  <a:srgbClr val="008000"/>
                </a:solidFill>
              </a:rPr>
              <a:t>//add</a:t>
            </a:r>
            <a:r>
              <a:rPr lang="zh-CN" altLang="en-US" sz="1400">
                <a:solidFill>
                  <a:srgbClr val="008000"/>
                </a:solidFill>
              </a:rPr>
              <a:t>函数声明</a:t>
            </a:r>
          </a:p>
          <a:p>
            <a:pPr defTabSz="363538"/>
            <a:r>
              <a:rPr lang="zh-CN" altLang="en-US" sz="1400"/>
              <a:t>	</a:t>
            </a:r>
            <a:r>
              <a:rPr lang="en-US" altLang="zh-CN" sz="1400"/>
              <a:t>int a=34,b=-21,n;</a:t>
            </a:r>
          </a:p>
          <a:p>
            <a:pPr defTabSz="363538"/>
            <a:r>
              <a:rPr lang="en-US" altLang="zh-CN" sz="1400"/>
              <a:t>	printf("please choose 1,2 or 3:");</a:t>
            </a:r>
          </a:p>
          <a:p>
            <a:pPr defTabSz="363538"/>
            <a:r>
              <a:rPr lang="en-US" altLang="zh-CN" sz="1400"/>
              <a:t>	scanf("%d",&amp;n);	</a:t>
            </a: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1,2</a:t>
            </a:r>
            <a:r>
              <a:rPr lang="zh-CN" altLang="en-US" sz="1400">
                <a:solidFill>
                  <a:srgbClr val="008000"/>
                </a:solidFill>
              </a:rPr>
              <a:t>或</a:t>
            </a:r>
            <a:r>
              <a:rPr lang="en-US" altLang="zh-CN" sz="1400">
                <a:solidFill>
                  <a:srgbClr val="008000"/>
                </a:solidFill>
              </a:rPr>
              <a:t>3</a:t>
            </a:r>
            <a:r>
              <a:rPr lang="zh-CN" altLang="en-US" sz="1400">
                <a:solidFill>
                  <a:srgbClr val="008000"/>
                </a:solidFill>
              </a:rPr>
              <a:t>之一</a:t>
            </a:r>
          </a:p>
          <a:p>
            <a:pPr defTabSz="363538"/>
            <a:r>
              <a:rPr lang="zh-CN" altLang="en-US" sz="1400"/>
              <a:t>	</a:t>
            </a:r>
            <a:r>
              <a:rPr lang="en-US" altLang="zh-CN" sz="1400"/>
              <a:t>if(n==1) </a:t>
            </a:r>
            <a:r>
              <a:rPr lang="en-US" altLang="zh-CN" sz="1400">
                <a:solidFill>
                  <a:schemeClr val="accent6"/>
                </a:solidFill>
              </a:rPr>
              <a:t>fun(a,b,max);</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时调用</a:t>
            </a:r>
            <a:r>
              <a:rPr lang="en-US" altLang="zh-CN" sz="1400">
                <a:solidFill>
                  <a:srgbClr val="008000"/>
                </a:solidFill>
              </a:rPr>
              <a:t>max</a:t>
            </a:r>
            <a:r>
              <a:rPr lang="zh-CN" altLang="en-US" sz="1400">
                <a:solidFill>
                  <a:srgbClr val="008000"/>
                </a:solidFill>
              </a:rPr>
              <a:t>函数</a:t>
            </a:r>
          </a:p>
          <a:p>
            <a:pPr defTabSz="363538"/>
            <a:r>
              <a:rPr lang="zh-CN" altLang="en-US" sz="1400"/>
              <a:t>	</a:t>
            </a:r>
            <a:r>
              <a:rPr lang="en-US" altLang="zh-CN" sz="1400"/>
              <a:t>else if(n==2) </a:t>
            </a:r>
            <a:r>
              <a:rPr lang="en-US" altLang="zh-CN" sz="1400">
                <a:solidFill>
                  <a:schemeClr val="accent6"/>
                </a:solidFill>
              </a:rPr>
              <a:t>fun(a,b,min);</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2</a:t>
            </a:r>
            <a:r>
              <a:rPr lang="zh-CN" altLang="en-US" sz="1400">
                <a:solidFill>
                  <a:srgbClr val="008000"/>
                </a:solidFill>
              </a:rPr>
              <a:t>时调用</a:t>
            </a:r>
            <a:r>
              <a:rPr lang="en-US" altLang="zh-CN" sz="1400">
                <a:solidFill>
                  <a:srgbClr val="008000"/>
                </a:solidFill>
              </a:rPr>
              <a:t>min</a:t>
            </a:r>
            <a:r>
              <a:rPr lang="zh-CN" altLang="en-US" sz="1400">
                <a:solidFill>
                  <a:srgbClr val="008000"/>
                </a:solidFill>
              </a:rPr>
              <a:t>函数</a:t>
            </a:r>
          </a:p>
          <a:p>
            <a:pPr defTabSz="363538"/>
            <a:r>
              <a:rPr lang="zh-CN" altLang="en-US" sz="1400"/>
              <a:t>	</a:t>
            </a:r>
            <a:r>
              <a:rPr lang="en-US" altLang="zh-CN" sz="1400"/>
              <a:t>else if(n==3) </a:t>
            </a:r>
            <a:r>
              <a:rPr lang="en-US" altLang="zh-CN" sz="1400">
                <a:solidFill>
                  <a:schemeClr val="accent6"/>
                </a:solidFill>
              </a:rPr>
              <a:t>fun(a,b,add);</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时调用</a:t>
            </a:r>
            <a:r>
              <a:rPr lang="en-US" altLang="zh-CN" sz="1400">
                <a:solidFill>
                  <a:srgbClr val="008000"/>
                </a:solidFill>
              </a:rPr>
              <a:t>add</a:t>
            </a:r>
            <a:r>
              <a:rPr lang="zh-CN" altLang="en-US" sz="1400">
                <a:solidFill>
                  <a:srgbClr val="008000"/>
                </a:solidFill>
              </a:rPr>
              <a:t>函数</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int fun(int x,int y,</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defTabSz="363538"/>
            <a:r>
              <a:rPr lang="en-US" altLang="zh-CN" sz="1400"/>
              <a:t>{	int result; </a:t>
            </a:r>
          </a:p>
          <a:p>
            <a:pPr defTabSz="363538"/>
            <a:r>
              <a:rPr lang="en-US" altLang="zh-CN" sz="1400"/>
              <a:t>	result=</a:t>
            </a:r>
            <a:r>
              <a:rPr lang="en-US" altLang="zh-CN" sz="1400">
                <a:solidFill>
                  <a:schemeClr val="accent6"/>
                </a:solidFill>
              </a:rPr>
              <a:t>(*p)(x,y)</a:t>
            </a:r>
            <a:r>
              <a:rPr lang="en-US" altLang="zh-CN" sz="1400"/>
              <a:t>;</a:t>
            </a:r>
          </a:p>
          <a:p>
            <a:pPr defTabSz="363538"/>
            <a:r>
              <a:rPr lang="en-US" altLang="zh-CN" sz="1400"/>
              <a:t>	printf("%d\n",result);	</a:t>
            </a:r>
            <a:r>
              <a:rPr lang="en-US" altLang="zh-CN" sz="1400" smtClean="0"/>
              <a:t>	</a:t>
            </a:r>
            <a:r>
              <a:rPr lang="en-US" altLang="zh-CN" sz="1400">
                <a:solidFill>
                  <a:srgbClr val="008000"/>
                </a:solidFill>
              </a:rPr>
              <a:t>//</a:t>
            </a:r>
            <a:r>
              <a:rPr lang="zh-CN" altLang="en-US" sz="1400">
                <a:solidFill>
                  <a:srgbClr val="008000"/>
                </a:solidFill>
              </a:rPr>
              <a:t>输出结果 </a:t>
            </a:r>
          </a:p>
          <a:p>
            <a:pPr defTabSz="363538"/>
            <a:r>
              <a:rPr lang="en-US" altLang="zh-CN" sz="1400"/>
              <a:t>}</a:t>
            </a:r>
          </a:p>
          <a:p>
            <a:pPr defTabSz="363538"/>
            <a:endParaRPr lang="en-US" altLang="zh-CN" sz="1400" smtClean="0"/>
          </a:p>
          <a:p>
            <a:pPr defTabSz="363538"/>
            <a:endParaRPr lang="en-US" altLang="zh-CN" sz="1400"/>
          </a:p>
          <a:p>
            <a:pPr defTabSz="363538"/>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r>
              <a:rPr lang="en-US" altLang="zh-CN" sz="1400"/>
              <a:t>{	int z;</a:t>
            </a:r>
          </a:p>
          <a:p>
            <a:pPr defTabSz="363538"/>
            <a:r>
              <a:rPr lang="en-US" altLang="zh-CN" sz="1400"/>
              <a:t>	if(x&gt;y) z=x;</a:t>
            </a:r>
          </a:p>
          <a:p>
            <a:pPr defTabSz="363538"/>
            <a:r>
              <a:rPr lang="en-US" altLang="zh-CN" sz="1400"/>
              <a:t>	else z=y;</a:t>
            </a:r>
          </a:p>
          <a:p>
            <a:pPr defTabSz="363538"/>
            <a:r>
              <a:rPr lang="en-US" altLang="zh-CN" sz="1400"/>
              <a:t>	printf("max=" );</a:t>
            </a:r>
          </a:p>
          <a:p>
            <a:pPr defTabSz="363538"/>
            <a:r>
              <a:rPr lang="en-US" altLang="zh-CN" sz="1400"/>
              <a:t>	return(z);	</a:t>
            </a:r>
            <a:r>
              <a:rPr lang="en-US" altLang="zh-CN" sz="1400" smtClean="0"/>
              <a:t>	</a:t>
            </a:r>
            <a:r>
              <a:rPr lang="en-US" altLang="zh-CN" sz="1400">
                <a:solidFill>
                  <a:srgbClr val="008000"/>
                </a:solidFill>
              </a:rPr>
              <a:t>//</a:t>
            </a:r>
            <a:r>
              <a:rPr lang="zh-CN" altLang="en-US" sz="1400">
                <a:solidFill>
                  <a:srgbClr val="008000"/>
                </a:solidFill>
              </a:rPr>
              <a:t>返回值是两数中的大者 </a:t>
            </a:r>
          </a:p>
          <a:p>
            <a:pPr defTabSz="363538"/>
            <a:r>
              <a:rPr lang="en-US" altLang="zh-CN" sz="1400"/>
              <a:t>}</a:t>
            </a:r>
          </a:p>
          <a:p>
            <a:pPr defTabSz="363538"/>
            <a:endParaRPr lang="en-US" altLang="zh-CN" sz="1400"/>
          </a:p>
          <a:p>
            <a:pPr defTabSz="363538"/>
            <a:r>
              <a:rPr lang="en-US" altLang="zh-CN" sz="1400"/>
              <a:t>int min(int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min</a:t>
            </a:r>
            <a:r>
              <a:rPr lang="zh-CN" altLang="en-US" sz="1400">
                <a:solidFill>
                  <a:srgbClr val="008000"/>
                </a:solidFill>
              </a:rPr>
              <a:t>函数</a:t>
            </a:r>
          </a:p>
          <a:p>
            <a:pPr defTabSz="363538"/>
            <a:r>
              <a:rPr lang="en-US" altLang="zh-CN" sz="1400"/>
              <a:t>{	int z;</a:t>
            </a:r>
          </a:p>
          <a:p>
            <a:pPr defTabSz="363538"/>
            <a:r>
              <a:rPr lang="en-US" altLang="zh-CN" sz="1400"/>
              <a:t>	if(x&lt;y) z=x;</a:t>
            </a:r>
          </a:p>
          <a:p>
            <a:pPr defTabSz="363538"/>
            <a:r>
              <a:rPr lang="en-US" altLang="zh-CN" sz="1400"/>
              <a:t>	else z=y;</a:t>
            </a:r>
          </a:p>
          <a:p>
            <a:pPr defTabSz="363538"/>
            <a:r>
              <a:rPr lang="en-US" altLang="zh-CN" sz="1400"/>
              <a:t>	printf("min=");</a:t>
            </a:r>
          </a:p>
          <a:p>
            <a:pPr defTabSz="363538"/>
            <a:r>
              <a:rPr lang="en-US" altLang="zh-CN" sz="1400"/>
              <a:t>	return(z);	</a:t>
            </a:r>
            <a:r>
              <a:rPr lang="en-US" altLang="zh-CN" sz="1400" smtClean="0"/>
              <a:t>	</a:t>
            </a:r>
            <a:r>
              <a:rPr lang="en-US" altLang="zh-CN" sz="1400">
                <a:solidFill>
                  <a:srgbClr val="008000"/>
                </a:solidFill>
              </a:rPr>
              <a:t>//</a:t>
            </a:r>
            <a:r>
              <a:rPr lang="zh-CN" altLang="en-US" sz="1400">
                <a:solidFill>
                  <a:srgbClr val="008000"/>
                </a:solidFill>
              </a:rPr>
              <a:t>返回值是两数中的小者</a:t>
            </a:r>
          </a:p>
          <a:p>
            <a:pPr defTabSz="363538"/>
            <a:r>
              <a:rPr lang="en-US" altLang="zh-CN" sz="1400"/>
              <a:t>}</a:t>
            </a:r>
          </a:p>
          <a:p>
            <a:pPr defTabSz="363538"/>
            <a:endParaRPr lang="en-US" altLang="zh-CN" sz="1400"/>
          </a:p>
          <a:p>
            <a:pPr defTabSz="363538"/>
            <a:r>
              <a:rPr lang="en-US" altLang="zh-CN" sz="1400"/>
              <a:t>int add(int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add</a:t>
            </a:r>
            <a:r>
              <a:rPr lang="zh-CN" altLang="en-US" sz="1400">
                <a:solidFill>
                  <a:srgbClr val="008000"/>
                </a:solidFill>
              </a:rPr>
              <a:t>函数</a:t>
            </a:r>
          </a:p>
          <a:p>
            <a:pPr defTabSz="363538"/>
            <a:r>
              <a:rPr lang="en-US" altLang="zh-CN" sz="1400"/>
              <a:t>{	int z;</a:t>
            </a:r>
          </a:p>
          <a:p>
            <a:pPr defTabSz="363538"/>
            <a:r>
              <a:rPr lang="en-US" altLang="zh-CN" sz="1400"/>
              <a:t>	z=x+y;</a:t>
            </a:r>
          </a:p>
          <a:p>
            <a:pPr defTabSz="363538"/>
            <a:r>
              <a:rPr lang="en-US" altLang="zh-CN" sz="1400"/>
              <a:t>	printf("sum=");</a:t>
            </a:r>
          </a:p>
          <a:p>
            <a:pPr defTabSz="363538"/>
            <a:r>
              <a:rPr lang="en-US" altLang="zh-CN" sz="1400"/>
              <a:t>	return(z);	</a:t>
            </a:r>
            <a:r>
              <a:rPr lang="en-US" altLang="zh-CN" sz="1400" smtClean="0"/>
              <a:t>	</a:t>
            </a:r>
            <a:r>
              <a:rPr lang="en-US" altLang="zh-CN" sz="1400">
                <a:solidFill>
                  <a:srgbClr val="008000"/>
                </a:solidFill>
              </a:rPr>
              <a:t>//</a:t>
            </a:r>
            <a:r>
              <a:rPr lang="zh-CN" altLang="en-US" sz="1400">
                <a:solidFill>
                  <a:srgbClr val="008000"/>
                </a:solidFill>
              </a:rPr>
              <a:t>返回值是两数之和</a:t>
            </a:r>
          </a:p>
          <a:p>
            <a:pPr defTabSz="363538"/>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422875" y="1734485"/>
            <a:ext cx="0" cy="4875037"/>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260127" y="2394986"/>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260127" y="5648008"/>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338962" y="1818353"/>
            <a:ext cx="3448050" cy="819150"/>
          </a:xfrm>
          <a:prstGeom prst="rect">
            <a:avLst/>
          </a:prstGeom>
        </p:spPr>
      </p:pic>
      <p:pic>
        <p:nvPicPr>
          <p:cNvPr id="9" name="图片 8"/>
          <p:cNvPicPr>
            <a:picLocks noChangeAspect="1"/>
          </p:cNvPicPr>
          <p:nvPr/>
        </p:nvPicPr>
        <p:blipFill>
          <a:blip r:embed="rId16" cstate="print"/>
          <a:stretch>
            <a:fillRect/>
          </a:stretch>
        </p:blipFill>
        <p:spPr>
          <a:xfrm>
            <a:off x="8329437" y="3762428"/>
            <a:ext cx="3457575" cy="819150"/>
          </a:xfrm>
          <a:prstGeom prst="rect">
            <a:avLst/>
          </a:prstGeom>
        </p:spPr>
      </p:pic>
      <p:pic>
        <p:nvPicPr>
          <p:cNvPr id="10" name="图片 9"/>
          <p:cNvPicPr>
            <a:picLocks noChangeAspect="1"/>
          </p:cNvPicPr>
          <p:nvPr/>
        </p:nvPicPr>
        <p:blipFill>
          <a:blip r:embed="rId17" cstate="print"/>
          <a:stretch>
            <a:fillRect/>
          </a:stretch>
        </p:blipFill>
        <p:spPr>
          <a:xfrm>
            <a:off x="8338962" y="5195500"/>
            <a:ext cx="3448050" cy="800100"/>
          </a:xfrm>
          <a:prstGeom prst="rect">
            <a:avLst/>
          </a:prstGeom>
        </p:spPr>
      </p:pic>
    </p:spTree>
    <p:extLst>
      <p:ext uri="{BB962C8B-B14F-4D97-AF65-F5344CB8AC3E}">
        <p14:creationId xmlns:p14="http://schemas.microsoft.com/office/powerpoint/2010/main" xmlns="" val="9045330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返回指针的函数</a:t>
            </a:r>
            <a:endParaRPr lang="zh-CN" altLang="en-US" dirty="0"/>
          </a:p>
        </p:txBody>
      </p:sp>
    </p:spTree>
    <p:extLst>
      <p:ext uri="{BB962C8B-B14F-4D97-AF65-F5344CB8AC3E}">
        <p14:creationId xmlns:p14="http://schemas.microsoft.com/office/powerpoint/2010/main" xmlns="" val="2563014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smtClean="0"/>
              <a:t>返回</a:t>
            </a:r>
            <a:r>
              <a:rPr lang="zh-CN" altLang="en-US"/>
              <a:t>指针值的函数</a:t>
            </a:r>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函数名</a:t>
            </a:r>
            <a:r>
              <a:rPr lang="en-US" altLang="zh-CN" b="1" smtClean="0"/>
              <a:t>(</a:t>
            </a:r>
            <a:r>
              <a:rPr lang="zh-CN" altLang="en-US" b="1" smtClean="0"/>
              <a:t>参数表列</a:t>
            </a:r>
            <a:r>
              <a:rPr lang="en-US" altLang="zh-CN" b="1" smtClean="0"/>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p>
          <a:p>
            <a:pPr algn="just">
              <a:lnSpc>
                <a:spcPct val="120000"/>
              </a:lnSpc>
              <a:spcAft>
                <a:spcPts val="600"/>
              </a:spcAft>
              <a:defRPr/>
            </a:pPr>
            <a:endParaRPr lang="zh-CN" altLang="en-US">
              <a:solidFill>
                <a:schemeClr val="tx1"/>
              </a:solidFill>
            </a:endParaRPr>
          </a:p>
          <a:p>
            <a:pPr algn="just">
              <a:lnSpc>
                <a:spcPct val="120000"/>
              </a:lnSpc>
              <a:spcBef>
                <a:spcPts val="600"/>
              </a:spcBef>
              <a:spcAft>
                <a:spcPts val="600"/>
              </a:spcAft>
              <a:defRPr/>
            </a:pPr>
            <a:r>
              <a:rPr lang="en-US" altLang="zh-CN" smtClean="0">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r>
              <a:rPr lang="zh-CN" altLang="en-US" smtClean="0">
                <a:solidFill>
                  <a:schemeClr val="tx1"/>
                </a:solidFill>
              </a:rPr>
              <a:t>。</a:t>
            </a:r>
            <a:endParaRPr lang="zh-CN" altLang="en-US">
              <a:solidFill>
                <a:schemeClr val="tx1"/>
              </a:solidFill>
            </a:endParaRPr>
          </a:p>
        </p:txBody>
      </p:sp>
      <p:sp>
        <p:nvSpPr>
          <p:cNvPr id="15" name="圆角矩形 14"/>
          <p:cNvSpPr/>
          <p:nvPr/>
        </p:nvSpPr>
        <p:spPr>
          <a:xfrm>
            <a:off x="1228889" y="2886368"/>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*a(int x,int y);</a:t>
            </a:r>
          </a:p>
        </p:txBody>
      </p:sp>
      <p:grpSp>
        <p:nvGrpSpPr>
          <p:cNvPr id="6" name="组合 5">
            <a:extLst>
              <a:ext uri="{FF2B5EF4-FFF2-40B4-BE49-F238E27FC236}">
                <a16:creationId xmlns:a16="http://schemas.microsoft.com/office/drawing/2014/main" xmlns="" id="{17545ED2-DA8A-47EF-94D4-E66974757BFA}"/>
              </a:ext>
            </a:extLst>
          </p:cNvPr>
          <p:cNvGrpSpPr/>
          <p:nvPr/>
        </p:nvGrpSpPr>
        <p:grpSpPr>
          <a:xfrm>
            <a:off x="1228889" y="4083085"/>
            <a:ext cx="9873121" cy="1088629"/>
            <a:chOff x="8582294" y="4088153"/>
            <a:chExt cx="10188378" cy="1088629"/>
          </a:xfrm>
        </p:grpSpPr>
        <p:sp>
          <p:nvSpPr>
            <p:cNvPr id="9"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892833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8.25】</a:t>
            </a:r>
            <a:r>
              <a:rPr lang="zh-CN" altLang="en-US" sz="2000">
                <a:solidFill>
                  <a:schemeClr val="accent1"/>
                </a:solidFill>
              </a:rPr>
              <a:t>有</a:t>
            </a:r>
            <a:r>
              <a:rPr lang="en-US" altLang="zh-CN" sz="2000">
                <a:solidFill>
                  <a:schemeClr val="accent1"/>
                </a:solidFill>
              </a:rPr>
              <a:t>a</a:t>
            </a:r>
            <a:r>
              <a:rPr lang="zh-CN" altLang="en-US" sz="2000">
                <a:solidFill>
                  <a:schemeClr val="accent1"/>
                </a:solidFill>
              </a:rPr>
              <a:t>个学生，每个学生有</a:t>
            </a:r>
            <a:r>
              <a:rPr lang="en-US" altLang="zh-CN" sz="2000">
                <a:solidFill>
                  <a:schemeClr val="accent1"/>
                </a:solidFill>
              </a:rPr>
              <a:t>b</a:t>
            </a:r>
            <a:r>
              <a:rPr lang="zh-CN" altLang="en-US" sz="2000">
                <a:solidFill>
                  <a:schemeClr val="accent1"/>
                </a:solidFill>
              </a:rPr>
              <a:t>门课程的成绩。要求在用户输入学生序号以后，能输出该学生的全部成绩。用指针函数来实现。</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float score[][4]={{60,70,80,90},{56,89,67,88},{34,78,90,66}};	</a:t>
            </a:r>
            <a:endParaRPr lang="en-US" altLang="zh-CN" sz="1400" smtClean="0"/>
          </a:p>
          <a:p>
            <a:pPr defTabSz="363538">
              <a:lnSpc>
                <a:spcPct val="120000"/>
              </a:lnSpc>
            </a:pPr>
            <a:r>
              <a:rPr lang="en-US" altLang="zh-CN" sz="1400"/>
              <a:t>	</a:t>
            </a:r>
            <a:r>
              <a:rPr lang="en-US" altLang="zh-CN" sz="1400" smtClean="0">
                <a:solidFill>
                  <a:srgbClr val="008000"/>
                </a:solidFill>
              </a:rPr>
              <a:t>//</a:t>
            </a:r>
            <a:r>
              <a:rPr lang="zh-CN" altLang="en-US" sz="1400">
                <a:solidFill>
                  <a:srgbClr val="008000"/>
                </a:solidFill>
              </a:rPr>
              <a:t>定义数组，存放成绩</a:t>
            </a:r>
          </a:p>
          <a:p>
            <a:pPr defTabSz="363538">
              <a:lnSpc>
                <a:spcPct val="120000"/>
              </a:lnSpc>
            </a:pPr>
            <a:r>
              <a:rPr lang="zh-CN" altLang="en-US" sz="1400"/>
              <a:t>	</a:t>
            </a:r>
            <a:r>
              <a:rPr lang="en-US" altLang="zh-CN" sz="1400"/>
              <a:t>float *search(float (*pointer)[4],int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float *p;</a:t>
            </a:r>
          </a:p>
          <a:p>
            <a:pPr defTabSz="363538">
              <a:lnSpc>
                <a:spcPct val="120000"/>
              </a:lnSpc>
            </a:pPr>
            <a:r>
              <a:rPr lang="en-US" altLang="zh-CN" sz="1400"/>
              <a:t>	int i,k;</a:t>
            </a:r>
          </a:p>
          <a:p>
            <a:pPr defTabSz="363538">
              <a:lnSpc>
                <a:spcPct val="120000"/>
              </a:lnSpc>
            </a:pPr>
            <a:r>
              <a:rPr lang="en-US" altLang="zh-CN" sz="1400"/>
              <a:t>	printf("enter the number of student:");</a:t>
            </a:r>
          </a:p>
          <a:p>
            <a:pPr defTabSz="363538">
              <a:lnSpc>
                <a:spcPct val="120000"/>
              </a:lnSpc>
            </a:pPr>
            <a:r>
              <a:rPr lang="en-US" altLang="zh-CN" sz="1400"/>
              <a:t>	scanf("%d",&amp;k);	</a:t>
            </a:r>
            <a:r>
              <a:rPr lang="en-US" altLang="zh-CN" sz="1400">
                <a:solidFill>
                  <a:srgbClr val="008000"/>
                </a:solidFill>
              </a:rPr>
              <a:t>//</a:t>
            </a:r>
            <a:r>
              <a:rPr lang="zh-CN" altLang="en-US" sz="1400">
                <a:solidFill>
                  <a:srgbClr val="008000"/>
                </a:solidFill>
              </a:rPr>
              <a:t>输入要找的学生的序号</a:t>
            </a:r>
          </a:p>
          <a:p>
            <a:pPr defTabSz="363538">
              <a:lnSpc>
                <a:spcPct val="120000"/>
              </a:lnSpc>
            </a:pPr>
            <a:r>
              <a:rPr lang="zh-CN" altLang="en-US" sz="1400"/>
              <a:t>	</a:t>
            </a:r>
            <a:r>
              <a:rPr lang="en-US" altLang="zh-CN" sz="1400"/>
              <a:t>printf("The scores of No.%d are:\n",k);</a:t>
            </a:r>
          </a:p>
          <a:p>
            <a:pPr defTabSz="363538">
              <a:lnSpc>
                <a:spcPct val="120000"/>
              </a:lnSpc>
            </a:pPr>
            <a:r>
              <a:rPr lang="en-US" altLang="zh-CN" sz="1400"/>
              <a:t>	</a:t>
            </a:r>
            <a:r>
              <a:rPr lang="en-US" altLang="zh-CN" sz="1400">
                <a:solidFill>
                  <a:schemeClr val="accent6"/>
                </a:solidFill>
              </a:rPr>
              <a:t>p=search(score,k);</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函数，返回</a:t>
            </a:r>
            <a:r>
              <a:rPr lang="en-US" altLang="zh-CN" sz="1400">
                <a:solidFill>
                  <a:srgbClr val="008000"/>
                </a:solidFill>
              </a:rPr>
              <a:t>score[k][0]</a:t>
            </a:r>
            <a:r>
              <a:rPr lang="zh-CN" altLang="en-US" sz="1400">
                <a:solidFill>
                  <a:srgbClr val="008000"/>
                </a:solidFill>
              </a:rPr>
              <a:t>的地址</a:t>
            </a:r>
          </a:p>
          <a:p>
            <a:pPr defTabSz="363538">
              <a:lnSpc>
                <a:spcPct val="120000"/>
              </a:lnSpc>
            </a:pPr>
            <a:r>
              <a:rPr lang="zh-CN" altLang="en-US" sz="1400"/>
              <a:t>	</a:t>
            </a:r>
            <a:r>
              <a:rPr lang="en-US" altLang="zh-CN" sz="1400"/>
              <a:t>for(i=0;i&lt;4;i++)</a:t>
            </a:r>
          </a:p>
          <a:p>
            <a:pPr defTabSz="363538">
              <a:lnSpc>
                <a:spcPct val="120000"/>
              </a:lnSpc>
            </a:pPr>
            <a:r>
              <a:rPr lang="en-US" altLang="zh-CN" sz="1400"/>
              <a:t>		printf("%5.2f\t",*(p+i));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score[k][0]~score[k][3]</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return 0;</a:t>
            </a:r>
          </a:p>
          <a:p>
            <a:pPr defTabSz="363538">
              <a:lnSpc>
                <a:spcPct val="120000"/>
              </a:lnSpc>
            </a:pPr>
            <a:r>
              <a:rPr lang="en-US" altLang="zh-CN" sz="1400" smtClean="0"/>
              <a:t>}</a:t>
            </a:r>
            <a:endParaRPr lang="en-US" altLang="zh-CN" sz="1400"/>
          </a:p>
          <a:p>
            <a:pPr defTabSz="363538">
              <a:lnSpc>
                <a:spcPct val="120000"/>
              </a:lnSpc>
            </a:pPr>
            <a:endParaRPr lang="en-US" altLang="zh-CN" sz="1400"/>
          </a:p>
          <a:p>
            <a:pPr defTabSz="363538">
              <a:lnSpc>
                <a:spcPct val="120000"/>
              </a:lnSpc>
            </a:pPr>
            <a:r>
              <a:rPr lang="en-US" altLang="zh-CN" sz="1400">
                <a:solidFill>
                  <a:schemeClr val="accent6"/>
                </a:solidFill>
              </a:rPr>
              <a:t>float *search(float (*pointer)[4],int n)</a:t>
            </a:r>
          </a:p>
          <a:p>
            <a:pPr defTabSz="363538">
              <a:lnSpc>
                <a:spcPct val="120000"/>
              </a:lnSpc>
            </a:pPr>
            <a:r>
              <a:rPr lang="en-US" altLang="zh-CN" sz="1400" smtClean="0">
                <a:solidFill>
                  <a:srgbClr val="008000"/>
                </a:solidFill>
              </a:rPr>
              <a:t>//</a:t>
            </a:r>
            <a:r>
              <a:rPr lang="zh-CN" altLang="en-US" sz="1400">
                <a:solidFill>
                  <a:srgbClr val="008000"/>
                </a:solidFill>
              </a:rPr>
              <a:t>形参</a:t>
            </a:r>
            <a:r>
              <a:rPr lang="en-US" altLang="zh-CN" sz="1400">
                <a:solidFill>
                  <a:srgbClr val="008000"/>
                </a:solidFill>
              </a:rPr>
              <a:t>pointer</a:t>
            </a:r>
            <a:r>
              <a:rPr lang="zh-CN" altLang="en-US" sz="1400">
                <a:solidFill>
                  <a:srgbClr val="008000"/>
                </a:solidFill>
              </a:rPr>
              <a:t>是指向一维数组的指针变量</a:t>
            </a:r>
          </a:p>
          <a:p>
            <a:pPr defTabSz="363538">
              <a:lnSpc>
                <a:spcPct val="120000"/>
              </a:lnSpc>
            </a:pPr>
            <a:r>
              <a:rPr lang="en-US" altLang="zh-CN" sz="1400"/>
              <a:t>{	</a:t>
            </a:r>
            <a:r>
              <a:rPr lang="en-US" altLang="zh-CN" sz="1400">
                <a:solidFill>
                  <a:schemeClr val="accent6"/>
                </a:solidFill>
              </a:rPr>
              <a:t>float *pt;</a:t>
            </a:r>
          </a:p>
          <a:p>
            <a:pPr defTabSz="363538">
              <a:lnSpc>
                <a:spcPct val="120000"/>
              </a:lnSpc>
            </a:pPr>
            <a:r>
              <a:rPr lang="en-US" altLang="zh-CN" sz="1400"/>
              <a:t>	pt=*(pointer+n);	</a:t>
            </a:r>
            <a:r>
              <a:rPr lang="en-US" altLang="zh-CN" sz="1400">
                <a:solidFill>
                  <a:srgbClr val="008000"/>
                </a:solidFill>
              </a:rPr>
              <a:t>//pt</a:t>
            </a:r>
            <a:r>
              <a:rPr lang="zh-CN" altLang="en-US" sz="1400">
                <a:solidFill>
                  <a:srgbClr val="008000"/>
                </a:solidFill>
              </a:rPr>
              <a:t>的值是</a:t>
            </a:r>
            <a:r>
              <a:rPr lang="en-US" altLang="zh-CN" sz="1400">
                <a:solidFill>
                  <a:srgbClr val="008000"/>
                </a:solidFill>
              </a:rPr>
              <a:t>&amp;score[k][0]</a:t>
            </a:r>
          </a:p>
          <a:p>
            <a:pPr defTabSz="363538">
              <a:lnSpc>
                <a:spcPct val="120000"/>
              </a:lnSpc>
            </a:pPr>
            <a:r>
              <a:rPr lang="en-US" altLang="zh-CN" sz="1400"/>
              <a:t>	</a:t>
            </a:r>
            <a:r>
              <a:rPr lang="en-US" altLang="zh-CN" sz="1400">
                <a:solidFill>
                  <a:schemeClr val="accent6"/>
                </a:solidFill>
              </a:rPr>
              <a:t>return(pt);</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6118461" y="1873633"/>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955713" y="2394986"/>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949732" y="5419408"/>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2265642" y="5515108"/>
            <a:ext cx="3467100" cy="9810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xmlns="" val="1000435606"/>
              </p:ext>
            </p:extLst>
          </p:nvPr>
        </p:nvGraphicFramePr>
        <p:xfrm>
          <a:off x="6972550" y="4068349"/>
          <a:ext cx="3812084" cy="12192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xmlns="" val="103911803"/>
                    </a:ext>
                  </a:extLst>
                </a:gridCol>
                <a:gridCol w="701021">
                  <a:extLst>
                    <a:ext uri="{9D8B030D-6E8A-4147-A177-3AD203B41FA5}">
                      <a16:colId xmlns:a16="http://schemas.microsoft.com/office/drawing/2014/main" xmlns="" val="2270354934"/>
                    </a:ext>
                  </a:extLst>
                </a:gridCol>
                <a:gridCol w="701021">
                  <a:extLst>
                    <a:ext uri="{9D8B030D-6E8A-4147-A177-3AD203B41FA5}">
                      <a16:colId xmlns:a16="http://schemas.microsoft.com/office/drawing/2014/main" xmlns="" val="2283197543"/>
                    </a:ext>
                  </a:extLst>
                </a:gridCol>
                <a:gridCol w="701021">
                  <a:extLst>
                    <a:ext uri="{9D8B030D-6E8A-4147-A177-3AD203B41FA5}">
                      <a16:colId xmlns:a16="http://schemas.microsoft.com/office/drawing/2014/main" xmlns="" val="821500224"/>
                    </a:ext>
                  </a:extLst>
                </a:gridCol>
                <a:gridCol w="701021">
                  <a:extLst>
                    <a:ext uri="{9D8B030D-6E8A-4147-A177-3AD203B41FA5}">
                      <a16:colId xmlns:a16="http://schemas.microsoft.com/office/drawing/2014/main" xmlns="" val="3429237340"/>
                    </a:ext>
                  </a:extLst>
                </a:gridCol>
              </a:tblGrid>
              <a:tr h="0">
                <a:tc>
                  <a:txBody>
                    <a:bodyPr/>
                    <a:lstStyle/>
                    <a:p>
                      <a:r>
                        <a:rPr lang="en-US" altLang="zh-CN" sz="1400" smtClean="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smtClean="0"/>
                        <a:t>score</a:t>
                      </a:r>
                      <a:r>
                        <a:rPr lang="zh-CN" altLang="en-US" sz="1400" smtClean="0"/>
                        <a:t>数组</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tc>
                <a:tc hMerge="1">
                  <a:txBody>
                    <a:bodyPr/>
                    <a:lstStyle/>
                    <a:p>
                      <a:endParaRPr lang="zh-CN" altLang="en-US" sz="1400"/>
                    </a:p>
                  </a:txBody>
                  <a:tcPr/>
                </a:tc>
                <a:tc hMerge="1">
                  <a:txBody>
                    <a:bodyPr/>
                    <a:lstStyle/>
                    <a:p>
                      <a:endParaRPr lang="zh-CN" altLang="en-US" sz="1400"/>
                    </a:p>
                  </a:txBody>
                  <a:tcPr/>
                </a:tc>
                <a:extLst>
                  <a:ext uri="{0D108BD9-81ED-4DB2-BD59-A6C34878D82A}">
                    <a16:rowId xmlns:a16="http://schemas.microsoft.com/office/drawing/2014/main" xmlns="" val="1912880540"/>
                  </a:ext>
                </a:extLst>
              </a:tr>
              <a:tr h="0">
                <a:tc>
                  <a:txBody>
                    <a:bodyPr/>
                    <a:lstStyle/>
                    <a:p>
                      <a:r>
                        <a:rPr lang="en-US" altLang="zh-CN" sz="1400" smtClean="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extLst>
                  <a:ext uri="{0D108BD9-81ED-4DB2-BD59-A6C34878D82A}">
                    <a16:rowId xmlns:a16="http://schemas.microsoft.com/office/drawing/2014/main" xmlns="" val="288306393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xmlns="" val="278545818"/>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extLst>
                  <a:ext uri="{0D108BD9-81ED-4DB2-BD59-A6C34878D82A}">
                    <a16:rowId xmlns:a16="http://schemas.microsoft.com/office/drawing/2014/main" xmlns="" val="992610834"/>
                  </a:ext>
                </a:extLst>
              </a:tr>
            </a:tbl>
          </a:graphicData>
        </a:graphic>
      </p:graphicFrame>
      <p:cxnSp>
        <p:nvCxnSpPr>
          <p:cNvPr id="32" name="直接箭头连接符 31"/>
          <p:cNvCxnSpPr/>
          <p:nvPr/>
        </p:nvCxnSpPr>
        <p:spPr>
          <a:xfrm>
            <a:off x="7091263" y="4370319"/>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101202" y="4668493"/>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561091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p>
        </p:txBody>
      </p:sp>
      <p:sp>
        <p:nvSpPr>
          <p:cNvPr id="3" name="内容占位符 2"/>
          <p:cNvSpPr>
            <a:spLocks noGrp="1"/>
          </p:cNvSpPr>
          <p:nvPr>
            <p:ph idx="1"/>
          </p:nvPr>
        </p:nvSpPr>
        <p:spPr>
          <a:xfrm>
            <a:off x="550891" y="844913"/>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681993" y="1315375"/>
            <a:ext cx="10879753"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float score[][4]={{60,70,80,90},{56,89,67,88},{34,78,90,66}};</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p>
          <a:p>
            <a:pPr defTabSz="363538">
              <a:lnSpc>
                <a:spcPct val="120000"/>
              </a:lnSpc>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float *p;</a:t>
            </a:r>
          </a:p>
          <a:p>
            <a:pPr defTabSz="363538">
              <a:lnSpc>
                <a:spcPct val="120000"/>
              </a:lnSpc>
            </a:pPr>
            <a:r>
              <a:rPr lang="en-US" altLang="zh-CN" sz="1400"/>
              <a:t>	int i,j;</a:t>
            </a:r>
          </a:p>
          <a:p>
            <a:pPr defTabSz="363538">
              <a:lnSpc>
                <a:spcPct val="120000"/>
              </a:lnSpc>
            </a:pPr>
            <a:r>
              <a:rPr lang="en-US" altLang="zh-CN" sz="1400"/>
              <a:t>	for(i=0;i&lt;3;i++)	</a:t>
            </a:r>
            <a:r>
              <a:rPr lang="en-US" altLang="zh-CN" sz="1400" smtClean="0"/>
              <a:t>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p>
          <a:p>
            <a:pPr defTabSz="363538">
              <a:lnSpc>
                <a:spcPct val="120000"/>
              </a:lnSpc>
            </a:pPr>
            <a:r>
              <a:rPr lang="zh-CN" altLang="en-US" sz="1400"/>
              <a:t>	</a:t>
            </a:r>
            <a:r>
              <a:rPr lang="en-US" altLang="zh-CN" sz="1400"/>
              <a:t>{	</a:t>
            </a:r>
            <a:r>
              <a:rPr lang="en-US" altLang="zh-CN" sz="1400">
                <a:solidFill>
                  <a:schemeClr val="accent6"/>
                </a:solidFill>
              </a:rPr>
              <a:t>p=search(score+i</a:t>
            </a:r>
            <a:r>
              <a:rPr lang="en-US" altLang="zh-CN" sz="1400" smtClean="0">
                <a:solidFill>
                  <a:schemeClr val="accent6"/>
                </a:solidFill>
              </a:rPr>
              <a:t>);</a:t>
            </a:r>
          </a:p>
          <a:p>
            <a:pPr defTabSz="363538">
              <a:lnSpc>
                <a:spcPct val="120000"/>
              </a:lnSpc>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p>
          <a:p>
            <a:pPr defTabSz="363538">
              <a:lnSpc>
                <a:spcPct val="120000"/>
              </a:lnSpc>
            </a:pPr>
            <a:r>
              <a:rPr lang="en-US" altLang="zh-CN" sz="1400"/>
              <a:t>		if(p==*(score+i</a:t>
            </a:r>
            <a:r>
              <a:rPr lang="en-US" altLang="zh-CN" sz="1400" smtClean="0"/>
              <a:t>))</a:t>
            </a:r>
          </a:p>
          <a:p>
            <a:pPr defTabSz="363538">
              <a:lnSpc>
                <a:spcPct val="120000"/>
              </a:lnSpc>
            </a:pPr>
            <a:r>
              <a:rPr lang="en-US" altLang="zh-CN" sz="1400" smtClean="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p>
          <a:p>
            <a:pPr defTabSz="363538">
              <a:lnSpc>
                <a:spcPct val="120000"/>
              </a:lnSpc>
            </a:pPr>
            <a:r>
              <a:rPr lang="en-US" altLang="zh-CN" sz="1400"/>
              <a:t>		{	printf("No.%d score:",i</a:t>
            </a:r>
            <a:r>
              <a:rPr lang="en-US" altLang="zh-CN" sz="1400" smtClean="0"/>
              <a:t>);</a:t>
            </a:r>
            <a:endParaRPr lang="en-US" altLang="zh-CN" sz="1400"/>
          </a:p>
          <a:p>
            <a:pPr defTabSz="363538">
              <a:lnSpc>
                <a:spcPct val="120000"/>
              </a:lnSpc>
            </a:pPr>
            <a:r>
              <a:rPr lang="en-US" altLang="zh-CN" sz="1400"/>
              <a:t>	 		for(j=0;j&lt;4;j++)</a:t>
            </a:r>
          </a:p>
          <a:p>
            <a:pPr defTabSz="363538">
              <a:lnSpc>
                <a:spcPct val="120000"/>
              </a:lnSpc>
            </a:pPr>
            <a:r>
              <a:rPr lang="en-US" altLang="zh-CN" sz="1400"/>
              <a:t>				printf("%</a:t>
            </a:r>
            <a:r>
              <a:rPr lang="en-US" altLang="zh-CN" sz="1400" smtClean="0"/>
              <a:t>5.2f  ",*(</a:t>
            </a:r>
            <a:r>
              <a:rPr lang="en-US" altLang="zh-CN" sz="1400"/>
              <a:t>p+j</a:t>
            </a:r>
            <a:r>
              <a:rPr lang="en-US" altLang="zh-CN" sz="1400" smtClean="0"/>
              <a:t>));</a:t>
            </a:r>
          </a:p>
          <a:p>
            <a:pPr defTabSz="363538">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p>
          <a:p>
            <a:pPr defTabSz="363538">
              <a:lnSpc>
                <a:spcPct val="120000"/>
              </a:lnSpc>
            </a:pPr>
            <a:r>
              <a:rPr lang="zh-CN" altLang="en-US" sz="1400"/>
              <a:t>	 		</a:t>
            </a:r>
            <a:r>
              <a:rPr lang="en-US" altLang="zh-CN" sz="1400"/>
              <a:t>printf("\n");</a:t>
            </a:r>
          </a:p>
          <a:p>
            <a:pPr defTabSz="363538">
              <a:lnSpc>
                <a:spcPct val="120000"/>
              </a:lnSpc>
            </a:pPr>
            <a:r>
              <a:rPr lang="en-US" altLang="zh-CN" sz="1400"/>
              <a:t>		} </a:t>
            </a:r>
          </a:p>
          <a:p>
            <a:pPr defTabSz="363538">
              <a:lnSpc>
                <a:spcPct val="120000"/>
              </a:lnSpc>
            </a:pPr>
            <a:r>
              <a:rPr lang="en-US" altLang="zh-CN" sz="1400"/>
              <a:t>	}</a:t>
            </a:r>
          </a:p>
          <a:p>
            <a:pPr defTabSz="363538">
              <a:lnSpc>
                <a:spcPct val="120000"/>
              </a:lnSpc>
            </a:pPr>
            <a:r>
              <a:rPr lang="en-US" altLang="zh-CN" sz="1400"/>
              <a:t>	return 0; </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solidFill>
                  <a:schemeClr val="accent6"/>
                </a:solidFill>
              </a:rPr>
              <a:t>float *search(float (*pointer)[4</a:t>
            </a:r>
            <a:r>
              <a:rPr lang="en-US" altLang="zh-CN" sz="1400" smtClean="0">
                <a:solidFill>
                  <a:schemeClr val="accent6"/>
                </a:solidFill>
              </a:rPr>
              <a:t>])</a:t>
            </a:r>
          </a:p>
          <a:p>
            <a:pPr defTabSz="363538">
              <a:lnSpc>
                <a:spcPct val="120000"/>
              </a:lnSpc>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p>
          <a:p>
            <a:pPr defTabSz="363538">
              <a:lnSpc>
                <a:spcPct val="120000"/>
              </a:lnSpc>
            </a:pPr>
            <a:r>
              <a:rPr lang="en-US" altLang="zh-CN" sz="1400"/>
              <a:t>{	int i=0;</a:t>
            </a:r>
          </a:p>
          <a:p>
            <a:pPr defTabSz="363538">
              <a:lnSpc>
                <a:spcPct val="120000"/>
              </a:lnSpc>
            </a:pPr>
            <a:r>
              <a:rPr lang="en-US" altLang="zh-CN" sz="1400"/>
              <a:t>	</a:t>
            </a:r>
            <a:r>
              <a:rPr lang="en-US" altLang="zh-CN" sz="1400">
                <a:solidFill>
                  <a:schemeClr val="accent6"/>
                </a:solidFill>
              </a:rPr>
              <a:t>float *pt;</a:t>
            </a:r>
          </a:p>
          <a:p>
            <a:pPr defTabSz="363538">
              <a:lnSpc>
                <a:spcPct val="120000"/>
              </a:lnSpc>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p>
          <a:p>
            <a:pPr defTabSz="363538">
              <a:lnSpc>
                <a:spcPct val="120000"/>
              </a:lnSpc>
            </a:pPr>
            <a:r>
              <a:rPr lang="en-US" altLang="zh-CN" sz="1400"/>
              <a:t>	for(;i&lt;4;i++)</a:t>
            </a:r>
          </a:p>
          <a:p>
            <a:pPr defTabSz="363538">
              <a:lnSpc>
                <a:spcPct val="120000"/>
              </a:lnSpc>
            </a:pPr>
            <a:r>
              <a:rPr lang="en-US" altLang="zh-CN" sz="1400"/>
              <a:t>	</a:t>
            </a:r>
            <a:r>
              <a:rPr lang="en-US" altLang="zh-CN" sz="1400" smtClean="0"/>
              <a:t>	if</a:t>
            </a:r>
            <a:r>
              <a:rPr lang="en-US" altLang="zh-CN" sz="1400"/>
              <a:t>(*(*pointer+i)&lt;60) pt=*pointer</a:t>
            </a:r>
            <a:r>
              <a:rPr lang="en-US" altLang="zh-CN" sz="1400" smtClean="0"/>
              <a:t>;</a:t>
            </a:r>
          </a:p>
          <a:p>
            <a:pPr defTabSz="363538">
              <a:lnSpc>
                <a:spcPct val="120000"/>
              </a:lnSpc>
            </a:pP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p>
          <a:p>
            <a:pPr defTabSz="363538">
              <a:lnSpc>
                <a:spcPct val="120000"/>
              </a:lnSpc>
            </a:pPr>
            <a:r>
              <a:rPr lang="en-US" altLang="zh-CN" sz="1400"/>
              <a:t>	</a:t>
            </a:r>
            <a:r>
              <a:rPr lang="en-US" altLang="zh-CN" sz="1400">
                <a:solidFill>
                  <a:schemeClr val="accent6"/>
                </a:solidFill>
              </a:rPr>
              <a:t>return(pt);</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861481" y="1836727"/>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855500" y="4861149"/>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p:cNvGraphicFramePr>
            <a:graphicFrameLocks noGrp="1"/>
          </p:cNvGraphicFramePr>
          <p:nvPr>
            <p:extLst>
              <p:ext uri="{D42A27DB-BD31-4B8C-83A1-F6EECF244321}">
                <p14:modId xmlns:p14="http://schemas.microsoft.com/office/powerpoint/2010/main" xmlns="" val="1398063642"/>
              </p:ext>
            </p:extLst>
          </p:nvPr>
        </p:nvGraphicFramePr>
        <p:xfrm>
          <a:off x="1854810" y="5943600"/>
          <a:ext cx="3812084" cy="914400"/>
        </p:xfrm>
        <a:graphic>
          <a:graphicData uri="http://schemas.openxmlformats.org/drawingml/2006/table">
            <a:tbl>
              <a:tblPr>
                <a:tableStyleId>{5C22544A-7EE6-4342-B048-85BDC9FD1C3A}</a:tableStyleId>
              </a:tblPr>
              <a:tblGrid>
                <a:gridCol w="1008000">
                  <a:extLst>
                    <a:ext uri="{9D8B030D-6E8A-4147-A177-3AD203B41FA5}">
                      <a16:colId xmlns:a16="http://schemas.microsoft.com/office/drawing/2014/main" xmlns="" val="103911803"/>
                    </a:ext>
                  </a:extLst>
                </a:gridCol>
                <a:gridCol w="701021">
                  <a:extLst>
                    <a:ext uri="{9D8B030D-6E8A-4147-A177-3AD203B41FA5}">
                      <a16:colId xmlns:a16="http://schemas.microsoft.com/office/drawing/2014/main" xmlns="" val="2270354934"/>
                    </a:ext>
                  </a:extLst>
                </a:gridCol>
                <a:gridCol w="701021">
                  <a:extLst>
                    <a:ext uri="{9D8B030D-6E8A-4147-A177-3AD203B41FA5}">
                      <a16:colId xmlns:a16="http://schemas.microsoft.com/office/drawing/2014/main" xmlns="" val="2283197543"/>
                    </a:ext>
                  </a:extLst>
                </a:gridCol>
                <a:gridCol w="701021">
                  <a:extLst>
                    <a:ext uri="{9D8B030D-6E8A-4147-A177-3AD203B41FA5}">
                      <a16:colId xmlns:a16="http://schemas.microsoft.com/office/drawing/2014/main" xmlns="" val="821500224"/>
                    </a:ext>
                  </a:extLst>
                </a:gridCol>
                <a:gridCol w="701021">
                  <a:extLst>
                    <a:ext uri="{9D8B030D-6E8A-4147-A177-3AD203B41FA5}">
                      <a16:colId xmlns:a16="http://schemas.microsoft.com/office/drawing/2014/main" xmlns="" val="3429237340"/>
                    </a:ext>
                  </a:extLst>
                </a:gridCol>
              </a:tblGrid>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60</a:t>
                      </a:r>
                      <a:endParaRPr lang="zh-CN" altLang="en-US" sz="1400"/>
                    </a:p>
                  </a:txBody>
                  <a:tcPr>
                    <a:lnL w="12700" cmpd="sng">
                      <a:noFill/>
                    </a:lnL>
                    <a:lnT w="12700" cmpd="sng">
                      <a:noFill/>
                    </a:lnT>
                  </a:tcPr>
                </a:tc>
                <a:tc>
                  <a:txBody>
                    <a:bodyPr/>
                    <a:lstStyle/>
                    <a:p>
                      <a:pPr algn="ctr"/>
                      <a:r>
                        <a:rPr lang="en-US" altLang="zh-CN" sz="1400" smtClean="0"/>
                        <a:t>70</a:t>
                      </a:r>
                      <a:endParaRPr lang="zh-CN" altLang="en-US" sz="1400"/>
                    </a:p>
                  </a:txBody>
                  <a:tcPr>
                    <a:lnT w="12700" cmpd="sng">
                      <a:noFill/>
                    </a:lnT>
                  </a:tcPr>
                </a:tc>
                <a:tc>
                  <a:txBody>
                    <a:bodyPr/>
                    <a:lstStyle/>
                    <a:p>
                      <a:pPr algn="ctr"/>
                      <a:r>
                        <a:rPr lang="en-US" altLang="zh-CN" sz="1400" smtClean="0"/>
                        <a:t>80</a:t>
                      </a:r>
                      <a:endParaRPr lang="zh-CN" altLang="en-US" sz="1400"/>
                    </a:p>
                  </a:txBody>
                  <a:tcPr>
                    <a:lnT w="12700" cmpd="sng">
                      <a:noFill/>
                    </a:lnT>
                  </a:tcPr>
                </a:tc>
                <a:tc>
                  <a:txBody>
                    <a:bodyPr/>
                    <a:lstStyle/>
                    <a:p>
                      <a:pPr algn="ctr"/>
                      <a:r>
                        <a:rPr lang="en-US" altLang="zh-CN" sz="1400" smtClean="0"/>
                        <a:t>90</a:t>
                      </a:r>
                      <a:endParaRPr lang="zh-CN" altLang="en-US" sz="1400"/>
                    </a:p>
                  </a:txBody>
                  <a:tcPr>
                    <a:lnT w="12700" cmpd="sng">
                      <a:noFill/>
                    </a:lnT>
                  </a:tcPr>
                </a:tc>
                <a:extLst>
                  <a:ext uri="{0D108BD9-81ED-4DB2-BD59-A6C34878D82A}">
                    <a16:rowId xmlns:a16="http://schemas.microsoft.com/office/drawing/2014/main" xmlns="" val="2883063938"/>
                  </a:ext>
                </a:extLst>
              </a:tr>
              <a:tr h="0">
                <a:tc>
                  <a:txBody>
                    <a:bodyPr/>
                    <a:lstStyle/>
                    <a:p>
                      <a:r>
                        <a:rPr lang="en-US" altLang="zh-CN" sz="1400" smtClean="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xmlns="" val="278545818"/>
                  </a:ext>
                </a:extLst>
              </a:tr>
              <a:tr h="0">
                <a:tc>
                  <a:txBody>
                    <a:bodyPr/>
                    <a:lstStyle/>
                    <a:p>
                      <a:r>
                        <a:rPr lang="en-US" altLang="zh-CN" sz="1400" smtClean="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34</a:t>
                      </a:r>
                      <a:endParaRPr lang="zh-CN" altLang="en-US" sz="1400"/>
                    </a:p>
                  </a:txBody>
                  <a:tcPr>
                    <a:lnL w="12700" cmpd="sng">
                      <a:noFill/>
                    </a:lnL>
                  </a:tcPr>
                </a:tc>
                <a:tc>
                  <a:txBody>
                    <a:bodyPr/>
                    <a:lstStyle/>
                    <a:p>
                      <a:pPr algn="ctr"/>
                      <a:r>
                        <a:rPr lang="en-US" altLang="zh-CN" sz="1400" smtClean="0"/>
                        <a:t>78</a:t>
                      </a:r>
                      <a:endParaRPr lang="zh-CN" altLang="en-US" sz="1400"/>
                    </a:p>
                  </a:txBody>
                  <a:tcPr/>
                </a:tc>
                <a:tc>
                  <a:txBody>
                    <a:bodyPr/>
                    <a:lstStyle/>
                    <a:p>
                      <a:pPr algn="ctr"/>
                      <a:r>
                        <a:rPr lang="en-US" altLang="zh-CN" sz="1400" smtClean="0"/>
                        <a:t>90</a:t>
                      </a:r>
                      <a:endParaRPr lang="zh-CN" altLang="en-US" sz="1400"/>
                    </a:p>
                  </a:txBody>
                  <a:tcPr/>
                </a:tc>
                <a:tc>
                  <a:txBody>
                    <a:bodyPr/>
                    <a:lstStyle/>
                    <a:p>
                      <a:pPr algn="ctr"/>
                      <a:r>
                        <a:rPr lang="en-US" altLang="zh-CN" sz="1400" smtClean="0"/>
                        <a:t>66</a:t>
                      </a:r>
                      <a:endParaRPr lang="zh-CN" altLang="en-US" sz="1400"/>
                    </a:p>
                  </a:txBody>
                  <a:tcPr/>
                </a:tc>
                <a:extLst>
                  <a:ext uri="{0D108BD9-81ED-4DB2-BD59-A6C34878D82A}">
                    <a16:rowId xmlns:a16="http://schemas.microsoft.com/office/drawing/2014/main" xmlns="" val="992610834"/>
                  </a:ext>
                </a:extLst>
              </a:tr>
            </a:tbl>
          </a:graphicData>
        </a:graphic>
      </p:graphicFrame>
      <p:cxnSp>
        <p:nvCxnSpPr>
          <p:cNvPr id="32" name="直接箭头连接符 31"/>
          <p:cNvCxnSpPr/>
          <p:nvPr/>
        </p:nvCxnSpPr>
        <p:spPr>
          <a:xfrm>
            <a:off x="1983462" y="5943600"/>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3462" y="6563622"/>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5" cstate="print"/>
          <a:stretch>
            <a:fillRect/>
          </a:stretch>
        </p:blipFill>
        <p:spPr>
          <a:xfrm>
            <a:off x="8123991" y="1877090"/>
            <a:ext cx="3448050" cy="809625"/>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xmlns="" val="2378836370"/>
              </p:ext>
            </p:extLst>
          </p:nvPr>
        </p:nvGraphicFramePr>
        <p:xfrm>
          <a:off x="6314661" y="6248400"/>
          <a:ext cx="2804084" cy="304800"/>
        </p:xfrm>
        <a:graphic>
          <a:graphicData uri="http://schemas.openxmlformats.org/drawingml/2006/table">
            <a:tbl>
              <a:tblPr>
                <a:tableStyleId>{5C22544A-7EE6-4342-B048-85BDC9FD1C3A}</a:tableStyleId>
              </a:tblPr>
              <a:tblGrid>
                <a:gridCol w="701021">
                  <a:extLst>
                    <a:ext uri="{9D8B030D-6E8A-4147-A177-3AD203B41FA5}">
                      <a16:colId xmlns:a16="http://schemas.microsoft.com/office/drawing/2014/main" xmlns="" val="1474909808"/>
                    </a:ext>
                  </a:extLst>
                </a:gridCol>
                <a:gridCol w="701021">
                  <a:extLst>
                    <a:ext uri="{9D8B030D-6E8A-4147-A177-3AD203B41FA5}">
                      <a16:colId xmlns:a16="http://schemas.microsoft.com/office/drawing/2014/main" xmlns="" val="3050841575"/>
                    </a:ext>
                  </a:extLst>
                </a:gridCol>
                <a:gridCol w="701021">
                  <a:extLst>
                    <a:ext uri="{9D8B030D-6E8A-4147-A177-3AD203B41FA5}">
                      <a16:colId xmlns:a16="http://schemas.microsoft.com/office/drawing/2014/main" xmlns="" val="3520022797"/>
                    </a:ext>
                  </a:extLst>
                </a:gridCol>
                <a:gridCol w="701021">
                  <a:extLst>
                    <a:ext uri="{9D8B030D-6E8A-4147-A177-3AD203B41FA5}">
                      <a16:colId xmlns:a16="http://schemas.microsoft.com/office/drawing/2014/main" xmlns="" val="649264615"/>
                    </a:ext>
                  </a:extLst>
                </a:gridCol>
              </a:tblGrid>
              <a:tr h="0">
                <a:tc>
                  <a:txBody>
                    <a:bodyPr/>
                    <a:lstStyle/>
                    <a:p>
                      <a:pPr algn="ctr"/>
                      <a:r>
                        <a:rPr lang="en-US" altLang="zh-CN" sz="1400" smtClean="0"/>
                        <a:t>56</a:t>
                      </a:r>
                      <a:endParaRPr lang="zh-CN" altLang="en-US" sz="1400"/>
                    </a:p>
                  </a:txBody>
                  <a:tcPr>
                    <a:lnL w="12700" cmpd="sng">
                      <a:noFill/>
                    </a:lnL>
                  </a:tcPr>
                </a:tc>
                <a:tc>
                  <a:txBody>
                    <a:bodyPr/>
                    <a:lstStyle/>
                    <a:p>
                      <a:pPr algn="ctr"/>
                      <a:r>
                        <a:rPr lang="en-US" altLang="zh-CN" sz="1400" smtClean="0"/>
                        <a:t>89</a:t>
                      </a:r>
                      <a:endParaRPr lang="zh-CN" altLang="en-US" sz="1400"/>
                    </a:p>
                  </a:txBody>
                  <a:tcPr/>
                </a:tc>
                <a:tc>
                  <a:txBody>
                    <a:bodyPr/>
                    <a:lstStyle/>
                    <a:p>
                      <a:pPr algn="ctr"/>
                      <a:r>
                        <a:rPr lang="en-US" altLang="zh-CN" sz="1400" smtClean="0"/>
                        <a:t>67</a:t>
                      </a:r>
                      <a:endParaRPr lang="zh-CN" altLang="en-US" sz="1400"/>
                    </a:p>
                  </a:txBody>
                  <a:tcPr/>
                </a:tc>
                <a:tc>
                  <a:txBody>
                    <a:bodyPr/>
                    <a:lstStyle/>
                    <a:p>
                      <a:pPr algn="ctr"/>
                      <a:r>
                        <a:rPr lang="en-US" altLang="zh-CN" sz="1400" smtClean="0"/>
                        <a:t>88</a:t>
                      </a:r>
                      <a:endParaRPr lang="zh-CN" altLang="en-US" sz="1400"/>
                    </a:p>
                  </a:txBody>
                  <a:tcPr/>
                </a:tc>
                <a:extLst>
                  <a:ext uri="{0D108BD9-81ED-4DB2-BD59-A6C34878D82A}">
                    <a16:rowId xmlns:a16="http://schemas.microsoft.com/office/drawing/2014/main" xmlns="" val="1413854695"/>
                  </a:ext>
                </a:extLst>
              </a:tr>
            </a:tbl>
          </a:graphicData>
        </a:graphic>
      </p:graphicFrame>
      <p:sp>
        <p:nvSpPr>
          <p:cNvPr id="7" name="文本框 6"/>
          <p:cNvSpPr txBox="1"/>
          <p:nvPr/>
        </p:nvSpPr>
        <p:spPr>
          <a:xfrm>
            <a:off x="6122502" y="5500573"/>
            <a:ext cx="5585792" cy="954107"/>
          </a:xfrm>
          <a:prstGeom prst="rect">
            <a:avLst/>
          </a:prstGeom>
          <a:noFill/>
        </p:spPr>
        <p:txBody>
          <a:bodyPr wrap="square" rtlCol="0">
            <a:spAutoFit/>
          </a:bodyPr>
          <a:lstStyle/>
          <a:p>
            <a:r>
              <a:rPr lang="en-US" altLang="zh-CN" sz="1400" smtClean="0"/>
              <a:t>pt(</a:t>
            </a:r>
            <a:r>
              <a:rPr lang="zh-CN" altLang="en-US" sz="1400" smtClean="0"/>
              <a:t>当有不及格时）</a:t>
            </a:r>
            <a:r>
              <a:rPr lang="en-US" altLang="zh-CN" sz="1400" smtClean="0"/>
              <a:t>	pt</a:t>
            </a:r>
            <a:r>
              <a:rPr lang="zh-CN" altLang="en-US" sz="1400" smtClean="0"/>
              <a:t>（当无不及格时）</a:t>
            </a:r>
            <a:endParaRPr lang="en-US" altLang="zh-CN" sz="1400" smtClean="0"/>
          </a:p>
          <a:p>
            <a:r>
              <a:rPr lang="en-US" altLang="zh-CN" sz="1400" smtClean="0"/>
              <a:t> ||		 ||</a:t>
            </a:r>
          </a:p>
          <a:p>
            <a:r>
              <a:rPr lang="zh-CN" altLang="en-US" sz="1400" smtClean="0"/>
              <a:t>*</a:t>
            </a:r>
            <a:r>
              <a:rPr lang="en-US" altLang="zh-CN" sz="1400" smtClean="0"/>
              <a:t>pointer		NULL </a:t>
            </a:r>
          </a:p>
          <a:p>
            <a:r>
              <a:rPr lang="zh-CN" altLang="en-US" sz="1400"/>
              <a:t>↓</a:t>
            </a:r>
          </a:p>
        </p:txBody>
      </p:sp>
    </p:spTree>
    <p:extLst>
      <p:ext uri="{BB962C8B-B14F-4D97-AF65-F5344CB8AC3E}">
        <p14:creationId xmlns:p14="http://schemas.microsoft.com/office/powerpoint/2010/main" xmlns="" val="1416514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指针数组和多重指针</a:t>
            </a:r>
            <a:endParaRPr lang="zh-CN" altLang="en-US" dirty="0"/>
          </a:p>
        </p:txBody>
      </p:sp>
    </p:spTree>
    <p:extLst>
      <p:ext uri="{BB962C8B-B14F-4D97-AF65-F5344CB8AC3E}">
        <p14:creationId xmlns:p14="http://schemas.microsoft.com/office/powerpoint/2010/main" xmlns="" val="1618053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什么是指针</a:t>
            </a:r>
            <a:r>
              <a:rPr lang="zh-CN" altLang="en-US" smtClean="0"/>
              <a:t>数组</a:t>
            </a:r>
            <a:endParaRPr lang="zh-CN" altLang="en-US"/>
          </a:p>
        </p:txBody>
      </p:sp>
      <p:sp>
        <p:nvSpPr>
          <p:cNvPr id="7" name="矩形 6"/>
          <p:cNvSpPr/>
          <p:nvPr/>
        </p:nvSpPr>
        <p:spPr>
          <a:xfrm>
            <a:off x="4489175" y="1516525"/>
            <a:ext cx="3004930"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数组名</a:t>
            </a:r>
            <a:r>
              <a:rPr lang="en-US" altLang="zh-CN" b="1" smtClean="0"/>
              <a:t>[</a:t>
            </a:r>
            <a:r>
              <a:rPr lang="zh-CN" altLang="en-US" b="1" smtClean="0"/>
              <a:t>数组长度</a:t>
            </a:r>
            <a:r>
              <a:rPr lang="en-US" altLang="zh-CN" b="1" smtClean="0"/>
              <a:t>];</a:t>
            </a:r>
            <a:endParaRPr lang="zh-CN" altLang="en-US" b="1"/>
          </a:p>
        </p:txBody>
      </p:sp>
      <p:sp>
        <p:nvSpPr>
          <p:cNvPr id="8" name="MH_Desc_1"/>
          <p:cNvSpPr/>
          <p:nvPr>
            <p:custDataLst>
              <p:tags r:id="rId1"/>
            </p:custDataLst>
          </p:nvPr>
        </p:nvSpPr>
        <p:spPr>
          <a:xfrm>
            <a:off x="1159565" y="2067339"/>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zh-CN" altLang="en-US">
                <a:solidFill>
                  <a:schemeClr val="tx1"/>
                </a:solidFill>
              </a:rPr>
              <a:t>指针数组比较适合用来指向若干个字符串，使字符串处理更加方便灵活。</a:t>
            </a:r>
          </a:p>
        </p:txBody>
      </p:sp>
      <p:sp>
        <p:nvSpPr>
          <p:cNvPr id="15" name="圆角矩形 14"/>
          <p:cNvSpPr/>
          <p:nvPr/>
        </p:nvSpPr>
        <p:spPr>
          <a:xfrm>
            <a:off x="7790496" y="151652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t>
            </a:r>
            <a:r>
              <a:rPr lang="en-US" altLang="zh-CN" sz="1600" smtClean="0"/>
              <a:t>*p[4];</a:t>
            </a:r>
            <a:endParaRPr lang="en-US" altLang="zh-CN" sz="1600"/>
          </a:p>
        </p:txBody>
      </p:sp>
      <p:sp>
        <p:nvSpPr>
          <p:cNvPr id="3" name="矩形 2"/>
          <p:cNvSpPr/>
          <p:nvPr/>
        </p:nvSpPr>
        <p:spPr>
          <a:xfrm>
            <a:off x="1109870" y="1355886"/>
            <a:ext cx="6096000" cy="646331"/>
          </a:xfrm>
          <a:prstGeom prst="rect">
            <a:avLst/>
          </a:prstGeom>
        </p:spPr>
        <p:txBody>
          <a:bodyPr>
            <a:spAutoFit/>
          </a:bodyPr>
          <a:lstStyle/>
          <a:p>
            <a:endParaRPr lang="zh-CN" altLang="en-US"/>
          </a:p>
          <a:p>
            <a:r>
              <a:rPr lang="zh-CN" altLang="en-US"/>
              <a:t>定义一维指针数组的一般形式为</a:t>
            </a:r>
          </a:p>
        </p:txBody>
      </p:sp>
    </p:spTree>
    <p:extLst>
      <p:ext uri="{BB962C8B-B14F-4D97-AF65-F5344CB8AC3E}">
        <p14:creationId xmlns:p14="http://schemas.microsoft.com/office/powerpoint/2010/main" xmlns="" val="344921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怎样引用指针变量</a:t>
            </a:r>
            <a:endParaRPr lang="zh-CN" altLang="en-US"/>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mtClean="0">
                <a:solidFill>
                  <a:schemeClr val="tx1"/>
                </a:solidFill>
              </a:rPr>
              <a:t>① 给</a:t>
            </a:r>
            <a:r>
              <a:rPr lang="zh-CN" altLang="en-US">
                <a:solidFill>
                  <a:schemeClr val="tx1"/>
                </a:solidFill>
              </a:rPr>
              <a:t>指针变量赋值</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② 引用</a:t>
            </a:r>
            <a:r>
              <a:rPr lang="zh-CN" altLang="en-US">
                <a:solidFill>
                  <a:schemeClr val="tx1"/>
                </a:solidFill>
              </a:rPr>
              <a:t>指针变量指向的变量</a:t>
            </a:r>
            <a:r>
              <a:rPr lang="zh-CN" altLang="en-US" smtClean="0">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③引用指针变量的值。</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p:txBody>
      </p:sp>
      <p:sp>
        <p:nvSpPr>
          <p:cNvPr id="7" name="圆角矩形 12">
            <a:extLst>
              <a:ext uri="{FF2B5EF4-FFF2-40B4-BE49-F238E27FC236}">
                <a16:creationId xmlns:a16="http://schemas.microsoft.com/office/drawing/2014/main" xmlns="" id="{5382CD89-35B6-4BD4-B332-B011068CC402}"/>
              </a:ext>
            </a:extLst>
          </p:cNvPr>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t>int a, *p;</a:t>
            </a:r>
          </a:p>
          <a:p>
            <a:pPr defTabSz="363538">
              <a:lnSpc>
                <a:spcPct val="120000"/>
              </a:lnSpc>
            </a:pPr>
            <a:r>
              <a:rPr lang="en-US" altLang="zh-CN" sz="1600" smtClean="0"/>
              <a:t>p</a:t>
            </a:r>
            <a:r>
              <a:rPr lang="en-US" altLang="zh-CN" sz="1600"/>
              <a:t>=&amp;a</a:t>
            </a:r>
            <a:r>
              <a:rPr lang="en-US" altLang="zh-CN" sz="1600" smtClean="0"/>
              <a:t>;				</a:t>
            </a:r>
            <a:r>
              <a:rPr lang="en-US" altLang="zh-CN" sz="1600" smtClean="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smtClean="0">
                <a:solidFill>
                  <a:srgbClr val="008000"/>
                </a:solidFill>
              </a:rPr>
              <a:t>p														</a:t>
            </a:r>
            <a:r>
              <a:rPr lang="zh-CN" altLang="en-US" sz="1600" b="1" smtClean="0">
                <a:solidFill>
                  <a:schemeClr val="accent1"/>
                </a:solidFill>
              </a:rPr>
              <a:t>①</a:t>
            </a:r>
            <a:endParaRPr lang="en-US" altLang="zh-CN" sz="1600" b="1" smtClean="0">
              <a:solidFill>
                <a:schemeClr val="accent1"/>
              </a:solidFill>
            </a:endParaRPr>
          </a:p>
          <a:p>
            <a:pPr defTabSz="363538">
              <a:lnSpc>
                <a:spcPct val="120000"/>
              </a:lnSpc>
            </a:pPr>
            <a:r>
              <a:rPr lang="en-US" altLang="zh-CN" sz="1600" smtClean="0">
                <a:solidFill>
                  <a:schemeClr val="tx1"/>
                </a:solidFill>
              </a:rPr>
              <a:t>printf("%d",*p);		</a:t>
            </a:r>
            <a:r>
              <a:rPr lang="en-US" altLang="zh-CN" sz="1600" smtClean="0">
                <a:solidFill>
                  <a:srgbClr val="008000"/>
                </a:solidFill>
              </a:rPr>
              <a:t>//</a:t>
            </a:r>
            <a:r>
              <a:rPr lang="zh-CN" altLang="en-US" sz="1600" smtClean="0">
                <a:solidFill>
                  <a:srgbClr val="008000"/>
                </a:solidFill>
              </a:rPr>
              <a:t>以整数形式输出指针变量</a:t>
            </a:r>
            <a:r>
              <a:rPr lang="en-US" altLang="zh-CN" sz="1600" smtClean="0">
                <a:solidFill>
                  <a:srgbClr val="008000"/>
                </a:solidFill>
              </a:rPr>
              <a:t>p</a:t>
            </a:r>
            <a:r>
              <a:rPr lang="zh-CN" altLang="en-US" sz="1600" smtClean="0">
                <a:solidFill>
                  <a:srgbClr val="008000"/>
                </a:solidFill>
              </a:rPr>
              <a:t>所指向的变量的值，即</a:t>
            </a:r>
            <a:r>
              <a:rPr lang="en-US" altLang="zh-CN" sz="1600" smtClean="0">
                <a:solidFill>
                  <a:srgbClr val="008000"/>
                </a:solidFill>
              </a:rPr>
              <a:t>a</a:t>
            </a:r>
            <a:r>
              <a:rPr lang="zh-CN" altLang="en-US" sz="1600" smtClean="0">
                <a:solidFill>
                  <a:srgbClr val="008000"/>
                </a:solidFill>
              </a:rPr>
              <a:t>的值</a:t>
            </a:r>
            <a:r>
              <a:rPr lang="en-US" altLang="zh-CN" sz="1600" smtClean="0">
                <a:solidFill>
                  <a:srgbClr val="008000"/>
                </a:solidFill>
              </a:rPr>
              <a:t>							</a:t>
            </a:r>
            <a:r>
              <a:rPr lang="zh-CN" altLang="en-US" sz="1600" b="1" smtClean="0">
                <a:solidFill>
                  <a:schemeClr val="accent1"/>
                </a:solidFill>
              </a:rPr>
              <a:t>②</a:t>
            </a:r>
            <a:endParaRPr lang="en-US" altLang="zh-CN" sz="1600" b="1" smtClean="0">
              <a:solidFill>
                <a:schemeClr val="accent1"/>
              </a:solidFill>
            </a:endParaRPr>
          </a:p>
          <a:p>
            <a:pPr defTabSz="363538">
              <a:lnSpc>
                <a:spcPct val="120000"/>
              </a:lnSpc>
            </a:pPr>
            <a:r>
              <a:rPr lang="zh-CN" altLang="en-US" sz="1600" smtClean="0">
                <a:solidFill>
                  <a:schemeClr val="tx1"/>
                </a:solidFill>
              </a:rPr>
              <a:t>*</a:t>
            </a:r>
            <a:r>
              <a:rPr lang="en-US" altLang="zh-CN" sz="1600" smtClean="0">
                <a:solidFill>
                  <a:schemeClr val="tx1"/>
                </a:solidFill>
              </a:rPr>
              <a:t>p=1;				</a:t>
            </a:r>
            <a:r>
              <a:rPr lang="en-US" altLang="zh-CN" sz="1600" smtClean="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smtClean="0">
                <a:solidFill>
                  <a:srgbClr val="008000"/>
                </a:solidFill>
              </a:rPr>
              <a:t>a=1	</a:t>
            </a:r>
            <a:r>
              <a:rPr lang="zh-CN" altLang="en-US" sz="1600" b="1" smtClean="0">
                <a:solidFill>
                  <a:schemeClr val="accent1"/>
                </a:solidFill>
              </a:rPr>
              <a:t>②</a:t>
            </a:r>
            <a:endParaRPr lang="en-US" altLang="zh-CN" sz="1600" b="1">
              <a:solidFill>
                <a:schemeClr val="accent1"/>
              </a:solidFill>
            </a:endParaRPr>
          </a:p>
          <a:p>
            <a:pPr defTabSz="363538">
              <a:lnSpc>
                <a:spcPct val="120000"/>
              </a:lnSpc>
            </a:pPr>
            <a:r>
              <a:rPr lang="en-US" altLang="zh-CN" sz="1600" smtClean="0">
                <a:solidFill>
                  <a:schemeClr val="tx1"/>
                </a:solidFill>
              </a:rPr>
              <a:t>printf("%o",p);		</a:t>
            </a:r>
            <a:r>
              <a:rPr lang="en-US" altLang="zh-CN" sz="1600" smtClean="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t>
            </a:r>
            <a:r>
              <a:rPr lang="en-US" altLang="zh-CN" sz="1600" smtClean="0">
                <a:solidFill>
                  <a:srgbClr val="008000"/>
                </a:solidFill>
              </a:rPr>
              <a:t>a	</a:t>
            </a:r>
            <a:r>
              <a:rPr lang="zh-CN" altLang="en-US" sz="1600" b="1" smtClean="0">
                <a:solidFill>
                  <a:schemeClr val="accent1"/>
                </a:solidFill>
              </a:rPr>
              <a:t>③</a:t>
            </a:r>
            <a:endParaRPr lang="zh-CN" altLang="en-US" sz="1600" b="1" dirty="0">
              <a:solidFill>
                <a:schemeClr val="accent1"/>
              </a:solidFill>
            </a:endParaRPr>
          </a:p>
        </p:txBody>
      </p:sp>
      <p:grpSp>
        <p:nvGrpSpPr>
          <p:cNvPr id="8" name="组合 7">
            <a:extLst>
              <a:ext uri="{FF2B5EF4-FFF2-40B4-BE49-F238E27FC236}">
                <a16:creationId xmlns:a16="http://schemas.microsoft.com/office/drawing/2014/main" xmlns="" id="{1AA1FD9A-69A9-4087-BCCF-813E351B8518}"/>
              </a:ext>
            </a:extLst>
          </p:cNvPr>
          <p:cNvGrpSpPr/>
          <p:nvPr/>
        </p:nvGrpSpPr>
        <p:grpSpPr>
          <a:xfrm>
            <a:off x="1013150" y="4814783"/>
            <a:ext cx="10436728" cy="1257555"/>
            <a:chOff x="8582294" y="4088152"/>
            <a:chExt cx="10769984" cy="1257555"/>
          </a:xfrm>
        </p:grpSpPr>
        <p:sp>
          <p:nvSpPr>
            <p:cNvPr id="9"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要</a:t>
              </a:r>
              <a:r>
                <a:rPr lang="zh-CN" altLang="en-US" sz="1600">
                  <a:solidFill>
                    <a:schemeClr val="tx1">
                      <a:lumMod val="75000"/>
                      <a:lumOff val="25000"/>
                    </a:schemeClr>
                  </a:solidFill>
                </a:rPr>
                <a:t>熟练掌握两个有关的</a:t>
              </a:r>
              <a:r>
                <a:rPr lang="zh-CN" altLang="en-US" sz="1600" smtClean="0">
                  <a:solidFill>
                    <a:schemeClr val="tx1">
                      <a:lumMod val="75000"/>
                      <a:lumOff val="25000"/>
                    </a:schemeClr>
                  </a:solidFill>
                </a:rPr>
                <a:t>运算符：</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b="1" smtClean="0">
                  <a:solidFill>
                    <a:schemeClr val="accent1"/>
                  </a:solidFill>
                </a:rPr>
                <a:t>* </a:t>
              </a:r>
              <a:r>
                <a:rPr lang="zh-CN" altLang="en-US" sz="1600" smtClean="0">
                  <a:solidFill>
                    <a:schemeClr val="tx1">
                      <a:lumMod val="75000"/>
                      <a:lumOff val="25000"/>
                    </a:schemeClr>
                  </a:solidFill>
                </a:rPr>
                <a:t>指针</a:t>
              </a:r>
              <a:r>
                <a:rPr lang="zh-CN" altLang="en-US" sz="1600">
                  <a:solidFill>
                    <a:schemeClr val="tx1">
                      <a:lumMod val="75000"/>
                      <a:lumOff val="25000"/>
                    </a:schemeClr>
                  </a:solidFill>
                </a:rPr>
                <a:t>运算符（或称“间接访问”运算符</a:t>
              </a:r>
              <a:r>
                <a:rPr lang="zh-CN" altLang="en-US" sz="1600" smtClean="0">
                  <a:solidFill>
                    <a:schemeClr val="tx1">
                      <a:lumMod val="75000"/>
                      <a:lumOff val="25000"/>
                    </a:schemeClr>
                  </a:solidFill>
                </a:rPr>
                <a:t>），*</a:t>
              </a:r>
              <a:r>
                <a:rPr lang="en-US" altLang="zh-CN" sz="1600" smtClean="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309052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extLst>
              <p:ext uri="{D42A27DB-BD31-4B8C-83A1-F6EECF244321}">
                <p14:modId xmlns:p14="http://schemas.microsoft.com/office/powerpoint/2010/main" xmlns="" val="3058904898"/>
              </p:ext>
            </p:extLst>
          </p:nvPr>
        </p:nvGraphicFramePr>
        <p:xfrm>
          <a:off x="1749895" y="1728557"/>
          <a:ext cx="9142502"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xmlns="" val="3364318394"/>
                    </a:ext>
                  </a:extLst>
                </a:gridCol>
                <a:gridCol w="720000">
                  <a:extLst>
                    <a:ext uri="{9D8B030D-6E8A-4147-A177-3AD203B41FA5}">
                      <a16:colId xmlns:a16="http://schemas.microsoft.com/office/drawing/2014/main" xmlns="" val="2579002111"/>
                    </a:ext>
                  </a:extLst>
                </a:gridCol>
                <a:gridCol w="1548000">
                  <a:extLst>
                    <a:ext uri="{9D8B030D-6E8A-4147-A177-3AD203B41FA5}">
                      <a16:colId xmlns:a16="http://schemas.microsoft.com/office/drawing/2014/main" xmlns="" val="1346082952"/>
                    </a:ext>
                  </a:extLst>
                </a:gridCol>
                <a:gridCol w="208280">
                  <a:extLst>
                    <a:ext uri="{9D8B030D-6E8A-4147-A177-3AD203B41FA5}">
                      <a16:colId xmlns:a16="http://schemas.microsoft.com/office/drawing/2014/main" xmlns="" val="535173099"/>
                    </a:ext>
                  </a:extLst>
                </a:gridCol>
                <a:gridCol w="360000">
                  <a:extLst>
                    <a:ext uri="{9D8B030D-6E8A-4147-A177-3AD203B41FA5}">
                      <a16:colId xmlns:a16="http://schemas.microsoft.com/office/drawing/2014/main" xmlns="" val="668775238"/>
                    </a:ext>
                  </a:extLst>
                </a:gridCol>
                <a:gridCol w="360000">
                  <a:extLst>
                    <a:ext uri="{9D8B030D-6E8A-4147-A177-3AD203B41FA5}">
                      <a16:colId xmlns:a16="http://schemas.microsoft.com/office/drawing/2014/main" xmlns="" val="887188650"/>
                    </a:ext>
                  </a:extLst>
                </a:gridCol>
                <a:gridCol w="360000">
                  <a:extLst>
                    <a:ext uri="{9D8B030D-6E8A-4147-A177-3AD203B41FA5}">
                      <a16:colId xmlns:a16="http://schemas.microsoft.com/office/drawing/2014/main" xmlns="" val="3074221847"/>
                    </a:ext>
                  </a:extLst>
                </a:gridCol>
                <a:gridCol w="360000">
                  <a:extLst>
                    <a:ext uri="{9D8B030D-6E8A-4147-A177-3AD203B41FA5}">
                      <a16:colId xmlns:a16="http://schemas.microsoft.com/office/drawing/2014/main" xmlns="" val="3254322486"/>
                    </a:ext>
                  </a:extLst>
                </a:gridCol>
                <a:gridCol w="360000">
                  <a:extLst>
                    <a:ext uri="{9D8B030D-6E8A-4147-A177-3AD203B41FA5}">
                      <a16:colId xmlns:a16="http://schemas.microsoft.com/office/drawing/2014/main" xmlns="" val="382527711"/>
                    </a:ext>
                  </a:extLst>
                </a:gridCol>
                <a:gridCol w="360000">
                  <a:extLst>
                    <a:ext uri="{9D8B030D-6E8A-4147-A177-3AD203B41FA5}">
                      <a16:colId xmlns:a16="http://schemas.microsoft.com/office/drawing/2014/main" xmlns="" val="2969494316"/>
                    </a:ext>
                  </a:extLst>
                </a:gridCol>
                <a:gridCol w="360000">
                  <a:extLst>
                    <a:ext uri="{9D8B030D-6E8A-4147-A177-3AD203B41FA5}">
                      <a16:colId xmlns:a16="http://schemas.microsoft.com/office/drawing/2014/main" xmlns="" val="3643107736"/>
                    </a:ext>
                  </a:extLst>
                </a:gridCol>
                <a:gridCol w="360000">
                  <a:extLst>
                    <a:ext uri="{9D8B030D-6E8A-4147-A177-3AD203B41FA5}">
                      <a16:colId xmlns:a16="http://schemas.microsoft.com/office/drawing/2014/main" xmlns="" val="690622476"/>
                    </a:ext>
                  </a:extLst>
                </a:gridCol>
                <a:gridCol w="360000">
                  <a:extLst>
                    <a:ext uri="{9D8B030D-6E8A-4147-A177-3AD203B41FA5}">
                      <a16:colId xmlns:a16="http://schemas.microsoft.com/office/drawing/2014/main" xmlns="" val="740095739"/>
                    </a:ext>
                  </a:extLst>
                </a:gridCol>
                <a:gridCol w="360000">
                  <a:extLst>
                    <a:ext uri="{9D8B030D-6E8A-4147-A177-3AD203B41FA5}">
                      <a16:colId xmlns:a16="http://schemas.microsoft.com/office/drawing/2014/main" xmlns="" val="202579085"/>
                    </a:ext>
                  </a:extLst>
                </a:gridCol>
                <a:gridCol w="360000">
                  <a:extLst>
                    <a:ext uri="{9D8B030D-6E8A-4147-A177-3AD203B41FA5}">
                      <a16:colId xmlns:a16="http://schemas.microsoft.com/office/drawing/2014/main" xmlns="" val="3139091376"/>
                    </a:ext>
                  </a:extLst>
                </a:gridCol>
                <a:gridCol w="360000">
                  <a:extLst>
                    <a:ext uri="{9D8B030D-6E8A-4147-A177-3AD203B41FA5}">
                      <a16:colId xmlns:a16="http://schemas.microsoft.com/office/drawing/2014/main" xmlns="" val="1732379298"/>
                    </a:ext>
                  </a:extLst>
                </a:gridCol>
                <a:gridCol w="360000">
                  <a:extLst>
                    <a:ext uri="{9D8B030D-6E8A-4147-A177-3AD203B41FA5}">
                      <a16:colId xmlns:a16="http://schemas.microsoft.com/office/drawing/2014/main" xmlns="" val="396421246"/>
                    </a:ext>
                  </a:extLst>
                </a:gridCol>
                <a:gridCol w="360000">
                  <a:extLst>
                    <a:ext uri="{9D8B030D-6E8A-4147-A177-3AD203B41FA5}">
                      <a16:colId xmlns:a16="http://schemas.microsoft.com/office/drawing/2014/main" xmlns="" val="276486637"/>
                    </a:ext>
                  </a:extLst>
                </a:gridCol>
                <a:gridCol w="360000">
                  <a:extLst>
                    <a:ext uri="{9D8B030D-6E8A-4147-A177-3AD203B41FA5}">
                      <a16:colId xmlns:a16="http://schemas.microsoft.com/office/drawing/2014/main" xmlns="" val="4289685920"/>
                    </a:ext>
                  </a:extLst>
                </a:gridCol>
                <a:gridCol w="360000">
                  <a:extLst>
                    <a:ext uri="{9D8B030D-6E8A-4147-A177-3AD203B41FA5}">
                      <a16:colId xmlns:a16="http://schemas.microsoft.com/office/drawing/2014/main" xmlns="" val="1903035998"/>
                    </a:ext>
                  </a:extLst>
                </a:gridCol>
              </a:tblGrid>
              <a:tr h="370840">
                <a:tc>
                  <a:txBody>
                    <a:bodyPr/>
                    <a:lstStyle/>
                    <a:p>
                      <a:pPr algn="ctr"/>
                      <a:r>
                        <a:rPr lang="zh-CN" altLang="en-US" sz="1400" smtClean="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xmlns="" val="967086233"/>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718070466"/>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499695296"/>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5867963"/>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extLst>
                  <a:ext uri="{0D108BD9-81ED-4DB2-BD59-A6C34878D82A}">
                    <a16:rowId xmlns:a16="http://schemas.microsoft.com/office/drawing/2014/main" xmlns="" val="1514953890"/>
                  </a:ext>
                </a:extLst>
              </a:tr>
            </a:tbl>
          </a:graphicData>
        </a:graphic>
      </p:graphicFrame>
      <p:cxnSp>
        <p:nvCxnSpPr>
          <p:cNvPr id="7" name="直接箭头连接符 6"/>
          <p:cNvCxnSpPr/>
          <p:nvPr/>
        </p:nvCxnSpPr>
        <p:spPr>
          <a:xfrm>
            <a:off x="2640000" y="227606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00" y="2653748"/>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00" y="302149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00" y="339918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00" y="376693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extLst>
              <p:ext uri="{D42A27DB-BD31-4B8C-83A1-F6EECF244321}">
                <p14:modId xmlns:p14="http://schemas.microsoft.com/office/powerpoint/2010/main" xmlns="" val="4123530588"/>
              </p:ext>
            </p:extLst>
          </p:nvPr>
        </p:nvGraphicFramePr>
        <p:xfrm>
          <a:off x="1749895" y="4134679"/>
          <a:ext cx="9142502"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xmlns="" val="3364318394"/>
                    </a:ext>
                  </a:extLst>
                </a:gridCol>
                <a:gridCol w="720000">
                  <a:extLst>
                    <a:ext uri="{9D8B030D-6E8A-4147-A177-3AD203B41FA5}">
                      <a16:colId xmlns:a16="http://schemas.microsoft.com/office/drawing/2014/main" xmlns="" val="2579002111"/>
                    </a:ext>
                  </a:extLst>
                </a:gridCol>
                <a:gridCol w="1548000">
                  <a:extLst>
                    <a:ext uri="{9D8B030D-6E8A-4147-A177-3AD203B41FA5}">
                      <a16:colId xmlns:a16="http://schemas.microsoft.com/office/drawing/2014/main" xmlns="" val="1346082952"/>
                    </a:ext>
                  </a:extLst>
                </a:gridCol>
                <a:gridCol w="208280">
                  <a:extLst>
                    <a:ext uri="{9D8B030D-6E8A-4147-A177-3AD203B41FA5}">
                      <a16:colId xmlns:a16="http://schemas.microsoft.com/office/drawing/2014/main" xmlns="" val="535173099"/>
                    </a:ext>
                  </a:extLst>
                </a:gridCol>
                <a:gridCol w="360000">
                  <a:extLst>
                    <a:ext uri="{9D8B030D-6E8A-4147-A177-3AD203B41FA5}">
                      <a16:colId xmlns:a16="http://schemas.microsoft.com/office/drawing/2014/main" xmlns="" val="668775238"/>
                    </a:ext>
                  </a:extLst>
                </a:gridCol>
                <a:gridCol w="360000">
                  <a:extLst>
                    <a:ext uri="{9D8B030D-6E8A-4147-A177-3AD203B41FA5}">
                      <a16:colId xmlns:a16="http://schemas.microsoft.com/office/drawing/2014/main" xmlns="" val="887188650"/>
                    </a:ext>
                  </a:extLst>
                </a:gridCol>
                <a:gridCol w="360000">
                  <a:extLst>
                    <a:ext uri="{9D8B030D-6E8A-4147-A177-3AD203B41FA5}">
                      <a16:colId xmlns:a16="http://schemas.microsoft.com/office/drawing/2014/main" xmlns="" val="3074221847"/>
                    </a:ext>
                  </a:extLst>
                </a:gridCol>
                <a:gridCol w="360000">
                  <a:extLst>
                    <a:ext uri="{9D8B030D-6E8A-4147-A177-3AD203B41FA5}">
                      <a16:colId xmlns:a16="http://schemas.microsoft.com/office/drawing/2014/main" xmlns="" val="3254322486"/>
                    </a:ext>
                  </a:extLst>
                </a:gridCol>
                <a:gridCol w="360000">
                  <a:extLst>
                    <a:ext uri="{9D8B030D-6E8A-4147-A177-3AD203B41FA5}">
                      <a16:colId xmlns:a16="http://schemas.microsoft.com/office/drawing/2014/main" xmlns="" val="382527711"/>
                    </a:ext>
                  </a:extLst>
                </a:gridCol>
                <a:gridCol w="360000">
                  <a:extLst>
                    <a:ext uri="{9D8B030D-6E8A-4147-A177-3AD203B41FA5}">
                      <a16:colId xmlns:a16="http://schemas.microsoft.com/office/drawing/2014/main" xmlns="" val="2969494316"/>
                    </a:ext>
                  </a:extLst>
                </a:gridCol>
                <a:gridCol w="360000">
                  <a:extLst>
                    <a:ext uri="{9D8B030D-6E8A-4147-A177-3AD203B41FA5}">
                      <a16:colId xmlns:a16="http://schemas.microsoft.com/office/drawing/2014/main" xmlns="" val="3643107736"/>
                    </a:ext>
                  </a:extLst>
                </a:gridCol>
                <a:gridCol w="360000">
                  <a:extLst>
                    <a:ext uri="{9D8B030D-6E8A-4147-A177-3AD203B41FA5}">
                      <a16:colId xmlns:a16="http://schemas.microsoft.com/office/drawing/2014/main" xmlns="" val="690622476"/>
                    </a:ext>
                  </a:extLst>
                </a:gridCol>
                <a:gridCol w="360000">
                  <a:extLst>
                    <a:ext uri="{9D8B030D-6E8A-4147-A177-3AD203B41FA5}">
                      <a16:colId xmlns:a16="http://schemas.microsoft.com/office/drawing/2014/main" xmlns="" val="740095739"/>
                    </a:ext>
                  </a:extLst>
                </a:gridCol>
                <a:gridCol w="360000">
                  <a:extLst>
                    <a:ext uri="{9D8B030D-6E8A-4147-A177-3AD203B41FA5}">
                      <a16:colId xmlns:a16="http://schemas.microsoft.com/office/drawing/2014/main" xmlns="" val="202579085"/>
                    </a:ext>
                  </a:extLst>
                </a:gridCol>
                <a:gridCol w="360000">
                  <a:extLst>
                    <a:ext uri="{9D8B030D-6E8A-4147-A177-3AD203B41FA5}">
                      <a16:colId xmlns:a16="http://schemas.microsoft.com/office/drawing/2014/main" xmlns="" val="3139091376"/>
                    </a:ext>
                  </a:extLst>
                </a:gridCol>
                <a:gridCol w="360000">
                  <a:extLst>
                    <a:ext uri="{9D8B030D-6E8A-4147-A177-3AD203B41FA5}">
                      <a16:colId xmlns:a16="http://schemas.microsoft.com/office/drawing/2014/main" xmlns="" val="1732379298"/>
                    </a:ext>
                  </a:extLst>
                </a:gridCol>
                <a:gridCol w="360000">
                  <a:extLst>
                    <a:ext uri="{9D8B030D-6E8A-4147-A177-3AD203B41FA5}">
                      <a16:colId xmlns:a16="http://schemas.microsoft.com/office/drawing/2014/main" xmlns="" val="396421246"/>
                    </a:ext>
                  </a:extLst>
                </a:gridCol>
                <a:gridCol w="360000">
                  <a:extLst>
                    <a:ext uri="{9D8B030D-6E8A-4147-A177-3AD203B41FA5}">
                      <a16:colId xmlns:a16="http://schemas.microsoft.com/office/drawing/2014/main" xmlns="" val="276486637"/>
                    </a:ext>
                  </a:extLst>
                </a:gridCol>
                <a:gridCol w="360000">
                  <a:extLst>
                    <a:ext uri="{9D8B030D-6E8A-4147-A177-3AD203B41FA5}">
                      <a16:colId xmlns:a16="http://schemas.microsoft.com/office/drawing/2014/main" xmlns="" val="4289685920"/>
                    </a:ext>
                  </a:extLst>
                </a:gridCol>
                <a:gridCol w="360000">
                  <a:extLst>
                    <a:ext uri="{9D8B030D-6E8A-4147-A177-3AD203B41FA5}">
                      <a16:colId xmlns:a16="http://schemas.microsoft.com/office/drawing/2014/main" xmlns="" val="1903035998"/>
                    </a:ext>
                  </a:extLst>
                </a:gridCol>
              </a:tblGrid>
              <a:tr h="370840">
                <a:tc>
                  <a:txBody>
                    <a:bodyPr/>
                    <a:lstStyle/>
                    <a:p>
                      <a:pPr algn="ctr"/>
                      <a:r>
                        <a:rPr lang="zh-CN" altLang="en-US" sz="1400" smtClean="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xmlns="" val="967086233"/>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718070466"/>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499695296"/>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5867963"/>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extLst>
                  <a:ext uri="{0D108BD9-81ED-4DB2-BD59-A6C34878D82A}">
                    <a16:rowId xmlns:a16="http://schemas.microsoft.com/office/drawing/2014/main" xmlns="" val="1514953890"/>
                  </a:ext>
                </a:extLst>
              </a:tr>
            </a:tbl>
          </a:graphicData>
        </a:graphic>
      </p:graphicFrame>
      <p:cxnSp>
        <p:nvCxnSpPr>
          <p:cNvPr id="37" name="直接箭头连接符 36"/>
          <p:cNvCxnSpPr/>
          <p:nvPr/>
        </p:nvCxnSpPr>
        <p:spPr>
          <a:xfrm>
            <a:off x="2640000" y="468218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00" y="5059870"/>
            <a:ext cx="735495" cy="111318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00" y="5427618"/>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00" y="4682183"/>
            <a:ext cx="735495" cy="112312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00" y="5427618"/>
            <a:ext cx="735495" cy="74543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77"/>
            <a:ext cx="904461" cy="369332"/>
          </a:xfrm>
          <a:prstGeom prst="rect">
            <a:avLst/>
          </a:prstGeom>
          <a:noFill/>
        </p:spPr>
        <p:txBody>
          <a:bodyPr wrap="square" rtlCol="0">
            <a:spAutoFit/>
          </a:bodyPr>
          <a:lstStyle/>
          <a:p>
            <a:r>
              <a:rPr lang="zh-CN" altLang="en-US" smtClean="0"/>
              <a:t>排序前</a:t>
            </a:r>
            <a:endParaRPr lang="zh-CN" altLang="en-US"/>
          </a:p>
        </p:txBody>
      </p:sp>
      <p:sp>
        <p:nvSpPr>
          <p:cNvPr id="42" name="文本框 41"/>
          <p:cNvSpPr txBox="1"/>
          <p:nvPr/>
        </p:nvSpPr>
        <p:spPr>
          <a:xfrm>
            <a:off x="731688" y="5242952"/>
            <a:ext cx="904461" cy="369332"/>
          </a:xfrm>
          <a:prstGeom prst="rect">
            <a:avLst/>
          </a:prstGeom>
          <a:noFill/>
        </p:spPr>
        <p:txBody>
          <a:bodyPr wrap="square" rtlCol="0">
            <a:spAutoFit/>
          </a:bodyPr>
          <a:lstStyle/>
          <a:p>
            <a:r>
              <a:rPr lang="zh-CN" altLang="en-US" smtClean="0"/>
              <a:t>排序后</a:t>
            </a:r>
            <a:endParaRPr lang="zh-CN" altLang="en-US"/>
          </a:p>
        </p:txBody>
      </p:sp>
      <p:sp>
        <p:nvSpPr>
          <p:cNvPr id="16" name="矩形 15"/>
          <p:cNvSpPr/>
          <p:nvPr/>
        </p:nvSpPr>
        <p:spPr>
          <a:xfrm>
            <a:off x="528153" y="4042014"/>
            <a:ext cx="110799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指向互换</a:t>
            </a:r>
          </a:p>
        </p:txBody>
      </p:sp>
    </p:spTree>
    <p:extLst>
      <p:ext uri="{BB962C8B-B14F-4D97-AF65-F5344CB8AC3E}">
        <p14:creationId xmlns:p14="http://schemas.microsoft.com/office/powerpoint/2010/main" xmlns="" val="767760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8557"/>
            <a:ext cx="1044856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smtClean="0"/>
              <a:t>#include </a:t>
            </a:r>
            <a:r>
              <a:rPr lang="en-US" altLang="zh-CN" sz="1400"/>
              <a:t>&lt;stdio.h&gt;</a:t>
            </a:r>
          </a:p>
          <a:p>
            <a:pPr defTabSz="363538">
              <a:lnSpc>
                <a:spcPct val="120000"/>
              </a:lnSpc>
            </a:pPr>
            <a:r>
              <a:rPr lang="en-US" altLang="zh-CN" sz="1400"/>
              <a:t>#include &lt;string.h&gt;</a:t>
            </a:r>
          </a:p>
          <a:p>
            <a:pPr defTabSz="363538">
              <a:lnSpc>
                <a:spcPct val="120000"/>
              </a:lnSpc>
            </a:pPr>
            <a:r>
              <a:rPr lang="en-US" altLang="zh-CN" sz="1400"/>
              <a:t>int main()</a:t>
            </a:r>
          </a:p>
          <a:p>
            <a:pPr defTabSz="363538">
              <a:lnSpc>
                <a:spcPct val="120000"/>
              </a:lnSpc>
            </a:pPr>
            <a:r>
              <a:rPr lang="en-US" altLang="zh-CN" sz="1400"/>
              <a:t>{	void sort(char *name[],int n);	</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void print(char *name[],int n);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solidFill>
                  <a:schemeClr val="accent6"/>
                </a:solidFill>
              </a:rPr>
              <a:t>char *name[]={"Follow me","BASIC</a:t>
            </a:r>
            <a:r>
              <a:rPr lang="en-US" altLang="zh-CN" sz="1400" smtClean="0">
                <a:solidFill>
                  <a:schemeClr val="accent6"/>
                </a:solidFill>
              </a:rPr>
              <a:t>",</a:t>
            </a:r>
          </a:p>
          <a:p>
            <a:pPr defTabSz="363538">
              <a:lnSpc>
                <a:spcPct val="120000"/>
              </a:lnSpc>
            </a:pPr>
            <a:r>
              <a:rPr lang="en-US" altLang="zh-CN" sz="1400">
                <a:solidFill>
                  <a:schemeClr val="accent6"/>
                </a:solidFill>
              </a:rPr>
              <a:t>	</a:t>
            </a:r>
            <a:r>
              <a:rPr lang="en-US" altLang="zh-CN" sz="1400" smtClean="0">
                <a:solidFill>
                  <a:schemeClr val="accent6"/>
                </a:solidFill>
              </a:rPr>
              <a:t>"</a:t>
            </a:r>
            <a:r>
              <a:rPr lang="en-US" altLang="zh-CN" sz="1400">
                <a:solidFill>
                  <a:schemeClr val="accent6"/>
                </a:solidFill>
              </a:rPr>
              <a:t>Great Wall","FORTRAN","Computer design"}; </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定义指针数组，它的元素分别指向</a:t>
            </a:r>
            <a:r>
              <a:rPr lang="en-US" altLang="zh-CN" sz="1400">
                <a:solidFill>
                  <a:srgbClr val="008000"/>
                </a:solidFill>
              </a:rPr>
              <a:t>5</a:t>
            </a:r>
            <a:r>
              <a:rPr lang="zh-CN" altLang="en-US" sz="1400">
                <a:solidFill>
                  <a:srgbClr val="008000"/>
                </a:solidFill>
              </a:rPr>
              <a:t>个字符串</a:t>
            </a:r>
          </a:p>
          <a:p>
            <a:pPr defTabSz="363538">
              <a:lnSpc>
                <a:spcPct val="120000"/>
              </a:lnSpc>
            </a:pPr>
            <a:r>
              <a:rPr lang="zh-CN" altLang="en-US" sz="1400"/>
              <a:t>	</a:t>
            </a:r>
            <a:r>
              <a:rPr lang="en-US" altLang="zh-CN" sz="1400"/>
              <a:t>int n=5;</a:t>
            </a:r>
          </a:p>
          <a:p>
            <a:pPr defTabSz="363538">
              <a:lnSpc>
                <a:spcPct val="120000"/>
              </a:lnSpc>
            </a:pPr>
            <a:r>
              <a:rPr lang="en-US" altLang="zh-CN" sz="1400"/>
              <a:t>	sort(</a:t>
            </a:r>
            <a:r>
              <a:rPr lang="en-US" altLang="zh-CN" sz="1400">
                <a:solidFill>
                  <a:schemeClr val="accent6"/>
                </a:solidFill>
              </a:rPr>
              <a:t>name</a:t>
            </a:r>
            <a:r>
              <a:rPr lang="en-US" altLang="zh-CN" sz="1400"/>
              <a:t>,n);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函数，对字符串排序 </a:t>
            </a:r>
          </a:p>
          <a:p>
            <a:pPr defTabSz="363538">
              <a:lnSpc>
                <a:spcPct val="120000"/>
              </a:lnSpc>
            </a:pPr>
            <a:r>
              <a:rPr lang="zh-CN" altLang="en-US" sz="1400"/>
              <a:t>	</a:t>
            </a:r>
            <a:r>
              <a:rPr lang="en-US" altLang="zh-CN" sz="1400"/>
              <a:t>print(</a:t>
            </a:r>
            <a:r>
              <a:rPr lang="en-US" altLang="zh-CN" sz="1400">
                <a:solidFill>
                  <a:schemeClr val="accent6"/>
                </a:solidFill>
              </a:rPr>
              <a:t>name</a:t>
            </a:r>
            <a:r>
              <a:rPr lang="en-US" altLang="zh-CN" sz="1400"/>
              <a:t>,n</a:t>
            </a:r>
            <a:r>
              <a:rPr lang="en-US" altLang="zh-CN" sz="1400" smtClean="0"/>
              <a:t>);</a:t>
            </a:r>
            <a:r>
              <a:rPr lang="en-US" altLang="zh-CN" sz="1400">
                <a:solidFill>
                  <a:srgbClr val="008000"/>
                </a:solidFill>
              </a:rPr>
              <a:t>	//</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函数，输出字符串</a:t>
            </a:r>
          </a:p>
          <a:p>
            <a:pPr defTabSz="363538">
              <a:lnSpc>
                <a:spcPct val="120000"/>
              </a:lnSpc>
            </a:pPr>
            <a:r>
              <a:rPr lang="zh-CN" altLang="en-US" sz="1400"/>
              <a:t>	</a:t>
            </a:r>
            <a:r>
              <a:rPr lang="en-US" altLang="zh-CN" sz="1400"/>
              <a:t>return 0;</a:t>
            </a:r>
          </a:p>
          <a:p>
            <a:pPr defTabSz="363538">
              <a:lnSpc>
                <a:spcPct val="120000"/>
              </a:lnSpc>
            </a:pPr>
            <a:r>
              <a:rPr lang="en-US" altLang="zh-CN" sz="1400" smtClean="0"/>
              <a:t>}</a:t>
            </a:r>
          </a:p>
          <a:p>
            <a:pPr defTabSz="363538">
              <a:lnSpc>
                <a:spcPct val="120000"/>
              </a:lnSpc>
            </a:pPr>
            <a:endParaRPr lang="en-US" altLang="zh-CN" sz="1400" smtClean="0"/>
          </a:p>
          <a:p>
            <a:pPr defTabSz="363538">
              <a:lnSpc>
                <a:spcPct val="120000"/>
              </a:lnSpc>
            </a:pPr>
            <a:r>
              <a:rPr lang="en-US" altLang="zh-CN" sz="1400" smtClean="0"/>
              <a:t>void sort(</a:t>
            </a:r>
            <a:r>
              <a:rPr lang="en-US" altLang="zh-CN" sz="1400" smtClean="0">
                <a:solidFill>
                  <a:schemeClr val="accent6"/>
                </a:solidFill>
              </a:rPr>
              <a:t>char *name[]</a:t>
            </a:r>
            <a:r>
              <a:rPr lang="en-US" altLang="zh-CN" sz="1400" smtClean="0"/>
              <a:t>,int </a:t>
            </a:r>
            <a:r>
              <a:rPr lang="en-US" altLang="zh-CN" sz="1400"/>
              <a:t>n</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p>
          <a:p>
            <a:pPr defTabSz="363538">
              <a:lnSpc>
                <a:spcPct val="120000"/>
              </a:lnSpc>
            </a:pPr>
            <a:r>
              <a:rPr lang="en-US" altLang="zh-CN" sz="1400"/>
              <a:t>{	char *temp</a:t>
            </a:r>
            <a:r>
              <a:rPr lang="en-US" altLang="zh-CN" sz="1400" smtClean="0"/>
              <a:t>;</a:t>
            </a:r>
            <a:endParaRPr lang="en-US" altLang="zh-CN" sz="1400"/>
          </a:p>
          <a:p>
            <a:pPr defTabSz="363538">
              <a:lnSpc>
                <a:spcPct val="120000"/>
              </a:lnSpc>
            </a:pPr>
            <a:r>
              <a:rPr lang="en-US" altLang="zh-CN" sz="1400"/>
              <a:t>	int i,j,k;</a:t>
            </a:r>
          </a:p>
          <a:p>
            <a:pPr defTabSz="363538">
              <a:lnSpc>
                <a:spcPct val="120000"/>
              </a:lnSpc>
            </a:pPr>
            <a:r>
              <a:rPr lang="en-US" altLang="zh-CN" sz="1400"/>
              <a:t>	for(i=0;i&lt;n-1;i++)	</a:t>
            </a:r>
            <a:r>
              <a:rPr lang="en-US" altLang="zh-CN" sz="1400" smtClean="0"/>
              <a:t>		</a:t>
            </a:r>
            <a:r>
              <a:rPr lang="en-US" altLang="zh-CN" sz="1400" smtClean="0">
                <a:solidFill>
                  <a:srgbClr val="008000"/>
                </a:solidFill>
              </a:rPr>
              <a:t>//</a:t>
            </a:r>
            <a:r>
              <a:rPr lang="zh-CN" altLang="en-US" sz="1400">
                <a:solidFill>
                  <a:srgbClr val="008000"/>
                </a:solidFill>
              </a:rPr>
              <a:t>用选择法排序</a:t>
            </a:r>
          </a:p>
          <a:p>
            <a:pPr defTabSz="363538">
              <a:lnSpc>
                <a:spcPct val="120000"/>
              </a:lnSpc>
            </a:pPr>
            <a:r>
              <a:rPr lang="zh-CN" altLang="en-US" sz="1400"/>
              <a:t>	</a:t>
            </a:r>
            <a:r>
              <a:rPr lang="en-US" altLang="zh-CN" sz="1400"/>
              <a:t>{	k=i;</a:t>
            </a:r>
          </a:p>
          <a:p>
            <a:pPr defTabSz="363538">
              <a:lnSpc>
                <a:spcPct val="120000"/>
              </a:lnSpc>
            </a:pPr>
            <a:r>
              <a:rPr lang="en-US" altLang="zh-CN" sz="1400"/>
              <a:t>		for(j=i+1;j&lt;n;j++)</a:t>
            </a:r>
          </a:p>
          <a:p>
            <a:pPr defTabSz="363538">
              <a:lnSpc>
                <a:spcPct val="120000"/>
              </a:lnSpc>
            </a:pPr>
            <a:r>
              <a:rPr lang="en-US" altLang="zh-CN" sz="1400"/>
              <a:t>			if(</a:t>
            </a:r>
            <a:r>
              <a:rPr lang="en-US" altLang="zh-CN" sz="1400">
                <a:solidFill>
                  <a:schemeClr val="accent6"/>
                </a:solidFill>
              </a:rPr>
              <a:t>strcmp(name[k],name[j])&gt;0</a:t>
            </a:r>
            <a:r>
              <a:rPr lang="en-US" altLang="zh-CN" sz="1400"/>
              <a:t>) k=j;</a:t>
            </a:r>
          </a:p>
          <a:p>
            <a:pPr defTabSz="363538">
              <a:lnSpc>
                <a:spcPct val="120000"/>
              </a:lnSpc>
            </a:pPr>
            <a:r>
              <a:rPr lang="en-US" altLang="zh-CN" sz="1400"/>
              <a:t>		if(k!=i)</a:t>
            </a:r>
          </a:p>
          <a:p>
            <a:pPr defTabSz="363538">
              <a:lnSpc>
                <a:spcPct val="120000"/>
              </a:lnSpc>
            </a:pPr>
            <a:r>
              <a:rPr lang="en-US" altLang="zh-CN" sz="1400"/>
              <a:t>		{	temp=name[i]; name[i]=name[k]; name[k]=temp;}</a:t>
            </a:r>
          </a:p>
          <a:p>
            <a:pPr defTabSz="363538">
              <a:lnSpc>
                <a:spcPct val="120000"/>
              </a:lnSpc>
            </a:pPr>
            <a:r>
              <a:rPr lang="en-US" altLang="zh-CN" sz="1400"/>
              <a:t>	}</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print(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a:lnSpc>
                <a:spcPct val="120000"/>
              </a:lnSpc>
            </a:pPr>
            <a:r>
              <a:rPr lang="en-US" altLang="zh-CN" sz="1400"/>
              <a:t>{	int i;</a:t>
            </a:r>
          </a:p>
          <a:p>
            <a:pPr defTabSz="363538">
              <a:lnSpc>
                <a:spcPct val="120000"/>
              </a:lnSpc>
            </a:pPr>
            <a:r>
              <a:rPr lang="en-US" altLang="zh-CN" sz="1400"/>
              <a:t>	for(i=0;i&lt;n;i++)</a:t>
            </a:r>
          </a:p>
          <a:p>
            <a:pPr defTabSz="363538">
              <a:lnSpc>
                <a:spcPct val="120000"/>
              </a:lnSpc>
            </a:pPr>
            <a:r>
              <a:rPr lang="en-US" altLang="zh-CN" sz="1400"/>
              <a:t>		printf("%s\n",name[i</a:t>
            </a:r>
            <a:r>
              <a:rPr lang="en-US" altLang="zh-CN" sz="1400" smtClean="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按指针数组元素的顺序输出它们所指向的字符串</a:t>
            </a:r>
          </a:p>
          <a:p>
            <a:pPr defTabSz="363538">
              <a:lnSpc>
                <a:spcPct val="120000"/>
              </a:lnSpc>
            </a:pPr>
            <a:r>
              <a:rPr lang="en-US" altLang="zh-CN" sz="140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532052" y="1728556"/>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369304" y="2249909"/>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363323" y="5274331"/>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5" cstate="print"/>
          <a:stretch>
            <a:fillRect/>
          </a:stretch>
        </p:blipFill>
        <p:spPr>
          <a:xfrm>
            <a:off x="8199368" y="614570"/>
            <a:ext cx="3486150" cy="1295400"/>
          </a:xfrm>
          <a:prstGeom prst="rect">
            <a:avLst/>
          </a:prstGeom>
        </p:spPr>
      </p:pic>
    </p:spTree>
    <p:extLst>
      <p:ext uri="{BB962C8B-B14F-4D97-AF65-F5344CB8AC3E}">
        <p14:creationId xmlns:p14="http://schemas.microsoft.com/office/powerpoint/2010/main" xmlns="" val="11735078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在了解了指针数组的基础上，需要了解</a:t>
            </a:r>
            <a:r>
              <a:rPr lang="zh-CN" altLang="en-US" sz="1600" b="1">
                <a:solidFill>
                  <a:schemeClr val="tx1"/>
                </a:solidFill>
              </a:rPr>
              <a:t>指向指针数据的指针变量</a:t>
            </a:r>
            <a:r>
              <a:rPr lang="zh-CN" altLang="en-US" sz="1600">
                <a:solidFill>
                  <a:schemeClr val="tx1"/>
                </a:solidFill>
              </a:rPr>
              <a:t>，简称为</a:t>
            </a:r>
            <a:r>
              <a:rPr lang="zh-CN" altLang="en-US" sz="1600" b="1">
                <a:solidFill>
                  <a:schemeClr val="tx1"/>
                </a:solidFill>
              </a:rPr>
              <a:t>指向指针的指针</a:t>
            </a:r>
            <a:r>
              <a:rPr lang="zh-CN" altLang="en-US" sz="1600" smtClean="0">
                <a:solidFill>
                  <a:schemeClr val="tx1"/>
                </a:solidFill>
              </a:rPr>
              <a:t>。</a:t>
            </a:r>
            <a:endParaRPr lang="en-US" altLang="zh-CN" sz="1600" smtClean="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smtClean="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name</a:t>
            </a:r>
            <a:r>
              <a:rPr lang="zh-CN" altLang="en-US" sz="1600">
                <a:solidFill>
                  <a:schemeClr val="tx1"/>
                </a:solidFill>
              </a:rPr>
              <a:t>是一个指针数组</a:t>
            </a:r>
            <a:r>
              <a:rPr lang="zh-CN" altLang="en-US" sz="1600" smtClean="0">
                <a:solidFill>
                  <a:schemeClr val="tx1"/>
                </a:solidFill>
              </a:rPr>
              <a:t>，它</a:t>
            </a:r>
            <a:r>
              <a:rPr lang="zh-CN" altLang="en-US" sz="1600">
                <a:solidFill>
                  <a:schemeClr val="tx1"/>
                </a:solidFill>
              </a:rPr>
              <a:t>的每一个元素是一个指针型的变量，其值为地址。</a:t>
            </a:r>
            <a:r>
              <a:rPr lang="en-US" altLang="zh-CN" sz="1600">
                <a:solidFill>
                  <a:schemeClr val="tx1"/>
                </a:solidFill>
              </a:rPr>
              <a:t>name</a:t>
            </a:r>
            <a:r>
              <a:rPr lang="zh-CN" altLang="en-US" sz="1600">
                <a:solidFill>
                  <a:schemeClr val="tx1"/>
                </a:solidFill>
              </a:rPr>
              <a:t>既然是一个数组，它的每一元素都应有相应的地址。数组名</a:t>
            </a:r>
            <a:r>
              <a:rPr lang="en-US" altLang="zh-CN" sz="1600">
                <a:solidFill>
                  <a:schemeClr val="tx1"/>
                </a:solidFill>
              </a:rPr>
              <a:t>name</a:t>
            </a:r>
            <a:r>
              <a:rPr lang="zh-CN" altLang="en-US" sz="1600">
                <a:solidFill>
                  <a:schemeClr val="tx1"/>
                </a:solidFill>
              </a:rPr>
              <a:t>代表该指针数组首元素的地址。</a:t>
            </a:r>
            <a:r>
              <a:rPr lang="en-US" altLang="zh-CN" sz="1600">
                <a:solidFill>
                  <a:schemeClr val="tx1"/>
                </a:solidFill>
              </a:rPr>
              <a:t>name+i</a:t>
            </a:r>
            <a:r>
              <a:rPr lang="zh-CN" altLang="en-US" sz="1600">
                <a:solidFill>
                  <a:schemeClr val="tx1"/>
                </a:solidFill>
              </a:rPr>
              <a:t>是</a:t>
            </a:r>
            <a:r>
              <a:rPr lang="en-US" altLang="zh-CN" sz="1600">
                <a:solidFill>
                  <a:schemeClr val="tx1"/>
                </a:solidFill>
              </a:rPr>
              <a:t>name[i]</a:t>
            </a:r>
            <a:r>
              <a:rPr lang="zh-CN" altLang="en-US" sz="1600">
                <a:solidFill>
                  <a:schemeClr val="tx1"/>
                </a:solidFill>
              </a:rPr>
              <a:t>的地址。</a:t>
            </a:r>
            <a:r>
              <a:rPr lang="en-US" altLang="zh-CN" sz="1600">
                <a:solidFill>
                  <a:schemeClr val="tx1"/>
                </a:solidFill>
              </a:rPr>
              <a:t>name+i</a:t>
            </a:r>
            <a:r>
              <a:rPr lang="zh-CN" altLang="en-US" sz="1600">
                <a:solidFill>
                  <a:schemeClr val="tx1"/>
                </a:solidFill>
              </a:rPr>
              <a:t>就是指向指针型数据的指针。还可以设置一个指针变量</a:t>
            </a:r>
            <a:r>
              <a:rPr lang="en-US" altLang="zh-CN" sz="1600">
                <a:solidFill>
                  <a:schemeClr val="tx1"/>
                </a:solidFill>
              </a:rPr>
              <a:t>p</a:t>
            </a:r>
            <a:r>
              <a:rPr lang="zh-CN" altLang="en-US" sz="1600">
                <a:solidFill>
                  <a:schemeClr val="tx1"/>
                </a:solidFill>
              </a:rPr>
              <a:t>，它指向指针数组的</a:t>
            </a:r>
            <a:r>
              <a:rPr lang="zh-CN" altLang="en-US" sz="1600" smtClean="0">
                <a:solidFill>
                  <a:schemeClr val="tx1"/>
                </a:solidFill>
              </a:rPr>
              <a:t>元素。</a:t>
            </a:r>
            <a:r>
              <a:rPr lang="en-US" altLang="zh-CN" sz="1600">
                <a:solidFill>
                  <a:schemeClr val="tx1"/>
                </a:solidFill>
              </a:rPr>
              <a:t>p</a:t>
            </a:r>
            <a:r>
              <a:rPr lang="zh-CN" altLang="en-US" sz="1600">
                <a:solidFill>
                  <a:schemeClr val="tx1"/>
                </a:solidFill>
              </a:rPr>
              <a:t>就是指向指针型数据的指针变量。</a:t>
            </a:r>
          </a:p>
          <a:p>
            <a:pPr algn="just">
              <a:lnSpc>
                <a:spcPct val="120000"/>
              </a:lnSpc>
              <a:spcAft>
                <a:spcPts val="600"/>
              </a:spcAft>
              <a:defRPr/>
            </a:pPr>
            <a:r>
              <a:rPr lang="zh-CN" altLang="en-US" sz="1600" smtClean="0">
                <a:solidFill>
                  <a:schemeClr val="tx1"/>
                </a:solidFill>
              </a:rPr>
              <a:t>定义</a:t>
            </a:r>
            <a:r>
              <a:rPr lang="zh-CN" altLang="en-US" sz="1600">
                <a:solidFill>
                  <a:schemeClr val="tx1"/>
                </a:solidFill>
              </a:rPr>
              <a:t>一个指向指针数据的指针变量</a:t>
            </a:r>
            <a:r>
              <a:rPr lang="en-US" altLang="zh-CN" sz="1600">
                <a:solidFill>
                  <a:schemeClr val="tx1"/>
                </a:solidFill>
              </a:rPr>
              <a:t>: </a:t>
            </a:r>
          </a:p>
          <a:p>
            <a:pPr algn="just">
              <a:lnSpc>
                <a:spcPct val="120000"/>
              </a:lnSpc>
              <a:spcAft>
                <a:spcPts val="600"/>
              </a:spcAft>
              <a:defRPr/>
            </a:pPr>
            <a:r>
              <a:rPr lang="en-US" altLang="zh-CN" sz="1600" smtClean="0">
                <a:solidFill>
                  <a:schemeClr val="tx1"/>
                </a:solidFill>
              </a:rPr>
              <a:t>p</a:t>
            </a:r>
            <a:r>
              <a:rPr lang="zh-CN" altLang="en-US" sz="1600">
                <a:solidFill>
                  <a:schemeClr val="tx1"/>
                </a:solidFill>
              </a:rPr>
              <a:t>的前面有两个*号</a:t>
            </a:r>
            <a:r>
              <a:rPr lang="zh-CN" altLang="en-US" sz="1600" smtClean="0">
                <a:solidFill>
                  <a:schemeClr val="tx1"/>
                </a:solidFill>
              </a:rPr>
              <a:t>。</a:t>
            </a:r>
            <a:r>
              <a:rPr lang="en-US" altLang="zh-CN" sz="1600" smtClean="0">
                <a:solidFill>
                  <a:schemeClr val="tx1"/>
                </a:solidFill>
              </a:rPr>
              <a:t>p</a:t>
            </a:r>
            <a:r>
              <a:rPr lang="zh-CN" altLang="en-US" sz="1600">
                <a:solidFill>
                  <a:schemeClr val="tx1"/>
                </a:solidFill>
              </a:rPr>
              <a:t>指向一个字符指针变量（这个字符指针变量指向一个字符型数据）。如果引用*</a:t>
            </a:r>
            <a:r>
              <a:rPr lang="en-US" altLang="zh-CN" sz="1600">
                <a:solidFill>
                  <a:schemeClr val="tx1"/>
                </a:solidFill>
              </a:rPr>
              <a:t>p</a:t>
            </a:r>
            <a:r>
              <a:rPr lang="zh-CN" altLang="en-US" sz="1600">
                <a:solidFill>
                  <a:schemeClr val="tx1"/>
                </a:solidFill>
              </a:rPr>
              <a:t>，就得到</a:t>
            </a:r>
            <a:r>
              <a:rPr lang="en-US" altLang="zh-CN" sz="1600">
                <a:solidFill>
                  <a:schemeClr val="tx1"/>
                </a:solidFill>
              </a:rPr>
              <a:t>p</a:t>
            </a:r>
            <a:r>
              <a:rPr lang="zh-CN" altLang="en-US" sz="1600">
                <a:solidFill>
                  <a:schemeClr val="tx1"/>
                </a:solidFill>
              </a:rPr>
              <a:t>所指向的字符指针变量的</a:t>
            </a:r>
            <a:r>
              <a:rPr lang="zh-CN" altLang="en-US" sz="1600" smtClean="0">
                <a:solidFill>
                  <a:schemeClr val="tx1"/>
                </a:solidFill>
              </a:rPr>
              <a:t>值。</a:t>
            </a:r>
            <a:endParaRPr lang="en-US" altLang="zh-CN" sz="1600">
              <a:solidFill>
                <a:schemeClr val="tx1"/>
              </a:solidFill>
            </a:endParaRPr>
          </a:p>
        </p:txBody>
      </p:sp>
      <p:sp>
        <p:nvSpPr>
          <p:cNvPr id="9" name="圆角矩形 8"/>
          <p:cNvSpPr/>
          <p:nvPr/>
        </p:nvSpPr>
        <p:spPr>
          <a:xfrm>
            <a:off x="4436896" y="431643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char **p;</a:t>
            </a:r>
          </a:p>
        </p:txBody>
      </p:sp>
      <p:sp>
        <p:nvSpPr>
          <p:cNvPr id="10" name="圆角矩形 9"/>
          <p:cNvSpPr/>
          <p:nvPr/>
        </p:nvSpPr>
        <p:spPr>
          <a:xfrm>
            <a:off x="4436896" y="5100049"/>
            <a:ext cx="6160730" cy="1083365"/>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1600">
                <a:solidFill>
                  <a:schemeClr val="tx1"/>
                </a:solidFill>
              </a:rPr>
              <a:t>p=name+2;</a:t>
            </a:r>
          </a:p>
          <a:p>
            <a:pPr algn="just">
              <a:lnSpc>
                <a:spcPct val="120000"/>
              </a:lnSpc>
              <a:spcAft>
                <a:spcPts val="600"/>
              </a:spcAft>
              <a:defRPr/>
            </a:pPr>
            <a:r>
              <a:rPr lang="en-US" altLang="zh-CN" sz="1600">
                <a:solidFill>
                  <a:schemeClr val="tx1"/>
                </a:solidFill>
              </a:rPr>
              <a:t>printf(″%d\n″,*p</a:t>
            </a:r>
            <a:r>
              <a:rPr lang="en-US" altLang="zh-CN" sz="1600" smtClean="0">
                <a:solidFill>
                  <a:schemeClr val="tx1"/>
                </a:solidFill>
              </a:rPr>
              <a:t>);	//</a:t>
            </a:r>
            <a:r>
              <a:rPr lang="en-US" altLang="zh-CN" sz="1600">
                <a:solidFill>
                  <a:schemeClr val="tx1"/>
                </a:solidFill>
              </a:rPr>
              <a:t>name[2]</a:t>
            </a:r>
            <a:r>
              <a:rPr lang="zh-CN" altLang="en-US" sz="1600">
                <a:solidFill>
                  <a:schemeClr val="tx1"/>
                </a:solidFill>
              </a:rPr>
              <a:t>的值（它是一个地址）</a:t>
            </a:r>
            <a:endParaRPr lang="en-US" altLang="zh-CN" sz="1600">
              <a:solidFill>
                <a:schemeClr val="tx1"/>
              </a:solidFill>
            </a:endParaRPr>
          </a:p>
          <a:p>
            <a:pPr algn="just">
              <a:lnSpc>
                <a:spcPct val="120000"/>
              </a:lnSpc>
              <a:spcAft>
                <a:spcPts val="600"/>
              </a:spcAft>
              <a:defRPr/>
            </a:pPr>
            <a:r>
              <a:rPr lang="en-US" altLang="zh-CN" sz="1600">
                <a:solidFill>
                  <a:schemeClr val="tx1"/>
                </a:solidFill>
              </a:rPr>
              <a:t>printf(″%s\n″,*p</a:t>
            </a:r>
            <a:r>
              <a:rPr lang="en-US" altLang="zh-CN" sz="1600" smtClean="0">
                <a:solidFill>
                  <a:schemeClr val="tx1"/>
                </a:solidFill>
              </a:rPr>
              <a:t>);	//</a:t>
            </a:r>
            <a:r>
              <a:rPr lang="zh-CN" altLang="en-US" sz="1600">
                <a:solidFill>
                  <a:schemeClr val="tx1"/>
                </a:solidFill>
              </a:rPr>
              <a:t>以字符串形式</a:t>
            </a:r>
            <a:r>
              <a:rPr lang="en-US" altLang="zh-CN" sz="1600">
                <a:solidFill>
                  <a:schemeClr val="tx1"/>
                </a:solidFill>
              </a:rPr>
              <a:t>(%s)</a:t>
            </a:r>
            <a:r>
              <a:rPr lang="zh-CN" altLang="en-US" sz="1600">
                <a:solidFill>
                  <a:schemeClr val="tx1"/>
                </a:solidFill>
              </a:rPr>
              <a:t>输出字符串</a:t>
            </a:r>
            <a:r>
              <a:rPr lang="en-US" altLang="zh-CN" sz="1600">
                <a:solidFill>
                  <a:schemeClr val="tx1"/>
                </a:solidFill>
              </a:rPr>
              <a:t>″Great Wall</a:t>
            </a:r>
            <a:r>
              <a:rPr lang="en-US" altLang="zh-CN" sz="1600" smtClean="0">
                <a:solidFill>
                  <a:schemeClr val="tx1"/>
                </a:solidFill>
              </a:rPr>
              <a:t>″</a:t>
            </a:r>
            <a:endParaRPr lang="zh-CN" altLang="en-US" sz="160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xmlns="" val="3469263064"/>
              </p:ext>
            </p:extLst>
          </p:nvPr>
        </p:nvGraphicFramePr>
        <p:xfrm>
          <a:off x="2600243" y="1580207"/>
          <a:ext cx="5555366" cy="1712160"/>
        </p:xfrm>
        <a:graphic>
          <a:graphicData uri="http://schemas.openxmlformats.org/drawingml/2006/table">
            <a:tbl>
              <a:tblPr>
                <a:tableStyleId>{5C22544A-7EE6-4342-B048-85BDC9FD1C3A}</a:tableStyleId>
              </a:tblPr>
              <a:tblGrid>
                <a:gridCol w="1233786">
                  <a:extLst>
                    <a:ext uri="{9D8B030D-6E8A-4147-A177-3AD203B41FA5}">
                      <a16:colId xmlns:a16="http://schemas.microsoft.com/office/drawing/2014/main" xmlns="" val="3573572399"/>
                    </a:ext>
                  </a:extLst>
                </a:gridCol>
                <a:gridCol w="1233786">
                  <a:extLst>
                    <a:ext uri="{9D8B030D-6E8A-4147-A177-3AD203B41FA5}">
                      <a16:colId xmlns:a16="http://schemas.microsoft.com/office/drawing/2014/main" xmlns="" val="3364318394"/>
                    </a:ext>
                  </a:extLst>
                </a:gridCol>
                <a:gridCol w="980252">
                  <a:extLst>
                    <a:ext uri="{9D8B030D-6E8A-4147-A177-3AD203B41FA5}">
                      <a16:colId xmlns:a16="http://schemas.microsoft.com/office/drawing/2014/main" xmlns="" val="2579002111"/>
                    </a:ext>
                  </a:extLst>
                </a:gridCol>
                <a:gridCol w="2107542">
                  <a:extLst>
                    <a:ext uri="{9D8B030D-6E8A-4147-A177-3AD203B41FA5}">
                      <a16:colId xmlns:a16="http://schemas.microsoft.com/office/drawing/2014/main" xmlns="" val="1346082952"/>
                    </a:ext>
                  </a:extLst>
                </a:gridCol>
              </a:tblGrid>
              <a:tr h="200458">
                <a:tc>
                  <a:txBody>
                    <a:bodyPr/>
                    <a:lstStyle/>
                    <a:p>
                      <a:pPr algn="ctr"/>
                      <a:r>
                        <a:rPr lang="en-US" altLang="zh-CN" sz="1400" smtClean="0"/>
                        <a:t>name</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a:t>
                      </a:r>
                      <a:r>
                        <a:rPr lang="zh-CN" altLang="en-US" sz="1400" smtClean="0"/>
                        <a:t>数组</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name[0]</a:t>
                      </a:r>
                      <a:endParaRPr lang="zh-CN" altLang="en-US" sz="1400"/>
                    </a:p>
                  </a:txBody>
                  <a:tcPr marT="0" marB="0" anchor="ctr">
                    <a:lnL w="12700" cmpd="sng">
                      <a:noFill/>
                    </a:lnL>
                    <a:lnR w="12700" cmpd="sng">
                      <a:noFill/>
                    </a:lnR>
                    <a:lnT w="12700" cmpd="sng">
                      <a:noFill/>
                    </a:lnT>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xmlns="" val="967086233"/>
                  </a:ext>
                </a:extLst>
              </a:tr>
              <a:tr h="200458">
                <a:tc>
                  <a:txBody>
                    <a:bodyPr/>
                    <a:lstStyle/>
                    <a:p>
                      <a:pPr algn="ctr"/>
                      <a:r>
                        <a:rPr lang="en-US" altLang="zh-CN" sz="1400" smtClean="0"/>
                        <a:t>p</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name[1]</a:t>
                      </a:r>
                      <a:endParaRPr lang="zh-CN" altLang="en-US" sz="1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718070466"/>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name[2]</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499695296"/>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name[3]</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5867963"/>
                  </a:ext>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name[4]</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514953890"/>
                  </a:ext>
                </a:extLst>
              </a:tr>
            </a:tbl>
          </a:graphicData>
        </a:graphic>
      </p:graphicFrame>
      <p:cxnSp>
        <p:nvCxnSpPr>
          <p:cNvPr id="12" name="直接箭头连接符 11"/>
          <p:cNvCxnSpPr/>
          <p:nvPr/>
        </p:nvCxnSpPr>
        <p:spPr>
          <a:xfrm>
            <a:off x="5055207" y="202758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055207" y="231084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055207" y="259411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055207" y="287737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055207" y="3160643"/>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848720" y="186855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838781" y="243508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101192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8.28】</a:t>
            </a:r>
            <a:r>
              <a:rPr lang="zh-CN" altLang="en-US" sz="2000">
                <a:solidFill>
                  <a:schemeClr val="accent1"/>
                </a:solidFill>
              </a:rPr>
              <a:t>使用指向指针数据的指针变量。</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798725" y="1728557"/>
            <a:ext cx="10448563" cy="29925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*name[]={"Follow me","BASIC","Great Wall","FORTRAN","Computer design"};</a:t>
            </a:r>
          </a:p>
          <a:p>
            <a:pPr defTabSz="363538">
              <a:lnSpc>
                <a:spcPct val="120000"/>
              </a:lnSpc>
            </a:pPr>
            <a:r>
              <a:rPr lang="en-US" altLang="zh-CN" sz="1400"/>
              <a:t>	</a:t>
            </a:r>
            <a:r>
              <a:rPr lang="en-US" altLang="zh-CN" sz="1400">
                <a:solidFill>
                  <a:schemeClr val="accent6"/>
                </a:solidFill>
              </a:rPr>
              <a:t>char **p;</a:t>
            </a:r>
          </a:p>
          <a:p>
            <a:pPr defTabSz="363538">
              <a:lnSpc>
                <a:spcPct val="120000"/>
              </a:lnSpc>
            </a:pPr>
            <a:r>
              <a:rPr lang="en-US" altLang="zh-CN" sz="1400"/>
              <a:t>	int i;</a:t>
            </a:r>
          </a:p>
          <a:p>
            <a:pPr defTabSz="363538">
              <a:lnSpc>
                <a:spcPct val="120000"/>
              </a:lnSpc>
            </a:pPr>
            <a:r>
              <a:rPr lang="en-US" altLang="zh-CN" sz="1400"/>
              <a:t>	for(i=0;i&lt;5;i++)</a:t>
            </a:r>
          </a:p>
          <a:p>
            <a:pPr defTabSz="363538">
              <a:lnSpc>
                <a:spcPct val="120000"/>
              </a:lnSpc>
            </a:pPr>
            <a:r>
              <a:rPr lang="en-US" altLang="zh-CN" sz="1400"/>
              <a:t>	{	</a:t>
            </a:r>
            <a:r>
              <a:rPr lang="en-US" altLang="zh-CN" sz="1400">
                <a:solidFill>
                  <a:schemeClr val="accent6"/>
                </a:solidFill>
              </a:rPr>
              <a:t>p=name+i;</a:t>
            </a:r>
          </a:p>
          <a:p>
            <a:pPr defTabSz="363538">
              <a:lnSpc>
                <a:spcPct val="120000"/>
              </a:lnSpc>
            </a:pPr>
            <a:r>
              <a:rPr lang="en-US" altLang="zh-CN" sz="1400"/>
              <a:t>		printf("%s\n",</a:t>
            </a:r>
            <a:r>
              <a:rPr lang="en-US" altLang="zh-CN" sz="1400">
                <a:solidFill>
                  <a:schemeClr val="accent6"/>
                </a:solidFill>
              </a:rPr>
              <a:t>*p</a:t>
            </a:r>
            <a:r>
              <a:rPr lang="en-US" altLang="zh-CN" sz="1400"/>
              <a:t>);</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7706760" y="3312836"/>
            <a:ext cx="3457575" cy="1285875"/>
          </a:xfrm>
          <a:prstGeom prst="rect">
            <a:avLst/>
          </a:prstGeom>
        </p:spPr>
      </p:pic>
      <p:grpSp>
        <p:nvGrpSpPr>
          <p:cNvPr id="32" name="组合 31"/>
          <p:cNvGrpSpPr/>
          <p:nvPr/>
        </p:nvGrpSpPr>
        <p:grpSpPr>
          <a:xfrm>
            <a:off x="798725" y="4920817"/>
            <a:ext cx="10448563" cy="1420229"/>
            <a:chOff x="8050698" y="5019262"/>
            <a:chExt cx="10448563" cy="1420229"/>
          </a:xfrm>
          <a:effectLst>
            <a:outerShdw blurRad="63500" sx="102000" sy="102000" algn="ctr" rotWithShape="0">
              <a:prstClr val="black">
                <a:alpha val="40000"/>
              </a:prstClr>
            </a:outerShdw>
          </a:effectLst>
        </p:grpSpPr>
        <p:sp>
          <p:nvSpPr>
            <p:cNvPr id="33" name="剪去单角的矩形 32"/>
            <p:cNvSpPr/>
            <p:nvPr/>
          </p:nvSpPr>
          <p:spPr>
            <a:xfrm>
              <a:off x="8050698" y="5019262"/>
              <a:ext cx="10448563" cy="1420229"/>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35" name="文本框 34"/>
            <p:cNvSpPr txBox="1"/>
            <p:nvPr/>
          </p:nvSpPr>
          <p:spPr>
            <a:xfrm>
              <a:off x="8388007" y="5054496"/>
              <a:ext cx="9926218" cy="1384995"/>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是指向</a:t>
              </a:r>
              <a:r>
                <a:rPr lang="en-US" altLang="zh-CN" sz="1400">
                  <a:solidFill>
                    <a:schemeClr val="bg1"/>
                  </a:solidFill>
                </a:rPr>
                <a:t>char*</a:t>
              </a:r>
              <a:r>
                <a:rPr lang="zh-CN" altLang="en-US" sz="1400">
                  <a:solidFill>
                    <a:schemeClr val="bg1"/>
                  </a:solidFill>
                </a:rPr>
                <a:t>型数据的指针变量，即指向指针的指针。在第</a:t>
              </a:r>
              <a:r>
                <a:rPr lang="en-US" altLang="zh-CN" sz="1400">
                  <a:solidFill>
                    <a:schemeClr val="bg1"/>
                  </a:solidFill>
                </a:rPr>
                <a:t>1</a:t>
              </a:r>
              <a:r>
                <a:rPr lang="zh-CN" altLang="en-US" sz="1400">
                  <a:solidFill>
                    <a:schemeClr val="bg1"/>
                  </a:solidFill>
                </a:rPr>
                <a:t>次执行</a:t>
              </a:r>
              <a:r>
                <a:rPr lang="en-US" altLang="zh-CN" sz="1400">
                  <a:solidFill>
                    <a:schemeClr val="bg1"/>
                  </a:solidFill>
                </a:rPr>
                <a:t>for</a:t>
              </a:r>
              <a:r>
                <a:rPr lang="zh-CN" altLang="en-US" sz="1400">
                  <a:solidFill>
                    <a:schemeClr val="bg1"/>
                  </a:solidFill>
                </a:rPr>
                <a:t>循环体时，赋值语句“</a:t>
              </a:r>
              <a:r>
                <a:rPr lang="en-US" altLang="zh-CN" sz="1400">
                  <a:solidFill>
                    <a:schemeClr val="bg1"/>
                  </a:solidFill>
                </a:rPr>
                <a:t>p=name+i;”</a:t>
              </a:r>
              <a:r>
                <a:rPr lang="zh-CN" altLang="en-US" sz="1400">
                  <a:solidFill>
                    <a:schemeClr val="bg1"/>
                  </a:solidFill>
                </a:rPr>
                <a:t>使</a:t>
              </a:r>
              <a:r>
                <a:rPr lang="en-US" altLang="zh-CN" sz="1400">
                  <a:solidFill>
                    <a:schemeClr val="bg1"/>
                  </a:solidFill>
                </a:rPr>
                <a:t>p</a:t>
              </a:r>
              <a:r>
                <a:rPr lang="zh-CN" altLang="en-US" sz="1400">
                  <a:solidFill>
                    <a:schemeClr val="bg1"/>
                  </a:solidFill>
                </a:rPr>
                <a:t>指向</a:t>
              </a:r>
              <a:r>
                <a:rPr lang="en-US" altLang="zh-CN" sz="1400">
                  <a:solidFill>
                    <a:schemeClr val="bg1"/>
                  </a:solidFill>
                </a:rPr>
                <a:t>name</a:t>
              </a:r>
              <a:r>
                <a:rPr lang="zh-CN" altLang="en-US" sz="1400">
                  <a:solidFill>
                    <a:schemeClr val="bg1"/>
                  </a:solidFill>
                </a:rPr>
                <a:t>数组的</a:t>
              </a:r>
              <a:r>
                <a:rPr lang="en-US" altLang="zh-CN" sz="1400">
                  <a:solidFill>
                    <a:schemeClr val="bg1"/>
                  </a:solidFill>
                </a:rPr>
                <a:t>0</a:t>
              </a:r>
              <a:r>
                <a:rPr lang="zh-CN" altLang="en-US" sz="1400">
                  <a:solidFill>
                    <a:schemeClr val="bg1"/>
                  </a:solidFill>
                </a:rPr>
                <a:t>号元素</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a:t>
              </a:r>
              <a:r>
                <a:rPr lang="en-US" altLang="zh-CN" sz="1400">
                  <a:solidFill>
                    <a:schemeClr val="bg1"/>
                  </a:solidFill>
                </a:rPr>
                <a:t>p</a:t>
              </a:r>
              <a:r>
                <a:rPr lang="zh-CN" altLang="en-US" sz="1400">
                  <a:solidFill>
                    <a:schemeClr val="bg1"/>
                  </a:solidFill>
                </a:rPr>
                <a:t>是</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］的值，即第</a:t>
              </a:r>
              <a:r>
                <a:rPr lang="en-US" altLang="zh-CN" sz="1400">
                  <a:solidFill>
                    <a:schemeClr val="bg1"/>
                  </a:solidFill>
                </a:rPr>
                <a:t>1</a:t>
              </a:r>
              <a:r>
                <a:rPr lang="zh-CN" altLang="en-US" sz="1400">
                  <a:solidFill>
                    <a:schemeClr val="bg1"/>
                  </a:solidFill>
                </a:rPr>
                <a:t>个字符串首字符的地址，用</a:t>
              </a:r>
              <a:r>
                <a:rPr lang="en-US" altLang="zh-CN" sz="1400">
                  <a:solidFill>
                    <a:schemeClr val="bg1"/>
                  </a:solidFill>
                </a:rPr>
                <a:t>printf</a:t>
              </a:r>
              <a:r>
                <a:rPr lang="zh-CN" altLang="en-US" sz="1400">
                  <a:solidFill>
                    <a:schemeClr val="bg1"/>
                  </a:solidFill>
                </a:rPr>
                <a:t>函数输出第</a:t>
              </a:r>
              <a:r>
                <a:rPr lang="en-US" altLang="zh-CN" sz="1400">
                  <a:solidFill>
                    <a:schemeClr val="bg1"/>
                  </a:solidFill>
                </a:rPr>
                <a:t>1</a:t>
              </a:r>
              <a:r>
                <a:rPr lang="zh-CN" altLang="en-US" sz="1400">
                  <a:solidFill>
                    <a:schemeClr val="bg1"/>
                  </a:solidFill>
                </a:rPr>
                <a:t>个字符串（格式符为</a:t>
              </a:r>
              <a:r>
                <a:rPr lang="en-US" altLang="zh-CN" sz="1400">
                  <a:solidFill>
                    <a:schemeClr val="bg1"/>
                  </a:solidFill>
                </a:rPr>
                <a:t>%s</a:t>
              </a:r>
              <a:r>
                <a:rPr lang="zh-CN" altLang="en-US" sz="1400">
                  <a:solidFill>
                    <a:schemeClr val="bg1"/>
                  </a:solidFill>
                </a:rPr>
                <a:t>）。执行</a:t>
              </a:r>
              <a:r>
                <a:rPr lang="en-US" altLang="zh-CN" sz="1400">
                  <a:solidFill>
                    <a:schemeClr val="bg1"/>
                  </a:solidFill>
                </a:rPr>
                <a:t>5</a:t>
              </a:r>
              <a:r>
                <a:rPr lang="zh-CN" altLang="en-US" sz="1400">
                  <a:solidFill>
                    <a:schemeClr val="bg1"/>
                  </a:solidFill>
                </a:rPr>
                <a:t>次循环体，依次输出</a:t>
              </a:r>
              <a:r>
                <a:rPr lang="en-US" altLang="zh-CN" sz="1400">
                  <a:solidFill>
                    <a:schemeClr val="bg1"/>
                  </a:solidFill>
                </a:rPr>
                <a:t>5</a:t>
              </a:r>
              <a:r>
                <a:rPr lang="zh-CN" altLang="en-US" sz="1400">
                  <a:solidFill>
                    <a:schemeClr val="bg1"/>
                  </a:solidFill>
                </a:rPr>
                <a:t>个字符串</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指针数组的元素也可以不指向字符串，而指向整型数据或实型数据</a:t>
              </a:r>
              <a:r>
                <a:rPr lang="zh-CN" altLang="en-US" sz="1400" smtClean="0">
                  <a:solidFill>
                    <a:schemeClr val="bg1"/>
                  </a:solidFill>
                </a:rPr>
                <a:t>等</a:t>
              </a:r>
              <a:r>
                <a:rPr lang="zh-CN" altLang="en-US" sz="1400">
                  <a:solidFill>
                    <a:schemeClr val="bg1"/>
                  </a:solidFill>
                </a:rPr>
                <a:t>。</a:t>
              </a:r>
              <a:endParaRPr lang="en-US" altLang="zh-CN" sz="1400">
                <a:solidFill>
                  <a:schemeClr val="bg1"/>
                </a:solidFill>
              </a:endParaRPr>
            </a:p>
          </p:txBody>
        </p:sp>
      </p:grpSp>
    </p:spTree>
    <p:extLst>
      <p:ext uri="{BB962C8B-B14F-4D97-AF65-F5344CB8AC3E}">
        <p14:creationId xmlns:p14="http://schemas.microsoft.com/office/powerpoint/2010/main" xmlns="" val="14327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0" y="560445"/>
            <a:ext cx="10515600" cy="953383"/>
          </a:xfrm>
        </p:spPr>
        <p:txBody>
          <a:bodyPr/>
          <a:lstStyle/>
          <a:p>
            <a:r>
              <a:rPr lang="zh-CN" altLang="en-US"/>
              <a:t>指向指针数据的指针变量</a:t>
            </a:r>
          </a:p>
        </p:txBody>
      </p:sp>
      <p:sp>
        <p:nvSpPr>
          <p:cNvPr id="3" name="内容占位符 2"/>
          <p:cNvSpPr>
            <a:spLocks noGrp="1"/>
          </p:cNvSpPr>
          <p:nvPr>
            <p:ph idx="1"/>
          </p:nvPr>
        </p:nvSpPr>
        <p:spPr>
          <a:xfrm>
            <a:off x="570769" y="1327338"/>
            <a:ext cx="11157403"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3896139" y="2165879"/>
            <a:ext cx="7331271" cy="34497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a[5]={1,3,5,7,9};</a:t>
            </a:r>
          </a:p>
          <a:p>
            <a:pPr defTabSz="363538">
              <a:lnSpc>
                <a:spcPct val="120000"/>
              </a:lnSpc>
            </a:pPr>
            <a:r>
              <a:rPr lang="en-US" altLang="zh-CN" sz="1400"/>
              <a:t>	</a:t>
            </a:r>
            <a:r>
              <a:rPr lang="en-US" altLang="zh-CN" sz="1400">
                <a:solidFill>
                  <a:schemeClr val="accent6"/>
                </a:solidFill>
              </a:rPr>
              <a:t>int *num[5]={&amp;a[0],&amp;a[1],&amp;a[2],&amp;a[3],&amp;a[4]};</a:t>
            </a:r>
          </a:p>
          <a:p>
            <a:pPr defTabSz="363538">
              <a:lnSpc>
                <a:spcPct val="120000"/>
              </a:lnSpc>
            </a:pPr>
            <a:r>
              <a:rPr lang="en-US" altLang="zh-CN" sz="1400"/>
              <a:t>	int </a:t>
            </a:r>
            <a:r>
              <a:rPr lang="en-US" altLang="zh-CN" sz="1400">
                <a:solidFill>
                  <a:schemeClr val="accent6"/>
                </a:solidFill>
              </a:rPr>
              <a:t>**p</a:t>
            </a:r>
            <a:r>
              <a:rPr lang="en-US" altLang="zh-CN" sz="1400"/>
              <a:t>,i</a:t>
            </a:r>
            <a:r>
              <a:rPr lang="en-US" altLang="zh-CN" sz="1400" smtClean="0"/>
              <a:t>;	</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p</a:t>
            </a:r>
            <a:r>
              <a:rPr lang="zh-CN" altLang="en-US" sz="1400">
                <a:solidFill>
                  <a:srgbClr val="008000"/>
                </a:solidFill>
              </a:rPr>
              <a:t>是指向指针型数据的指针变量</a:t>
            </a:r>
          </a:p>
          <a:p>
            <a:pPr defTabSz="363538">
              <a:lnSpc>
                <a:spcPct val="120000"/>
              </a:lnSpc>
            </a:pPr>
            <a:r>
              <a:rPr lang="zh-CN" altLang="en-US" sz="1400"/>
              <a:t>	</a:t>
            </a:r>
            <a:r>
              <a:rPr lang="en-US" altLang="zh-CN" sz="1400">
                <a:solidFill>
                  <a:schemeClr val="accent6"/>
                </a:solidFill>
              </a:rPr>
              <a:t>p=num;</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num[0]</a:t>
            </a:r>
          </a:p>
          <a:p>
            <a:pPr defTabSz="363538">
              <a:lnSpc>
                <a:spcPct val="120000"/>
              </a:lnSpc>
            </a:pPr>
            <a:r>
              <a:rPr lang="en-US" altLang="zh-CN" sz="1400"/>
              <a:t>	for(i=0;i&lt;5;i++)</a:t>
            </a:r>
          </a:p>
          <a:p>
            <a:pPr defTabSz="363538">
              <a:lnSpc>
                <a:spcPct val="120000"/>
              </a:lnSpc>
            </a:pPr>
            <a:r>
              <a:rPr lang="en-US" altLang="zh-CN" sz="1400"/>
              <a:t>	{	printf("%d ",</a:t>
            </a:r>
            <a:r>
              <a:rPr lang="en-US" altLang="zh-CN" sz="1400">
                <a:solidFill>
                  <a:schemeClr val="accent6"/>
                </a:solidFill>
              </a:rPr>
              <a:t>**p</a:t>
            </a:r>
            <a:r>
              <a:rPr lang="en-US" altLang="zh-CN" sz="1400"/>
              <a:t>);</a:t>
            </a:r>
          </a:p>
          <a:p>
            <a:pPr defTabSz="363538">
              <a:lnSpc>
                <a:spcPct val="120000"/>
              </a:lnSpc>
            </a:pPr>
            <a:r>
              <a:rPr lang="en-US" altLang="zh-CN" sz="1400"/>
              <a:t>		p++;</a:t>
            </a:r>
          </a:p>
          <a:p>
            <a:pPr defTabSz="363538">
              <a:lnSpc>
                <a:spcPct val="120000"/>
              </a:lnSpc>
            </a:pPr>
            <a:r>
              <a:rPr lang="en-US" altLang="zh-CN" sz="1400"/>
              <a:t>	}</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637186" y="4795217"/>
            <a:ext cx="3457575" cy="666750"/>
          </a:xfrm>
          <a:prstGeom prst="rect">
            <a:avLst/>
          </a:prstGeom>
        </p:spPr>
      </p:pic>
    </p:spTree>
    <p:extLst>
      <p:ext uri="{BB962C8B-B14F-4D97-AF65-F5344CB8AC3E}">
        <p14:creationId xmlns:p14="http://schemas.microsoft.com/office/powerpoint/2010/main" xmlns="" val="2761669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利用指针变量访问另一个变量就是“间接访问”</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r>
              <a:rPr lang="zh-CN" altLang="en-US" smtClean="0">
                <a:solidFill>
                  <a:schemeClr val="tx1"/>
                </a:solidFill>
              </a:rPr>
              <a:t>如果</a:t>
            </a:r>
            <a:r>
              <a:rPr lang="zh-CN" altLang="en-US">
                <a:solidFill>
                  <a:schemeClr val="tx1"/>
                </a:solidFill>
              </a:rPr>
              <a:t>在一个指针变量中存放一个目标变量的地址，这就是“单级间址</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zh-CN" altLang="en-US" smtClean="0">
                <a:solidFill>
                  <a:schemeClr val="tx1"/>
                </a:solidFill>
              </a:rPr>
              <a:t>指向</a:t>
            </a:r>
            <a:r>
              <a:rPr lang="zh-CN" altLang="en-US">
                <a:solidFill>
                  <a:schemeClr val="tx1"/>
                </a:solidFill>
              </a:rPr>
              <a:t>指针数据的指针用的是“二级间址”</a:t>
            </a:r>
            <a:r>
              <a:rPr lang="zh-CN" altLang="en-US" smtClean="0">
                <a:solidFill>
                  <a:schemeClr val="tx1"/>
                </a:solidFill>
              </a:rPr>
              <a:t>方法；</a:t>
            </a: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zh-CN" altLang="en-US" smtClean="0">
                <a:solidFill>
                  <a:schemeClr val="tx1"/>
                </a:solidFill>
              </a:rPr>
              <a:t>从</a:t>
            </a:r>
            <a:r>
              <a:rPr lang="zh-CN" altLang="en-US">
                <a:solidFill>
                  <a:schemeClr val="tx1"/>
                </a:solidFill>
              </a:rPr>
              <a:t>理论上说，间址方法可以延伸到更多的级，即多重</a:t>
            </a:r>
            <a:r>
              <a:rPr lang="zh-CN" altLang="en-US" smtClean="0">
                <a:solidFill>
                  <a:schemeClr val="tx1"/>
                </a:solidFill>
              </a:rPr>
              <a:t>指针。</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1232788070"/>
              </p:ext>
            </p:extLst>
          </p:nvPr>
        </p:nvGraphicFramePr>
        <p:xfrm>
          <a:off x="4852890" y="2186284"/>
          <a:ext cx="2592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xmlns="" val="2125949224"/>
                    </a:ext>
                  </a:extLst>
                </a:gridCol>
                <a:gridCol w="216000">
                  <a:extLst>
                    <a:ext uri="{9D8B030D-6E8A-4147-A177-3AD203B41FA5}">
                      <a16:colId xmlns:a16="http://schemas.microsoft.com/office/drawing/2014/main" xmlns="" val="1654993331"/>
                    </a:ext>
                  </a:extLst>
                </a:gridCol>
                <a:gridCol w="1188000">
                  <a:extLst>
                    <a:ext uri="{9D8B030D-6E8A-4147-A177-3AD203B41FA5}">
                      <a16:colId xmlns:a16="http://schemas.microsoft.com/office/drawing/2014/main" xmlns="" val="1752270782"/>
                    </a:ext>
                  </a:extLst>
                </a:gridCol>
              </a:tblGrid>
              <a:tr h="370840">
                <a:tc>
                  <a:txBody>
                    <a:bodyPr/>
                    <a:lstStyle/>
                    <a:p>
                      <a:pPr algn="ctr"/>
                      <a:r>
                        <a:rPr lang="zh-CN" altLang="en-US" sz="1600" smtClean="0"/>
                        <a:t>指针变量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5887954"/>
                  </a:ext>
                </a:extLst>
              </a:tr>
              <a:tr h="370840">
                <a:tc>
                  <a:txBody>
                    <a:bodyPr/>
                    <a:lstStyle/>
                    <a:p>
                      <a:pPr algn="ctr"/>
                      <a:r>
                        <a:rPr lang="zh-CN" altLang="en-US" sz="1600" smtClean="0"/>
                        <a:t>地址</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xmlns="" val="3262631456"/>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xmlns="" val="2555275081"/>
              </p:ext>
            </p:extLst>
          </p:nvPr>
        </p:nvGraphicFramePr>
        <p:xfrm>
          <a:off x="4150890" y="3669754"/>
          <a:ext cx="399600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xmlns="" val="2125949224"/>
                    </a:ext>
                  </a:extLst>
                </a:gridCol>
                <a:gridCol w="216000">
                  <a:extLst>
                    <a:ext uri="{9D8B030D-6E8A-4147-A177-3AD203B41FA5}">
                      <a16:colId xmlns:a16="http://schemas.microsoft.com/office/drawing/2014/main" xmlns="" val="1654993331"/>
                    </a:ext>
                  </a:extLst>
                </a:gridCol>
                <a:gridCol w="1188000">
                  <a:extLst>
                    <a:ext uri="{9D8B030D-6E8A-4147-A177-3AD203B41FA5}">
                      <a16:colId xmlns:a16="http://schemas.microsoft.com/office/drawing/2014/main" xmlns="" val="1752270782"/>
                    </a:ext>
                  </a:extLst>
                </a:gridCol>
                <a:gridCol w="216000">
                  <a:extLst>
                    <a:ext uri="{9D8B030D-6E8A-4147-A177-3AD203B41FA5}">
                      <a16:colId xmlns:a16="http://schemas.microsoft.com/office/drawing/2014/main" xmlns="" val="155953243"/>
                    </a:ext>
                  </a:extLst>
                </a:gridCol>
                <a:gridCol w="1188000">
                  <a:extLst>
                    <a:ext uri="{9D8B030D-6E8A-4147-A177-3AD203B41FA5}">
                      <a16:colId xmlns:a16="http://schemas.microsoft.com/office/drawing/2014/main" xmlns="" val="2914138267"/>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xmlns="" val="3262631456"/>
                  </a:ext>
                </a:extLst>
              </a:tr>
            </a:tbl>
          </a:graphicData>
        </a:graphic>
      </p:graphicFrame>
      <mc:AlternateContent xmlns:mc="http://schemas.openxmlformats.org/markup-compatibility/2006">
        <mc:Choice xmlns:a14="http://schemas.microsoft.com/office/drawing/2010/main" xmlns="" Requires="a14">
          <p:graphicFrame>
            <p:nvGraphicFramePr>
              <p:cNvPr id="20" name="表格 19"/>
              <p:cNvGraphicFramePr>
                <a:graphicFrameLocks noGrp="1"/>
              </p:cNvGraphicFramePr>
              <p:nvPr>
                <p:extLst>
                  <p:ext uri="{D42A27DB-BD31-4B8C-83A1-F6EECF244321}">
                    <p14:modId xmlns:p14="http://schemas.microsoft.com/office/powerpoint/2010/main" val="1942651004"/>
                  </p:ext>
                </p:extLst>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val="2125949224"/>
                        </a:ext>
                      </a:extLst>
                    </a:gridCol>
                    <a:gridCol w="216000">
                      <a:extLst>
                        <a:ext uri="{9D8B030D-6E8A-4147-A177-3AD203B41FA5}">
                          <a16:colId xmlns:a16="http://schemas.microsoft.com/office/drawing/2014/main" val="1654993331"/>
                        </a:ext>
                      </a:extLst>
                    </a:gridCol>
                    <a:gridCol w="1188000">
                      <a:extLst>
                        <a:ext uri="{9D8B030D-6E8A-4147-A177-3AD203B41FA5}">
                          <a16:colId xmlns:a16="http://schemas.microsoft.com/office/drawing/2014/main" val="1752270782"/>
                        </a:ext>
                      </a:extLst>
                    </a:gridCol>
                    <a:gridCol w="216000">
                      <a:extLst>
                        <a:ext uri="{9D8B030D-6E8A-4147-A177-3AD203B41FA5}">
                          <a16:colId xmlns:a16="http://schemas.microsoft.com/office/drawing/2014/main" val="155953243"/>
                        </a:ext>
                      </a:extLst>
                    </a:gridCol>
                    <a:gridCol w="1800000">
                      <a:extLst>
                        <a:ext uri="{9D8B030D-6E8A-4147-A177-3AD203B41FA5}">
                          <a16:colId xmlns:a16="http://schemas.microsoft.com/office/drawing/2014/main" val="2914138267"/>
                        </a:ext>
                      </a:extLst>
                    </a:gridCol>
                    <a:gridCol w="216000">
                      <a:extLst>
                        <a:ext uri="{9D8B030D-6E8A-4147-A177-3AD203B41FA5}">
                          <a16:colId xmlns:a16="http://schemas.microsoft.com/office/drawing/2014/main" val="2193250336"/>
                        </a:ext>
                      </a:extLst>
                    </a:gridCol>
                    <a:gridCol w="1188000">
                      <a:extLst>
                        <a:ext uri="{9D8B030D-6E8A-4147-A177-3AD203B41FA5}">
                          <a16:colId xmlns:a16="http://schemas.microsoft.com/office/drawing/2014/main" val="103881088"/>
                        </a:ext>
                      </a:extLst>
                    </a:gridCol>
                    <a:gridCol w="216000">
                      <a:extLst>
                        <a:ext uri="{9D8B030D-6E8A-4147-A177-3AD203B41FA5}">
                          <a16:colId xmlns:a16="http://schemas.microsoft.com/office/drawing/2014/main" val="3011307253"/>
                        </a:ext>
                      </a:extLst>
                    </a:gridCol>
                    <a:gridCol w="1134970">
                      <a:extLst>
                        <a:ext uri="{9D8B030D-6E8A-4147-A177-3AD203B41FA5}">
                          <a16:colId xmlns:a16="http://schemas.microsoft.com/office/drawing/2014/main" val="1158069801"/>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val="3262631456"/>
                      </a:ext>
                    </a:extLst>
                  </a:tr>
                </a:tbl>
              </a:graphicData>
            </a:graphic>
          </p:graphicFrame>
        </mc:Choice>
        <mc:Fallback>
          <p:graphicFrame>
            <p:nvGraphicFramePr>
              <p:cNvPr id="20" name="表格 19"/>
              <p:cNvGraphicFramePr>
                <a:graphicFrameLocks noGrp="1"/>
              </p:cNvGraphicFramePr>
              <p:nvPr>
                <p:extLst>
                  <p:ext uri="{D42A27DB-BD31-4B8C-83A1-F6EECF244321}">
                    <p14:modId xmlns:p14="http://schemas.microsoft.com/office/powerpoint/2010/main" xmlns="" xmlns:a14="http://schemas.microsoft.com/office/drawing/2010/main" val="1942651004"/>
                  </p:ext>
                </p:extLst>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16:colId xmlns:a16="http://schemas.microsoft.com/office/drawing/2014/main" xmlns="" xmlns:a14="http://schemas.microsoft.com/office/drawing/2010/main" val="2125949224"/>
                        </a:ext>
                      </a:extLst>
                    </a:gridCol>
                    <a:gridCol w="216000">
                      <a:extLst>
                        <a:ext uri="{9D8B030D-6E8A-4147-A177-3AD203B41FA5}">
                          <a16:colId xmlns:a16="http://schemas.microsoft.com/office/drawing/2014/main" xmlns="" xmlns:a14="http://schemas.microsoft.com/office/drawing/2010/main" val="1654993331"/>
                        </a:ext>
                      </a:extLst>
                    </a:gridCol>
                    <a:gridCol w="1188000">
                      <a:extLst>
                        <a:ext uri="{9D8B030D-6E8A-4147-A177-3AD203B41FA5}">
                          <a16:colId xmlns:a16="http://schemas.microsoft.com/office/drawing/2014/main" xmlns="" xmlns:a14="http://schemas.microsoft.com/office/drawing/2010/main" val="1752270782"/>
                        </a:ext>
                      </a:extLst>
                    </a:gridCol>
                    <a:gridCol w="216000">
                      <a:extLst>
                        <a:ext uri="{9D8B030D-6E8A-4147-A177-3AD203B41FA5}">
                          <a16:colId xmlns:a16="http://schemas.microsoft.com/office/drawing/2014/main" xmlns="" xmlns:a14="http://schemas.microsoft.com/office/drawing/2010/main" val="155953243"/>
                        </a:ext>
                      </a:extLst>
                    </a:gridCol>
                    <a:gridCol w="1800000">
                      <a:extLst>
                        <a:ext uri="{9D8B030D-6E8A-4147-A177-3AD203B41FA5}">
                          <a16:colId xmlns:a16="http://schemas.microsoft.com/office/drawing/2014/main" xmlns="" xmlns:a14="http://schemas.microsoft.com/office/drawing/2010/main" val="2914138267"/>
                        </a:ext>
                      </a:extLst>
                    </a:gridCol>
                    <a:gridCol w="216000">
                      <a:extLst>
                        <a:ext uri="{9D8B030D-6E8A-4147-A177-3AD203B41FA5}">
                          <a16:colId xmlns:a16="http://schemas.microsoft.com/office/drawing/2014/main" xmlns="" xmlns:a14="http://schemas.microsoft.com/office/drawing/2010/main" val="2193250336"/>
                        </a:ext>
                      </a:extLst>
                    </a:gridCol>
                    <a:gridCol w="1188000">
                      <a:extLst>
                        <a:ext uri="{9D8B030D-6E8A-4147-A177-3AD203B41FA5}">
                          <a16:colId xmlns:a16="http://schemas.microsoft.com/office/drawing/2014/main" xmlns="" xmlns:a14="http://schemas.microsoft.com/office/drawing/2010/main" val="103881088"/>
                        </a:ext>
                      </a:extLst>
                    </a:gridCol>
                    <a:gridCol w="216000">
                      <a:extLst>
                        <a:ext uri="{9D8B030D-6E8A-4147-A177-3AD203B41FA5}">
                          <a16:colId xmlns:a16="http://schemas.microsoft.com/office/drawing/2014/main" xmlns="" xmlns:a14="http://schemas.microsoft.com/office/drawing/2010/main" val="3011307253"/>
                        </a:ext>
                      </a:extLst>
                    </a:gridCol>
                    <a:gridCol w="1134970">
                      <a:extLst>
                        <a:ext uri="{9D8B030D-6E8A-4147-A177-3AD203B41FA5}">
                          <a16:colId xmlns:a16="http://schemas.microsoft.com/office/drawing/2014/main" xmlns="" xmlns:a14="http://schemas.microsoft.com/office/drawing/2010/main" val="1158069801"/>
                        </a:ext>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xmlns:a14="http://schemas.microsoft.com/office/drawing/2010/main" val="1835887954"/>
                      </a:ext>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a:blip r:embed="rId3"/>
                          <a:stretch>
                            <a:fillRect l="-156081" t="-101639" r="-153378" b="-1475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16:rowId xmlns:a16="http://schemas.microsoft.com/office/drawing/2014/main" xmlns="" xmlns:a14="http://schemas.microsoft.com/office/drawing/2010/main" val="3262631456"/>
                      </a:ext>
                    </a:extLst>
                  </a:tr>
                </a:tbl>
              </a:graphicData>
            </a:graphic>
          </p:graphicFrame>
        </mc:Fallback>
      </mc:AlternateContent>
    </p:spTree>
    <p:extLst>
      <p:ext uri="{BB962C8B-B14F-4D97-AF65-F5344CB8AC3E}">
        <p14:creationId xmlns:p14="http://schemas.microsoft.com/office/powerpoint/2010/main" xmlns="" val="169898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指针数组的一个重要应用是作为</a:t>
            </a:r>
            <a:r>
              <a:rPr lang="en-US" altLang="zh-CN">
                <a:solidFill>
                  <a:schemeClr val="tx1"/>
                </a:solidFill>
              </a:rPr>
              <a:t>main</a:t>
            </a:r>
            <a:r>
              <a:rPr lang="zh-CN" altLang="en-US">
                <a:solidFill>
                  <a:schemeClr val="tx1"/>
                </a:solidFill>
              </a:rPr>
              <a:t>函数的形参。在以往的程序中，</a:t>
            </a:r>
            <a:r>
              <a:rPr lang="en-US" altLang="zh-CN">
                <a:solidFill>
                  <a:schemeClr val="tx1"/>
                </a:solidFill>
              </a:rPr>
              <a:t>main</a:t>
            </a:r>
            <a:r>
              <a:rPr lang="zh-CN" altLang="en-US">
                <a:solidFill>
                  <a:schemeClr val="tx1"/>
                </a:solidFill>
              </a:rPr>
              <a:t>函数的第</a:t>
            </a:r>
            <a:r>
              <a:rPr lang="en-US" altLang="zh-CN">
                <a:solidFill>
                  <a:schemeClr val="tx1"/>
                </a:solidFill>
              </a:rPr>
              <a:t>1</a:t>
            </a:r>
            <a:r>
              <a:rPr lang="zh-CN" altLang="en-US">
                <a:solidFill>
                  <a:schemeClr val="tx1"/>
                </a:solidFill>
              </a:rPr>
              <a:t>行一般写成以下</a:t>
            </a:r>
            <a:r>
              <a:rPr lang="zh-CN" altLang="en-US" smtClean="0">
                <a:solidFill>
                  <a:schemeClr val="tx1"/>
                </a:solidFill>
              </a:rPr>
              <a:t>形式：</a:t>
            </a:r>
            <a:r>
              <a:rPr lang="en-US" altLang="zh-CN" smtClean="0">
                <a:solidFill>
                  <a:schemeClr val="tx1"/>
                </a:solidFill>
              </a:rPr>
              <a:t>		</a:t>
            </a:r>
            <a:r>
              <a:rPr lang="zh-CN" altLang="en-US" smtClean="0">
                <a:solidFill>
                  <a:schemeClr val="tx1"/>
                </a:solidFill>
              </a:rPr>
              <a:t>或</a:t>
            </a:r>
            <a:endParaRPr lang="zh-CN" altLang="en-US">
              <a:solidFill>
                <a:schemeClr val="tx1"/>
              </a:solidFill>
            </a:endParaRPr>
          </a:p>
          <a:p>
            <a:pPr algn="just">
              <a:lnSpc>
                <a:spcPct val="120000"/>
              </a:lnSpc>
              <a:spcAft>
                <a:spcPts val="600"/>
              </a:spcAft>
              <a:defRPr/>
            </a:pPr>
            <a:r>
              <a:rPr lang="zh-CN" altLang="en-US" smtClean="0">
                <a:solidFill>
                  <a:schemeClr val="tx1"/>
                </a:solidFill>
              </a:rPr>
              <a:t>括号</a:t>
            </a:r>
            <a:r>
              <a:rPr lang="zh-CN" altLang="en-US">
                <a:solidFill>
                  <a:schemeClr val="tx1"/>
                </a:solidFill>
              </a:rPr>
              <a:t>中是空的或有“</a:t>
            </a:r>
            <a:r>
              <a:rPr lang="en-US" altLang="zh-CN">
                <a:solidFill>
                  <a:schemeClr val="tx1"/>
                </a:solidFill>
              </a:rPr>
              <a:t>void”</a:t>
            </a:r>
            <a:r>
              <a:rPr lang="zh-CN" altLang="en-US">
                <a:solidFill>
                  <a:schemeClr val="tx1"/>
                </a:solidFill>
              </a:rPr>
              <a:t>，表示</a:t>
            </a:r>
            <a:r>
              <a:rPr lang="en-US" altLang="zh-CN">
                <a:solidFill>
                  <a:schemeClr val="tx1"/>
                </a:solidFill>
              </a:rPr>
              <a:t>main</a:t>
            </a:r>
            <a:r>
              <a:rPr lang="zh-CN" altLang="en-US">
                <a:solidFill>
                  <a:schemeClr val="tx1"/>
                </a:solidFill>
              </a:rPr>
              <a:t>函数</a:t>
            </a:r>
            <a:r>
              <a:rPr lang="zh-CN" altLang="en-US" b="1">
                <a:solidFill>
                  <a:schemeClr val="tx1"/>
                </a:solidFill>
              </a:rPr>
              <a:t>没有参数，调用</a:t>
            </a:r>
            <a:r>
              <a:rPr lang="en-US" altLang="zh-CN" b="1">
                <a:solidFill>
                  <a:schemeClr val="tx1"/>
                </a:solidFill>
              </a:rPr>
              <a:t>main</a:t>
            </a:r>
            <a:r>
              <a:rPr lang="zh-CN" altLang="en-US" b="1">
                <a:solidFill>
                  <a:schemeClr val="tx1"/>
                </a:solidFill>
              </a:rPr>
              <a:t>函数时不必给出实参</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zh-CN" altLang="en-US" smtClean="0">
                <a:solidFill>
                  <a:schemeClr val="tx1"/>
                </a:solidFill>
              </a:rPr>
              <a:t>在</a:t>
            </a:r>
            <a:r>
              <a:rPr lang="zh-CN" altLang="en-US">
                <a:solidFill>
                  <a:schemeClr val="tx1"/>
                </a:solidFill>
              </a:rPr>
              <a:t>某些情况下，</a:t>
            </a:r>
            <a:r>
              <a:rPr lang="en-US" altLang="zh-CN">
                <a:solidFill>
                  <a:schemeClr val="tx1"/>
                </a:solidFill>
              </a:rPr>
              <a:t>main</a:t>
            </a:r>
            <a:r>
              <a:rPr lang="zh-CN" altLang="en-US">
                <a:solidFill>
                  <a:schemeClr val="tx1"/>
                </a:solidFill>
              </a:rPr>
              <a:t>函数可以有参数，即</a:t>
            </a:r>
            <a:r>
              <a:rPr lang="en-US" altLang="zh-CN">
                <a:solidFill>
                  <a:schemeClr val="tx1"/>
                </a:solidFill>
              </a:rPr>
              <a:t>: </a:t>
            </a:r>
          </a:p>
          <a:p>
            <a:pPr algn="just">
              <a:lnSpc>
                <a:spcPct val="120000"/>
              </a:lnSpc>
              <a:spcAft>
                <a:spcPts val="600"/>
              </a:spcAft>
              <a:defRPr/>
            </a:pPr>
            <a:r>
              <a:rPr lang="zh-CN" altLang="en-US" smtClean="0">
                <a:solidFill>
                  <a:schemeClr val="tx1"/>
                </a:solidFill>
              </a:rPr>
              <a:t>其中</a:t>
            </a:r>
            <a:r>
              <a:rPr lang="zh-CN" altLang="en-US">
                <a:solidFill>
                  <a:schemeClr val="tx1"/>
                </a:solidFill>
              </a:rPr>
              <a:t>，</a:t>
            </a:r>
            <a:r>
              <a:rPr lang="en-US" altLang="zh-CN">
                <a:solidFill>
                  <a:schemeClr val="tx1"/>
                </a:solidFill>
              </a:rPr>
              <a:t>argc</a:t>
            </a:r>
            <a:r>
              <a:rPr lang="zh-CN" altLang="en-US">
                <a:solidFill>
                  <a:schemeClr val="tx1"/>
                </a:solidFill>
              </a:rPr>
              <a:t>和</a:t>
            </a:r>
            <a:r>
              <a:rPr lang="en-US" altLang="zh-CN">
                <a:solidFill>
                  <a:schemeClr val="tx1"/>
                </a:solidFill>
              </a:rPr>
              <a:t>argv</a:t>
            </a:r>
            <a:r>
              <a:rPr lang="zh-CN" altLang="en-US">
                <a:solidFill>
                  <a:schemeClr val="tx1"/>
                </a:solidFill>
              </a:rPr>
              <a:t>就是</a:t>
            </a:r>
            <a:r>
              <a:rPr lang="en-US" altLang="zh-CN">
                <a:solidFill>
                  <a:schemeClr val="tx1"/>
                </a:solidFill>
              </a:rPr>
              <a:t>main</a:t>
            </a:r>
            <a:r>
              <a:rPr lang="zh-CN" altLang="en-US">
                <a:solidFill>
                  <a:schemeClr val="tx1"/>
                </a:solidFill>
              </a:rPr>
              <a:t>函数的形参，它们是程序的“命令行参数”。</a:t>
            </a:r>
            <a:r>
              <a:rPr lang="en-US" altLang="zh-CN">
                <a:solidFill>
                  <a:schemeClr val="tx1"/>
                </a:solidFill>
              </a:rPr>
              <a:t>argc(argument count</a:t>
            </a:r>
            <a:r>
              <a:rPr lang="zh-CN" altLang="en-US">
                <a:solidFill>
                  <a:schemeClr val="tx1"/>
                </a:solidFill>
              </a:rPr>
              <a:t>的缩写，意思是参数个数</a:t>
            </a:r>
            <a:r>
              <a:rPr lang="en-US" altLang="zh-CN">
                <a:solidFill>
                  <a:schemeClr val="tx1"/>
                </a:solidFill>
              </a:rPr>
              <a:t>)</a:t>
            </a:r>
            <a:r>
              <a:rPr lang="zh-CN" altLang="en-US">
                <a:solidFill>
                  <a:schemeClr val="tx1"/>
                </a:solidFill>
              </a:rPr>
              <a:t>，</a:t>
            </a:r>
            <a:r>
              <a:rPr lang="en-US" altLang="zh-CN">
                <a:solidFill>
                  <a:schemeClr val="tx1"/>
                </a:solidFill>
              </a:rPr>
              <a:t>argv(argument vector</a:t>
            </a:r>
            <a:r>
              <a:rPr lang="zh-CN" altLang="en-US">
                <a:solidFill>
                  <a:schemeClr val="tx1"/>
                </a:solidFill>
              </a:rPr>
              <a:t>缩写，意思是参数向量</a:t>
            </a:r>
            <a:r>
              <a:rPr lang="en-US" altLang="zh-CN">
                <a:solidFill>
                  <a:schemeClr val="tx1"/>
                </a:solidFill>
              </a:rPr>
              <a:t>)</a:t>
            </a:r>
            <a:r>
              <a:rPr lang="zh-CN" altLang="en-US">
                <a:solidFill>
                  <a:schemeClr val="tx1"/>
                </a:solidFill>
              </a:rPr>
              <a:t>，它是一个*</a:t>
            </a:r>
            <a:r>
              <a:rPr lang="en-US" altLang="zh-CN">
                <a:solidFill>
                  <a:schemeClr val="tx1"/>
                </a:solidFill>
              </a:rPr>
              <a:t>char</a:t>
            </a:r>
            <a:r>
              <a:rPr lang="zh-CN" altLang="en-US">
                <a:solidFill>
                  <a:schemeClr val="tx1"/>
                </a:solidFill>
              </a:rPr>
              <a:t>指针数组，数组中每一个元素</a:t>
            </a:r>
            <a:r>
              <a:rPr lang="en-US" altLang="zh-CN">
                <a:solidFill>
                  <a:schemeClr val="tx1"/>
                </a:solidFill>
              </a:rPr>
              <a:t>(</a:t>
            </a:r>
            <a:r>
              <a:rPr lang="zh-CN" altLang="en-US">
                <a:solidFill>
                  <a:schemeClr val="tx1"/>
                </a:solidFill>
              </a:rPr>
              <a:t>其值为指针</a:t>
            </a:r>
            <a:r>
              <a:rPr lang="en-US" altLang="zh-CN">
                <a:solidFill>
                  <a:schemeClr val="tx1"/>
                </a:solidFill>
              </a:rPr>
              <a:t>)</a:t>
            </a:r>
            <a:r>
              <a:rPr lang="zh-CN" altLang="en-US">
                <a:solidFill>
                  <a:schemeClr val="tx1"/>
                </a:solidFill>
              </a:rPr>
              <a:t>指向命令行中的一个字符串的首字符</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en-US" altLang="zh-CN" smtClean="0">
                <a:solidFill>
                  <a:schemeClr val="tx1"/>
                </a:solidFill>
              </a:rPr>
              <a:t>main</a:t>
            </a:r>
            <a:r>
              <a:rPr lang="zh-CN" altLang="en-US">
                <a:solidFill>
                  <a:schemeClr val="tx1"/>
                </a:solidFill>
              </a:rPr>
              <a:t>函数是操作系统调用的，实参只能由操作系统给出。在操作命令状态下，实参是和执行文件的命令一起给出的。</a:t>
            </a:r>
            <a:endParaRPr lang="en-US" altLang="zh-CN">
              <a:solidFill>
                <a:schemeClr val="tx1"/>
              </a:solidFill>
            </a:endParaRPr>
          </a:p>
        </p:txBody>
      </p:sp>
      <p:sp>
        <p:nvSpPr>
          <p:cNvPr id="7" name="圆角矩形 6"/>
          <p:cNvSpPr/>
          <p:nvPr/>
        </p:nvSpPr>
        <p:spPr>
          <a:xfrm>
            <a:off x="2081324"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smtClean="0"/>
              <a:t>int main()</a:t>
            </a:r>
            <a:endParaRPr lang="en-US" altLang="zh-CN" sz="1600"/>
          </a:p>
        </p:txBody>
      </p:sp>
      <p:sp>
        <p:nvSpPr>
          <p:cNvPr id="9" name="圆角矩形 8"/>
          <p:cNvSpPr/>
          <p:nvPr/>
        </p:nvSpPr>
        <p:spPr>
          <a:xfrm>
            <a:off x="4216579"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smtClean="0"/>
              <a:t>int main(void)</a:t>
            </a:r>
            <a:endParaRPr lang="en-US" altLang="zh-CN" sz="1600"/>
          </a:p>
        </p:txBody>
      </p:sp>
      <p:sp>
        <p:nvSpPr>
          <p:cNvPr id="10" name="圆角矩形 9"/>
          <p:cNvSpPr/>
          <p:nvPr/>
        </p:nvSpPr>
        <p:spPr>
          <a:xfrm>
            <a:off x="5442405" y="2221281"/>
            <a:ext cx="3095308" cy="400693"/>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538">
              <a:lnSpc>
                <a:spcPct val="120000"/>
              </a:lnSpc>
            </a:pPr>
            <a:r>
              <a:rPr lang="en-US" altLang="zh-CN" sz="1600" b="1"/>
              <a:t>int main(int argc</a:t>
            </a:r>
            <a:r>
              <a:rPr lang="en-US" altLang="zh-CN" sz="1600" b="1" smtClean="0"/>
              <a:t>, char </a:t>
            </a:r>
            <a:r>
              <a:rPr lang="en-US" altLang="zh-CN" sz="1600" b="1"/>
              <a:t>*argv[])</a:t>
            </a:r>
          </a:p>
          <a:p>
            <a:pPr defTabSz="363538">
              <a:lnSpc>
                <a:spcPct val="120000"/>
              </a:lnSpc>
            </a:pPr>
            <a:endParaRPr lang="en-US" altLang="zh-CN" sz="1600" b="1"/>
          </a:p>
        </p:txBody>
      </p:sp>
      <p:sp>
        <p:nvSpPr>
          <p:cNvPr id="11" name="矩形 10"/>
          <p:cNvSpPr/>
          <p:nvPr/>
        </p:nvSpPr>
        <p:spPr>
          <a:xfrm>
            <a:off x="1149629" y="5213658"/>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grpSp>
        <p:nvGrpSpPr>
          <p:cNvPr id="13" name="组合 12">
            <a:extLst>
              <a:ext uri="{FF2B5EF4-FFF2-40B4-BE49-F238E27FC236}">
                <a16:creationId xmlns:a16="http://schemas.microsoft.com/office/drawing/2014/main" xmlns="" id="{17545ED2-DA8A-47EF-94D4-E66974757BFA}"/>
              </a:ext>
            </a:extLst>
          </p:cNvPr>
          <p:cNvGrpSpPr/>
          <p:nvPr/>
        </p:nvGrpSpPr>
        <p:grpSpPr>
          <a:xfrm>
            <a:off x="1149629" y="3682447"/>
            <a:ext cx="9942444" cy="787003"/>
            <a:chOff x="8582294" y="4088153"/>
            <a:chExt cx="10259915" cy="787003"/>
          </a:xfrm>
        </p:grpSpPr>
        <p:sp>
          <p:nvSpPr>
            <p:cNvPr id="14"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如果用带参数的</a:t>
              </a:r>
              <a:r>
                <a:rPr lang="en-US" altLang="zh-CN" sz="1600">
                  <a:solidFill>
                    <a:schemeClr val="tx1"/>
                  </a:solidFill>
                </a:rPr>
                <a:t>main</a:t>
              </a:r>
              <a:r>
                <a:rPr lang="zh-CN" altLang="en-US" sz="1600">
                  <a:solidFill>
                    <a:schemeClr val="tx1"/>
                  </a:solidFill>
                </a:rPr>
                <a:t>函数，其第一个形参必须是</a:t>
              </a:r>
              <a:r>
                <a:rPr lang="en-US" altLang="zh-CN" sz="1600">
                  <a:solidFill>
                    <a:schemeClr val="tx1"/>
                  </a:solidFill>
                </a:rPr>
                <a:t>int</a:t>
              </a:r>
              <a:r>
                <a:rPr lang="zh-CN" altLang="en-US" sz="1600">
                  <a:solidFill>
                    <a:schemeClr val="tx1"/>
                  </a:solidFill>
                </a:rPr>
                <a:t>型，用来接收形参</a:t>
              </a:r>
              <a:r>
                <a:rPr lang="zh-CN" altLang="en-US" sz="1600" smtClean="0">
                  <a:solidFill>
                    <a:schemeClr val="tx1"/>
                  </a:solidFill>
                </a:rPr>
                <a:t>个数（文件名也算一个参数），</a:t>
              </a:r>
              <a:r>
                <a:rPr lang="zh-CN" altLang="en-US" sz="1600">
                  <a:solidFill>
                    <a:schemeClr val="tx1"/>
                  </a:solidFill>
                </a:rPr>
                <a:t>第二个形参必须是字符指针数组，用来接收从操作系统命令行传来的字符串中首字符的地址。</a:t>
              </a:r>
              <a:endParaRPr lang="zh-CN" altLang="en-US" sz="1600" dirty="0">
                <a:solidFill>
                  <a:schemeClr val="tx1"/>
                </a:solidFill>
              </a:endParaRPr>
            </a:p>
          </p:txBody>
        </p:sp>
        <p:sp>
          <p:nvSpPr>
            <p:cNvPr id="1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8" name="矩形 17"/>
          <p:cNvSpPr/>
          <p:nvPr/>
        </p:nvSpPr>
        <p:spPr>
          <a:xfrm>
            <a:off x="1149629" y="5707530"/>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smtClean="0"/>
              <a:t>file1 China Beijing</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xmlns="" val="698189758"/>
              </p:ext>
            </p:extLst>
          </p:nvPr>
        </p:nvGraphicFramePr>
        <p:xfrm>
          <a:off x="5255595" y="4954827"/>
          <a:ext cx="4342071" cy="1219200"/>
        </p:xfrm>
        <a:graphic>
          <a:graphicData uri="http://schemas.openxmlformats.org/drawingml/2006/table">
            <a:tbl>
              <a:tblPr>
                <a:tableStyleId>{5C22544A-7EE6-4342-B048-85BDC9FD1C3A}</a:tableStyleId>
              </a:tblPr>
              <a:tblGrid>
                <a:gridCol w="526071">
                  <a:extLst>
                    <a:ext uri="{9D8B030D-6E8A-4147-A177-3AD203B41FA5}">
                      <a16:colId xmlns:a16="http://schemas.microsoft.com/office/drawing/2014/main" xmlns="" val="1904676649"/>
                    </a:ext>
                  </a:extLst>
                </a:gridCol>
                <a:gridCol w="720000">
                  <a:extLst>
                    <a:ext uri="{9D8B030D-6E8A-4147-A177-3AD203B41FA5}">
                      <a16:colId xmlns:a16="http://schemas.microsoft.com/office/drawing/2014/main" xmlns="" val="1543148583"/>
                    </a:ext>
                  </a:extLst>
                </a:gridCol>
                <a:gridCol w="216000">
                  <a:extLst>
                    <a:ext uri="{9D8B030D-6E8A-4147-A177-3AD203B41FA5}">
                      <a16:colId xmlns:a16="http://schemas.microsoft.com/office/drawing/2014/main" xmlns="" val="4073896547"/>
                    </a:ext>
                  </a:extLst>
                </a:gridCol>
                <a:gridCol w="360000">
                  <a:extLst>
                    <a:ext uri="{9D8B030D-6E8A-4147-A177-3AD203B41FA5}">
                      <a16:colId xmlns:a16="http://schemas.microsoft.com/office/drawing/2014/main" xmlns="" val="74431854"/>
                    </a:ext>
                  </a:extLst>
                </a:gridCol>
                <a:gridCol w="360000">
                  <a:extLst>
                    <a:ext uri="{9D8B030D-6E8A-4147-A177-3AD203B41FA5}">
                      <a16:colId xmlns:a16="http://schemas.microsoft.com/office/drawing/2014/main" xmlns="" val="1076085927"/>
                    </a:ext>
                  </a:extLst>
                </a:gridCol>
                <a:gridCol w="360000">
                  <a:extLst>
                    <a:ext uri="{9D8B030D-6E8A-4147-A177-3AD203B41FA5}">
                      <a16:colId xmlns:a16="http://schemas.microsoft.com/office/drawing/2014/main" xmlns="" val="1094616764"/>
                    </a:ext>
                  </a:extLst>
                </a:gridCol>
                <a:gridCol w="360000">
                  <a:extLst>
                    <a:ext uri="{9D8B030D-6E8A-4147-A177-3AD203B41FA5}">
                      <a16:colId xmlns:a16="http://schemas.microsoft.com/office/drawing/2014/main" xmlns="" val="1466171713"/>
                    </a:ext>
                  </a:extLst>
                </a:gridCol>
                <a:gridCol w="360000">
                  <a:extLst>
                    <a:ext uri="{9D8B030D-6E8A-4147-A177-3AD203B41FA5}">
                      <a16:colId xmlns:a16="http://schemas.microsoft.com/office/drawing/2014/main" xmlns="" val="3758373259"/>
                    </a:ext>
                  </a:extLst>
                </a:gridCol>
                <a:gridCol w="360000">
                  <a:extLst>
                    <a:ext uri="{9D8B030D-6E8A-4147-A177-3AD203B41FA5}">
                      <a16:colId xmlns:a16="http://schemas.microsoft.com/office/drawing/2014/main" xmlns="" val="3950290312"/>
                    </a:ext>
                  </a:extLst>
                </a:gridCol>
                <a:gridCol w="360000">
                  <a:extLst>
                    <a:ext uri="{9D8B030D-6E8A-4147-A177-3AD203B41FA5}">
                      <a16:colId xmlns:a16="http://schemas.microsoft.com/office/drawing/2014/main" xmlns="" val="1547559574"/>
                    </a:ext>
                  </a:extLst>
                </a:gridCol>
                <a:gridCol w="360000">
                  <a:extLst>
                    <a:ext uri="{9D8B030D-6E8A-4147-A177-3AD203B41FA5}">
                      <a16:colId xmlns:a16="http://schemas.microsoft.com/office/drawing/2014/main" xmlns="" val="2730998826"/>
                    </a:ext>
                  </a:extLst>
                </a:gridCol>
              </a:tblGrid>
              <a:tr h="277785">
                <a:tc>
                  <a:txBody>
                    <a:bodyPr/>
                    <a:lstStyle/>
                    <a:p>
                      <a:r>
                        <a:rPr lang="en-US" altLang="zh-CN" sz="1400" smtClean="0"/>
                        <a:t>argv</a:t>
                      </a:r>
                      <a:endParaRPr lang="zh-CN" altLang="en-US" sz="14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87037535"/>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argv[0]</a:t>
                      </a:r>
                      <a:endParaRPr lang="zh-CN" altLang="en-US" sz="1400"/>
                    </a:p>
                  </a:txBody>
                  <a:tcPr>
                    <a:lnL w="12700" cmpd="sng">
                      <a:noFill/>
                    </a:lnL>
                    <a:lnR w="12700" cmpd="sng">
                      <a:noFill/>
                    </a:lnR>
                    <a:lnT w="12700" cmpd="sng">
                      <a:noFill/>
                    </a:lnT>
                  </a:tcPr>
                </a:tc>
                <a:tc>
                  <a:txBody>
                    <a:bodyPr/>
                    <a:lstStyle/>
                    <a:p>
                      <a:r>
                        <a:rPr lang="zh-CN" altLang="en-US" sz="1400" smtClean="0"/>
                        <a:t>→</a:t>
                      </a:r>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lnL w="12700" cmpd="sng">
                      <a:noFill/>
                    </a:lnL>
                    <a:lnT w="12700" cmpd="sng">
                      <a:noFill/>
                    </a:lnT>
                  </a:tcPr>
                </a:tc>
                <a:tc>
                  <a:txBody>
                    <a:bodyPr/>
                    <a:lstStyle/>
                    <a:p>
                      <a:r>
                        <a:rPr lang="en-US" altLang="zh-CN" sz="1400" smtClean="0"/>
                        <a:t>i</a:t>
                      </a:r>
                      <a:endParaRPr lang="zh-CN" altLang="en-US" sz="1400"/>
                    </a:p>
                  </a:txBody>
                  <a:tcPr>
                    <a:lnT w="12700" cmpd="sng">
                      <a:noFill/>
                    </a:lnT>
                  </a:tcPr>
                </a:tc>
                <a:tc>
                  <a:txBody>
                    <a:bodyPr/>
                    <a:lstStyle/>
                    <a:p>
                      <a:r>
                        <a:rPr lang="en-US" altLang="zh-CN" sz="1400" smtClean="0"/>
                        <a:t>l</a:t>
                      </a:r>
                      <a:endParaRPr lang="zh-CN" altLang="en-US" sz="1400"/>
                    </a:p>
                  </a:txBody>
                  <a:tcPr>
                    <a:lnT w="12700" cmpd="sng">
                      <a:noFill/>
                    </a:lnT>
                  </a:tcPr>
                </a:tc>
                <a:tc>
                  <a:txBody>
                    <a:bodyPr/>
                    <a:lstStyle/>
                    <a:p>
                      <a:r>
                        <a:rPr lang="en-US" altLang="zh-CN" sz="1400" smtClean="0"/>
                        <a:t>e</a:t>
                      </a:r>
                      <a:endParaRPr lang="zh-CN" altLang="en-US" sz="1400"/>
                    </a:p>
                  </a:txBody>
                  <a:tcPr>
                    <a:lnT w="12700" cmpd="sng">
                      <a:noFill/>
                    </a:lnT>
                  </a:tcPr>
                </a:tc>
                <a:tc>
                  <a:txBody>
                    <a:bodyPr/>
                    <a:lstStyle/>
                    <a:p>
                      <a:r>
                        <a:rPr lang="en-US" altLang="zh-CN" sz="1400" smtClean="0"/>
                        <a:t>1</a:t>
                      </a:r>
                      <a:endParaRPr lang="zh-CN" altLang="en-US" sz="1400"/>
                    </a:p>
                  </a:txBody>
                  <a:tcPr>
                    <a:lnT w="12700" cmpd="sng">
                      <a:noFill/>
                    </a:lnT>
                  </a:tcPr>
                </a:tc>
                <a:tc>
                  <a:txBody>
                    <a:bodyPr/>
                    <a:lstStyle/>
                    <a:p>
                      <a:r>
                        <a:rPr lang="en-US" altLang="zh-CN" sz="1400" smtClean="0"/>
                        <a:t>\0</a:t>
                      </a:r>
                      <a:endParaRPr lang="zh-CN" altLang="en-US" sz="1400"/>
                    </a:p>
                  </a:txBody>
                  <a:tcPr>
                    <a:lnR w="12700" cmpd="sng">
                      <a:noFill/>
                    </a:lnR>
                    <a:lnT w="12700" cmpd="sng">
                      <a:noFill/>
                    </a:lnT>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40648900"/>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argv[1]</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lnL w="12700" cmpd="sng">
                      <a:noFill/>
                    </a:lnL>
                  </a:tcPr>
                </a:tc>
                <a:tc>
                  <a:txBody>
                    <a:bodyPr/>
                    <a:lstStyle/>
                    <a:p>
                      <a:r>
                        <a:rPr lang="en-US" altLang="zh-CN" sz="1400" smtClean="0"/>
                        <a:t>h</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n</a:t>
                      </a:r>
                      <a:endParaRPr lang="zh-CN" altLang="en-US" sz="1400"/>
                    </a:p>
                  </a:txBody>
                  <a:tcPr/>
                </a:tc>
                <a:tc>
                  <a:txBody>
                    <a:bodyPr/>
                    <a:lstStyle/>
                    <a:p>
                      <a:r>
                        <a:rPr lang="en-US" altLang="zh-CN" sz="1400" smtClean="0"/>
                        <a:t>a</a:t>
                      </a:r>
                      <a:endParaRPr lang="zh-CN" altLang="en-US" sz="1400"/>
                    </a:p>
                  </a:txBody>
                  <a:tcPr/>
                </a:tc>
                <a:tc>
                  <a:txBody>
                    <a:bodyPr/>
                    <a:lstStyle/>
                    <a:p>
                      <a:r>
                        <a:rPr lang="en-US" altLang="zh-CN" sz="1400" smtClean="0"/>
                        <a:t>\0</a:t>
                      </a:r>
                      <a:endParaRPr lang="zh-CN" altLang="en-US" sz="1400"/>
                    </a:p>
                  </a:txBody>
                  <a:tcPr>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88385798"/>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argv[2]</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lnL w="12700" cmpd="sng">
                      <a:noFill/>
                    </a:lnL>
                  </a:tcPr>
                </a:tc>
                <a:tc>
                  <a:txBody>
                    <a:bodyPr/>
                    <a:lstStyle/>
                    <a:p>
                      <a:r>
                        <a:rPr lang="en-US" altLang="zh-CN" sz="1400" smtClean="0"/>
                        <a:t>e</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j</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n</a:t>
                      </a:r>
                      <a:endParaRPr lang="zh-CN" altLang="en-US" sz="1400"/>
                    </a:p>
                  </a:txBody>
                  <a:tcPr/>
                </a:tc>
                <a:tc>
                  <a:txBody>
                    <a:bodyPr/>
                    <a:lstStyle/>
                    <a:p>
                      <a:r>
                        <a:rPr lang="en-US" altLang="zh-CN" sz="1400" smtClean="0"/>
                        <a:t>g</a:t>
                      </a:r>
                      <a:endParaRPr lang="zh-CN" altLang="en-US" sz="1400"/>
                    </a:p>
                  </a:txBody>
                  <a:tcPr>
                    <a:lnT w="12700" cmpd="sng">
                      <a:noFill/>
                    </a:lnT>
                  </a:tcPr>
                </a:tc>
                <a:tc>
                  <a:txBody>
                    <a:bodyPr/>
                    <a:lstStyle/>
                    <a:p>
                      <a:r>
                        <a:rPr lang="en-US" altLang="zh-CN" sz="1400" smtClean="0"/>
                        <a:t>\0</a:t>
                      </a:r>
                      <a:endParaRPr lang="zh-CN" altLang="en-US" sz="1400"/>
                    </a:p>
                  </a:txBody>
                  <a:tcPr>
                    <a:lnT w="12700" cmpd="sng">
                      <a:noFill/>
                    </a:lnT>
                  </a:tcPr>
                </a:tc>
                <a:extLst>
                  <a:ext uri="{0D108BD9-81ED-4DB2-BD59-A6C34878D82A}">
                    <a16:rowId xmlns:a16="http://schemas.microsoft.com/office/drawing/2014/main" xmlns="" val="1098150930"/>
                  </a:ext>
                </a:extLst>
              </a:tr>
            </a:tbl>
          </a:graphicData>
        </a:graphic>
      </p:graphicFrame>
      <p:cxnSp>
        <p:nvCxnSpPr>
          <p:cNvPr id="19" name="直接箭头连接符 18"/>
          <p:cNvCxnSpPr/>
          <p:nvPr/>
        </p:nvCxnSpPr>
        <p:spPr>
          <a:xfrm>
            <a:off x="5357191" y="5267738"/>
            <a:ext cx="41422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061346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8" y="330898"/>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a:extLst>
              <a:ext uri="{FF2B5EF4-FFF2-40B4-BE49-F238E27FC236}">
                <a16:creationId xmlns:a16="http://schemas.microsoft.com/office/drawing/2014/main" xmlns="" id="{5382CD89-35B6-4BD4-B332-B011068CC402}"/>
              </a:ext>
            </a:extLst>
          </p:cNvPr>
          <p:cNvSpPr/>
          <p:nvPr/>
        </p:nvSpPr>
        <p:spPr>
          <a:xfrm>
            <a:off x="1676402" y="1588123"/>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while(argc&gt;1)</a:t>
            </a:r>
          </a:p>
          <a:p>
            <a:pPr defTabSz="363538">
              <a:lnSpc>
                <a:spcPct val="120000"/>
              </a:lnSpc>
            </a:pPr>
            <a:r>
              <a:rPr lang="en-US" altLang="zh-CN" sz="1400"/>
              <a:t>	{	++argv;</a:t>
            </a:r>
          </a:p>
          <a:p>
            <a:pPr defTabSz="363538">
              <a:lnSpc>
                <a:spcPct val="120000"/>
              </a:lnSpc>
            </a:pPr>
            <a:r>
              <a:rPr lang="en-US" altLang="zh-CN" sz="1400"/>
              <a:t>		printf("%s\n", *argv);</a:t>
            </a:r>
          </a:p>
          <a:p>
            <a:pPr defTabSz="363538">
              <a:lnSpc>
                <a:spcPct val="120000"/>
              </a:lnSpc>
            </a:pPr>
            <a:r>
              <a:rPr lang="en-US" altLang="zh-CN" sz="1400"/>
              <a:t>		--argc;</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3" name="右箭头 2"/>
          <p:cNvSpPr/>
          <p:nvPr/>
        </p:nvSpPr>
        <p:spPr>
          <a:xfrm>
            <a:off x="5286340" y="240059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xmlns="" id="{5382CD89-35B6-4BD4-B332-B011068CC402}"/>
              </a:ext>
            </a:extLst>
          </p:cNvPr>
          <p:cNvSpPr/>
          <p:nvPr/>
        </p:nvSpPr>
        <p:spPr>
          <a:xfrm>
            <a:off x="6626985" y="1588122"/>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a:t>
            </a:r>
            <a:r>
              <a:rPr lang="en-US" altLang="zh-CN" sz="1400" smtClean="0"/>
              <a:t>while(argc--&gt;</a:t>
            </a:r>
            <a:r>
              <a:rPr lang="en-US" altLang="zh-CN" sz="1400"/>
              <a:t>1)</a:t>
            </a:r>
          </a:p>
          <a:p>
            <a:pPr defTabSz="363538">
              <a:lnSpc>
                <a:spcPct val="120000"/>
              </a:lnSpc>
            </a:pPr>
            <a:r>
              <a:rPr lang="en-US" altLang="zh-CN" sz="1400"/>
              <a:t>		printf("%s\n", </a:t>
            </a:r>
            <a:r>
              <a:rPr lang="en-US" altLang="zh-CN" sz="1400" smtClean="0"/>
              <a:t>*++argv</a:t>
            </a:r>
            <a:r>
              <a:rPr lang="en-US" altLang="zh-CN" sz="1400"/>
              <a:t>);</a:t>
            </a:r>
          </a:p>
          <a:p>
            <a:pPr defTabSz="363538">
              <a:lnSpc>
                <a:spcPct val="120000"/>
              </a:lnSpc>
            </a:pPr>
            <a:r>
              <a:rPr lang="en-US" altLang="zh-CN" sz="1400"/>
              <a:t>	return 0;</a:t>
            </a:r>
          </a:p>
          <a:p>
            <a:pPr defTabSz="363538">
              <a:lnSpc>
                <a:spcPct val="120000"/>
              </a:lnSpc>
            </a:pPr>
            <a:r>
              <a:rPr lang="en-US" altLang="zh-CN" sz="1400" smtClean="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4175679" y="4165945"/>
            <a:ext cx="3790950" cy="1895475"/>
          </a:xfrm>
          <a:prstGeom prst="rect">
            <a:avLst/>
          </a:prstGeom>
        </p:spPr>
      </p:pic>
    </p:spTree>
    <p:extLst>
      <p:ext uri="{BB962C8B-B14F-4D97-AF65-F5344CB8AC3E}">
        <p14:creationId xmlns:p14="http://schemas.microsoft.com/office/powerpoint/2010/main" xmlns="" val="39131781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smtClean="0"/>
              <a:t>*</a:t>
            </a:r>
            <a:r>
              <a:rPr lang="zh-CN" altLang="en-US"/>
              <a:t>动态内存分配与指向它的指针变量</a:t>
            </a:r>
            <a:endParaRPr lang="zh-CN" altLang="en-US" dirty="0"/>
          </a:p>
        </p:txBody>
      </p:sp>
    </p:spTree>
    <p:extLst>
      <p:ext uri="{BB962C8B-B14F-4D97-AF65-F5344CB8AC3E}">
        <p14:creationId xmlns:p14="http://schemas.microsoft.com/office/powerpoint/2010/main" xmlns="" val="1368839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553802"/>
            <a:ext cx="6614456" cy="712788"/>
          </a:xfrm>
        </p:spPr>
        <p:txBody>
          <a:bodyPr>
            <a:noAutofit/>
          </a:bodyPr>
          <a:lstStyle/>
          <a:p>
            <a:r>
              <a:rPr lang="zh-CN" altLang="en-US" sz="3600"/>
              <a:t>什么是内存的动态分配</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a:solidFill>
                  <a:schemeClr val="tx1">
                    <a:lumMod val="65000"/>
                    <a:lumOff val="35000"/>
                  </a:schemeClr>
                </a:solidFill>
                <a:latin typeface="+mn-ea"/>
                <a:ea typeface="+mn-ea"/>
              </a:rPr>
              <a:t>(stack)</a:t>
            </a:r>
            <a:r>
              <a:rPr lang="zh-CN" altLang="en-US" sz="2400">
                <a:solidFill>
                  <a:schemeClr val="tx1">
                    <a:lumMod val="65000"/>
                    <a:lumOff val="35000"/>
                  </a:schemeClr>
                </a:solidFill>
                <a:latin typeface="+mn-ea"/>
                <a:ea typeface="+mn-ea"/>
              </a:rPr>
              <a:t>的区域。除此以外，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a:solidFill>
                  <a:schemeClr val="tx1">
                    <a:lumMod val="65000"/>
                    <a:lumOff val="35000"/>
                  </a:schemeClr>
                </a:solidFill>
                <a:latin typeface="+mn-ea"/>
                <a:ea typeface="+mn-ea"/>
              </a:rPr>
              <a:t>(heap)</a:t>
            </a:r>
            <a:r>
              <a:rPr lang="zh-CN" altLang="en-US" sz="2400">
                <a:solidFill>
                  <a:schemeClr val="tx1">
                    <a:lumMod val="65000"/>
                    <a:lumOff val="35000"/>
                  </a:schemeClr>
                </a:solidFill>
                <a:latin typeface="+mn-ea"/>
                <a:ea typeface="+mn-ea"/>
              </a:rPr>
              <a:t>区。可以根据需要，向系统申请所需大小的空间。由于未在声明部分定义它们为变量或数组，因此不能通过变量名或数组名去引用这些数据，只能通过指针来引用。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585827"/>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5630457"/>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96765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73510" y="1913025"/>
            <a:ext cx="6320602"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*p1,*p2,*p,a,b</a:t>
            </a:r>
            <a:r>
              <a:rPr lang="en-US" altLang="zh-CN" sz="1400" smtClean="0"/>
              <a:t>;					</a:t>
            </a:r>
            <a:r>
              <a:rPr lang="en-US" altLang="zh-CN" sz="1400" smtClean="0">
                <a:solidFill>
                  <a:srgbClr val="008000"/>
                </a:solidFill>
              </a:rPr>
              <a:t>//</a:t>
            </a:r>
            <a:r>
              <a:rPr lang="en-US" altLang="zh-CN" sz="1400">
                <a:solidFill>
                  <a:srgbClr val="008000"/>
                </a:solidFill>
              </a:rPr>
              <a:t>p1,p2</a:t>
            </a:r>
            <a:r>
              <a:rPr lang="zh-CN" altLang="en-US" sz="1400">
                <a:solidFill>
                  <a:srgbClr val="008000"/>
                </a:solidFill>
              </a:rPr>
              <a:t>的类型是</a:t>
            </a:r>
            <a:r>
              <a:rPr lang="en-US" altLang="zh-CN" sz="1400">
                <a:solidFill>
                  <a:srgbClr val="008000"/>
                </a:solidFill>
              </a:rPr>
              <a:t>int *</a:t>
            </a:r>
            <a:r>
              <a:rPr lang="zh-CN" altLang="en-US" sz="1400">
                <a:solidFill>
                  <a:srgbClr val="008000"/>
                </a:solidFill>
              </a:rPr>
              <a:t>类型</a:t>
            </a:r>
          </a:p>
          <a:p>
            <a:pPr defTabSz="363538">
              <a:lnSpc>
                <a:spcPct val="120000"/>
              </a:lnSpc>
            </a:pPr>
            <a:r>
              <a:rPr lang="zh-CN" altLang="en-US" sz="1400"/>
              <a:t>	</a:t>
            </a:r>
            <a:r>
              <a:rPr lang="en-US" altLang="zh-CN" sz="1400"/>
              <a:t>printf("please enter two integer numbers:");</a:t>
            </a:r>
          </a:p>
          <a:p>
            <a:pPr defTabSz="363538">
              <a:lnSpc>
                <a:spcPct val="120000"/>
              </a:lnSpc>
            </a:pPr>
            <a:r>
              <a:rPr lang="en-US" altLang="zh-CN" sz="1400"/>
              <a:t>	scanf("%d,%d",&amp;a,&amp;b</a:t>
            </a:r>
            <a:r>
              <a:rPr lang="en-US" altLang="zh-CN" sz="1400" smtClean="0"/>
              <a:t>);				</a:t>
            </a:r>
            <a:r>
              <a:rPr lang="en-US" altLang="zh-CN" sz="1400">
                <a:solidFill>
                  <a:srgbClr val="008000"/>
                </a:solidFill>
              </a:rPr>
              <a:t>//</a:t>
            </a:r>
            <a:r>
              <a:rPr lang="zh-CN" altLang="en-US" sz="1400">
                <a:solidFill>
                  <a:srgbClr val="008000"/>
                </a:solidFill>
              </a:rPr>
              <a:t>输入两个整数 </a:t>
            </a:r>
          </a:p>
          <a:p>
            <a:pPr defTabSz="363538">
              <a:lnSpc>
                <a:spcPct val="120000"/>
              </a:lnSpc>
            </a:pPr>
            <a:r>
              <a:rPr lang="zh-CN" altLang="en-US" sz="1400"/>
              <a:t>	</a:t>
            </a:r>
            <a:r>
              <a:rPr lang="en-US" altLang="zh-CN" sz="1400"/>
              <a:t>p1=&amp;a</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指向变量</a:t>
            </a:r>
            <a:r>
              <a:rPr lang="en-US" altLang="zh-CN" sz="1400">
                <a:solidFill>
                  <a:srgbClr val="008000"/>
                </a:solidFill>
              </a:rPr>
              <a:t>a</a:t>
            </a:r>
          </a:p>
          <a:p>
            <a:pPr defTabSz="363538">
              <a:lnSpc>
                <a:spcPct val="120000"/>
              </a:lnSpc>
            </a:pPr>
            <a:r>
              <a:rPr lang="en-US" altLang="zh-CN" sz="1400"/>
              <a:t>	p2=&amp;b</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p2</a:t>
            </a:r>
            <a:r>
              <a:rPr lang="zh-CN" altLang="en-US" sz="1400">
                <a:solidFill>
                  <a:srgbClr val="008000"/>
                </a:solidFill>
              </a:rPr>
              <a:t>指向变量</a:t>
            </a:r>
            <a:r>
              <a:rPr lang="en-US" altLang="zh-CN" sz="1400">
                <a:solidFill>
                  <a:srgbClr val="008000"/>
                </a:solidFill>
              </a:rPr>
              <a:t>b</a:t>
            </a:r>
          </a:p>
          <a:p>
            <a:pPr defTabSz="363538">
              <a:lnSpc>
                <a:spcPct val="120000"/>
              </a:lnSpc>
            </a:pPr>
            <a:r>
              <a:rPr lang="en-US" altLang="zh-CN" sz="1400"/>
              <a:t>	if(a&lt;b</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p>
          <a:p>
            <a:pPr defTabSz="363538">
              <a:lnSpc>
                <a:spcPct val="120000"/>
              </a:lnSpc>
            </a:pPr>
            <a:r>
              <a:rPr lang="en-US" altLang="zh-CN" sz="1400"/>
              <a:t>	{	p=p1;p1=p2;p2=p</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与</a:t>
            </a:r>
            <a:r>
              <a:rPr lang="en-US" altLang="zh-CN" sz="1400">
                <a:solidFill>
                  <a:srgbClr val="008000"/>
                </a:solidFill>
              </a:rPr>
              <a:t>p2</a:t>
            </a:r>
            <a:r>
              <a:rPr lang="zh-CN" altLang="en-US" sz="1400">
                <a:solidFill>
                  <a:srgbClr val="008000"/>
                </a:solidFill>
              </a:rPr>
              <a:t>的值互换</a:t>
            </a:r>
          </a:p>
          <a:p>
            <a:pPr defTabSz="363538">
              <a:lnSpc>
                <a:spcPct val="120000"/>
              </a:lnSpc>
            </a:pPr>
            <a:r>
              <a:rPr lang="zh-CN" altLang="en-US" sz="1400"/>
              <a:t>	</a:t>
            </a:r>
            <a:r>
              <a:rPr lang="en-US" altLang="zh-CN" sz="1400"/>
              <a:t>printf("a=%d,b=%d\n",a,b</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a,b</a:t>
            </a:r>
          </a:p>
          <a:p>
            <a:pPr defTabSz="363538">
              <a:lnSpc>
                <a:spcPct val="120000"/>
              </a:lnSpc>
            </a:pPr>
            <a:r>
              <a:rPr lang="en-US" altLang="zh-CN" sz="1400"/>
              <a:t>	printf("max=%d,min=%d\n",*p1,*p2</a:t>
            </a:r>
            <a:r>
              <a:rPr lang="en-US" altLang="zh-CN" sz="1400" smtClean="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所指向的变量的值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dirty="0"/>
          </a:p>
        </p:txBody>
      </p:sp>
      <p:grpSp>
        <p:nvGrpSpPr>
          <p:cNvPr id="12" name="组合 11">
            <a:extLst>
              <a:ext uri="{FF2B5EF4-FFF2-40B4-BE49-F238E27FC236}">
                <a16:creationId xmlns:a16="http://schemas.microsoft.com/office/drawing/2014/main" xmlns="" id="{1AA1FD9A-69A9-4087-BCCF-813E351B8518}"/>
              </a:ext>
            </a:extLst>
          </p:cNvPr>
          <p:cNvGrpSpPr/>
          <p:nvPr/>
        </p:nvGrpSpPr>
        <p:grpSpPr>
          <a:xfrm>
            <a:off x="6301595" y="4015962"/>
            <a:ext cx="5082850" cy="1665883"/>
            <a:chOff x="8582294" y="4088152"/>
            <a:chExt cx="5245151" cy="1665883"/>
          </a:xfrm>
        </p:grpSpPr>
        <p:sp>
          <p:nvSpPr>
            <p:cNvPr id="13"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r>
                <a:rPr lang="zh-CN" altLang="en-US" sz="1600" smtClean="0">
                  <a:solidFill>
                    <a:schemeClr val="tx1">
                      <a:lumMod val="75000"/>
                      <a:lumOff val="25000"/>
                    </a:schemeClr>
                  </a:solidFill>
                </a:rPr>
                <a:t>。</a:t>
              </a:r>
              <a:endParaRPr lang="en-US" altLang="zh-CN" sz="1600" smtClean="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smtClean="0">
                  <a:solidFill>
                    <a:schemeClr val="tx1">
                      <a:lumMod val="75000"/>
                      <a:lumOff val="25000"/>
                    </a:schemeClr>
                  </a:solidFill>
                </a:rPr>
                <a:t>实际上</a:t>
              </a:r>
              <a:r>
                <a:rPr lang="zh-CN" altLang="en-US" sz="1600">
                  <a:solidFill>
                    <a:schemeClr val="tx1">
                      <a:lumMod val="75000"/>
                      <a:lumOff val="25000"/>
                    </a:schemeClr>
                  </a:solidFill>
                </a:rPr>
                <a:t>，第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a:t>
              </a:r>
              <a:r>
                <a:rPr lang="zh-CN" altLang="en-US" sz="1600" smtClean="0">
                  <a:solidFill>
                    <a:schemeClr val="tx1">
                      <a:lumMod val="75000"/>
                      <a:lumOff val="25000"/>
                    </a:schemeClr>
                  </a:solidFill>
                </a:rPr>
                <a:t>改为</a:t>
              </a:r>
              <a:r>
                <a:rPr lang="en-US" altLang="zh-CN" sz="1600" smtClean="0">
                  <a:solidFill>
                    <a:schemeClr val="tx1">
                      <a:lumMod val="75000"/>
                      <a:lumOff val="25000"/>
                    </a:schemeClr>
                  </a:solidFill>
                </a:rPr>
                <a:t>{</a:t>
              </a:r>
              <a:r>
                <a:rPr lang="en-US" altLang="zh-CN" sz="1600">
                  <a:solidFill>
                    <a:schemeClr val="tx1">
                      <a:lumMod val="75000"/>
                      <a:lumOff val="25000"/>
                    </a:schemeClr>
                  </a:solidFill>
                </a:rPr>
                <a:t>p1=&amp;b; p2=&amp;a</a:t>
              </a:r>
              <a:r>
                <a:rPr lang="en-US" altLang="zh-CN" sz="1600" smtClean="0">
                  <a:solidFill>
                    <a:schemeClr val="tx1">
                      <a:lumMod val="75000"/>
                      <a:lumOff val="25000"/>
                    </a:schemeClr>
                  </a:solidFill>
                </a:rPr>
                <a:t>;}</a:t>
              </a:r>
              <a:r>
                <a:rPr lang="zh-CN" altLang="en-US" sz="1600" smtClean="0">
                  <a:solidFill>
                    <a:schemeClr val="tx1">
                      <a:lumMod val="75000"/>
                      <a:lumOff val="25000"/>
                    </a:schemeClr>
                  </a:solidFill>
                </a:rPr>
                <a:t>即</a:t>
              </a:r>
              <a:r>
                <a:rPr lang="zh-CN" altLang="en-US" sz="1600">
                  <a:solidFill>
                    <a:schemeClr val="tx1">
                      <a:lumMod val="75000"/>
                      <a:lumOff val="25000"/>
                    </a:schemeClr>
                  </a:solidFill>
                </a:rPr>
                <a:t>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6" cstate="print"/>
          <a:stretch>
            <a:fillRect/>
          </a:stretch>
        </p:blipFill>
        <p:spPr>
          <a:xfrm>
            <a:off x="3451262" y="5086126"/>
            <a:ext cx="3457575" cy="1028700"/>
          </a:xfrm>
          <a:prstGeom prst="rect">
            <a:avLst/>
          </a:prstGeom>
        </p:spPr>
      </p:pic>
      <p:sp>
        <p:nvSpPr>
          <p:cNvPr id="20" name="矩形 19">
            <a:extLst>
              <a:ext uri="{FF2B5EF4-FFF2-40B4-BE49-F238E27FC236}">
                <a16:creationId xmlns:a16="http://schemas.microsoft.com/office/drawing/2014/main" xmlns="" id="{6C07DC8C-E04B-4C35-8F1A-B354926361B7}"/>
              </a:ext>
            </a:extLst>
          </p:cNvPr>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a:extLst>
              <a:ext uri="{FF2B5EF4-FFF2-40B4-BE49-F238E27FC236}">
                <a16:creationId xmlns:a16="http://schemas.microsoft.com/office/drawing/2014/main" xmlns="" id="{72FED9F1-F22B-43A2-AA08-BCBCFA721ADB}"/>
              </a:ext>
            </a:extLst>
          </p:cNvPr>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a:extLst>
                <a:ext uri="{FF2B5EF4-FFF2-40B4-BE49-F238E27FC236}">
                  <a16:creationId xmlns:a16="http://schemas.microsoft.com/office/drawing/2014/main" xmlns="" id="{D2D4F8D5-CA85-40B7-A512-998B7515EC3A}"/>
                </a:ext>
              </a:extLst>
            </p:cNvPr>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xmlns="" id="{F1CAE784-5A64-43D1-8C9C-3122E370A562}"/>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extLst>
              <p:ext uri="{D42A27DB-BD31-4B8C-83A1-F6EECF244321}">
                <p14:modId xmlns:p14="http://schemas.microsoft.com/office/powerpoint/2010/main" xmlns="" val="4088382606"/>
              </p:ext>
            </p:extLst>
          </p:nvPr>
        </p:nvGraphicFramePr>
        <p:xfrm>
          <a:off x="7835590" y="2321587"/>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gridCol w="211937">
                  <a:extLst>
                    <a:ext uri="{9D8B030D-6E8A-4147-A177-3AD203B41FA5}">
                      <a16:colId xmlns:a16="http://schemas.microsoft.com/office/drawing/2014/main" xmlns="" val="1335106484"/>
                    </a:ext>
                  </a:extLst>
                </a:gridCol>
                <a:gridCol w="468000">
                  <a:extLst>
                    <a:ext uri="{9D8B030D-6E8A-4147-A177-3AD203B41FA5}">
                      <a16:colId xmlns:a16="http://schemas.microsoft.com/office/drawing/2014/main" xmlns="" val="440846564"/>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xmlns="" val="2800742250"/>
              </p:ext>
            </p:extLst>
          </p:nvPr>
        </p:nvGraphicFramePr>
        <p:xfrm>
          <a:off x="7194361" y="2692427"/>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xmlns="" val="4120528907"/>
                  </a:ext>
                </a:extLst>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138"/>
            <a:r>
              <a:rPr lang="zh-CN" altLang="en-US" smtClean="0">
                <a:solidFill>
                  <a:schemeClr val="bg1"/>
                </a:solidFill>
              </a:rPr>
              <a:t>交换前</a:t>
            </a:r>
            <a:r>
              <a:rPr lang="en-US" altLang="zh-CN" smtClean="0">
                <a:solidFill>
                  <a:schemeClr val="bg1"/>
                </a:solidFill>
              </a:rPr>
              <a:t>			</a:t>
            </a:r>
            <a:r>
              <a:rPr lang="zh-CN" altLang="en-US" smtClean="0">
                <a:solidFill>
                  <a:schemeClr val="bg1"/>
                </a:solidFill>
              </a:rPr>
              <a:t>交换后</a:t>
            </a:r>
            <a:endParaRPr lang="zh-CN" altLang="en-US">
              <a:solidFill>
                <a:schemeClr val="bg1"/>
              </a:solidFill>
            </a:endParaRPr>
          </a:p>
        </p:txBody>
      </p:sp>
      <p:graphicFrame>
        <p:nvGraphicFramePr>
          <p:cNvPr id="28" name="表格 27"/>
          <p:cNvGraphicFramePr>
            <a:graphicFrameLocks noGrp="1"/>
          </p:cNvGraphicFramePr>
          <p:nvPr>
            <p:extLst>
              <p:ext uri="{D42A27DB-BD31-4B8C-83A1-F6EECF244321}">
                <p14:modId xmlns:p14="http://schemas.microsoft.com/office/powerpoint/2010/main" xmlns="" val="1302264348"/>
              </p:ext>
            </p:extLst>
          </p:nvPr>
        </p:nvGraphicFramePr>
        <p:xfrm>
          <a:off x="9944216" y="2348448"/>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gridCol w="211937">
                  <a:extLst>
                    <a:ext uri="{9D8B030D-6E8A-4147-A177-3AD203B41FA5}">
                      <a16:colId xmlns:a16="http://schemas.microsoft.com/office/drawing/2014/main" xmlns="" val="1335106484"/>
                    </a:ext>
                  </a:extLst>
                </a:gridCol>
                <a:gridCol w="468000">
                  <a:extLst>
                    <a:ext uri="{9D8B030D-6E8A-4147-A177-3AD203B41FA5}">
                      <a16:colId xmlns:a16="http://schemas.microsoft.com/office/drawing/2014/main" xmlns="" val="440846564"/>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xmlns="" val="2800742250"/>
              </p:ext>
            </p:extLst>
          </p:nvPr>
        </p:nvGraphicFramePr>
        <p:xfrm>
          <a:off x="9302987" y="2719288"/>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xmlns="" val="4120528907"/>
                  </a:ext>
                </a:extLst>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FF598814-0228-4A99-9496-449FE7AB5A63}"/>
              </a:ext>
            </a:extLst>
          </p:cNvPr>
          <p:cNvCxnSpPr>
            <a:cxnSpLocks/>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xmlns="" val="36152425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7" name="矩形 6"/>
          <p:cNvSpPr/>
          <p:nvPr/>
        </p:nvSpPr>
        <p:spPr>
          <a:xfrm>
            <a:off x="2439000" y="2075008"/>
            <a:ext cx="3691787"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smtClean="0"/>
              <a:t>void *malloc(unsigned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是在内存的动态存储区中分配一个长度为</a:t>
            </a:r>
            <a:r>
              <a:rPr lang="en-US" altLang="zh-CN">
                <a:solidFill>
                  <a:schemeClr val="tx1"/>
                </a:solidFill>
              </a:rPr>
              <a:t>size</a:t>
            </a:r>
            <a:r>
              <a:rPr lang="zh-CN" altLang="en-US">
                <a:solidFill>
                  <a:schemeClr val="tx1"/>
                </a:solidFill>
              </a:rPr>
              <a:t>的连续空间。形参</a:t>
            </a:r>
            <a:r>
              <a:rPr lang="en-US" altLang="zh-CN">
                <a:solidFill>
                  <a:schemeClr val="tx1"/>
                </a:solidFill>
              </a:rPr>
              <a:t>size</a:t>
            </a:r>
            <a:r>
              <a:rPr lang="zh-CN" altLang="en-US">
                <a:solidFill>
                  <a:schemeClr val="tx1"/>
                </a:solidFill>
              </a:rPr>
              <a:t>的类型定为无符号整型</a:t>
            </a:r>
            <a:r>
              <a:rPr lang="en-US" altLang="zh-CN">
                <a:solidFill>
                  <a:schemeClr val="tx1"/>
                </a:solidFill>
              </a:rPr>
              <a:t>(</a:t>
            </a:r>
            <a:r>
              <a:rPr lang="zh-CN" altLang="en-US">
                <a:solidFill>
                  <a:schemeClr val="tx1"/>
                </a:solidFill>
              </a:rPr>
              <a:t>不允许为负数</a:t>
            </a:r>
            <a:r>
              <a:rPr lang="en-US" altLang="zh-CN">
                <a:solidFill>
                  <a:schemeClr val="tx1"/>
                </a:solidFill>
              </a:rPr>
              <a:t>)</a:t>
            </a:r>
            <a:r>
              <a:rPr lang="zh-CN" altLang="en-US">
                <a:solidFill>
                  <a:schemeClr val="tx1"/>
                </a:solidFill>
              </a:rPr>
              <a:t>。此函数的值（即“返回值”）是所分配区域的第一个字节的地址，或者说，此函数是一个指针型函数，返回的指针指向该分配域的第一个字节</a:t>
            </a:r>
            <a:r>
              <a:rPr lang="zh-CN" altLang="en-US" smtClean="0">
                <a:solidFill>
                  <a:schemeClr val="tx1"/>
                </a:solidFill>
              </a:rPr>
              <a:t>。</a:t>
            </a:r>
            <a:endParaRPr lang="en-US" altLang="zh-CN" smtClean="0">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smtClean="0">
                <a:solidFill>
                  <a:schemeClr val="tx1"/>
                </a:solidFill>
              </a:rPr>
              <a:t>指针</a:t>
            </a:r>
            <a:r>
              <a:rPr lang="zh-CN" altLang="en-US">
                <a:solidFill>
                  <a:schemeClr val="tx1"/>
                </a:solidFill>
              </a:rPr>
              <a:t>的基类型为</a:t>
            </a:r>
            <a:r>
              <a:rPr lang="en-US" altLang="zh-CN">
                <a:solidFill>
                  <a:schemeClr val="tx1"/>
                </a:solidFill>
              </a:rPr>
              <a:t>void</a:t>
            </a:r>
            <a:r>
              <a:rPr lang="zh-CN" altLang="en-US">
                <a:solidFill>
                  <a:schemeClr val="tx1"/>
                </a:solidFill>
              </a:rPr>
              <a:t>，即不指向任何类型的数据，只提供一个纯地址。如果此函数未能成功地</a:t>
            </a:r>
            <a:r>
              <a:rPr lang="zh-CN" altLang="en-US" smtClean="0">
                <a:solidFill>
                  <a:schemeClr val="tx1"/>
                </a:solidFill>
              </a:rPr>
              <a:t>执行</a:t>
            </a:r>
            <a:r>
              <a:rPr lang="en-US" altLang="zh-CN" smtClean="0">
                <a:solidFill>
                  <a:schemeClr val="tx1"/>
                </a:solidFill>
              </a:rPr>
              <a:t>(</a:t>
            </a:r>
            <a:r>
              <a:rPr lang="zh-CN" altLang="en-US" smtClean="0">
                <a:solidFill>
                  <a:schemeClr val="tx1"/>
                </a:solidFill>
              </a:rPr>
              <a:t>例如</a:t>
            </a:r>
            <a:r>
              <a:rPr lang="zh-CN" altLang="en-US">
                <a:solidFill>
                  <a:schemeClr val="tx1"/>
                </a:solidFill>
              </a:rPr>
              <a:t>内存空间</a:t>
            </a:r>
            <a:r>
              <a:rPr lang="zh-CN" altLang="en-US" smtClean="0">
                <a:solidFill>
                  <a:schemeClr val="tx1"/>
                </a:solidFill>
              </a:rPr>
              <a:t>不足</a:t>
            </a:r>
            <a:r>
              <a:rPr lang="en-US" altLang="zh-CN" smtClean="0">
                <a:solidFill>
                  <a:schemeClr val="tx1"/>
                </a:solidFill>
              </a:rPr>
              <a:t>)</a:t>
            </a:r>
            <a:r>
              <a:rPr lang="zh-CN" altLang="en-US" smtClean="0">
                <a:solidFill>
                  <a:schemeClr val="tx1"/>
                </a:solidFill>
              </a:rPr>
              <a:t>，</a:t>
            </a:r>
            <a:r>
              <a:rPr lang="zh-CN" altLang="en-US">
                <a:solidFill>
                  <a:schemeClr val="tx1"/>
                </a:solidFill>
              </a:rPr>
              <a:t>则返回空指针</a:t>
            </a:r>
            <a:r>
              <a:rPr lang="en-US" altLang="zh-CN">
                <a:solidFill>
                  <a:schemeClr val="tx1"/>
                </a:solidFill>
              </a:rPr>
              <a:t>(NULL)</a:t>
            </a:r>
            <a:r>
              <a:rPr lang="zh-CN" altLang="en-US">
                <a:solidFill>
                  <a:schemeClr val="tx1"/>
                </a:solidFill>
              </a:rPr>
              <a:t>。</a:t>
            </a:r>
          </a:p>
        </p:txBody>
      </p:sp>
      <p:sp>
        <p:nvSpPr>
          <p:cNvPr id="15" name="圆角矩形 14"/>
          <p:cNvSpPr/>
          <p:nvPr/>
        </p:nvSpPr>
        <p:spPr>
          <a:xfrm>
            <a:off x="1159565" y="3979366"/>
            <a:ext cx="7229011"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malloc(100</a:t>
            </a:r>
            <a:r>
              <a:rPr lang="en-US" altLang="zh-CN" sz="1600" smtClean="0"/>
              <a:t>);		</a:t>
            </a:r>
            <a:r>
              <a:rPr lang="en-US" altLang="zh-CN" sz="1600" smtClean="0">
                <a:solidFill>
                  <a:srgbClr val="008000"/>
                </a:solidFill>
              </a:rPr>
              <a:t>//</a:t>
            </a:r>
            <a:r>
              <a:rPr lang="zh-CN" altLang="en-US" sz="1600">
                <a:solidFill>
                  <a:srgbClr val="008000"/>
                </a:solidFill>
              </a:rPr>
              <a:t>开辟</a:t>
            </a:r>
            <a:r>
              <a:rPr lang="en-US" altLang="zh-CN" sz="1600">
                <a:solidFill>
                  <a:srgbClr val="008000"/>
                </a:solidFill>
              </a:rPr>
              <a:t>100</a:t>
            </a:r>
            <a:r>
              <a:rPr lang="zh-CN" altLang="en-US" sz="1600">
                <a:solidFill>
                  <a:srgbClr val="008000"/>
                </a:solidFill>
              </a:rPr>
              <a:t>字节的临时分配域，函数值为其第</a:t>
            </a:r>
            <a:r>
              <a:rPr lang="en-US" altLang="zh-CN" sz="1600">
                <a:solidFill>
                  <a:srgbClr val="008000"/>
                </a:solidFill>
              </a:rPr>
              <a:t>1</a:t>
            </a:r>
            <a:r>
              <a:rPr lang="zh-CN" altLang="en-US" sz="1600">
                <a:solidFill>
                  <a:srgbClr val="008000"/>
                </a:solidFill>
              </a:rPr>
              <a:t>个字节的地址 </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malloc</a:t>
            </a:r>
            <a:r>
              <a:rPr lang="zh-CN" altLang="en-US" sz="2400"/>
              <a:t>函数开辟动态存储区</a:t>
            </a:r>
          </a:p>
        </p:txBody>
      </p:sp>
    </p:spTree>
    <p:extLst>
      <p:ext uri="{BB962C8B-B14F-4D97-AF65-F5344CB8AC3E}">
        <p14:creationId xmlns:p14="http://schemas.microsoft.com/office/powerpoint/2010/main" xmlns="" val="1064832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smtClean="0"/>
              <a:t>p=calloc(50,4);		</a:t>
            </a:r>
            <a:r>
              <a:rPr lang="en-US" altLang="zh-CN" sz="1600" smtClean="0">
                <a:solidFill>
                  <a:srgbClr val="008000"/>
                </a:solidFill>
              </a:rPr>
              <a:t>//</a:t>
            </a:r>
            <a:r>
              <a:rPr lang="zh-CN" altLang="en-US" sz="1600">
                <a:solidFill>
                  <a:srgbClr val="008000"/>
                </a:solidFill>
              </a:rPr>
              <a:t>开辟</a:t>
            </a:r>
            <a:r>
              <a:rPr lang="en-US" altLang="zh-CN" sz="1600">
                <a:solidFill>
                  <a:srgbClr val="008000"/>
                </a:solidFill>
              </a:rPr>
              <a:t>50×4</a:t>
            </a:r>
            <a:r>
              <a:rPr lang="zh-CN" altLang="en-US" sz="1600">
                <a:solidFill>
                  <a:srgbClr val="008000"/>
                </a:solidFill>
              </a:rPr>
              <a:t>个字节的临时分配域，把首地址赋给指针变量</a:t>
            </a:r>
            <a:r>
              <a:rPr lang="en-US" altLang="zh-CN" sz="1600">
                <a:solidFill>
                  <a:srgbClr val="008000"/>
                </a:solidFill>
              </a:rPr>
              <a:t>p</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smtClean="0"/>
              <a:t>用</a:t>
            </a:r>
            <a:r>
              <a:rPr lang="en-US" altLang="zh-CN" sz="2400" smtClean="0"/>
              <a:t>calloc</a:t>
            </a:r>
            <a:r>
              <a:rPr lang="zh-CN" altLang="en-US" sz="2400"/>
              <a:t>函数开辟动态存储区</a:t>
            </a:r>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smtClean="0"/>
              <a:t>void *calloc(unsigned n, unsigned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b="1" smtClean="0">
                <a:solidFill>
                  <a:schemeClr val="tx1"/>
                </a:solidFill>
              </a:rPr>
              <a:t>作用</a:t>
            </a:r>
            <a:r>
              <a:rPr lang="zh-CN" altLang="en-US">
                <a:solidFill>
                  <a:schemeClr val="tx1"/>
                </a:solidFill>
              </a:rPr>
              <a:t>是在内存的动态存储区中分配</a:t>
            </a:r>
            <a:r>
              <a:rPr lang="en-US" altLang="zh-CN">
                <a:solidFill>
                  <a:schemeClr val="tx1"/>
                </a:solidFill>
              </a:rPr>
              <a:t>n</a:t>
            </a:r>
            <a:r>
              <a:rPr lang="zh-CN" altLang="en-US">
                <a:solidFill>
                  <a:schemeClr val="tx1"/>
                </a:solidFill>
              </a:rPr>
              <a:t>个长度为</a:t>
            </a:r>
            <a:r>
              <a:rPr lang="en-US" altLang="zh-CN">
                <a:solidFill>
                  <a:schemeClr val="tx1"/>
                </a:solidFill>
              </a:rPr>
              <a:t>size</a:t>
            </a:r>
            <a:r>
              <a:rPr lang="zh-CN" altLang="en-US">
                <a:solidFill>
                  <a:schemeClr val="tx1"/>
                </a:solidFill>
              </a:rPr>
              <a:t>的连续空间，这个空间一般比较大，足以</a:t>
            </a:r>
            <a:r>
              <a:rPr lang="zh-CN" altLang="en-US" b="1">
                <a:solidFill>
                  <a:schemeClr val="tx1"/>
                </a:solidFill>
              </a:rPr>
              <a:t>保存一个数组</a:t>
            </a:r>
            <a:r>
              <a:rPr lang="zh-CN" altLang="en-US">
                <a:solidFill>
                  <a:schemeClr val="tx1"/>
                </a:solidFill>
              </a:rPr>
              <a:t>。</a:t>
            </a:r>
          </a:p>
          <a:p>
            <a:pPr algn="just">
              <a:lnSpc>
                <a:spcPct val="150000"/>
              </a:lnSpc>
              <a:spcAft>
                <a:spcPts val="600"/>
              </a:spcAft>
              <a:defRPr/>
            </a:pPr>
            <a:r>
              <a:rPr lang="zh-CN" altLang="en-US" smtClean="0">
                <a:solidFill>
                  <a:schemeClr val="tx1"/>
                </a:solidFill>
              </a:rPr>
              <a:t>用</a:t>
            </a:r>
            <a:r>
              <a:rPr lang="en-US" altLang="zh-CN">
                <a:solidFill>
                  <a:schemeClr val="tx1"/>
                </a:solidFill>
              </a:rPr>
              <a:t>calloc</a:t>
            </a:r>
            <a:r>
              <a:rPr lang="zh-CN" altLang="en-US">
                <a:solidFill>
                  <a:schemeClr val="tx1"/>
                </a:solidFill>
              </a:rPr>
              <a:t>函数可以为一维数组开辟动态存储空间，</a:t>
            </a:r>
            <a:r>
              <a:rPr lang="en-US" altLang="zh-CN">
                <a:solidFill>
                  <a:schemeClr val="tx1"/>
                </a:solidFill>
              </a:rPr>
              <a:t>n</a:t>
            </a:r>
            <a:r>
              <a:rPr lang="zh-CN" altLang="en-US">
                <a:solidFill>
                  <a:schemeClr val="tx1"/>
                </a:solidFill>
              </a:rPr>
              <a:t>为数组元素个数，每个元素长度为</a:t>
            </a:r>
            <a:r>
              <a:rPr lang="en-US" altLang="zh-CN">
                <a:solidFill>
                  <a:schemeClr val="tx1"/>
                </a:solidFill>
              </a:rPr>
              <a:t>size</a:t>
            </a:r>
            <a:r>
              <a:rPr lang="zh-CN" altLang="en-US">
                <a:solidFill>
                  <a:schemeClr val="tx1"/>
                </a:solidFill>
              </a:rPr>
              <a:t>。这就是动态数组。函数返回指向所分配域的第一个字节的指针；如果分配不成功，返回</a:t>
            </a:r>
            <a:r>
              <a:rPr lang="en-US" altLang="zh-CN">
                <a:solidFill>
                  <a:schemeClr val="tx1"/>
                </a:solidFill>
              </a:rPr>
              <a:t>NULL</a:t>
            </a:r>
            <a:r>
              <a:rPr lang="zh-CN" altLang="en-US" smtClean="0">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xmlns="" val="12616407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realloc(p,50</a:t>
            </a:r>
            <a:r>
              <a:rPr lang="en-US" altLang="zh-CN" sz="1600" smtClean="0"/>
              <a:t>);	</a:t>
            </a:r>
            <a:r>
              <a:rPr lang="en-US" altLang="zh-CN" sz="1600" smtClean="0">
                <a:solidFill>
                  <a:srgbClr val="008000"/>
                </a:solidFill>
              </a:rPr>
              <a:t>//</a:t>
            </a:r>
            <a:r>
              <a:rPr lang="zh-CN" altLang="en-US" sz="1600">
                <a:solidFill>
                  <a:srgbClr val="008000"/>
                </a:solidFill>
              </a:rPr>
              <a:t>将</a:t>
            </a:r>
            <a:r>
              <a:rPr lang="en-US" altLang="zh-CN" sz="1600">
                <a:solidFill>
                  <a:srgbClr val="008000"/>
                </a:solidFill>
              </a:rPr>
              <a:t>p</a:t>
            </a:r>
            <a:r>
              <a:rPr lang="zh-CN" altLang="en-US" sz="1600">
                <a:solidFill>
                  <a:srgbClr val="008000"/>
                </a:solidFill>
              </a:rPr>
              <a:t>所指向的已分配的动态空间改为</a:t>
            </a:r>
            <a:r>
              <a:rPr lang="en-US" altLang="zh-CN" sz="1600">
                <a:solidFill>
                  <a:srgbClr val="008000"/>
                </a:solidFill>
              </a:rPr>
              <a:t>50</a:t>
            </a:r>
            <a:r>
              <a:rPr lang="zh-CN" altLang="en-US" sz="1600">
                <a:solidFill>
                  <a:srgbClr val="008000"/>
                </a:solidFill>
              </a:rPr>
              <a:t>字节</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*realloc(void *p,unsigned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a:solidFill>
                  <a:schemeClr val="tx1"/>
                </a:solidFill>
              </a:rPr>
              <a:t>如果已经通过</a:t>
            </a:r>
            <a:r>
              <a:rPr lang="en-US" altLang="zh-CN">
                <a:solidFill>
                  <a:schemeClr val="tx1"/>
                </a:solidFill>
              </a:rPr>
              <a:t>malloc</a:t>
            </a:r>
            <a:r>
              <a:rPr lang="zh-CN" altLang="en-US">
                <a:solidFill>
                  <a:schemeClr val="tx1"/>
                </a:solidFill>
              </a:rPr>
              <a:t>函数或</a:t>
            </a:r>
            <a:r>
              <a:rPr lang="en-US" altLang="zh-CN">
                <a:solidFill>
                  <a:schemeClr val="tx1"/>
                </a:solidFill>
              </a:rPr>
              <a:t>calloc</a:t>
            </a:r>
            <a:r>
              <a:rPr lang="zh-CN" altLang="en-US">
                <a:solidFill>
                  <a:schemeClr val="tx1"/>
                </a:solidFill>
              </a:rPr>
              <a:t>函数获得了动态空间，想改变其大小，可以用</a:t>
            </a:r>
            <a:r>
              <a:rPr lang="en-US" altLang="zh-CN" smtClean="0">
                <a:solidFill>
                  <a:schemeClr val="tx1"/>
                </a:solidFill>
              </a:rPr>
              <a:t>realloc</a:t>
            </a:r>
            <a:r>
              <a:rPr lang="zh-CN" altLang="en-US">
                <a:solidFill>
                  <a:schemeClr val="tx1"/>
                </a:solidFill>
              </a:rPr>
              <a:t>函数重新分配</a:t>
            </a:r>
            <a:r>
              <a:rPr lang="zh-CN" altLang="en-US" smtClean="0">
                <a:solidFill>
                  <a:schemeClr val="tx1"/>
                </a:solidFill>
              </a:rPr>
              <a:t>。</a:t>
            </a:r>
            <a:endParaRPr lang="zh-CN" altLang="en-US">
              <a:solidFill>
                <a:schemeClr val="tx1"/>
              </a:solidFill>
            </a:endParaRPr>
          </a:p>
          <a:p>
            <a:pPr algn="just">
              <a:lnSpc>
                <a:spcPct val="150000"/>
              </a:lnSpc>
              <a:spcAft>
                <a:spcPts val="600"/>
              </a:spcAft>
              <a:defRPr/>
            </a:pPr>
            <a:r>
              <a:rPr lang="zh-CN" altLang="en-US">
                <a:solidFill>
                  <a:schemeClr val="tx1"/>
                </a:solidFill>
              </a:rPr>
              <a:t>用</a:t>
            </a:r>
            <a:r>
              <a:rPr lang="en-US" altLang="zh-CN">
                <a:solidFill>
                  <a:schemeClr val="tx1"/>
                </a:solidFill>
              </a:rPr>
              <a:t>realloc</a:t>
            </a:r>
            <a:r>
              <a:rPr lang="zh-CN" altLang="en-US">
                <a:solidFill>
                  <a:schemeClr val="tx1"/>
                </a:solidFill>
              </a:rPr>
              <a:t>函数将</a:t>
            </a:r>
            <a:r>
              <a:rPr lang="en-US" altLang="zh-CN">
                <a:solidFill>
                  <a:schemeClr val="tx1"/>
                </a:solidFill>
              </a:rPr>
              <a:t>p</a:t>
            </a:r>
            <a:r>
              <a:rPr lang="zh-CN" altLang="en-US">
                <a:solidFill>
                  <a:schemeClr val="tx1"/>
                </a:solidFill>
              </a:rPr>
              <a:t>所指向的动态空间的大小改变为</a:t>
            </a:r>
            <a:r>
              <a:rPr lang="en-US" altLang="zh-CN">
                <a:solidFill>
                  <a:schemeClr val="tx1"/>
                </a:solidFill>
              </a:rPr>
              <a:t>size</a:t>
            </a:r>
            <a:r>
              <a:rPr lang="zh-CN" altLang="en-US">
                <a:solidFill>
                  <a:schemeClr val="tx1"/>
                </a:solidFill>
              </a:rPr>
              <a:t>。</a:t>
            </a:r>
            <a:r>
              <a:rPr lang="en-US" altLang="zh-CN">
                <a:solidFill>
                  <a:schemeClr val="tx1"/>
                </a:solidFill>
              </a:rPr>
              <a:t>p</a:t>
            </a:r>
            <a:r>
              <a:rPr lang="zh-CN" altLang="en-US">
                <a:solidFill>
                  <a:schemeClr val="tx1"/>
                </a:solidFill>
              </a:rPr>
              <a:t>的值不变。如果重分配不成功，返回</a:t>
            </a:r>
            <a:r>
              <a:rPr lang="en-US" altLang="zh-CN">
                <a:solidFill>
                  <a:schemeClr val="tx1"/>
                </a:solidFill>
              </a:rPr>
              <a:t>NULL</a:t>
            </a:r>
            <a:r>
              <a:rPr lang="zh-CN" altLang="en-US" smtClean="0">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xmlns="" val="2683309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p>
        </p:txBody>
      </p:sp>
      <p:sp>
        <p:nvSpPr>
          <p:cNvPr id="15" name="圆角矩形 14"/>
          <p:cNvSpPr/>
          <p:nvPr/>
        </p:nvSpPr>
        <p:spPr>
          <a:xfrm>
            <a:off x="1256356" y="3559971"/>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free(p);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释放指针变量</a:t>
            </a:r>
            <a:r>
              <a:rPr lang="en-US" altLang="zh-CN" sz="1600">
                <a:solidFill>
                  <a:srgbClr val="008000"/>
                </a:solidFill>
              </a:rPr>
              <a:t>p</a:t>
            </a:r>
            <a:r>
              <a:rPr lang="zh-CN" altLang="en-US" sz="1600">
                <a:solidFill>
                  <a:srgbClr val="008000"/>
                </a:solidFill>
              </a:rPr>
              <a:t>所指向的已分配的动态空间</a:t>
            </a: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p>
        </p:txBody>
      </p:sp>
      <p:sp>
        <p:nvSpPr>
          <p:cNvPr id="7" name="矩形 6"/>
          <p:cNvSpPr/>
          <p:nvPr/>
        </p:nvSpPr>
        <p:spPr>
          <a:xfrm>
            <a:off x="2439000" y="2075008"/>
            <a:ext cx="2278915"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a:t>
            </a:r>
            <a:r>
              <a:rPr lang="en-US" altLang="zh-CN" b="1" smtClean="0"/>
              <a:t>free(void </a:t>
            </a:r>
            <a:r>
              <a:rPr lang="en-US" altLang="zh-CN" b="1"/>
              <a:t>*</a:t>
            </a:r>
            <a:r>
              <a:rPr lang="en-US" altLang="zh-CN" b="1" smtClean="0"/>
              <a:t>p);</a:t>
            </a:r>
            <a:endParaRPr lang="zh-CN" altLang="en-US" b="1"/>
          </a:p>
        </p:txBody>
      </p:sp>
      <p:sp>
        <p:nvSpPr>
          <p:cNvPr id="8" name="MH_Desc_1"/>
          <p:cNvSpPr/>
          <p:nvPr>
            <p:custDataLst>
              <p:tags r:id="rId1"/>
            </p:custDataLst>
          </p:nvPr>
        </p:nvSpPr>
        <p:spPr>
          <a:xfrm>
            <a:off x="1159565" y="2063773"/>
            <a:ext cx="9942444" cy="25568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a:t>
            </a:r>
            <a:r>
              <a:rPr lang="zh-CN" altLang="en-US" smtClean="0">
                <a:solidFill>
                  <a:schemeClr val="tx1"/>
                </a:solidFill>
              </a:rPr>
              <a:t>为</a:t>
            </a:r>
            <a:endParaRPr lang="en-US" altLang="zh-CN" smtClean="0">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是释放指针变量</a:t>
            </a:r>
            <a:r>
              <a:rPr lang="en-US" altLang="zh-CN">
                <a:solidFill>
                  <a:schemeClr val="tx1"/>
                </a:solidFill>
              </a:rPr>
              <a:t>p</a:t>
            </a:r>
            <a:r>
              <a:rPr lang="zh-CN" altLang="en-US">
                <a:solidFill>
                  <a:schemeClr val="tx1"/>
                </a:solidFill>
              </a:rPr>
              <a:t>所指向的动态空间，使这部分空间能重新被其他变量使用。</a:t>
            </a:r>
            <a:r>
              <a:rPr lang="en-US" altLang="zh-CN">
                <a:solidFill>
                  <a:schemeClr val="tx1"/>
                </a:solidFill>
              </a:rPr>
              <a:t>p</a:t>
            </a:r>
            <a:r>
              <a:rPr lang="zh-CN" altLang="en-US">
                <a:solidFill>
                  <a:schemeClr val="tx1"/>
                </a:solidFill>
              </a:rPr>
              <a:t>应是最近一次调用</a:t>
            </a:r>
            <a:r>
              <a:rPr lang="en-US" altLang="zh-CN">
                <a:solidFill>
                  <a:schemeClr val="tx1"/>
                </a:solidFill>
              </a:rPr>
              <a:t>calloc</a:t>
            </a:r>
            <a:r>
              <a:rPr lang="zh-CN" altLang="en-US">
                <a:solidFill>
                  <a:schemeClr val="tx1"/>
                </a:solidFill>
              </a:rPr>
              <a:t>或</a:t>
            </a:r>
            <a:r>
              <a:rPr lang="en-US" altLang="zh-CN">
                <a:solidFill>
                  <a:schemeClr val="tx1"/>
                </a:solidFill>
              </a:rPr>
              <a:t>malloc</a:t>
            </a:r>
            <a:r>
              <a:rPr lang="zh-CN" altLang="en-US">
                <a:solidFill>
                  <a:schemeClr val="tx1"/>
                </a:solidFill>
              </a:rPr>
              <a:t>函数时得到的函数返回值</a:t>
            </a:r>
            <a:r>
              <a:rPr lang="zh-CN" altLang="en-US" smtClean="0">
                <a:solidFill>
                  <a:schemeClr val="tx1"/>
                </a:solidFill>
              </a:rPr>
              <a:t>。</a:t>
            </a:r>
            <a:r>
              <a:rPr lang="en-US" altLang="zh-CN" smtClean="0">
                <a:solidFill>
                  <a:schemeClr val="tx1"/>
                </a:solidFill>
              </a:rPr>
              <a:t> </a:t>
            </a:r>
            <a:endParaRPr lang="zh-CN" altLang="en-US">
              <a:solidFill>
                <a:schemeClr val="tx1"/>
              </a:solidFill>
            </a:endParaRPr>
          </a:p>
          <a:p>
            <a:pPr algn="just">
              <a:lnSpc>
                <a:spcPct val="150000"/>
              </a:lnSpc>
              <a:spcAft>
                <a:spcPts val="600"/>
              </a:spcAft>
              <a:defRPr/>
            </a:pPr>
            <a:endParaRPr lang="en-US" altLang="zh-CN" smtClean="0">
              <a:solidFill>
                <a:schemeClr val="tx1"/>
              </a:solidFill>
            </a:endParaRPr>
          </a:p>
          <a:p>
            <a:pPr algn="just">
              <a:lnSpc>
                <a:spcPct val="150000"/>
              </a:lnSpc>
              <a:spcAft>
                <a:spcPts val="600"/>
              </a:spcAft>
              <a:defRPr/>
            </a:pPr>
            <a:r>
              <a:rPr lang="en-US" altLang="zh-CN" smtClean="0">
                <a:solidFill>
                  <a:schemeClr val="tx1"/>
                </a:solidFill>
              </a:rPr>
              <a:t>free</a:t>
            </a:r>
            <a:r>
              <a:rPr lang="zh-CN" altLang="en-US">
                <a:solidFill>
                  <a:schemeClr val="tx1"/>
                </a:solidFill>
              </a:rPr>
              <a:t>函数无返回值。</a:t>
            </a:r>
          </a:p>
        </p:txBody>
      </p:sp>
      <p:sp>
        <p:nvSpPr>
          <p:cNvPr id="9" name="矩形 8"/>
          <p:cNvSpPr/>
          <p:nvPr/>
        </p:nvSpPr>
        <p:spPr>
          <a:xfrm>
            <a:off x="1159565" y="5076295"/>
            <a:ext cx="994244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以上</a:t>
            </a:r>
            <a:r>
              <a:rPr lang="en-US" altLang="zh-CN"/>
              <a:t>4</a:t>
            </a:r>
            <a:r>
              <a:rPr lang="zh-CN" altLang="en-US"/>
              <a:t>个函数的声明在</a:t>
            </a:r>
            <a:r>
              <a:rPr lang="en-US" altLang="zh-CN"/>
              <a:t>stdlib.h</a:t>
            </a:r>
            <a:r>
              <a:rPr lang="zh-CN" altLang="en-US"/>
              <a:t>头文件中，在用到这些函数时应当用“</a:t>
            </a:r>
            <a:r>
              <a:rPr lang="en-US" altLang="zh-CN"/>
              <a:t>#include &lt;stdlib.h&gt;”</a:t>
            </a:r>
            <a:r>
              <a:rPr lang="zh-CN" altLang="en-US"/>
              <a:t>指令把</a:t>
            </a:r>
            <a:r>
              <a:rPr lang="en-US" altLang="zh-CN"/>
              <a:t>stdlib.h</a:t>
            </a:r>
            <a:r>
              <a:rPr lang="zh-CN" altLang="en-US"/>
              <a:t>头文件包含到程序文件中。</a:t>
            </a:r>
            <a:endParaRPr lang="en-US" altLang="zh-CN">
              <a:solidFill>
                <a:schemeClr val="lt1"/>
              </a:solidFill>
            </a:endParaRPr>
          </a:p>
        </p:txBody>
      </p:sp>
    </p:spTree>
    <p:extLst>
      <p:ext uri="{BB962C8B-B14F-4D97-AF65-F5344CB8AC3E}">
        <p14:creationId xmlns:p14="http://schemas.microsoft.com/office/powerpoint/2010/main" xmlns="" val="35476234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09" y="805155"/>
            <a:ext cx="7229060" cy="1325563"/>
          </a:xfrm>
        </p:spPr>
        <p:txBody>
          <a:bodyPr/>
          <a:lstStyle/>
          <a:p>
            <a:r>
              <a:rPr lang="en-US" altLang="zh-CN"/>
              <a:t>void</a:t>
            </a:r>
            <a:r>
              <a:rPr lang="zh-CN" altLang="en-US"/>
              <a:t>指针类型</a:t>
            </a:r>
          </a:p>
        </p:txBody>
      </p:sp>
      <p:sp>
        <p:nvSpPr>
          <p:cNvPr id="15" name="圆角矩形 14"/>
          <p:cNvSpPr/>
          <p:nvPr/>
        </p:nvSpPr>
        <p:spPr>
          <a:xfrm>
            <a:off x="1256355"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int *</a:t>
            </a:r>
            <a:r>
              <a:rPr lang="en-US" altLang="zh-CN" sz="1600" smtClean="0">
                <a:solidFill>
                  <a:schemeClr val="tx1"/>
                </a:solidFill>
              </a:rPr>
              <a:t>pt</a:t>
            </a:r>
            <a:r>
              <a:rPr lang="en-US" altLang="zh-CN" sz="1600">
                <a:solidFill>
                  <a:schemeClr val="tx1"/>
                </a:solidFill>
              </a:rPr>
              <a:t>;</a:t>
            </a:r>
            <a:endParaRPr lang="zh-CN" altLang="en-US" sz="1600">
              <a:solidFill>
                <a:schemeClr val="tx1"/>
              </a:solidFill>
            </a:endParaRPr>
          </a:p>
          <a:p>
            <a:pPr algn="just">
              <a:lnSpc>
                <a:spcPct val="150000"/>
              </a:lnSpc>
              <a:spcAft>
                <a:spcPts val="600"/>
              </a:spcAft>
              <a:defRPr/>
            </a:pPr>
            <a:r>
              <a:rPr lang="en-US" altLang="zh-CN" sz="1600" smtClean="0">
                <a:solidFill>
                  <a:schemeClr val="tx1"/>
                </a:solidFill>
              </a:rPr>
              <a:t>pt=(int *)mcaloc(100);	</a:t>
            </a:r>
            <a:r>
              <a:rPr lang="en-US" altLang="zh-CN" sz="1600" smtClean="0">
                <a:solidFill>
                  <a:srgbClr val="008000"/>
                </a:solidFill>
              </a:rPr>
              <a:t>//mcaloc(100)</a:t>
            </a:r>
            <a:r>
              <a:rPr lang="zh-CN" altLang="en-US" sz="1600" smtClean="0">
                <a:solidFill>
                  <a:srgbClr val="008000"/>
                </a:solidFill>
              </a:rPr>
              <a:t>是</a:t>
            </a:r>
            <a:r>
              <a:rPr lang="en-US" altLang="zh-CN" sz="1600" smtClean="0">
                <a:solidFill>
                  <a:srgbClr val="008000"/>
                </a:solidFill>
              </a:rPr>
              <a:t>void *</a:t>
            </a:r>
            <a:r>
              <a:rPr lang="zh-CN" altLang="en-US" sz="1600">
                <a:solidFill>
                  <a:srgbClr val="008000"/>
                </a:solidFill>
              </a:rPr>
              <a:t>型，把它转换为</a:t>
            </a:r>
            <a:r>
              <a:rPr lang="en-US" altLang="zh-CN" sz="1600" smtClean="0">
                <a:solidFill>
                  <a:srgbClr val="008000"/>
                </a:solidFill>
              </a:rPr>
              <a:t>int *</a:t>
            </a:r>
            <a:r>
              <a:rPr lang="zh-CN" altLang="en-US" sz="1600" smtClean="0">
                <a:solidFill>
                  <a:srgbClr val="008000"/>
                </a:solidFill>
              </a:rPr>
              <a:t>型</a:t>
            </a:r>
            <a:endParaRPr lang="zh-CN" altLang="en-US" sz="1600">
              <a:solidFill>
                <a:srgbClr val="008000"/>
              </a:solidFill>
            </a:endParaRPr>
          </a:p>
        </p:txBody>
      </p:sp>
      <p:sp>
        <p:nvSpPr>
          <p:cNvPr id="8" name="MH_Desc_1"/>
          <p:cNvSpPr/>
          <p:nvPr>
            <p:custDataLst>
              <p:tags r:id="rId1"/>
            </p:custDataLst>
          </p:nvPr>
        </p:nvSpPr>
        <p:spPr>
          <a:xfrm>
            <a:off x="1130382" y="1799617"/>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smtClean="0">
              <a:solidFill>
                <a:schemeClr val="tx1"/>
              </a:solidFill>
            </a:endParaRPr>
          </a:p>
        </p:txBody>
      </p:sp>
      <p:grpSp>
        <p:nvGrpSpPr>
          <p:cNvPr id="10" name="组合 9">
            <a:extLst>
              <a:ext uri="{FF2B5EF4-FFF2-40B4-BE49-F238E27FC236}">
                <a16:creationId xmlns:a16="http://schemas.microsoft.com/office/drawing/2014/main" xmlns="" id="{17545ED2-DA8A-47EF-94D4-E66974757BFA}"/>
              </a:ext>
            </a:extLst>
          </p:cNvPr>
          <p:cNvGrpSpPr/>
          <p:nvPr/>
        </p:nvGrpSpPr>
        <p:grpSpPr>
          <a:xfrm>
            <a:off x="7606327" y="1947533"/>
            <a:ext cx="3086554" cy="1686275"/>
            <a:chOff x="8582294" y="4088153"/>
            <a:chExt cx="3185110" cy="1686275"/>
          </a:xfrm>
        </p:grpSpPr>
        <p:sp>
          <p:nvSpPr>
            <p:cNvPr id="11"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2" y="194753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extLst>
      <p:ext uri="{BB962C8B-B14F-4D97-AF65-F5344CB8AC3E}">
        <p14:creationId xmlns:p14="http://schemas.microsoft.com/office/powerpoint/2010/main" xmlns="" val="982969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8" y="229705"/>
            <a:ext cx="10515600" cy="953383"/>
          </a:xfrm>
        </p:spPr>
        <p:txBody>
          <a:bodyPr/>
          <a:lstStyle/>
          <a:p>
            <a:r>
              <a:rPr lang="en-US" altLang="zh-CN"/>
              <a:t>void</a:t>
            </a:r>
            <a:r>
              <a:rPr lang="zh-CN" altLang="en-US"/>
              <a:t>指针类型</a:t>
            </a:r>
          </a:p>
        </p:txBody>
      </p:sp>
      <p:sp>
        <p:nvSpPr>
          <p:cNvPr id="3" name="内容占位符 2"/>
          <p:cNvSpPr>
            <a:spLocks noGrp="1"/>
          </p:cNvSpPr>
          <p:nvPr>
            <p:ph idx="1"/>
          </p:nvPr>
        </p:nvSpPr>
        <p:spPr>
          <a:xfrm>
            <a:off x="454038" y="996598"/>
            <a:ext cx="10888414" cy="552660"/>
          </a:xfrm>
        </p:spPr>
        <p:txBody>
          <a:bodyPr>
            <a:noAutofit/>
          </a:bodyPr>
          <a:lstStyle/>
          <a:p>
            <a:pPr marL="88900" indent="-88900">
              <a:lnSpc>
                <a:spcPct val="15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8.30】</a:t>
            </a:r>
            <a:r>
              <a:rPr lang="zh-CN" altLang="en-US" sz="2000">
                <a:solidFill>
                  <a:schemeClr val="accent1"/>
                </a:solidFill>
              </a:rPr>
              <a:t>建立动态数组，输入</a:t>
            </a:r>
            <a:r>
              <a:rPr lang="en-US" altLang="zh-CN" sz="2000">
                <a:solidFill>
                  <a:schemeClr val="accent1"/>
                </a:solidFill>
              </a:rPr>
              <a:t>5</a:t>
            </a:r>
            <a:r>
              <a:rPr lang="zh-CN" altLang="en-US" sz="2000">
                <a:solidFill>
                  <a:schemeClr val="accent1"/>
                </a:solidFill>
              </a:rPr>
              <a:t>个学生的成绩，另外用一个函放数检查其中有无低于</a:t>
            </a:r>
            <a:r>
              <a:rPr lang="en-US" altLang="zh-CN" sz="2000">
                <a:solidFill>
                  <a:schemeClr val="accent1"/>
                </a:solidFill>
              </a:rPr>
              <a:t>60</a:t>
            </a:r>
            <a:r>
              <a:rPr lang="zh-CN" altLang="en-US" sz="2000">
                <a:solidFill>
                  <a:schemeClr val="accent1"/>
                </a:solidFill>
              </a:rPr>
              <a:t>分的，输出不合格的成绩。</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2976665" y="1549257"/>
            <a:ext cx="7949188" cy="4997457"/>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	</a:t>
            </a:r>
            <a:r>
              <a:rPr lang="en-US" altLang="zh-CN" sz="1400" smtClean="0"/>
              <a:t>			</a:t>
            </a:r>
            <a:r>
              <a:rPr lang="en-US" altLang="zh-CN" sz="1400" smtClean="0">
                <a:solidFill>
                  <a:srgbClr val="008000"/>
                </a:solidFill>
              </a:rPr>
              <a:t>//</a:t>
            </a:r>
            <a:r>
              <a:rPr lang="zh-CN" altLang="en-US" sz="1400">
                <a:solidFill>
                  <a:srgbClr val="008000"/>
                </a:solidFill>
              </a:rPr>
              <a:t>程序中用了</a:t>
            </a:r>
            <a:r>
              <a:rPr lang="en-US" altLang="zh-CN" sz="1400">
                <a:solidFill>
                  <a:srgbClr val="008000"/>
                </a:solidFill>
              </a:rPr>
              <a:t>malloc</a:t>
            </a:r>
            <a:r>
              <a:rPr lang="zh-CN" altLang="en-US" sz="1400">
                <a:solidFill>
                  <a:srgbClr val="008000"/>
                </a:solidFill>
              </a:rPr>
              <a:t>函数，应包含</a:t>
            </a:r>
            <a:r>
              <a:rPr lang="en-US" altLang="zh-CN" sz="1400">
                <a:solidFill>
                  <a:srgbClr val="008000"/>
                </a:solidFill>
              </a:rPr>
              <a:t>stdlib.h</a:t>
            </a:r>
          </a:p>
          <a:p>
            <a:pPr defTabSz="363538">
              <a:lnSpc>
                <a:spcPct val="120000"/>
              </a:lnSpc>
            </a:pPr>
            <a:r>
              <a:rPr lang="en-US" altLang="zh-CN" sz="1400"/>
              <a:t>int main()</a:t>
            </a:r>
          </a:p>
          <a:p>
            <a:pPr defTabSz="363538">
              <a:lnSpc>
                <a:spcPct val="120000"/>
              </a:lnSpc>
            </a:pPr>
            <a:r>
              <a:rPr lang="en-US" altLang="zh-CN" sz="1400"/>
              <a:t>{	void check(int *);	</a:t>
            </a:r>
            <a:r>
              <a:rPr lang="en-US" altLang="zh-CN" sz="1400" smtClean="0"/>
              <a:t>			</a:t>
            </a:r>
            <a:r>
              <a:rPr lang="en-US" altLang="zh-CN" sz="1400">
                <a:solidFill>
                  <a:srgbClr val="008000"/>
                </a:solidFill>
              </a:rPr>
              <a:t>//</a:t>
            </a:r>
            <a:r>
              <a:rPr lang="zh-CN" altLang="en-US" sz="1400">
                <a:solidFill>
                  <a:srgbClr val="008000"/>
                </a:solidFill>
              </a:rPr>
              <a:t>函数声明</a:t>
            </a:r>
          </a:p>
          <a:p>
            <a:pPr defTabSz="363538">
              <a:lnSpc>
                <a:spcPct val="120000"/>
              </a:lnSpc>
            </a:pPr>
            <a:r>
              <a:rPr lang="zh-CN" altLang="en-US" sz="1400"/>
              <a:t>	</a:t>
            </a:r>
            <a:r>
              <a:rPr lang="en-US" altLang="zh-CN" sz="1400"/>
              <a:t>int *p1,i;		</a:t>
            </a:r>
            <a:r>
              <a:rPr lang="en-US" altLang="zh-CN" sz="1400" smtClean="0"/>
              <a:t>				</a:t>
            </a:r>
            <a:r>
              <a:rPr lang="en-US" altLang="zh-CN" sz="1400">
                <a:solidFill>
                  <a:srgbClr val="008000"/>
                </a:solidFill>
              </a:rPr>
              <a:t>//p1</a:t>
            </a:r>
            <a:r>
              <a:rPr lang="zh-CN" altLang="en-US" sz="1400">
                <a:solidFill>
                  <a:srgbClr val="008000"/>
                </a:solidFill>
              </a:rPr>
              <a:t>是</a:t>
            </a:r>
            <a:r>
              <a:rPr lang="en-US" altLang="zh-CN" sz="1400">
                <a:solidFill>
                  <a:srgbClr val="008000"/>
                </a:solidFill>
              </a:rPr>
              <a:t>int</a:t>
            </a:r>
            <a:r>
              <a:rPr lang="zh-CN" altLang="en-US" sz="1400">
                <a:solidFill>
                  <a:srgbClr val="008000"/>
                </a:solidFill>
              </a:rPr>
              <a:t>型指针</a:t>
            </a:r>
          </a:p>
          <a:p>
            <a:pPr defTabSz="363538">
              <a:lnSpc>
                <a:spcPct val="120000"/>
              </a:lnSpc>
            </a:pPr>
            <a:r>
              <a:rPr lang="zh-CN" altLang="en-US" sz="1400"/>
              <a:t>	</a:t>
            </a:r>
            <a:r>
              <a:rPr lang="en-US" altLang="zh-CN" sz="1400">
                <a:solidFill>
                  <a:schemeClr val="accent6"/>
                </a:solidFill>
              </a:rPr>
              <a:t>p1=(int *)malloc(5*sizeof(int));</a:t>
            </a:r>
            <a:r>
              <a:rPr lang="en-US" altLang="zh-CN" sz="1400"/>
              <a:t>	</a:t>
            </a:r>
            <a:r>
              <a:rPr lang="en-US" altLang="zh-CN" sz="1400">
                <a:solidFill>
                  <a:srgbClr val="008000"/>
                </a:solidFill>
              </a:rPr>
              <a:t>//</a:t>
            </a:r>
            <a:r>
              <a:rPr lang="zh-CN" altLang="en-US" sz="1400">
                <a:solidFill>
                  <a:srgbClr val="008000"/>
                </a:solidFill>
              </a:rPr>
              <a:t>开辟动态内存区，将地址转换成</a:t>
            </a:r>
            <a:r>
              <a:rPr lang="en-US" altLang="zh-CN" sz="1400">
                <a:solidFill>
                  <a:srgbClr val="008000"/>
                </a:solidFill>
              </a:rPr>
              <a:t>int *</a:t>
            </a:r>
            <a:r>
              <a:rPr lang="zh-CN" altLang="en-US" sz="1400">
                <a:solidFill>
                  <a:srgbClr val="008000"/>
                </a:solidFill>
              </a:rPr>
              <a:t>型，然后放在</a:t>
            </a:r>
            <a:r>
              <a:rPr lang="en-US" altLang="zh-CN" sz="1400">
                <a:solidFill>
                  <a:srgbClr val="008000"/>
                </a:solidFill>
              </a:rPr>
              <a:t>p1</a:t>
            </a:r>
            <a:r>
              <a:rPr lang="zh-CN" altLang="en-US" sz="1400">
                <a:solidFill>
                  <a:srgbClr val="008000"/>
                </a:solidFill>
              </a:rPr>
              <a:t>中</a:t>
            </a:r>
          </a:p>
          <a:p>
            <a:pPr defTabSz="363538">
              <a:lnSpc>
                <a:spcPct val="120000"/>
              </a:lnSpc>
            </a:pPr>
            <a:r>
              <a:rPr lang="zh-CN" altLang="en-US" sz="1400"/>
              <a:t>	</a:t>
            </a:r>
            <a:r>
              <a:rPr lang="en-US" altLang="zh-CN" sz="1400"/>
              <a:t>for(i=0;i&lt;5;i++) </a:t>
            </a:r>
          </a:p>
          <a:p>
            <a:pPr defTabSz="363538">
              <a:lnSpc>
                <a:spcPct val="120000"/>
              </a:lnSpc>
            </a:pPr>
            <a:r>
              <a:rPr lang="en-US" altLang="zh-CN" sz="1400"/>
              <a:t>		scanf("%d",p1+i);	</a:t>
            </a: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5</a:t>
            </a:r>
            <a:r>
              <a:rPr lang="zh-CN" altLang="en-US" sz="1400">
                <a:solidFill>
                  <a:srgbClr val="008000"/>
                </a:solidFill>
              </a:rPr>
              <a:t>个学生的成绩 </a:t>
            </a:r>
          </a:p>
          <a:p>
            <a:pPr defTabSz="363538">
              <a:lnSpc>
                <a:spcPct val="120000"/>
              </a:lnSpc>
            </a:pPr>
            <a:r>
              <a:rPr lang="zh-CN" altLang="en-US" sz="1400"/>
              <a:t>	</a:t>
            </a:r>
            <a:r>
              <a:rPr lang="en-US" altLang="zh-CN" sz="1400"/>
              <a:t>check(p1);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check</a:t>
            </a:r>
            <a:r>
              <a:rPr lang="zh-CN" altLang="en-US" sz="1400">
                <a:solidFill>
                  <a:srgbClr val="008000"/>
                </a:solidFill>
              </a:rPr>
              <a:t>函数</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check(int *p)	</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check</a:t>
            </a:r>
            <a:r>
              <a:rPr lang="zh-CN" altLang="en-US" sz="1400">
                <a:solidFill>
                  <a:srgbClr val="008000"/>
                </a:solidFill>
              </a:rPr>
              <a:t>函数，形参是</a:t>
            </a:r>
            <a:r>
              <a:rPr lang="en-US" altLang="zh-CN" sz="1400">
                <a:solidFill>
                  <a:srgbClr val="008000"/>
                </a:solidFill>
              </a:rPr>
              <a:t>int*</a:t>
            </a:r>
            <a:r>
              <a:rPr lang="zh-CN" altLang="en-US" sz="1400">
                <a:solidFill>
                  <a:srgbClr val="008000"/>
                </a:solidFill>
              </a:rPr>
              <a:t>指针</a:t>
            </a:r>
          </a:p>
          <a:p>
            <a:pPr defTabSz="363538">
              <a:lnSpc>
                <a:spcPct val="120000"/>
              </a:lnSpc>
            </a:pPr>
            <a:r>
              <a:rPr lang="en-US" altLang="zh-CN" sz="1400"/>
              <a:t>{	int i;</a:t>
            </a:r>
          </a:p>
          <a:p>
            <a:pPr defTabSz="363538">
              <a:lnSpc>
                <a:spcPct val="120000"/>
              </a:lnSpc>
            </a:pPr>
            <a:r>
              <a:rPr lang="en-US" altLang="zh-CN" sz="1400"/>
              <a:t>	printf("They are fail:");</a:t>
            </a:r>
          </a:p>
          <a:p>
            <a:pPr defTabSz="363538">
              <a:lnSpc>
                <a:spcPct val="120000"/>
              </a:lnSpc>
            </a:pPr>
            <a:r>
              <a:rPr lang="en-US" altLang="zh-CN" sz="1400"/>
              <a:t>	for(i=0;i&lt;5;i++)</a:t>
            </a:r>
          </a:p>
          <a:p>
            <a:pPr defTabSz="363538">
              <a:lnSpc>
                <a:spcPct val="120000"/>
              </a:lnSpc>
            </a:pPr>
            <a:r>
              <a:rPr lang="en-US" altLang="zh-CN" sz="1400"/>
              <a:t>		if(p[i]&lt;60) printf("%d ",p[i]); </a:t>
            </a:r>
            <a:r>
              <a:rPr lang="en-US" altLang="zh-CN" sz="1400" smtClean="0"/>
              <a:t>	</a:t>
            </a:r>
            <a:r>
              <a:rPr lang="en-US" altLang="zh-CN" sz="1400">
                <a:solidFill>
                  <a:srgbClr val="008000"/>
                </a:solidFill>
              </a:rPr>
              <a:t>//</a:t>
            </a:r>
            <a:r>
              <a:rPr lang="zh-CN" altLang="en-US" sz="1400">
                <a:solidFill>
                  <a:srgbClr val="008000"/>
                </a:solidFill>
              </a:rPr>
              <a:t>输出不合格的成绩 </a:t>
            </a:r>
          </a:p>
          <a:p>
            <a:pPr defTabSz="363538">
              <a:lnSpc>
                <a:spcPct val="120000"/>
              </a:lnSpc>
            </a:pPr>
            <a:r>
              <a:rPr lang="zh-CN" altLang="en-US" sz="1400"/>
              <a:t>	</a:t>
            </a:r>
            <a:r>
              <a:rPr lang="en-US" altLang="zh-CN" sz="1400"/>
              <a:t>printf("\n");</a:t>
            </a:r>
          </a:p>
          <a:p>
            <a:pPr defTabSz="363538">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8175692" y="5393176"/>
            <a:ext cx="3467100" cy="838200"/>
          </a:xfrm>
          <a:prstGeom prst="rect">
            <a:avLst/>
          </a:prstGeom>
        </p:spPr>
      </p:pic>
    </p:spTree>
    <p:extLst>
      <p:ext uri="{BB962C8B-B14F-4D97-AF65-F5344CB8AC3E}">
        <p14:creationId xmlns:p14="http://schemas.microsoft.com/office/powerpoint/2010/main" xmlns="" val="40502805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smtClean="0">
                <a:solidFill>
                  <a:srgbClr val="FFFFFF"/>
                </a:solidFill>
                <a:latin typeface="+mn-ea"/>
                <a:ea typeface="+mn-ea"/>
              </a:rPr>
              <a:t>首先</a:t>
            </a:r>
            <a:r>
              <a:rPr lang="zh-CN" altLang="en-US" sz="1800">
                <a:solidFill>
                  <a:srgbClr val="FFFFFF"/>
                </a:solidFill>
                <a:latin typeface="+mn-ea"/>
                <a:ea typeface="+mn-ea"/>
              </a:rPr>
              <a:t>要准确理解指针的含义。“指针”是</a:t>
            </a:r>
            <a:r>
              <a:rPr lang="en-US" altLang="zh-CN" sz="1800">
                <a:solidFill>
                  <a:srgbClr val="FFFFFF"/>
                </a:solidFill>
                <a:latin typeface="+mn-ea"/>
                <a:ea typeface="+mn-ea"/>
              </a:rPr>
              <a:t>C</a:t>
            </a:r>
            <a:r>
              <a:rPr lang="zh-CN" altLang="en-US" sz="1800">
                <a:solidFill>
                  <a:srgbClr val="FFFFFF"/>
                </a:solidFill>
                <a:latin typeface="+mn-ea"/>
                <a:ea typeface="+mn-ea"/>
              </a:rPr>
              <a:t>语言中一个形象化的名词，形象地表示“指向”的关系，其在物理上的实现是通过地址来完成的</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的地址，也可称为变量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变量是存放地址的变量，也可以说，指针变量是存放指针的变量。</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变量的值是一个地址，也可以说，指针变量的值是一个指针。</a:t>
            </a:r>
          </a:p>
          <a:p>
            <a:pPr marL="1028700" lvl="1">
              <a:lnSpc>
                <a:spcPct val="150000"/>
              </a:lnSpc>
              <a:spcBef>
                <a:spcPct val="0"/>
              </a:spcBef>
            </a:pPr>
            <a:r>
              <a:rPr lang="zh-CN" altLang="en-US" sz="1600" smtClean="0">
                <a:solidFill>
                  <a:srgbClr val="FFFFFF"/>
                </a:solidFill>
                <a:latin typeface="+mn-ea"/>
                <a:ea typeface="+mn-ea"/>
              </a:rPr>
              <a:t>指针</a:t>
            </a:r>
            <a:r>
              <a:rPr lang="zh-CN" altLang="en-US" sz="1600">
                <a:solidFill>
                  <a:srgbClr val="FFFFFF"/>
                </a:solidFill>
                <a:latin typeface="+mn-ea"/>
                <a:ea typeface="+mn-ea"/>
              </a:rPr>
              <a:t>变量也可称为地址变量，它的值是地址。</a:t>
            </a:r>
          </a:p>
          <a:p>
            <a:pPr marL="1028700" lvl="1">
              <a:lnSpc>
                <a:spcPct val="150000"/>
              </a:lnSpc>
              <a:spcBef>
                <a:spcPct val="0"/>
              </a:spcBef>
            </a:pPr>
            <a:r>
              <a:rPr lang="en-US" altLang="zh-CN" sz="1600" smtClean="0">
                <a:solidFill>
                  <a:srgbClr val="FFFFFF"/>
                </a:solidFill>
                <a:latin typeface="+mn-ea"/>
                <a:ea typeface="+mn-ea"/>
              </a:rPr>
              <a:t>&amp;</a:t>
            </a:r>
            <a:r>
              <a:rPr lang="zh-CN" altLang="en-US" sz="1600">
                <a:solidFill>
                  <a:srgbClr val="FFFFFF"/>
                </a:solidFill>
                <a:latin typeface="+mn-ea"/>
                <a:ea typeface="+mn-ea"/>
              </a:rPr>
              <a:t>是取地址运算符，</a:t>
            </a:r>
            <a:r>
              <a:rPr lang="en-US" altLang="zh-CN" sz="1600">
                <a:solidFill>
                  <a:srgbClr val="FFFFFF"/>
                </a:solidFill>
                <a:latin typeface="+mn-ea"/>
                <a:ea typeface="+mn-ea"/>
              </a:rPr>
              <a:t>&amp;a</a:t>
            </a:r>
            <a:r>
              <a:rPr lang="zh-CN" altLang="en-US" sz="1600">
                <a:solidFill>
                  <a:srgbClr val="FFFFFF"/>
                </a:solidFill>
                <a:latin typeface="+mn-ea"/>
                <a:ea typeface="+mn-ea"/>
              </a:rPr>
              <a:t>是</a:t>
            </a:r>
            <a:r>
              <a:rPr lang="en-US" altLang="zh-CN" sz="1600">
                <a:solidFill>
                  <a:srgbClr val="FFFFFF"/>
                </a:solidFill>
                <a:latin typeface="+mn-ea"/>
                <a:ea typeface="+mn-ea"/>
              </a:rPr>
              <a:t>a</a:t>
            </a:r>
            <a:r>
              <a:rPr lang="zh-CN" altLang="en-US" sz="1600">
                <a:solidFill>
                  <a:srgbClr val="FFFFFF"/>
                </a:solidFill>
                <a:latin typeface="+mn-ea"/>
                <a:ea typeface="+mn-ea"/>
              </a:rPr>
              <a:t>的地址，也可以说，</a:t>
            </a:r>
            <a:r>
              <a:rPr lang="en-US" altLang="zh-CN" sz="1600">
                <a:solidFill>
                  <a:srgbClr val="FFFFFF"/>
                </a:solidFill>
                <a:latin typeface="+mn-ea"/>
                <a:ea typeface="+mn-ea"/>
              </a:rPr>
              <a:t>&amp;</a:t>
            </a:r>
            <a:r>
              <a:rPr lang="zh-CN" altLang="en-US" sz="1600">
                <a:solidFill>
                  <a:srgbClr val="FFFFFF"/>
                </a:solidFill>
                <a:latin typeface="+mn-ea"/>
                <a:ea typeface="+mn-ea"/>
              </a:rPr>
              <a:t>是取指针运算符。</a:t>
            </a: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的指针（即指向变量</a:t>
            </a:r>
            <a:r>
              <a:rPr lang="en-US" altLang="zh-CN" sz="1600">
                <a:solidFill>
                  <a:srgbClr val="FFFFFF"/>
                </a:solidFill>
                <a:latin typeface="+mn-ea"/>
                <a:ea typeface="+mn-ea"/>
              </a:rPr>
              <a:t>a</a:t>
            </a:r>
            <a:r>
              <a:rPr lang="zh-CN" altLang="en-US" sz="1600">
                <a:solidFill>
                  <a:srgbClr val="FFFFFF"/>
                </a:solidFill>
                <a:latin typeface="+mn-ea"/>
                <a:ea typeface="+mn-ea"/>
              </a:rPr>
              <a:t>的指针）。</a:t>
            </a:r>
          </a:p>
          <a:p>
            <a:pPr marL="1028700" lvl="1">
              <a:lnSpc>
                <a:spcPct val="150000"/>
              </a:lnSpc>
              <a:spcBef>
                <a:spcPct val="0"/>
              </a:spcBef>
            </a:pPr>
            <a:r>
              <a:rPr lang="zh-CN" altLang="en-US" sz="1600" smtClean="0">
                <a:solidFill>
                  <a:srgbClr val="FFFFFF"/>
                </a:solidFill>
                <a:latin typeface="+mn-ea"/>
                <a:ea typeface="+mn-ea"/>
              </a:rPr>
              <a:t>数组</a:t>
            </a:r>
            <a:r>
              <a:rPr lang="zh-CN" altLang="en-US" sz="1600">
                <a:solidFill>
                  <a:srgbClr val="FFFFFF"/>
                </a:solidFill>
                <a:latin typeface="+mn-ea"/>
                <a:ea typeface="+mn-ea"/>
              </a:rPr>
              <a:t>名是一个地址，是数组首元素的地址，也可以说，数组名是一个指针，是数组首元素的指针。</a:t>
            </a: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名是一个指针</a:t>
            </a:r>
            <a:r>
              <a:rPr lang="en-US" altLang="zh-CN" sz="1600">
                <a:solidFill>
                  <a:srgbClr val="FFFFFF"/>
                </a:solidFill>
                <a:latin typeface="+mn-ea"/>
                <a:ea typeface="+mn-ea"/>
              </a:rPr>
              <a:t>(</a:t>
            </a:r>
            <a:r>
              <a:rPr lang="zh-CN" altLang="en-US" sz="1600">
                <a:solidFill>
                  <a:srgbClr val="FFFFFF"/>
                </a:solidFill>
                <a:latin typeface="+mn-ea"/>
                <a:ea typeface="+mn-ea"/>
              </a:rPr>
              <a:t>指向函数代码区的首字节</a:t>
            </a:r>
            <a:r>
              <a:rPr lang="en-US" altLang="zh-CN" sz="1600">
                <a:solidFill>
                  <a:srgbClr val="FFFFFF"/>
                </a:solidFill>
                <a:latin typeface="+mn-ea"/>
                <a:ea typeface="+mn-ea"/>
              </a:rPr>
              <a:t>)</a:t>
            </a:r>
            <a:r>
              <a:rPr lang="zh-CN" altLang="en-US" sz="1600">
                <a:solidFill>
                  <a:srgbClr val="FFFFFF"/>
                </a:solidFill>
                <a:latin typeface="+mn-ea"/>
                <a:ea typeface="+mn-ea"/>
              </a:rPr>
              <a:t>，也可以说函数名是一个地址</a:t>
            </a:r>
            <a:r>
              <a:rPr lang="en-US" altLang="zh-CN" sz="1600">
                <a:solidFill>
                  <a:srgbClr val="FFFFFF"/>
                </a:solidFill>
                <a:latin typeface="+mn-ea"/>
                <a:ea typeface="+mn-ea"/>
              </a:rPr>
              <a:t>(</a:t>
            </a:r>
            <a:r>
              <a:rPr lang="zh-CN" altLang="en-US" sz="1600">
                <a:solidFill>
                  <a:srgbClr val="FFFFFF"/>
                </a:solidFill>
                <a:latin typeface="+mn-ea"/>
                <a:ea typeface="+mn-ea"/>
              </a:rPr>
              <a:t>函数代码区首字节的地址</a:t>
            </a:r>
            <a:r>
              <a:rPr lang="en-US" altLang="zh-CN" sz="1600">
                <a:solidFill>
                  <a:srgbClr val="FFFFFF"/>
                </a:solidFill>
                <a:latin typeface="+mn-ea"/>
                <a:ea typeface="+mn-ea"/>
              </a:rPr>
              <a:t>)</a:t>
            </a:r>
            <a:r>
              <a:rPr lang="zh-CN" altLang="en-US" sz="1600">
                <a:solidFill>
                  <a:srgbClr val="FFFFFF"/>
                </a:solidFill>
                <a:latin typeface="+mn-ea"/>
                <a:ea typeface="+mn-ea"/>
              </a:rPr>
              <a:t>。</a:t>
            </a:r>
          </a:p>
          <a:p>
            <a:pPr marL="1028700" lvl="1">
              <a:lnSpc>
                <a:spcPct val="150000"/>
              </a:lnSpc>
              <a:spcBef>
                <a:spcPct val="0"/>
              </a:spcBef>
            </a:pPr>
            <a:r>
              <a:rPr lang="zh-CN" altLang="en-US" sz="1600" smtClean="0">
                <a:solidFill>
                  <a:srgbClr val="FFFFFF"/>
                </a:solidFill>
                <a:latin typeface="+mn-ea"/>
                <a:ea typeface="+mn-ea"/>
              </a:rPr>
              <a:t>函数</a:t>
            </a:r>
            <a:r>
              <a:rPr lang="zh-CN" altLang="en-US" sz="1600">
                <a:solidFill>
                  <a:srgbClr val="FFFFFF"/>
                </a:solidFill>
                <a:latin typeface="+mn-ea"/>
                <a:ea typeface="+mn-ea"/>
              </a:rPr>
              <a:t>的实参如果是数组名，传递给形参的是一个地址，也可以说，传递给形参的是一个指针。</a:t>
            </a:r>
            <a:endParaRPr lang="en-US" altLang="zh-CN" sz="16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xmlns="" val="3571221478"/>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  </a:t>
            </a:r>
            <a:r>
              <a:rPr lang="zh-CN" altLang="en-US" sz="1800" smtClean="0">
                <a:solidFill>
                  <a:srgbClr val="FFFFFF"/>
                </a:solidFill>
                <a:latin typeface="+mn-ea"/>
                <a:ea typeface="+mn-ea"/>
              </a:rPr>
              <a:t>一</a:t>
            </a:r>
            <a:r>
              <a:rPr lang="zh-CN" altLang="en-US" sz="1800">
                <a:solidFill>
                  <a:srgbClr val="FFFFFF"/>
                </a:solidFill>
                <a:latin typeface="+mn-ea"/>
                <a:ea typeface="+mn-ea"/>
              </a:rPr>
              <a:t>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a:t>
            </a:r>
            <a:r>
              <a:rPr lang="zh-CN" altLang="en-US" sz="1800" smtClean="0">
                <a:solidFill>
                  <a:srgbClr val="FFFFFF"/>
                </a:solidFill>
                <a:latin typeface="+mn-ea"/>
                <a:ea typeface="+mn-ea"/>
              </a:rPr>
              <a:t>信息</a:t>
            </a:r>
            <a:r>
              <a:rPr lang="zh-CN" altLang="en-US" sz="1800">
                <a:solidFill>
                  <a:srgbClr val="FFFFFF"/>
                </a:solidFill>
                <a:latin typeface="+mn-ea"/>
                <a:ea typeface="+mn-ea"/>
              </a:rPr>
              <a:t>：</a:t>
            </a:r>
            <a:endParaRPr lang="en-US" altLang="zh-CN" sz="180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a:solidFill>
                  <a:srgbClr val="FFFFFF"/>
                </a:solidFill>
                <a:latin typeface="+mn-ea"/>
                <a:ea typeface="+mn-ea"/>
              </a:rPr>
              <a:t>表示内存编号的纯地址。</a:t>
            </a:r>
          </a:p>
          <a:p>
            <a:pPr lvl="1">
              <a:lnSpc>
                <a:spcPct val="150000"/>
              </a:lnSpc>
              <a:spcBef>
                <a:spcPct val="0"/>
              </a:spcBef>
              <a:buNone/>
            </a:pPr>
            <a:r>
              <a:rPr lang="zh-CN" altLang="en-US" smtClean="0">
                <a:solidFill>
                  <a:srgbClr val="FFFFFF"/>
                </a:solidFill>
                <a:latin typeface="+mn-ea"/>
                <a:ea typeface="+mn-ea"/>
              </a:rPr>
              <a:t>② </a:t>
            </a:r>
            <a:r>
              <a:rPr lang="zh-CN" altLang="en-US">
                <a:solidFill>
                  <a:srgbClr val="FFFFFF"/>
                </a:solidFill>
                <a:latin typeface="+mn-ea"/>
                <a:ea typeface="+mn-ea"/>
              </a:rPr>
              <a:t>它本身的类型，即指针类型。</a:t>
            </a:r>
          </a:p>
          <a:p>
            <a:pPr lvl="1">
              <a:lnSpc>
                <a:spcPct val="150000"/>
              </a:lnSpc>
              <a:spcBef>
                <a:spcPct val="0"/>
              </a:spcBef>
              <a:buNone/>
            </a:pPr>
            <a:r>
              <a:rPr lang="zh-CN" altLang="en-US" smtClean="0">
                <a:solidFill>
                  <a:srgbClr val="FFFFFF"/>
                </a:solidFill>
                <a:latin typeface="+mn-ea"/>
                <a:ea typeface="+mn-ea"/>
              </a:rPr>
              <a:t>③ </a:t>
            </a:r>
            <a:r>
              <a:rPr lang="zh-CN" altLang="en-US">
                <a:solidFill>
                  <a:srgbClr val="FFFFFF"/>
                </a:solidFill>
                <a:latin typeface="+mn-ea"/>
                <a:ea typeface="+mn-ea"/>
              </a:rPr>
              <a:t>以它为标识的存储单元中存放的是什么类型的数据，即基类型</a:t>
            </a:r>
            <a:r>
              <a:rPr lang="zh-CN" altLang="en-US" sz="1500">
                <a:solidFill>
                  <a:srgbClr val="FFFFFF"/>
                </a:solidFill>
                <a:latin typeface="+mn-ea"/>
                <a:ea typeface="+mn-ea"/>
              </a:rPr>
              <a:t>。</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int </a:t>
            </a:r>
            <a:r>
              <a:rPr lang="en-US" altLang="zh-CN" sz="1600">
                <a:solidFill>
                  <a:schemeClr val="bg1"/>
                </a:solidFill>
              </a:rPr>
              <a:t>a</a:t>
            </a:r>
            <a:r>
              <a:rPr lang="en-US" altLang="zh-CN" sz="1600" smtClean="0">
                <a:solidFill>
                  <a:schemeClr val="bg1"/>
                </a:solidFill>
              </a:rPr>
              <a:t>;</a:t>
            </a:r>
          </a:p>
          <a:p>
            <a:pPr defTabSz="363538">
              <a:lnSpc>
                <a:spcPct val="120000"/>
              </a:lnSpc>
            </a:pPr>
            <a:r>
              <a:rPr lang="en-US" altLang="zh-CN" sz="1600" smtClean="0">
                <a:solidFill>
                  <a:srgbClr val="92D050"/>
                </a:solidFill>
              </a:rPr>
              <a:t>/</a:t>
            </a:r>
            <a:r>
              <a:rPr lang="zh-CN" altLang="en-US" sz="1600" smtClean="0">
                <a:solidFill>
                  <a:srgbClr val="92D050"/>
                </a:solidFill>
              </a:rPr>
              <a:t>* </a:t>
            </a:r>
            <a:r>
              <a:rPr lang="en-US" altLang="zh-CN" sz="1600" smtClean="0">
                <a:solidFill>
                  <a:srgbClr val="92D050"/>
                </a:solidFill>
              </a:rPr>
              <a:t>&amp;a</a:t>
            </a:r>
            <a:r>
              <a:rPr lang="zh-CN" altLang="en-US" sz="1600">
                <a:solidFill>
                  <a:srgbClr val="92D050"/>
                </a:solidFill>
              </a:rPr>
              <a:t>为</a:t>
            </a:r>
            <a:r>
              <a:rPr lang="en-US" altLang="zh-CN" sz="1600">
                <a:solidFill>
                  <a:srgbClr val="92D050"/>
                </a:solidFill>
              </a:rPr>
              <a:t>a</a:t>
            </a:r>
            <a:r>
              <a:rPr lang="zh-CN" altLang="en-US" sz="1600">
                <a:solidFill>
                  <a:srgbClr val="92D050"/>
                </a:solidFill>
              </a:rPr>
              <a:t>的地址，它就包括以上</a:t>
            </a:r>
            <a:r>
              <a:rPr lang="en-US" altLang="zh-CN" sz="1600">
                <a:solidFill>
                  <a:srgbClr val="92D050"/>
                </a:solidFill>
              </a:rPr>
              <a:t>3</a:t>
            </a:r>
            <a:r>
              <a:rPr lang="zh-CN" altLang="en-US" sz="1600">
                <a:solidFill>
                  <a:srgbClr val="92D050"/>
                </a:solidFill>
              </a:rPr>
              <a:t>个信息，它代表的是一个整型数据的地址，</a:t>
            </a:r>
            <a:r>
              <a:rPr lang="en-US" altLang="zh-CN" sz="1600">
                <a:solidFill>
                  <a:srgbClr val="92D050"/>
                </a:solidFill>
              </a:rPr>
              <a:t>int</a:t>
            </a:r>
            <a:r>
              <a:rPr lang="zh-CN" altLang="en-US" sz="1600">
                <a:solidFill>
                  <a:srgbClr val="92D050"/>
                </a:solidFill>
              </a:rPr>
              <a:t>是</a:t>
            </a:r>
            <a:r>
              <a:rPr lang="en-US" altLang="zh-CN" sz="1600">
                <a:solidFill>
                  <a:srgbClr val="92D050"/>
                </a:solidFill>
              </a:rPr>
              <a:t>&amp;a</a:t>
            </a:r>
            <a:r>
              <a:rPr lang="zh-CN" altLang="en-US" sz="1600">
                <a:solidFill>
                  <a:srgbClr val="92D050"/>
                </a:solidFill>
              </a:rPr>
              <a:t>的基类型</a:t>
            </a:r>
            <a:r>
              <a:rPr lang="en-US" altLang="zh-CN" sz="1600">
                <a:solidFill>
                  <a:srgbClr val="92D050"/>
                </a:solidFill>
              </a:rPr>
              <a:t>(</a:t>
            </a:r>
            <a:r>
              <a:rPr lang="zh-CN" altLang="en-US" sz="1600">
                <a:solidFill>
                  <a:srgbClr val="92D050"/>
                </a:solidFill>
              </a:rPr>
              <a:t>即它指向的是</a:t>
            </a:r>
            <a:r>
              <a:rPr lang="en-US" altLang="zh-CN" sz="1600">
                <a:solidFill>
                  <a:srgbClr val="92D050"/>
                </a:solidFill>
              </a:rPr>
              <a:t>int</a:t>
            </a:r>
            <a:r>
              <a:rPr lang="zh-CN" altLang="en-US" sz="1600">
                <a:solidFill>
                  <a:srgbClr val="92D050"/>
                </a:solidFill>
              </a:rPr>
              <a:t>型的存储单元</a:t>
            </a:r>
            <a:r>
              <a:rPr lang="en-US" altLang="zh-CN" sz="1600">
                <a:solidFill>
                  <a:srgbClr val="92D050"/>
                </a:solidFill>
              </a:rPr>
              <a:t>)</a:t>
            </a:r>
            <a:r>
              <a:rPr lang="zh-CN" altLang="en-US" sz="1600" smtClean="0">
                <a:solidFill>
                  <a:srgbClr val="92D050"/>
                </a:solidFill>
              </a:rPr>
              <a:t>。</a:t>
            </a:r>
            <a:r>
              <a:rPr lang="en-US" altLang="zh-CN" sz="1600" smtClean="0">
                <a:solidFill>
                  <a:srgbClr val="92D050"/>
                </a:solidFill>
              </a:rPr>
              <a:t>&amp;a</a:t>
            </a:r>
            <a:r>
              <a:rPr lang="zh-CN" altLang="en-US" sz="1600" smtClean="0">
                <a:solidFill>
                  <a:srgbClr val="92D050"/>
                </a:solidFill>
              </a:rPr>
              <a:t>就是“</a:t>
            </a:r>
            <a:r>
              <a:rPr lang="zh-CN" altLang="en-US" sz="1600">
                <a:solidFill>
                  <a:srgbClr val="92D050"/>
                </a:solidFill>
              </a:rPr>
              <a:t>指向整型数据的指针类型”或“基类型为整型的指针类型”，其类型可以表示为“</a:t>
            </a:r>
            <a:r>
              <a:rPr lang="en-US" altLang="zh-CN" sz="1600" smtClean="0">
                <a:solidFill>
                  <a:srgbClr val="92D050"/>
                </a:solidFill>
              </a:rPr>
              <a:t>int *”</a:t>
            </a:r>
            <a:r>
              <a:rPr lang="zh-CN" altLang="en-US" sz="1600">
                <a:solidFill>
                  <a:srgbClr val="92D050"/>
                </a:solidFill>
              </a:rPr>
              <a:t>型</a:t>
            </a:r>
            <a:r>
              <a:rPr lang="zh-CN" altLang="en-US" sz="1600" smtClean="0">
                <a:solidFill>
                  <a:srgbClr val="92D050"/>
                </a:solidFill>
              </a:rPr>
              <a:t>。*</a:t>
            </a:r>
            <a:r>
              <a:rPr lang="en-US" altLang="zh-CN" sz="1600" smtClean="0">
                <a:solidFill>
                  <a:srgbClr val="92D050"/>
                </a:solidFill>
              </a:rPr>
              <a:t>/</a:t>
            </a:r>
            <a:endParaRPr lang="zh-CN" altLang="en-US" sz="1600">
              <a:solidFill>
                <a:srgbClr val="92D050"/>
              </a:solidFill>
            </a:endParaRPr>
          </a:p>
        </p:txBody>
      </p:sp>
    </p:spTree>
    <p:custDataLst>
      <p:tags r:id="rId1"/>
    </p:custDataLst>
    <p:extLst>
      <p:ext uri="{BB962C8B-B14F-4D97-AF65-F5344CB8AC3E}">
        <p14:creationId xmlns:p14="http://schemas.microsoft.com/office/powerpoint/2010/main" xmlns="" val="3034906778"/>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smtClean="0">
                <a:solidFill>
                  <a:srgbClr val="FFFFFF"/>
                </a:solidFill>
                <a:latin typeface="+mn-ea"/>
                <a:ea typeface="+mn-ea"/>
              </a:rPr>
              <a:t>(3) </a:t>
            </a:r>
            <a:r>
              <a:rPr lang="zh-CN" altLang="en-US" sz="1800" smtClean="0">
                <a:solidFill>
                  <a:srgbClr val="FFFFFF"/>
                </a:solidFill>
                <a:latin typeface="+mn-ea"/>
                <a:ea typeface="+mn-ea"/>
              </a:rPr>
              <a:t>要区别指针和指针变量。指针就是地址，而指针变量是用来存放地址的变量。</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r>
              <a:rPr lang="zh-CN" altLang="en-US" smtClean="0">
                <a:solidFill>
                  <a:srgbClr val="FFFFFF"/>
                </a:solidFill>
                <a:latin typeface="+mn-ea"/>
              </a:rPr>
              <a:t>。</a:t>
            </a:r>
            <a:endParaRPr lang="en-US" altLang="zh-CN">
              <a:solidFill>
                <a:srgbClr val="FFFFFF"/>
              </a:solidFill>
              <a:latin typeface="+mn-ea"/>
            </a:endParaRPr>
          </a:p>
        </p:txBody>
      </p:sp>
      <p:grpSp>
        <p:nvGrpSpPr>
          <p:cNvPr id="11" name="组合 10">
            <a:extLst>
              <a:ext uri="{FF2B5EF4-FFF2-40B4-BE49-F238E27FC236}">
                <a16:creationId xmlns:a16="http://schemas.microsoft.com/office/drawing/2014/main" xmlns="" id="{17545ED2-DA8A-47EF-94D4-E66974757BFA}"/>
              </a:ext>
            </a:extLst>
          </p:cNvPr>
          <p:cNvGrpSpPr/>
          <p:nvPr/>
        </p:nvGrpSpPr>
        <p:grpSpPr>
          <a:xfrm>
            <a:off x="7528507" y="2152047"/>
            <a:ext cx="4183597" cy="1338828"/>
            <a:chOff x="8582294" y="4088153"/>
            <a:chExt cx="4317182" cy="1338828"/>
          </a:xfrm>
        </p:grpSpPr>
        <p:sp>
          <p:nvSpPr>
            <p:cNvPr id="12" name="MH_Other_1">
              <a:extLst>
                <a:ext uri="{FF2B5EF4-FFF2-40B4-BE49-F238E27FC236}">
                  <a16:creationId xmlns:a16="http://schemas.microsoft.com/office/drawing/2014/main" xmlns=""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3" name="MH_SubTitle_1">
              <a:extLst>
                <a:ext uri="{FF2B5EF4-FFF2-40B4-BE49-F238E27FC236}">
                  <a16:creationId xmlns:a16="http://schemas.microsoft.com/office/drawing/2014/main" xmlns="" id="{69E4BA76-C13A-4969-92D9-9D00A59EA9BD}"/>
                </a:ext>
              </a:extLst>
            </p:cNvPr>
            <p:cNvSpPr/>
            <p:nvPr>
              <p:custDataLst>
                <p:tags r:id="rId6"/>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a:extLst>
                <a:ext uri="{FF2B5EF4-FFF2-40B4-BE49-F238E27FC236}">
                  <a16:creationId xmlns:a16="http://schemas.microsoft.com/office/drawing/2014/main" xmlns="" id="{3CA80AA9-E20C-418F-9461-7E1AE248D8DE}"/>
                </a:ext>
              </a:extLst>
            </p:cNvPr>
            <p:cNvSpPr/>
            <p:nvPr>
              <p:custDataLst>
                <p:tags r:id="rId7"/>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a:extLst>
              <a:ext uri="{FF2B5EF4-FFF2-40B4-BE49-F238E27FC236}">
                <a16:creationId xmlns:a16="http://schemas.microsoft.com/office/drawing/2014/main" xmlns="" id="{81B73C8E-79CB-4F4E-829B-E13EEDDD322F}"/>
              </a:ext>
            </a:extLst>
          </p:cNvPr>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a,*p</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p>
          <a:p>
            <a:pPr defTabSz="363538">
              <a:lnSpc>
                <a:spcPct val="120000"/>
              </a:lnSpc>
            </a:pPr>
            <a:r>
              <a:rPr lang="en-US" altLang="zh-CN" sz="1600" smtClean="0">
                <a:solidFill>
                  <a:schemeClr val="bg1"/>
                </a:solidFill>
              </a:rPr>
              <a:t>float </a:t>
            </a:r>
            <a:r>
              <a:rPr lang="en-US" altLang="zh-CN" sz="1600">
                <a:solidFill>
                  <a:schemeClr val="bg1"/>
                </a:solidFill>
              </a:rPr>
              <a:t>b;</a:t>
            </a:r>
          </a:p>
          <a:p>
            <a:pPr defTabSz="363538">
              <a:lnSpc>
                <a:spcPct val="120000"/>
              </a:lnSpc>
            </a:pPr>
            <a:r>
              <a:rPr lang="en-US" altLang="zh-CN" sz="1600" smtClean="0">
                <a:solidFill>
                  <a:schemeClr val="bg1"/>
                </a:solidFill>
              </a:rPr>
              <a:t>p</a:t>
            </a:r>
            <a:r>
              <a:rPr lang="en-US" altLang="zh-CN" sz="1600">
                <a:solidFill>
                  <a:schemeClr val="bg1"/>
                </a:solidFill>
              </a:rPr>
              <a:t>=&amp;a</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p>
          <a:p>
            <a:pPr defTabSz="363538">
              <a:lnSpc>
                <a:spcPct val="120000"/>
              </a:lnSpc>
            </a:pPr>
            <a:r>
              <a:rPr lang="en-US" altLang="zh-CN" sz="1600" smtClean="0">
                <a:solidFill>
                  <a:schemeClr val="bg1"/>
                </a:solidFill>
              </a:rPr>
              <a:t>p</a:t>
            </a:r>
            <a:r>
              <a:rPr lang="en-US" altLang="zh-CN" sz="1600">
                <a:solidFill>
                  <a:schemeClr val="bg1"/>
                </a:solidFill>
              </a:rPr>
              <a:t>=&amp;b</a:t>
            </a:r>
            <a:r>
              <a:rPr lang="en-US" altLang="zh-CN" sz="1600" smtClean="0">
                <a:solidFill>
                  <a:schemeClr val="bg1"/>
                </a:solidFill>
              </a:rPr>
              <a:t>;		</a:t>
            </a:r>
            <a:r>
              <a:rPr lang="en-US" altLang="zh-CN" sz="1600" smtClean="0">
                <a:solidFill>
                  <a:srgbClr val="92D050"/>
                </a:solidFill>
              </a:rPr>
              <a:t>//</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p>
        </p:txBody>
      </p:sp>
      <p:sp>
        <p:nvSpPr>
          <p:cNvPr id="5" name="矩形 4"/>
          <p:cNvSpPr/>
          <p:nvPr/>
        </p:nvSpPr>
        <p:spPr>
          <a:xfrm>
            <a:off x="1569396" y="4816209"/>
            <a:ext cx="10142708" cy="923330"/>
          </a:xfrm>
          <a:prstGeom prst="rect">
            <a:avLst/>
          </a:prstGeom>
        </p:spPr>
        <p:txBody>
          <a:bodyPr wrap="square">
            <a:spAutoFit/>
          </a:bodyPr>
          <a:lstStyle/>
          <a:p>
            <a:pPr>
              <a:lnSpc>
                <a:spcPct val="150000"/>
              </a:lnSpc>
            </a:pPr>
            <a:r>
              <a:rPr lang="zh-CN" altLang="en-US">
                <a:solidFill>
                  <a:schemeClr val="bg1"/>
                </a:solidFill>
              </a:rPr>
              <a:t>void *指针是一种特殊的指针，不指向任何类型的数据。如果需要用此地址指向某类型的数据，应先对地址进行类型转换。</a:t>
            </a:r>
          </a:p>
        </p:txBody>
      </p:sp>
    </p:spTree>
    <p:custDataLst>
      <p:tags r:id="rId1"/>
    </p:custDataLst>
    <p:extLst>
      <p:ext uri="{BB962C8B-B14F-4D97-AF65-F5344CB8AC3E}">
        <p14:creationId xmlns:p14="http://schemas.microsoft.com/office/powerpoint/2010/main" xmlns="" val="258735936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 </a:t>
            </a:r>
            <a:r>
              <a:rPr lang="zh-CN" altLang="en-US" sz="1800" smtClean="0">
                <a:solidFill>
                  <a:srgbClr val="FFFFFF"/>
                </a:solidFill>
                <a:latin typeface="+mn-ea"/>
                <a:ea typeface="+mn-ea"/>
              </a:rPr>
              <a:t>要</a:t>
            </a:r>
            <a:r>
              <a:rPr lang="zh-CN" altLang="en-US" sz="1800">
                <a:solidFill>
                  <a:srgbClr val="FFFFFF"/>
                </a:solidFill>
                <a:latin typeface="+mn-ea"/>
                <a:ea typeface="+mn-ea"/>
              </a:rPr>
              <a:t>深入掌握在对数组的操作中正确地使用指针，搞清楚指针的指向。</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a:t>
            </a:r>
            <a:r>
              <a:rPr lang="zh-CN" altLang="en-US" sz="1600" smtClean="0">
                <a:solidFill>
                  <a:srgbClr val="92D050"/>
                </a:solidFill>
              </a:rPr>
              <a:t>变量</a:t>
            </a:r>
            <a:endParaRPr lang="en-US" altLang="zh-CN" sz="1600" smtClean="0">
              <a:solidFill>
                <a:srgbClr val="92D050"/>
              </a:solidFill>
            </a:endParaRPr>
          </a:p>
          <a:p>
            <a:pPr defTabSz="363538">
              <a:lnSpc>
                <a:spcPct val="120000"/>
              </a:lnSpc>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xmlns="" val="427891586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int main()</a:t>
            </a:r>
          </a:p>
          <a:p>
            <a:pPr defTabSz="363538"/>
            <a:r>
              <a:rPr lang="en-US" altLang="zh-CN" sz="1400"/>
              <a:t>{	void swap(int *p1,int *p2</a:t>
            </a:r>
            <a:r>
              <a:rPr lang="en-US" altLang="zh-CN" sz="1400" smtClean="0"/>
              <a:t>);	</a:t>
            </a:r>
            <a:r>
              <a:rPr lang="en-US" altLang="zh-CN" sz="1400" smtClean="0">
                <a:solidFill>
                  <a:srgbClr val="008000"/>
                </a:solidFill>
              </a:rPr>
              <a:t>//</a:t>
            </a:r>
            <a:r>
              <a:rPr lang="zh-CN" altLang="en-US" sz="1400">
                <a:solidFill>
                  <a:srgbClr val="008000"/>
                </a:solidFill>
              </a:rPr>
              <a:t>对</a:t>
            </a:r>
            <a:r>
              <a:rPr lang="en-US" altLang="zh-CN" sz="1400">
                <a:solidFill>
                  <a:srgbClr val="008000"/>
                </a:solidFill>
              </a:rPr>
              <a:t>swap</a:t>
            </a:r>
            <a:r>
              <a:rPr lang="zh-CN" altLang="en-US" sz="1400">
                <a:solidFill>
                  <a:srgbClr val="008000"/>
                </a:solidFill>
              </a:rPr>
              <a:t>函数的声明 </a:t>
            </a:r>
          </a:p>
          <a:p>
            <a:pPr defTabSz="363538"/>
            <a:r>
              <a:rPr lang="zh-CN" altLang="en-US" sz="1400"/>
              <a:t>	</a:t>
            </a:r>
            <a:r>
              <a:rPr lang="en-US" altLang="zh-CN" sz="1400"/>
              <a:t>int a,b;</a:t>
            </a:r>
          </a:p>
          <a:p>
            <a:pPr defTabSz="363538"/>
            <a:r>
              <a:rPr lang="en-US" altLang="zh-CN" sz="1400"/>
              <a:t>	int *pointer_1,*pointer_2</a:t>
            </a:r>
            <a:r>
              <a:rPr lang="en-US" altLang="zh-CN" sz="1400" smtClean="0"/>
              <a:t>;	</a:t>
            </a:r>
            <a:r>
              <a:rPr lang="en-US" altLang="zh-CN" sz="1400">
                <a:solidFill>
                  <a:srgbClr val="008000"/>
                </a:solidFill>
              </a:rPr>
              <a:t>//</a:t>
            </a:r>
            <a:r>
              <a:rPr lang="zh-CN" altLang="en-US" sz="1400">
                <a:solidFill>
                  <a:srgbClr val="008000"/>
                </a:solidFill>
              </a:rPr>
              <a:t>定义两个</a:t>
            </a:r>
            <a:r>
              <a:rPr lang="en-US" altLang="zh-CN" sz="1400">
                <a:solidFill>
                  <a:srgbClr val="008000"/>
                </a:solidFill>
              </a:rPr>
              <a:t>int *</a:t>
            </a:r>
            <a:r>
              <a:rPr lang="zh-CN" altLang="en-US" sz="1400">
                <a:solidFill>
                  <a:srgbClr val="008000"/>
                </a:solidFill>
              </a:rPr>
              <a:t>型的指针变量</a:t>
            </a:r>
          </a:p>
          <a:p>
            <a:pPr defTabSz="363538"/>
            <a:r>
              <a:rPr lang="zh-CN" altLang="en-US" sz="1400"/>
              <a:t>	</a:t>
            </a:r>
            <a:r>
              <a:rPr lang="en-US" altLang="zh-CN" sz="1400"/>
              <a:t>printf("please enter a and b:");</a:t>
            </a:r>
          </a:p>
          <a:p>
            <a:pPr defTabSz="363538"/>
            <a:r>
              <a:rPr lang="en-US" altLang="zh-CN" sz="1400"/>
              <a:t>	scanf("%d,%d",&amp;a,&amp;b</a:t>
            </a:r>
            <a:r>
              <a:rPr lang="en-US" altLang="zh-CN" sz="1400" smtClean="0"/>
              <a:t>);		</a:t>
            </a:r>
            <a:r>
              <a:rPr lang="en-US" altLang="zh-CN" sz="1400">
                <a:solidFill>
                  <a:srgbClr val="008000"/>
                </a:solidFill>
              </a:rPr>
              <a:t>//</a:t>
            </a:r>
            <a:r>
              <a:rPr lang="zh-CN" altLang="en-US" sz="1400">
                <a:solidFill>
                  <a:srgbClr val="008000"/>
                </a:solidFill>
              </a:rPr>
              <a:t>输入两个整数</a:t>
            </a:r>
          </a:p>
          <a:p>
            <a:pPr defTabSz="363538"/>
            <a:r>
              <a:rPr lang="zh-CN" altLang="en-US" sz="1400"/>
              <a:t>	</a:t>
            </a:r>
            <a:r>
              <a:rPr lang="en-US" altLang="zh-CN" sz="1400"/>
              <a:t>pointer_1=&amp;a</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pointer_1</a:t>
            </a:r>
            <a:r>
              <a:rPr lang="zh-CN" altLang="en-US" sz="1400">
                <a:solidFill>
                  <a:srgbClr val="008000"/>
                </a:solidFill>
              </a:rPr>
              <a:t>指向</a:t>
            </a:r>
            <a:r>
              <a:rPr lang="en-US" altLang="zh-CN" sz="1400">
                <a:solidFill>
                  <a:srgbClr val="008000"/>
                </a:solidFill>
              </a:rPr>
              <a:t>a</a:t>
            </a:r>
          </a:p>
          <a:p>
            <a:pPr defTabSz="363538"/>
            <a:r>
              <a:rPr lang="en-US" altLang="zh-CN" sz="1400"/>
              <a:t>	pointer_2=&amp;b</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pointer_2</a:t>
            </a:r>
            <a:r>
              <a:rPr lang="zh-CN" altLang="en-US" sz="1400">
                <a:solidFill>
                  <a:srgbClr val="008000"/>
                </a:solidFill>
              </a:rPr>
              <a:t>指向</a:t>
            </a:r>
            <a:r>
              <a:rPr lang="en-US" altLang="zh-CN" sz="1400">
                <a:solidFill>
                  <a:srgbClr val="008000"/>
                </a:solidFill>
              </a:rPr>
              <a:t>b </a:t>
            </a:r>
          </a:p>
          <a:p>
            <a:pPr defTabSz="363538"/>
            <a:r>
              <a:rPr lang="en-US" altLang="zh-CN" sz="1400"/>
              <a:t>	if(a&lt;b) swap(pointer_1,pointer_2</a:t>
            </a:r>
            <a:r>
              <a:rPr lang="en-US" altLang="zh-CN" sz="1400" smtClean="0"/>
              <a:t>);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a:t>
            </a:r>
          </a:p>
          <a:p>
            <a:pPr defTabSz="363538"/>
            <a:r>
              <a:rPr lang="zh-CN" altLang="en-US" sz="1400"/>
              <a:t>	</a:t>
            </a:r>
            <a:r>
              <a:rPr lang="en-US" altLang="zh-CN" sz="1400"/>
              <a:t>printf("max=%d,min=%d\n",a,b); </a:t>
            </a:r>
            <a:r>
              <a:rPr lang="en-US" altLang="zh-CN" sz="1400" smtClean="0"/>
              <a:t>	</a:t>
            </a:r>
            <a:r>
              <a:rPr lang="en-US" altLang="zh-CN" sz="1400">
                <a:solidFill>
                  <a:srgbClr val="008000"/>
                </a:solidFill>
              </a:rPr>
              <a:t>//</a:t>
            </a:r>
            <a:r>
              <a:rPr lang="zh-CN" altLang="en-US" sz="1400">
                <a:solidFill>
                  <a:srgbClr val="008000"/>
                </a:solidFill>
              </a:rPr>
              <a:t>输出结果</a:t>
            </a:r>
          </a:p>
          <a:p>
            <a:pPr defTabSz="363538"/>
            <a:r>
              <a:rPr lang="zh-CN" altLang="en-US" sz="1400"/>
              <a:t>	</a:t>
            </a:r>
            <a:r>
              <a:rPr lang="en-US" altLang="zh-CN" sz="1400"/>
              <a:t>return 0;</a:t>
            </a:r>
          </a:p>
          <a:p>
            <a:pPr defTabSz="363538"/>
            <a:r>
              <a:rPr lang="en-US" altLang="zh-CN" sz="1400"/>
              <a:t>}</a:t>
            </a:r>
          </a:p>
          <a:p>
            <a:pPr defTabSz="363538"/>
            <a:endParaRPr lang="en-US" altLang="zh-CN" sz="1400"/>
          </a:p>
          <a:p>
            <a:pPr defTabSz="363538"/>
            <a:r>
              <a:rPr lang="en-US" altLang="zh-CN" sz="1400"/>
              <a:t>void swap(int *p1,int *p2</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a:r>
              <a:rPr lang="en-US" altLang="zh-CN" sz="1400"/>
              <a:t>{	int temp;</a:t>
            </a:r>
          </a:p>
          <a:p>
            <a:pPr defTabSz="363538"/>
            <a:r>
              <a:rPr lang="en-US" altLang="zh-CN" sz="1400"/>
              <a:t>	</a:t>
            </a:r>
            <a:r>
              <a:rPr lang="en-US" altLang="zh-CN" sz="1400">
                <a:solidFill>
                  <a:schemeClr val="accent6"/>
                </a:solidFill>
              </a:rPr>
              <a:t>temp=*p1</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a:r>
              <a:rPr lang="zh-CN" altLang="en-US" sz="1400"/>
              <a:t>	</a:t>
            </a:r>
            <a:r>
              <a:rPr lang="zh-CN" altLang="en-US" sz="1400">
                <a:solidFill>
                  <a:schemeClr val="accent6"/>
                </a:solidFill>
              </a:rPr>
              <a:t>*</a:t>
            </a:r>
            <a:r>
              <a:rPr lang="en-US" altLang="zh-CN" sz="1400">
                <a:solidFill>
                  <a:schemeClr val="accent6"/>
                </a:solidFill>
              </a:rPr>
              <a:t>p1=*p2;</a:t>
            </a:r>
          </a:p>
          <a:p>
            <a:pPr defTabSz="363538"/>
            <a:r>
              <a:rPr lang="en-US" altLang="zh-CN" sz="1400"/>
              <a:t>	</a:t>
            </a:r>
            <a:r>
              <a:rPr lang="en-US" altLang="zh-CN" sz="1400">
                <a:solidFill>
                  <a:schemeClr val="accent6"/>
                </a:solidFill>
              </a:rPr>
              <a:t>*p2=temp;</a:t>
            </a:r>
          </a:p>
          <a:p>
            <a:pPr defTabSz="363538"/>
            <a:r>
              <a:rPr lang="en-US" altLang="zh-CN" sz="1400" smtClean="0"/>
              <a:t>}	</a:t>
            </a:r>
            <a:r>
              <a:rPr lang="en-US" altLang="zh-CN" sz="1400" b="1" smtClean="0">
                <a:solidFill>
                  <a:srgbClr val="FF0000"/>
                </a:solidFill>
              </a:rPr>
              <a:t>//</a:t>
            </a:r>
            <a:r>
              <a:rPr lang="zh-CN" altLang="en-US" sz="1400" b="1" smtClean="0">
                <a:solidFill>
                  <a:srgbClr val="FF0000"/>
                </a:solidFill>
              </a:rPr>
              <a:t>本例交换</a:t>
            </a:r>
            <a:r>
              <a:rPr lang="en-US" altLang="zh-CN" sz="1400" b="1">
                <a:solidFill>
                  <a:srgbClr val="FF0000"/>
                </a:solidFill>
              </a:rPr>
              <a:t>a</a:t>
            </a:r>
            <a:r>
              <a:rPr lang="zh-CN" altLang="en-US" sz="1400" b="1">
                <a:solidFill>
                  <a:srgbClr val="FF0000"/>
                </a:solidFill>
              </a:rPr>
              <a:t>和</a:t>
            </a:r>
            <a:r>
              <a:rPr lang="en-US" altLang="zh-CN" sz="1400" b="1">
                <a:solidFill>
                  <a:srgbClr val="FF0000"/>
                </a:solidFill>
              </a:rPr>
              <a:t>b</a:t>
            </a:r>
            <a:r>
              <a:rPr lang="zh-CN" altLang="en-US" sz="1400" b="1">
                <a:solidFill>
                  <a:srgbClr val="FF0000"/>
                </a:solidFill>
              </a:rPr>
              <a:t>的值，而</a:t>
            </a:r>
            <a:r>
              <a:rPr lang="en-US" altLang="zh-CN" sz="1400" b="1">
                <a:solidFill>
                  <a:srgbClr val="FF0000"/>
                </a:solidFill>
              </a:rPr>
              <a:t>p1</a:t>
            </a:r>
            <a:r>
              <a:rPr lang="zh-CN" altLang="en-US" sz="1400" b="1">
                <a:solidFill>
                  <a:srgbClr val="FF0000"/>
                </a:solidFill>
              </a:rPr>
              <a:t>和</a:t>
            </a:r>
            <a:r>
              <a:rPr lang="en-US" altLang="zh-CN" sz="1400" b="1">
                <a:solidFill>
                  <a:srgbClr val="FF0000"/>
                </a:solidFill>
              </a:rPr>
              <a:t>p2</a:t>
            </a:r>
            <a:r>
              <a:rPr lang="zh-CN" altLang="en-US" sz="1400" b="1">
                <a:solidFill>
                  <a:srgbClr val="FF0000"/>
                </a:solidFill>
              </a:rPr>
              <a:t>的值不变。这恰和例</a:t>
            </a:r>
            <a:r>
              <a:rPr lang="en-US" altLang="zh-CN" sz="1400" b="1">
                <a:solidFill>
                  <a:srgbClr val="FF0000"/>
                </a:solidFill>
              </a:rPr>
              <a:t>8.2</a:t>
            </a:r>
            <a:r>
              <a:rPr lang="zh-CN" altLang="en-US" sz="1400" b="1" smtClean="0">
                <a:solidFill>
                  <a:srgbClr val="FF0000"/>
                </a:solidFill>
              </a:rPr>
              <a:t>相反</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xmlns="" val="4220246805"/>
              </p:ext>
            </p:extLst>
          </p:nvPr>
        </p:nvGraphicFramePr>
        <p:xfrm>
          <a:off x="56729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xmlns="" val="374273618"/>
              </p:ext>
            </p:extLst>
          </p:nvPr>
        </p:nvGraphicFramePr>
        <p:xfrm>
          <a:off x="3446712" y="392012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xmlns="" val="968305485"/>
              </p:ext>
            </p:extLst>
          </p:nvPr>
        </p:nvGraphicFramePr>
        <p:xfrm>
          <a:off x="9205545" y="4484761"/>
          <a:ext cx="2393420" cy="182880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xmlns="" val="573567405"/>
              </p:ext>
            </p:extLst>
          </p:nvPr>
        </p:nvGraphicFramePr>
        <p:xfrm>
          <a:off x="6326129" y="392012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smtClean="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xmlns="" val="951170596"/>
              </p:ext>
            </p:extLst>
          </p:nvPr>
        </p:nvGraphicFramePr>
        <p:xfrm>
          <a:off x="3481906" y="5372584"/>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xmlns="" val="892286558"/>
              </p:ext>
            </p:extLst>
          </p:nvPr>
        </p:nvGraphicFramePr>
        <p:xfrm>
          <a:off x="6326129" y="5375500"/>
          <a:ext cx="2393420" cy="158496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T w="12700" cmpd="sng">
                      <a:noFill/>
                    </a:lnT>
                    <a:lnB w="12700" cmpd="sng">
                      <a:noFill/>
                    </a:lnB>
                  </a:tcPr>
                </a:tc>
                <a:extLst>
                  <a:ext uri="{0D108BD9-81ED-4DB2-BD59-A6C34878D82A}">
                    <a16:rowId xmlns:a16="http://schemas.microsoft.com/office/drawing/2014/main" xmlns="" val="3602199498"/>
                  </a:ext>
                </a:extLst>
              </a:tr>
              <a:tr h="32400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5" cstate="print"/>
          <a:stretch>
            <a:fillRect/>
          </a:stretch>
        </p:blipFill>
        <p:spPr>
          <a:xfrm>
            <a:off x="8122340" y="762880"/>
            <a:ext cx="3476625" cy="838200"/>
          </a:xfrm>
          <a:prstGeom prst="rect">
            <a:avLst/>
          </a:prstGeom>
        </p:spPr>
      </p:pic>
    </p:spTree>
    <p:extLst>
      <p:ext uri="{BB962C8B-B14F-4D97-AF65-F5344CB8AC3E}">
        <p14:creationId xmlns:p14="http://schemas.microsoft.com/office/powerpoint/2010/main" xmlns="" val="3341527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5"/>
            <a:ext cx="10999304" cy="444128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(6) </a:t>
            </a:r>
            <a:r>
              <a:rPr lang="zh-CN" altLang="en-US" sz="1800">
                <a:solidFill>
                  <a:srgbClr val="FFFFFF"/>
                </a:solidFill>
                <a:latin typeface="+mn-ea"/>
                <a:ea typeface="+mn-ea"/>
              </a:rPr>
              <a:t>有关指针变量的归纳比较</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xmlns="" val="3255061223"/>
              </p:ext>
            </p:extLst>
          </p:nvPr>
        </p:nvGraphicFramePr>
        <p:xfrm>
          <a:off x="2829668" y="2159360"/>
          <a:ext cx="8640000" cy="3688080"/>
        </p:xfrm>
        <a:graphic>
          <a:graphicData uri="http://schemas.openxmlformats.org/drawingml/2006/table">
            <a:tbl>
              <a:tblPr firstRow="1">
                <a:tableStyleId>{5C22544A-7EE6-4342-B048-85BDC9FD1C3A}</a:tableStyleId>
              </a:tblPr>
              <a:tblGrid>
                <a:gridCol w="1440000">
                  <a:extLst>
                    <a:ext uri="{9D8B030D-6E8A-4147-A177-3AD203B41FA5}">
                      <a16:colId xmlns:a16="http://schemas.microsoft.com/office/drawing/2014/main" xmlns="" val="2019658562"/>
                    </a:ext>
                  </a:extLst>
                </a:gridCol>
                <a:gridCol w="1440000">
                  <a:extLst>
                    <a:ext uri="{9D8B030D-6E8A-4147-A177-3AD203B41FA5}">
                      <a16:colId xmlns:a16="http://schemas.microsoft.com/office/drawing/2014/main" xmlns="" val="2437286572"/>
                    </a:ext>
                  </a:extLst>
                </a:gridCol>
                <a:gridCol w="5760000">
                  <a:extLst>
                    <a:ext uri="{9D8B030D-6E8A-4147-A177-3AD203B41FA5}">
                      <a16:colId xmlns:a16="http://schemas.microsoft.com/office/drawing/2014/main" xmlns="" val="1367715841"/>
                    </a:ext>
                  </a:extLst>
                </a:gridCol>
              </a:tblGrid>
              <a:tr h="203413">
                <a:tc>
                  <a:txBody>
                    <a:bodyPr/>
                    <a:lstStyle/>
                    <a:p>
                      <a:pPr algn="ctr"/>
                      <a:r>
                        <a:rPr lang="zh-CN" altLang="en-US" sz="1600" smtClean="0"/>
                        <a:t>变量定义</a:t>
                      </a:r>
                      <a:endParaRPr lang="zh-CN" altLang="en-US" sz="1600"/>
                    </a:p>
                  </a:txBody>
                  <a:tcPr/>
                </a:tc>
                <a:tc>
                  <a:txBody>
                    <a:bodyPr/>
                    <a:lstStyle/>
                    <a:p>
                      <a:pPr algn="ctr"/>
                      <a:r>
                        <a:rPr lang="zh-CN" altLang="en-US" sz="1600" smtClean="0"/>
                        <a:t>类型表示</a:t>
                      </a:r>
                      <a:endParaRPr lang="zh-CN" altLang="en-US" sz="1600"/>
                    </a:p>
                  </a:txBody>
                  <a:tcPr/>
                </a:tc>
                <a:tc>
                  <a:txBody>
                    <a:bodyPr/>
                    <a:lstStyle/>
                    <a:p>
                      <a:pPr algn="ctr"/>
                      <a:r>
                        <a:rPr lang="zh-CN" altLang="en-US" sz="1600" smtClean="0"/>
                        <a:t>含义</a:t>
                      </a:r>
                      <a:endParaRPr lang="zh-CN" altLang="en-US" sz="1600"/>
                    </a:p>
                  </a:txBody>
                  <a:tcPr/>
                </a:tc>
                <a:extLst>
                  <a:ext uri="{0D108BD9-81ED-4DB2-BD59-A6C34878D82A}">
                    <a16:rowId xmlns:a16="http://schemas.microsoft.com/office/drawing/2014/main" xmlns="" val="3801599171"/>
                  </a:ext>
                </a:extLst>
              </a:tr>
              <a:tr h="203413">
                <a:tc>
                  <a:txBody>
                    <a:bodyPr/>
                    <a:lstStyle/>
                    <a:p>
                      <a:r>
                        <a:rPr lang="en-US" altLang="zh-CN" sz="1600" smtClean="0"/>
                        <a:t>int i;</a:t>
                      </a:r>
                      <a:endParaRPr lang="zh-CN" altLang="en-US" sz="1600"/>
                    </a:p>
                  </a:txBody>
                  <a:tcPr/>
                </a:tc>
                <a:tc>
                  <a:txBody>
                    <a:bodyPr/>
                    <a:lstStyle/>
                    <a:p>
                      <a:r>
                        <a:rPr lang="en-US" altLang="zh-CN" sz="1600" smtClean="0"/>
                        <a:t>int</a:t>
                      </a:r>
                      <a:endParaRPr lang="zh-CN" altLang="en-US" sz="1600"/>
                    </a:p>
                  </a:txBody>
                  <a:tcPr/>
                </a:tc>
                <a:tc>
                  <a:txBody>
                    <a:bodyPr/>
                    <a:lstStyle/>
                    <a:p>
                      <a:r>
                        <a:rPr lang="zh-CN" altLang="en-US" sz="1600" smtClean="0"/>
                        <a:t>定义整型变量</a:t>
                      </a:r>
                      <a:r>
                        <a:rPr lang="en-US" altLang="zh-CN" sz="1600" smtClean="0"/>
                        <a:t>i</a:t>
                      </a:r>
                      <a:endParaRPr lang="zh-CN" altLang="en-US" sz="1600"/>
                    </a:p>
                  </a:txBody>
                  <a:tcPr/>
                </a:tc>
                <a:extLst>
                  <a:ext uri="{0D108BD9-81ED-4DB2-BD59-A6C34878D82A}">
                    <a16:rowId xmlns:a16="http://schemas.microsoft.com/office/drawing/2014/main" xmlns="" val="1913977750"/>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zh-CN" altLang="en-US" sz="1600" smtClean="0"/>
                        <a:t>定义</a:t>
                      </a:r>
                      <a:r>
                        <a:rPr lang="en-US" altLang="zh-CN" sz="1600" smtClean="0"/>
                        <a:t>p</a:t>
                      </a:r>
                      <a:r>
                        <a:rPr lang="zh-CN" altLang="en-US" sz="1600" smtClean="0"/>
                        <a:t>为指向整型数据的指针变量</a:t>
                      </a:r>
                      <a:endParaRPr lang="zh-CN" altLang="en-US" sz="1600"/>
                    </a:p>
                  </a:txBody>
                  <a:tcPr/>
                </a:tc>
                <a:extLst>
                  <a:ext uri="{0D108BD9-81ED-4DB2-BD59-A6C34878D82A}">
                    <a16:rowId xmlns:a16="http://schemas.microsoft.com/office/drawing/2014/main" xmlns="" val="1201777523"/>
                  </a:ext>
                </a:extLst>
              </a:tr>
              <a:tr h="203413">
                <a:tc>
                  <a:txBody>
                    <a:bodyPr/>
                    <a:lstStyle/>
                    <a:p>
                      <a:r>
                        <a:rPr lang="en-US" altLang="zh-CN" sz="1600" smtClean="0"/>
                        <a:t>int a[5];</a:t>
                      </a:r>
                      <a:endParaRPr lang="zh-CN" altLang="en-US" sz="1600"/>
                    </a:p>
                  </a:txBody>
                  <a:tcPr/>
                </a:tc>
                <a:tc>
                  <a:txBody>
                    <a:bodyPr/>
                    <a:lstStyle/>
                    <a:p>
                      <a:r>
                        <a:rPr lang="en-US" altLang="zh-CN" sz="1600" smtClean="0"/>
                        <a:t>int [5]</a:t>
                      </a:r>
                      <a:endParaRPr lang="zh-CN" altLang="en-US" sz="1600"/>
                    </a:p>
                  </a:txBody>
                  <a:tcPr/>
                </a:tc>
                <a:tc>
                  <a:txBody>
                    <a:bodyPr/>
                    <a:lstStyle/>
                    <a:p>
                      <a:r>
                        <a:rPr lang="zh-CN" altLang="en-US" sz="1600" smtClean="0"/>
                        <a:t>定义整型数组</a:t>
                      </a:r>
                      <a:r>
                        <a:rPr lang="en-US" altLang="zh-CN" sz="1600" smtClean="0"/>
                        <a:t>a</a:t>
                      </a:r>
                      <a:r>
                        <a:rPr lang="zh-CN" altLang="en-US" sz="1600" smtClean="0"/>
                        <a:t>，它有</a:t>
                      </a:r>
                      <a:r>
                        <a:rPr lang="en-US" altLang="zh-CN" sz="1600" smtClean="0"/>
                        <a:t>5</a:t>
                      </a:r>
                      <a:r>
                        <a:rPr lang="zh-CN" altLang="en-US" sz="1600" smtClean="0"/>
                        <a:t>个元素</a:t>
                      </a:r>
                      <a:endParaRPr lang="zh-CN" altLang="en-US" sz="1600"/>
                    </a:p>
                  </a:txBody>
                  <a:tcPr/>
                </a:tc>
                <a:extLst>
                  <a:ext uri="{0D108BD9-81ED-4DB2-BD59-A6C34878D82A}">
                    <a16:rowId xmlns:a16="http://schemas.microsoft.com/office/drawing/2014/main" xmlns="" val="270744034"/>
                  </a:ext>
                </a:extLst>
              </a:tr>
              <a:tr h="203413">
                <a:tc>
                  <a:txBody>
                    <a:bodyPr/>
                    <a:lstStyle/>
                    <a:p>
                      <a:r>
                        <a:rPr lang="en-US" altLang="zh-CN" sz="1600" smtClean="0"/>
                        <a:t>int *p[4];</a:t>
                      </a:r>
                      <a:endParaRPr lang="zh-CN" altLang="en-US" sz="1600"/>
                    </a:p>
                  </a:txBody>
                  <a:tcPr/>
                </a:tc>
                <a:tc>
                  <a:txBody>
                    <a:bodyPr/>
                    <a:lstStyle/>
                    <a:p>
                      <a:r>
                        <a:rPr lang="en-US" altLang="zh-CN" sz="1600" smtClean="0"/>
                        <a:t>int *[4]</a:t>
                      </a:r>
                      <a:endParaRPr lang="zh-CN" altLang="en-US" sz="1600"/>
                    </a:p>
                  </a:txBody>
                  <a:tcPr/>
                </a:tc>
                <a:tc>
                  <a:txBody>
                    <a:bodyPr/>
                    <a:lstStyle/>
                    <a:p>
                      <a:r>
                        <a:rPr lang="zh-CN" altLang="en-US" sz="1600" smtClean="0"/>
                        <a:t>定义指针数组</a:t>
                      </a:r>
                      <a:r>
                        <a:rPr lang="en-US" altLang="zh-CN" sz="1600" smtClean="0"/>
                        <a:t>p</a:t>
                      </a:r>
                      <a:r>
                        <a:rPr lang="zh-CN" altLang="en-US" sz="1600" smtClean="0"/>
                        <a:t>，它由</a:t>
                      </a:r>
                      <a:r>
                        <a:rPr lang="en-US" altLang="zh-CN" sz="1600" smtClean="0"/>
                        <a:t>4</a:t>
                      </a:r>
                      <a:r>
                        <a:rPr lang="zh-CN" altLang="en-US" sz="1600" smtClean="0"/>
                        <a:t>个指向整型数据的指针元素组成</a:t>
                      </a:r>
                      <a:endParaRPr lang="zh-CN" altLang="en-US" sz="1600"/>
                    </a:p>
                  </a:txBody>
                  <a:tcPr/>
                </a:tc>
                <a:extLst>
                  <a:ext uri="{0D108BD9-81ED-4DB2-BD59-A6C34878D82A}">
                    <a16:rowId xmlns:a16="http://schemas.microsoft.com/office/drawing/2014/main" xmlns="" val="1119741503"/>
                  </a:ext>
                </a:extLst>
              </a:tr>
              <a:tr h="203413">
                <a:tc>
                  <a:txBody>
                    <a:bodyPr/>
                    <a:lstStyle/>
                    <a:p>
                      <a:r>
                        <a:rPr lang="en-US" altLang="zh-CN" sz="1600" smtClean="0"/>
                        <a:t>int (*p)[4];</a:t>
                      </a:r>
                      <a:endParaRPr lang="zh-CN" altLang="en-US" sz="1600"/>
                    </a:p>
                  </a:txBody>
                  <a:tcPr/>
                </a:tc>
                <a:tc>
                  <a:txBody>
                    <a:bodyPr/>
                    <a:lstStyle/>
                    <a:p>
                      <a:r>
                        <a:rPr lang="en-US" altLang="zh-CN" sz="1600" smtClean="0"/>
                        <a:t>int (</a:t>
                      </a:r>
                      <a:r>
                        <a:rPr lang="zh-CN" altLang="en-US" sz="1600" smtClean="0"/>
                        <a:t>*</a:t>
                      </a:r>
                      <a:r>
                        <a:rPr lang="en-US" altLang="zh-CN" sz="1600" smtClean="0"/>
                        <a:t>)[4]</a:t>
                      </a:r>
                      <a:endParaRPr lang="zh-CN" altLang="en-US" sz="1600"/>
                    </a:p>
                  </a:txBody>
                  <a:tcPr/>
                </a:tc>
                <a:tc>
                  <a:txBody>
                    <a:bodyPr/>
                    <a:lstStyle/>
                    <a:p>
                      <a:r>
                        <a:rPr lang="en-US" altLang="zh-CN" sz="1600" smtClean="0"/>
                        <a:t>p</a:t>
                      </a:r>
                      <a:r>
                        <a:rPr lang="zh-CN" altLang="en-US" sz="1600" smtClean="0"/>
                        <a:t>为指向包含</a:t>
                      </a:r>
                      <a:r>
                        <a:rPr lang="en-US" altLang="zh-CN" sz="1600" smtClean="0"/>
                        <a:t>4</a:t>
                      </a:r>
                      <a:r>
                        <a:rPr lang="zh-CN" altLang="en-US" sz="1600" smtClean="0"/>
                        <a:t>个元素的一维数组的指针变量</a:t>
                      </a:r>
                      <a:endParaRPr lang="zh-CN" altLang="en-US" sz="1600"/>
                    </a:p>
                  </a:txBody>
                  <a:tcPr/>
                </a:tc>
                <a:extLst>
                  <a:ext uri="{0D108BD9-81ED-4DB2-BD59-A6C34878D82A}">
                    <a16:rowId xmlns:a16="http://schemas.microsoft.com/office/drawing/2014/main" xmlns="" val="3971301158"/>
                  </a:ext>
                </a:extLst>
              </a:tr>
              <a:tr h="203413">
                <a:tc>
                  <a:txBody>
                    <a:bodyPr/>
                    <a:lstStyle/>
                    <a:p>
                      <a:r>
                        <a:rPr lang="en-US" altLang="zh-CN" sz="1600" smtClean="0"/>
                        <a:t>int f();</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f</a:t>
                      </a:r>
                      <a:r>
                        <a:rPr lang="zh-CN" altLang="en-US" sz="1600" smtClean="0"/>
                        <a:t>为返回整型函数值的函数</a:t>
                      </a:r>
                      <a:endParaRPr lang="zh-CN" altLang="en-US" sz="1600"/>
                    </a:p>
                  </a:txBody>
                  <a:tcPr/>
                </a:tc>
                <a:extLst>
                  <a:ext uri="{0D108BD9-81ED-4DB2-BD59-A6C34878D82A}">
                    <a16:rowId xmlns:a16="http://schemas.microsoft.com/office/drawing/2014/main" xmlns="" val="2084134501"/>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为返回一个指针的函数，该指针指向整型数据</a:t>
                      </a:r>
                      <a:endParaRPr lang="zh-CN" altLang="en-US" sz="1600"/>
                    </a:p>
                  </a:txBody>
                  <a:tcPr/>
                </a:tc>
                <a:extLst>
                  <a:ext uri="{0D108BD9-81ED-4DB2-BD59-A6C34878D82A}">
                    <a16:rowId xmlns:a16="http://schemas.microsoft.com/office/drawing/2014/main" xmlns="" val="2845529674"/>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为指向函数的指针，该函数返回一个整型值</a:t>
                      </a:r>
                      <a:endParaRPr lang="zh-CN" altLang="en-US" sz="1600"/>
                    </a:p>
                  </a:txBody>
                  <a:tcPr/>
                </a:tc>
                <a:extLst>
                  <a:ext uri="{0D108BD9-81ED-4DB2-BD59-A6C34878D82A}">
                    <a16:rowId xmlns:a16="http://schemas.microsoft.com/office/drawing/2014/main" xmlns="" val="3142859998"/>
                  </a:ext>
                </a:extLst>
              </a:tr>
              <a:tr h="203413">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en-US" altLang="zh-CN" sz="1600" smtClean="0"/>
                        <a:t>p</a:t>
                      </a:r>
                      <a:r>
                        <a:rPr lang="zh-CN" altLang="en-US" sz="1600" smtClean="0"/>
                        <a:t>是一个指针变量，它指向一个指向整型数据的指针变量</a:t>
                      </a:r>
                      <a:endParaRPr lang="zh-CN" altLang="en-US" sz="1600"/>
                    </a:p>
                  </a:txBody>
                  <a:tcPr/>
                </a:tc>
                <a:extLst>
                  <a:ext uri="{0D108BD9-81ED-4DB2-BD59-A6C34878D82A}">
                    <a16:rowId xmlns:a16="http://schemas.microsoft.com/office/drawing/2014/main" xmlns="" val="1425500177"/>
                  </a:ext>
                </a:extLst>
              </a:tr>
              <a:tr h="203413">
                <a:tc>
                  <a:txBody>
                    <a:bodyPr/>
                    <a:lstStyle/>
                    <a:p>
                      <a:r>
                        <a:rPr lang="en-US" altLang="zh-CN" sz="1600" smtClean="0"/>
                        <a:t>void *p;</a:t>
                      </a:r>
                      <a:endParaRPr lang="zh-CN" altLang="en-US" sz="1600"/>
                    </a:p>
                  </a:txBody>
                  <a:tcPr/>
                </a:tc>
                <a:tc>
                  <a:txBody>
                    <a:bodyPr/>
                    <a:lstStyle/>
                    <a:p>
                      <a:r>
                        <a:rPr lang="en-US" altLang="zh-CN" sz="1600" smtClean="0"/>
                        <a:t>void *</a:t>
                      </a:r>
                      <a:endParaRPr lang="zh-CN" altLang="en-US" sz="1600"/>
                    </a:p>
                  </a:txBody>
                  <a:tcPr/>
                </a:tc>
                <a:tc>
                  <a:txBody>
                    <a:bodyPr/>
                    <a:lstStyle/>
                    <a:p>
                      <a:r>
                        <a:rPr lang="en-US" altLang="zh-CN" sz="1600" smtClean="0"/>
                        <a:t>p</a:t>
                      </a:r>
                      <a:r>
                        <a:rPr lang="zh-CN" altLang="en-US" sz="1600" smtClean="0"/>
                        <a:t>是一个指针变量，基类型为</a:t>
                      </a:r>
                      <a:r>
                        <a:rPr lang="en-US" altLang="zh-CN" sz="1600" smtClean="0"/>
                        <a:t>void(</a:t>
                      </a:r>
                      <a:r>
                        <a:rPr lang="zh-CN" altLang="en-US" sz="1600" smtClean="0"/>
                        <a:t>空类型</a:t>
                      </a:r>
                      <a:r>
                        <a:rPr lang="en-US" altLang="zh-CN" sz="1600" smtClean="0"/>
                        <a:t>)</a:t>
                      </a:r>
                      <a:r>
                        <a:rPr lang="zh-CN" altLang="en-US" sz="1600" smtClean="0"/>
                        <a:t>，不指向具体的对象</a:t>
                      </a:r>
                      <a:endParaRPr lang="zh-CN" altLang="en-US" sz="1600"/>
                    </a:p>
                  </a:txBody>
                  <a:tcPr/>
                </a:tc>
                <a:extLst>
                  <a:ext uri="{0D108BD9-81ED-4DB2-BD59-A6C34878D82A}">
                    <a16:rowId xmlns:a16="http://schemas.microsoft.com/office/drawing/2014/main" xmlns="" val="1315542496"/>
                  </a:ext>
                </a:extLst>
              </a:tr>
            </a:tbl>
          </a:graphicData>
        </a:graphic>
      </p:graphicFrame>
    </p:spTree>
    <p:custDataLst>
      <p:tags r:id="rId1"/>
    </p:custDataLst>
    <p:extLst>
      <p:ext uri="{BB962C8B-B14F-4D97-AF65-F5344CB8AC3E}">
        <p14:creationId xmlns:p14="http://schemas.microsoft.com/office/powerpoint/2010/main" xmlns="" val="250993962"/>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(7) </a:t>
            </a:r>
            <a:r>
              <a:rPr lang="zh-CN" altLang="en-US" sz="1800" smtClean="0">
                <a:solidFill>
                  <a:srgbClr val="FFFFFF"/>
                </a:solidFill>
                <a:latin typeface="+mn-ea"/>
                <a:ea typeface="+mn-ea"/>
              </a:rPr>
              <a:t>指针运算</a:t>
            </a:r>
            <a:endParaRPr lang="en-US" altLang="zh-CN" sz="1800" smtClean="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smtClean="0">
                <a:solidFill>
                  <a:srgbClr val="FFFFFF"/>
                </a:solidFill>
                <a:latin typeface="+mn-ea"/>
                <a:ea typeface="+mn-ea"/>
              </a:rPr>
              <a:t>指针</a:t>
            </a:r>
            <a:r>
              <a:rPr lang="zh-CN" altLang="en-US">
                <a:solidFill>
                  <a:srgbClr val="FFFFFF"/>
                </a:solidFill>
                <a:latin typeface="+mn-ea"/>
                <a:ea typeface="+mn-ea"/>
              </a:rPr>
              <a:t>变量加（减）一个</a:t>
            </a:r>
            <a:r>
              <a:rPr lang="zh-CN" altLang="en-US" smtClean="0">
                <a:solidFill>
                  <a:srgbClr val="FFFFFF"/>
                </a:solidFill>
                <a:latin typeface="+mn-ea"/>
                <a:ea typeface="+mn-ea"/>
              </a:rPr>
              <a:t>整数。</a:t>
            </a:r>
            <a:endParaRPr lang="en-US" altLang="zh-CN" smtClean="0">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② 指针</a:t>
            </a:r>
            <a:r>
              <a:rPr lang="zh-CN" altLang="en-US">
                <a:solidFill>
                  <a:srgbClr val="FFFFFF"/>
                </a:solidFill>
                <a:latin typeface="+mn-ea"/>
                <a:ea typeface="+mn-ea"/>
              </a:rPr>
              <a:t>变量赋值。将一个变量地址赋给一个指针变量。 不应把一个整数赋给指针变量。</a:t>
            </a: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③ 两</a:t>
            </a:r>
            <a:r>
              <a:rPr lang="zh-CN" altLang="en-US">
                <a:solidFill>
                  <a:srgbClr val="FFFFFF"/>
                </a:solidFill>
                <a:latin typeface="+mn-ea"/>
                <a:ea typeface="+mn-ea"/>
              </a:rPr>
              <a:t>个指针变量可以相减</a:t>
            </a:r>
            <a:r>
              <a:rPr lang="zh-CN" altLang="en-US" smtClean="0">
                <a:solidFill>
                  <a:srgbClr val="FFFFFF"/>
                </a:solidFill>
                <a:latin typeface="+mn-ea"/>
                <a:ea typeface="+mn-ea"/>
              </a:rPr>
              <a:t>。如果</a:t>
            </a:r>
            <a:r>
              <a:rPr lang="zh-CN" altLang="en-US">
                <a:solidFill>
                  <a:srgbClr val="FFFFFF"/>
                </a:solidFill>
                <a:latin typeface="+mn-ea"/>
                <a:ea typeface="+mn-ea"/>
              </a:rPr>
              <a:t>两个指针变量都指向同一个数组中的元素，则两个指针变量值之差是两个指针之间的元素</a:t>
            </a:r>
            <a:r>
              <a:rPr lang="zh-CN" altLang="en-US" smtClean="0">
                <a:solidFill>
                  <a:srgbClr val="FFFFFF"/>
                </a:solidFill>
                <a:latin typeface="+mn-ea"/>
                <a:ea typeface="+mn-ea"/>
              </a:rPr>
              <a:t>个数。</a:t>
            </a:r>
            <a:endParaRPr lang="en-US" altLang="zh-CN" smtClean="0">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a:t>
            </a:r>
            <a:r>
              <a:rPr lang="zh-CN" altLang="en-US" smtClean="0">
                <a:solidFill>
                  <a:srgbClr val="FFFFFF"/>
                </a:solidFill>
                <a:latin typeface="+mn-ea"/>
                <a:ea typeface="+mn-ea"/>
              </a:rPr>
              <a:t>比较。若</a:t>
            </a:r>
            <a:r>
              <a:rPr lang="zh-CN" altLang="en-US">
                <a:solidFill>
                  <a:srgbClr val="FFFFFF"/>
                </a:solidFill>
                <a:latin typeface="+mn-ea"/>
                <a:ea typeface="+mn-ea"/>
              </a:rPr>
              <a:t>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r>
              <a:rPr lang="zh-CN" altLang="en-US" smtClean="0">
                <a:solidFill>
                  <a:srgbClr val="FFFFFF"/>
                </a:solidFill>
                <a:latin typeface="+mn-ea"/>
                <a:ea typeface="+mn-ea"/>
              </a:rPr>
              <a:t>。</a:t>
            </a:r>
            <a:endParaRPr lang="zh-CN" altLang="en-US">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		</a:t>
            </a:r>
            <a:r>
              <a:rPr lang="en-US" altLang="zh-CN" sz="1600" smtClean="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p>
        </p:txBody>
      </p:sp>
      <p:sp>
        <p:nvSpPr>
          <p:cNvPr id="9" name="圆角矩形 8">
            <a:extLst>
              <a:ext uri="{FF2B5EF4-FFF2-40B4-BE49-F238E27FC236}">
                <a16:creationId xmlns:a16="http://schemas.microsoft.com/office/drawing/2014/main" xmlns="" id="{81B73C8E-79CB-4F4E-829B-E13EEDDD322F}"/>
              </a:ext>
            </a:extLst>
          </p:cNvPr>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p=&amp;a;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变量</a:t>
            </a:r>
            <a:r>
              <a:rPr lang="en-US" altLang="zh-CN" sz="1600">
                <a:solidFill>
                  <a:srgbClr val="92D050"/>
                </a:solidFill>
              </a:rPr>
              <a:t>a</a:t>
            </a:r>
            <a:r>
              <a:rPr lang="zh-CN" altLang="en-US" sz="1600">
                <a:solidFill>
                  <a:srgbClr val="92D050"/>
                </a:solidFill>
              </a:rPr>
              <a:t>的地址赋给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p=array; </a:t>
            </a:r>
            <a:r>
              <a:rPr lang="en-US" altLang="zh-CN" sz="1600" smtClean="0">
                <a:solidFill>
                  <a:srgbClr val="92D050"/>
                </a:solidFill>
              </a:rPr>
              <a:t>	//</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首元素地址赋给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p=&amp;array[i</a:t>
            </a:r>
            <a:r>
              <a:rPr lang="en-US" altLang="zh-CN" sz="1600" smtClean="0">
                <a:solidFill>
                  <a:schemeClr val="bg1"/>
                </a:solidFill>
              </a:rPr>
              <a:t>];	</a:t>
            </a:r>
            <a:r>
              <a:rPr lang="en-US" altLang="zh-CN" sz="1600" smtClean="0">
                <a:solidFill>
                  <a:srgbClr val="92D050"/>
                </a:solidFill>
              </a:rPr>
              <a:t>//</a:t>
            </a:r>
            <a:r>
              <a:rPr lang="zh-CN" altLang="en-US" sz="1600" smtClean="0">
                <a:solidFill>
                  <a:srgbClr val="92D050"/>
                </a:solidFill>
              </a:rPr>
              <a:t>将</a:t>
            </a:r>
            <a:r>
              <a:rPr lang="zh-CN" altLang="en-US" sz="1600">
                <a:solidFill>
                  <a:srgbClr val="92D050"/>
                </a:solidFill>
              </a:rPr>
              <a:t>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a:solidFill>
                  <a:schemeClr val="bg1"/>
                </a:solidFill>
              </a:rPr>
              <a:t>p=max</a:t>
            </a:r>
            <a:r>
              <a:rPr lang="en-US" altLang="zh-CN" sz="1600" smtClean="0">
                <a:solidFill>
                  <a:schemeClr val="bg1"/>
                </a:solidFill>
              </a:rPr>
              <a:t>;	</a:t>
            </a:r>
            <a:r>
              <a:rPr lang="en-US" altLang="zh-CN" sz="1600" smtClean="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smtClean="0">
                <a:solidFill>
                  <a:srgbClr val="92D050"/>
                </a:solidFill>
              </a:rPr>
              <a:t>p</a:t>
            </a:r>
            <a:endParaRPr lang="zh-CN" altLang="en-US" sz="1600">
              <a:solidFill>
                <a:srgbClr val="92D050"/>
              </a:solidFill>
            </a:endParaRPr>
          </a:p>
          <a:p>
            <a:pPr defTabSz="363538">
              <a:lnSpc>
                <a:spcPct val="120000"/>
              </a:lnSpc>
            </a:pPr>
            <a:r>
              <a:rPr lang="en-US" altLang="zh-CN" sz="1600" smtClean="0">
                <a:solidFill>
                  <a:schemeClr val="bg1"/>
                </a:solidFill>
              </a:rPr>
              <a:t>p1=p2;</a:t>
            </a:r>
            <a:r>
              <a:rPr lang="en-US" altLang="zh-CN" sz="1600" smtClean="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smtClean="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xmlns="" val="3617540533"/>
              </p:ext>
            </p:extLst>
          </p:nvPr>
        </p:nvGraphicFramePr>
        <p:xfrm>
          <a:off x="10037046" y="3514419"/>
          <a:ext cx="1260000" cy="14935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720000">
                  <a:extLst>
                    <a:ext uri="{9D8B030D-6E8A-4147-A177-3AD203B41FA5}">
                      <a16:colId xmlns:a16="http://schemas.microsoft.com/office/drawing/2014/main" xmlns="" val="2830740394"/>
                    </a:ext>
                  </a:extLst>
                </a:gridCol>
              </a:tblGrid>
              <a:tr h="159474">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159474">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a[0]</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xmlns="" val="178712775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a[1]</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267216354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a[2]</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848072173"/>
                  </a:ext>
                </a:extLst>
              </a:tr>
              <a:tr h="159474">
                <a:tc>
                  <a:txBody>
                    <a:bodyPr/>
                    <a:lstStyle/>
                    <a:p>
                      <a:r>
                        <a:rPr lang="en-US" altLang="zh-CN" sz="1400" smtClean="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a[3]</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771019068"/>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a[4]</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3747436585"/>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a[5]</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563760208"/>
                  </a:ext>
                </a:extLst>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xmlns="" val="226520556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(8) </a:t>
            </a:r>
            <a:r>
              <a:rPr lang="zh-CN" altLang="en-US" sz="1800" smtClean="0">
                <a:solidFill>
                  <a:srgbClr val="FFFFFF"/>
                </a:solidFill>
                <a:latin typeface="+mn-ea"/>
                <a:ea typeface="+mn-ea"/>
              </a:rPr>
              <a:t>指针</a:t>
            </a:r>
            <a:r>
              <a:rPr lang="zh-CN" altLang="en-US" sz="1800">
                <a:solidFill>
                  <a:srgbClr val="FFFFFF"/>
                </a:solidFill>
                <a:latin typeface="+mn-ea"/>
                <a:ea typeface="+mn-ea"/>
              </a:rPr>
              <a:t>变量可以有空值，即该指针变量不指向任何变量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en-US" altLang="zh-CN" sz="1800" smtClean="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a:t>
            </a:r>
            <a:r>
              <a:rPr lang="zh-CN" altLang="en-US" sz="1800" smtClean="0">
                <a:solidFill>
                  <a:srgbClr val="FFFFFF"/>
                </a:solidFill>
                <a:latin typeface="+mn-ea"/>
                <a:ea typeface="+mn-ea"/>
              </a:rPr>
              <a:t>定义</a:t>
            </a:r>
            <a:r>
              <a:rPr lang="zh-CN" altLang="en-US" sz="1800">
                <a:solidFill>
                  <a:srgbClr val="FFFFFF"/>
                </a:solidFill>
                <a:latin typeface="+mn-ea"/>
                <a:ea typeface="+mn-ea"/>
              </a:rPr>
              <a:t>：</a:t>
            </a:r>
            <a:r>
              <a:rPr lang="en-US" altLang="zh-CN" sz="1800" smtClean="0">
                <a:solidFill>
                  <a:srgbClr val="FFFFFF"/>
                </a:solidFill>
                <a:latin typeface="+mn-ea"/>
                <a:ea typeface="+mn-ea"/>
              </a:rPr>
              <a:t>#</a:t>
            </a:r>
            <a:r>
              <a:rPr lang="en-US" altLang="zh-CN" sz="1800">
                <a:solidFill>
                  <a:srgbClr val="FFFFFF"/>
                </a:solidFill>
                <a:latin typeface="+mn-ea"/>
                <a:ea typeface="+mn-ea"/>
              </a:rPr>
              <a:t>define NULL 0</a:t>
            </a:r>
          </a:p>
          <a:p>
            <a:pPr>
              <a:lnSpc>
                <a:spcPct val="150000"/>
              </a:lnSpc>
              <a:spcBef>
                <a:spcPct val="0"/>
              </a:spcBef>
              <a:buNone/>
            </a:pPr>
            <a:r>
              <a:rPr lang="zh-CN" altLang="en-US" sz="1800" smtClean="0">
                <a:solidFill>
                  <a:srgbClr val="FFFFFF"/>
                </a:solidFill>
                <a:latin typeface="+mn-ea"/>
                <a:ea typeface="+mn-ea"/>
              </a:rPr>
              <a:t>它</a:t>
            </a:r>
            <a:r>
              <a:rPr lang="zh-CN" altLang="en-US" sz="1800">
                <a:solidFill>
                  <a:srgbClr val="FFFFFF"/>
                </a:solidFill>
                <a:latin typeface="+mn-ea"/>
                <a:ea typeface="+mn-ea"/>
              </a:rPr>
              <a:t>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a:t>
            </a:r>
            <a:r>
              <a:rPr lang="zh-CN" altLang="en-US" sz="1800" smtClean="0">
                <a:solidFill>
                  <a:srgbClr val="FFFFFF"/>
                </a:solidFill>
                <a:latin typeface="+mn-ea"/>
                <a:ea typeface="+mn-ea"/>
              </a:rPr>
              <a:t>比较。</a:t>
            </a:r>
            <a:endParaRPr lang="zh-CN" altLang="en-US"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a:extLst>
              <a:ext uri="{FF2B5EF4-FFF2-40B4-BE49-F238E27FC236}">
                <a16:creationId xmlns:a16="http://schemas.microsoft.com/office/drawing/2014/main" xmlns="" id="{17545ED2-DA8A-47EF-94D4-E66974757BFA}"/>
              </a:ext>
            </a:extLst>
          </p:cNvPr>
          <p:cNvGrpSpPr/>
          <p:nvPr/>
        </p:nvGrpSpPr>
        <p:grpSpPr>
          <a:xfrm>
            <a:off x="1322260" y="3017809"/>
            <a:ext cx="9105790" cy="1037202"/>
            <a:chOff x="8582294" y="4088153"/>
            <a:chExt cx="9396544" cy="1037202"/>
          </a:xfrm>
        </p:grpSpPr>
        <p:sp>
          <p:nvSpPr>
            <p:cNvPr id="11" name="MH_Other_1">
              <a:extLst>
                <a:ext uri="{FF2B5EF4-FFF2-40B4-BE49-F238E27FC236}">
                  <a16:creationId xmlns:a16="http://schemas.microsoft.com/office/drawing/2014/main" xmlns=""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6"/>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7"/>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a:extLst>
              <a:ext uri="{FF2B5EF4-FFF2-40B4-BE49-F238E27FC236}">
                <a16:creationId xmlns:a16="http://schemas.microsoft.com/office/drawing/2014/main" xmlns="" id="{81B73C8E-79CB-4F4E-829B-E13EEDDD322F}"/>
              </a:ext>
            </a:extLst>
          </p:cNvPr>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Tree>
    <p:custDataLst>
      <p:tags r:id="rId1"/>
    </p:custDataLst>
    <p:extLst>
      <p:ext uri="{BB962C8B-B14F-4D97-AF65-F5344CB8AC3E}">
        <p14:creationId xmlns:p14="http://schemas.microsoft.com/office/powerpoint/2010/main" xmlns="" val="1536021610"/>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smtClean="0">
                <a:solidFill>
                  <a:srgbClr val="FFFFFF"/>
                </a:solidFill>
                <a:latin typeface="+mn-ea"/>
                <a:ea typeface="+mn-ea"/>
              </a:rPr>
              <a:t>指针的优点：</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提高</a:t>
            </a:r>
            <a:r>
              <a:rPr lang="zh-CN" altLang="en-US" sz="2000" b="1">
                <a:solidFill>
                  <a:srgbClr val="FFFFFF"/>
                </a:solidFill>
                <a:latin typeface="+mn-ea"/>
                <a:ea typeface="+mn-ea"/>
              </a:rPr>
              <a:t>程序效率</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在</a:t>
            </a:r>
            <a:r>
              <a:rPr lang="zh-CN" altLang="en-US" sz="2000" b="1">
                <a:solidFill>
                  <a:srgbClr val="FFFFFF"/>
                </a:solidFill>
                <a:latin typeface="+mn-ea"/>
                <a:ea typeface="+mn-ea"/>
              </a:rPr>
              <a:t>调用函数时当指针指向的变量的值改变时，这些值能够为主调函数使用，即可以从函数调用得到多个可改变的值</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可以</a:t>
            </a:r>
            <a:r>
              <a:rPr lang="zh-CN" altLang="en-US" sz="2000" b="1">
                <a:solidFill>
                  <a:srgbClr val="FFFFFF"/>
                </a:solidFill>
                <a:latin typeface="+mn-ea"/>
                <a:ea typeface="+mn-ea"/>
              </a:rPr>
              <a:t>实现动态存储分配</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smtClean="0">
              <a:solidFill>
                <a:srgbClr val="FFFFFF"/>
              </a:solidFill>
              <a:latin typeface="+mn-ea"/>
              <a:ea typeface="+mn-ea"/>
            </a:endParaRPr>
          </a:p>
          <a:p>
            <a:pPr>
              <a:lnSpc>
                <a:spcPct val="150000"/>
              </a:lnSpc>
              <a:spcBef>
                <a:spcPct val="0"/>
              </a:spcBef>
              <a:buNone/>
            </a:pPr>
            <a:r>
              <a:rPr lang="zh-CN" altLang="en-US" sz="2000" b="1">
                <a:solidFill>
                  <a:srgbClr val="FFFFFF"/>
                </a:solidFill>
                <a:latin typeface="+mn-ea"/>
                <a:ea typeface="+mn-ea"/>
              </a:rPr>
              <a:t>如果使用指针不当，会出现隐蔽的、难以发现和排除的故障。因此，使用指针要十分</a:t>
            </a:r>
            <a:r>
              <a:rPr lang="zh-CN" altLang="en-US" sz="2000" b="1" smtClean="0">
                <a:solidFill>
                  <a:srgbClr val="FFFFFF"/>
                </a:solidFill>
                <a:latin typeface="+mn-ea"/>
                <a:ea typeface="+mn-ea"/>
              </a:rPr>
              <a:t>小心谨慎。</a:t>
            </a:r>
            <a:endParaRPr lang="zh-CN" altLang="en-US" sz="2000" b="1">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xmlns="" val="5057806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8" name="圆角矩形 12">
            <a:extLst>
              <a:ext uri="{FF2B5EF4-FFF2-40B4-BE49-F238E27FC236}">
                <a16:creationId xmlns:a16="http://schemas.microsoft.com/office/drawing/2014/main" xmlns="" id="{0F049BFC-9696-4323-94B2-76251E60074B}"/>
              </a:ext>
            </a:extLst>
          </p:cNvPr>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void swap(int *p1,int *p2</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a:r>
              <a:rPr lang="en-US" altLang="zh-CN" sz="1400"/>
              <a:t>{	int temp;</a:t>
            </a:r>
          </a:p>
          <a:p>
            <a:pPr defTabSz="363538"/>
            <a:r>
              <a:rPr lang="en-US" altLang="zh-CN" sz="1400"/>
              <a:t>	</a:t>
            </a:r>
            <a:r>
              <a:rPr lang="en-US" altLang="zh-CN" sz="1400">
                <a:solidFill>
                  <a:schemeClr val="tx1"/>
                </a:solidFill>
              </a:rPr>
              <a:t>temp=*p1;	</a:t>
            </a:r>
            <a:r>
              <a:rPr lang="en-US" altLang="zh-CN" sz="1400"/>
              <a:t>		</a:t>
            </a:r>
            <a:r>
              <a:rPr lang="en-US" altLang="zh-CN" sz="1400" smtClean="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a:r>
              <a:rPr lang="zh-CN" altLang="en-US" sz="1400"/>
              <a:t>	</a:t>
            </a:r>
            <a:r>
              <a:rPr lang="zh-CN" altLang="en-US" sz="1400">
                <a:solidFill>
                  <a:schemeClr val="tx1"/>
                </a:solidFill>
              </a:rPr>
              <a:t>*</a:t>
            </a:r>
            <a:r>
              <a:rPr lang="en-US" altLang="zh-CN" sz="1400">
                <a:solidFill>
                  <a:schemeClr val="tx1"/>
                </a:solidFill>
              </a:rPr>
              <a:t>p1=*p2;</a:t>
            </a:r>
          </a:p>
          <a:p>
            <a:pPr defTabSz="363538"/>
            <a:r>
              <a:rPr lang="en-US" altLang="zh-CN" sz="1400">
                <a:solidFill>
                  <a:schemeClr val="tx1"/>
                </a:solidFill>
              </a:rPr>
              <a:t>	*p2=temp;</a:t>
            </a:r>
          </a:p>
          <a:p>
            <a:pPr defTabSz="363538"/>
            <a:r>
              <a:rPr lang="en-US" altLang="zh-CN" sz="1400"/>
              <a:t>}</a:t>
            </a:r>
            <a:endParaRPr lang="en-US" altLang="zh-CN" sz="1400" dirty="0"/>
          </a:p>
        </p:txBody>
      </p:sp>
      <p:pic>
        <p:nvPicPr>
          <p:cNvPr id="40" name="图片 39">
            <a:extLst>
              <a:ext uri="{FF2B5EF4-FFF2-40B4-BE49-F238E27FC236}">
                <a16:creationId xmlns:a16="http://schemas.microsoft.com/office/drawing/2014/main" xmlns="" id="{EC7F420D-6316-480A-A6EA-5B56568F664C}"/>
              </a:ext>
            </a:extLst>
          </p:cNvPr>
          <p:cNvPicPr>
            <a:picLocks noChangeAspect="1"/>
          </p:cNvPicPr>
          <p:nvPr/>
        </p:nvPicPr>
        <p:blipFill>
          <a:blip r:embed="rId5" cstate="print"/>
          <a:stretch>
            <a:fillRect/>
          </a:stretch>
        </p:blipFill>
        <p:spPr>
          <a:xfrm>
            <a:off x="3166463" y="2569926"/>
            <a:ext cx="552450" cy="542925"/>
          </a:xfrm>
          <a:prstGeom prst="rect">
            <a:avLst/>
          </a:prstGeom>
        </p:spPr>
      </p:pic>
      <p:sp>
        <p:nvSpPr>
          <p:cNvPr id="41" name="圆角矩形 12">
            <a:extLst>
              <a:ext uri="{FF2B5EF4-FFF2-40B4-BE49-F238E27FC236}">
                <a16:creationId xmlns:a16="http://schemas.microsoft.com/office/drawing/2014/main" xmlns="" id="{0F049BFC-9696-4323-94B2-76251E60074B}"/>
              </a:ext>
            </a:extLst>
          </p:cNvPr>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*p1,int *p2</a:t>
            </a:r>
            <a:r>
              <a:rPr lang="en-US" altLang="zh-CN" sz="1400" smtClean="0">
                <a:solidFill>
                  <a:schemeClr val="tx1"/>
                </a:solidFill>
              </a:rPr>
              <a:t>)</a:t>
            </a:r>
            <a:endParaRPr lang="en-US" altLang="zh-CN" sz="1400">
              <a:solidFill>
                <a:schemeClr val="tx1"/>
              </a:solidFill>
            </a:endParaRPr>
          </a:p>
          <a:p>
            <a:pPr defTabSz="363538"/>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p>
          <a:p>
            <a:pPr defTabSz="363538"/>
            <a:r>
              <a:rPr lang="en-US" altLang="zh-CN" sz="1400">
                <a:solidFill>
                  <a:schemeClr val="tx1"/>
                </a:solidFill>
              </a:rPr>
              <a:t>	</a:t>
            </a:r>
            <a:r>
              <a:rPr lang="en-US" altLang="zh-CN" sz="1400" smtClean="0">
                <a:solidFill>
                  <a:schemeClr val="accent1"/>
                </a:solidFill>
              </a:rPr>
              <a:t>*temp</a:t>
            </a:r>
            <a:r>
              <a:rPr lang="en-US" altLang="zh-CN" sz="1400">
                <a:solidFill>
                  <a:schemeClr val="accent1"/>
                </a:solidFill>
              </a:rPr>
              <a:t>=*p1</a:t>
            </a:r>
            <a:r>
              <a:rPr lang="en-US" altLang="zh-CN" sz="1400" smtClean="0">
                <a:solidFill>
                  <a:schemeClr val="accent1"/>
                </a:solidFill>
              </a:rPr>
              <a:t>;</a:t>
            </a:r>
          </a:p>
          <a:p>
            <a:pPr defTabSz="363538"/>
            <a:r>
              <a:rPr lang="en-US" altLang="zh-CN" sz="1400" smtClean="0">
                <a:solidFill>
                  <a:schemeClr val="tx1"/>
                </a:solidFill>
              </a:rPr>
              <a:t> </a:t>
            </a:r>
            <a:r>
              <a:rPr lang="zh-CN" altLang="en-US" sz="1400">
                <a:solidFill>
                  <a:schemeClr val="tx1"/>
                </a:solidFill>
              </a:rPr>
              <a:t>	*</a:t>
            </a:r>
            <a:r>
              <a:rPr lang="en-US" altLang="zh-CN" sz="1400">
                <a:solidFill>
                  <a:schemeClr val="tx1"/>
                </a:solidFill>
              </a:rPr>
              <a:t>p1=*p2;</a:t>
            </a:r>
          </a:p>
          <a:p>
            <a:pPr defTabSz="363538"/>
            <a:r>
              <a:rPr lang="en-US" altLang="zh-CN" sz="1400">
                <a:solidFill>
                  <a:schemeClr val="tx1"/>
                </a:solidFill>
              </a:rPr>
              <a:t>	*p2</a:t>
            </a:r>
            <a:r>
              <a:rPr lang="en-US" altLang="zh-CN" sz="1400" smtClean="0">
                <a:solidFill>
                  <a:schemeClr val="tx1"/>
                </a:solidFill>
              </a:rPr>
              <a:t>=*temp</a:t>
            </a:r>
            <a:r>
              <a:rPr lang="en-US" altLang="zh-CN" sz="1400">
                <a:solidFill>
                  <a:schemeClr val="tx1"/>
                </a:solidFill>
              </a:rPr>
              <a:t>;</a:t>
            </a:r>
          </a:p>
          <a:p>
            <a:pPr defTabSz="363538"/>
            <a:r>
              <a:rPr lang="en-US" altLang="zh-CN" sz="1400">
                <a:solidFill>
                  <a:schemeClr val="tx1"/>
                </a:solidFill>
              </a:rPr>
              <a:t>}</a:t>
            </a:r>
            <a:endParaRPr lang="en-US" altLang="zh-CN" sz="1400" dirty="0">
              <a:solidFill>
                <a:schemeClr val="tx1"/>
              </a:solidFill>
            </a:endParaRPr>
          </a:p>
        </p:txBody>
      </p:sp>
      <p:pic>
        <p:nvPicPr>
          <p:cNvPr id="43" name="图片 42">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6735124" y="2017476"/>
            <a:ext cx="542925" cy="552450"/>
          </a:xfrm>
          <a:prstGeom prst="rect">
            <a:avLst/>
          </a:prstGeom>
        </p:spPr>
      </p:pic>
      <p:sp>
        <p:nvSpPr>
          <p:cNvPr id="44" name="MH_Desc_1"/>
          <p:cNvSpPr/>
          <p:nvPr>
            <p:custDataLst>
              <p:tags r:id="rId1"/>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smtClean="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a:t>
            </a:r>
            <a:r>
              <a:rPr lang="zh-CN" altLang="en-US" sz="1600" smtClean="0">
                <a:solidFill>
                  <a:schemeClr val="tx1"/>
                </a:solidFill>
              </a:rPr>
              <a:t>而</a:t>
            </a:r>
            <a:r>
              <a:rPr lang="en-US" altLang="zh-CN" sz="1600" smtClean="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a:t>
            </a:r>
            <a:r>
              <a:rPr lang="zh-CN" altLang="en-US" sz="1600" smtClean="0">
                <a:solidFill>
                  <a:schemeClr val="tx1"/>
                </a:solidFill>
              </a:rPr>
              <a:t>对</a:t>
            </a:r>
            <a:r>
              <a:rPr lang="en-US" altLang="zh-CN" sz="1600" smtClean="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a:extLst>
              <a:ext uri="{FF2B5EF4-FFF2-40B4-BE49-F238E27FC236}">
                <a16:creationId xmlns:a16="http://schemas.microsoft.com/office/drawing/2014/main" xmlns="" id="{0F049BFC-9696-4323-94B2-76251E60074B}"/>
              </a:ext>
            </a:extLst>
          </p:cNvPr>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tx1"/>
                </a:solidFill>
              </a:rPr>
              <a:t>void swap(int x</a:t>
            </a:r>
            <a:r>
              <a:rPr lang="en-US" altLang="zh-CN" sz="1400" smtClean="0">
                <a:solidFill>
                  <a:schemeClr val="tx1"/>
                </a:solidFill>
              </a:rPr>
              <a:t>,int y)</a:t>
            </a:r>
            <a:endParaRPr lang="en-US" altLang="zh-CN" sz="1400">
              <a:solidFill>
                <a:schemeClr val="tx1"/>
              </a:solidFill>
            </a:endParaRPr>
          </a:p>
          <a:p>
            <a:pPr defTabSz="363538"/>
            <a:r>
              <a:rPr lang="en-US" altLang="zh-CN" sz="1400" smtClean="0">
                <a:solidFill>
                  <a:schemeClr val="tx1"/>
                </a:solidFill>
              </a:rPr>
              <a:t>{</a:t>
            </a:r>
            <a:r>
              <a:rPr lang="en-US" altLang="zh-CN" sz="1400">
                <a:solidFill>
                  <a:schemeClr val="tx1"/>
                </a:solidFill>
              </a:rPr>
              <a:t>	int </a:t>
            </a:r>
            <a:r>
              <a:rPr lang="en-US" altLang="zh-CN" sz="1400" smtClean="0">
                <a:solidFill>
                  <a:schemeClr val="tx1"/>
                </a:solidFill>
              </a:rPr>
              <a:t>temp</a:t>
            </a:r>
            <a:r>
              <a:rPr lang="en-US" altLang="zh-CN" sz="1400">
                <a:solidFill>
                  <a:schemeClr val="tx1"/>
                </a:solidFill>
              </a:rPr>
              <a:t>;</a:t>
            </a:r>
          </a:p>
          <a:p>
            <a:pPr defTabSz="363538"/>
            <a:r>
              <a:rPr lang="en-US" altLang="zh-CN" sz="1400">
                <a:solidFill>
                  <a:schemeClr val="tx1"/>
                </a:solidFill>
              </a:rPr>
              <a:t>	</a:t>
            </a:r>
            <a:r>
              <a:rPr lang="en-US" altLang="zh-CN" sz="1400" smtClean="0">
                <a:solidFill>
                  <a:schemeClr val="tx1"/>
                </a:solidFill>
              </a:rPr>
              <a:t>temp=x;</a:t>
            </a:r>
          </a:p>
          <a:p>
            <a:pPr defTabSz="363538"/>
            <a:r>
              <a:rPr lang="en-US" altLang="zh-CN" sz="1400" smtClean="0">
                <a:solidFill>
                  <a:schemeClr val="tx1"/>
                </a:solidFill>
              </a:rPr>
              <a:t> </a:t>
            </a:r>
            <a:r>
              <a:rPr lang="zh-CN" altLang="en-US" sz="1400">
                <a:solidFill>
                  <a:schemeClr val="tx1"/>
                </a:solidFill>
              </a:rPr>
              <a:t>	</a:t>
            </a:r>
            <a:r>
              <a:rPr lang="en-US" altLang="zh-CN" sz="1400" smtClean="0">
                <a:solidFill>
                  <a:schemeClr val="tx1"/>
                </a:solidFill>
              </a:rPr>
              <a:t>x=y;</a:t>
            </a:r>
            <a:endParaRPr lang="en-US" altLang="zh-CN" sz="1400">
              <a:solidFill>
                <a:schemeClr val="tx1"/>
              </a:solidFill>
            </a:endParaRPr>
          </a:p>
          <a:p>
            <a:pPr defTabSz="363538"/>
            <a:r>
              <a:rPr lang="en-US" altLang="zh-CN" sz="1400">
                <a:solidFill>
                  <a:schemeClr val="tx1"/>
                </a:solidFill>
              </a:rPr>
              <a:t>	</a:t>
            </a:r>
            <a:r>
              <a:rPr lang="en-US" altLang="zh-CN" sz="1400" smtClean="0">
                <a:solidFill>
                  <a:schemeClr val="tx1"/>
                </a:solidFill>
              </a:rPr>
              <a:t>y=temp</a:t>
            </a:r>
            <a:r>
              <a:rPr lang="en-US" altLang="zh-CN" sz="1400">
                <a:solidFill>
                  <a:schemeClr val="tx1"/>
                </a:solidFill>
              </a:rPr>
              <a:t>;</a:t>
            </a:r>
          </a:p>
          <a:p>
            <a:pPr defTabSz="363538"/>
            <a:r>
              <a:rPr lang="en-US" altLang="zh-CN" sz="1400">
                <a:solidFill>
                  <a:schemeClr val="tx1"/>
                </a:solidFill>
              </a:rPr>
              <a:t>}</a:t>
            </a:r>
            <a:endParaRPr lang="en-US" altLang="zh-CN" sz="1400" dirty="0">
              <a:solidFill>
                <a:schemeClr val="tx1"/>
              </a:solidFill>
            </a:endParaRPr>
          </a:p>
        </p:txBody>
      </p:sp>
      <p:pic>
        <p:nvPicPr>
          <p:cNvPr id="51" name="图片 50">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10266265" y="2017476"/>
            <a:ext cx="542925" cy="552450"/>
          </a:xfrm>
          <a:prstGeom prst="rect">
            <a:avLst/>
          </a:prstGeom>
        </p:spPr>
      </p:pic>
      <p:sp>
        <p:nvSpPr>
          <p:cNvPr id="52" name="MH_Desc_1"/>
          <p:cNvSpPr/>
          <p:nvPr>
            <p:custDataLst>
              <p:tags r:id="rId2"/>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a:t>
            </a:r>
            <a:r>
              <a:rPr lang="zh-CN" altLang="en-US" sz="1600" smtClean="0">
                <a:solidFill>
                  <a:schemeClr val="tx1"/>
                </a:solidFill>
              </a:rPr>
              <a:t>给。</a:t>
            </a:r>
            <a:r>
              <a:rPr lang="zh-CN" altLang="en-US" sz="1600">
                <a:solidFill>
                  <a:schemeClr val="tx1"/>
                </a:solidFill>
              </a:rPr>
              <a:t>执行完</a:t>
            </a:r>
            <a:r>
              <a:rPr lang="en-US" altLang="zh-CN" sz="1600">
                <a:solidFill>
                  <a:schemeClr val="tx1"/>
                </a:solidFill>
              </a:rPr>
              <a:t>swap</a:t>
            </a:r>
            <a:r>
              <a:rPr lang="zh-CN" altLang="en-US" sz="1600">
                <a:solidFill>
                  <a:schemeClr val="tx1"/>
                </a:solidFill>
              </a:rPr>
              <a:t>函数后</a:t>
            </a:r>
            <a:r>
              <a:rPr lang="zh-CN" altLang="en-US" sz="1600" smtClean="0">
                <a:solidFill>
                  <a:schemeClr val="tx1"/>
                </a:solidFill>
              </a:rPr>
              <a:t>，</a:t>
            </a:r>
            <a:r>
              <a:rPr lang="en-US" altLang="zh-CN" sz="1600" smtClean="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a:t>
            </a:r>
            <a:r>
              <a:rPr lang="zh-CN" altLang="en-US" sz="1600" smtClean="0">
                <a:solidFill>
                  <a:schemeClr val="tx1"/>
                </a:solidFill>
              </a:rPr>
              <a:t>互换。</a:t>
            </a:r>
            <a:endParaRPr lang="en-US" altLang="zh-CN" sz="1600">
              <a:solidFill>
                <a:schemeClr val="tx1"/>
              </a:solidFill>
            </a:endParaRPr>
          </a:p>
        </p:txBody>
      </p:sp>
      <p:graphicFrame>
        <p:nvGraphicFramePr>
          <p:cNvPr id="57" name="表格 56"/>
          <p:cNvGraphicFramePr>
            <a:graphicFrameLocks noGrp="1"/>
          </p:cNvGraphicFramePr>
          <p:nvPr>
            <p:extLst>
              <p:ext uri="{D42A27DB-BD31-4B8C-83A1-F6EECF244321}">
                <p14:modId xmlns:p14="http://schemas.microsoft.com/office/powerpoint/2010/main" xmlns="" val="2498986500"/>
              </p:ext>
            </p:extLst>
          </p:nvPr>
        </p:nvGraphicFramePr>
        <p:xfrm>
          <a:off x="8255074"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xmlns="" val="479119075"/>
                    </a:ext>
                  </a:extLst>
                </a:gridCol>
                <a:gridCol w="208280">
                  <a:extLst>
                    <a:ext uri="{9D8B030D-6E8A-4147-A177-3AD203B41FA5}">
                      <a16:colId xmlns:a16="http://schemas.microsoft.com/office/drawing/2014/main" xmlns="" val="1335106484"/>
                    </a:ext>
                  </a:extLst>
                </a:gridCol>
                <a:gridCol w="578676">
                  <a:extLst>
                    <a:ext uri="{9D8B030D-6E8A-4147-A177-3AD203B41FA5}">
                      <a16:colId xmlns:a16="http://schemas.microsoft.com/office/drawing/2014/main" xmlns="" val="440846564"/>
                    </a:ext>
                  </a:extLst>
                </a:gridCol>
              </a:tblGrid>
              <a:tr h="115062">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115062">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152888">
                <a:tc>
                  <a:txBody>
                    <a:bodyPr/>
                    <a:lstStyle/>
                    <a:p>
                      <a:pPr algn="ctr"/>
                      <a:r>
                        <a:rPr lang="zh-CN" altLang="en-US" sz="1600" smtClean="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115062">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3390088585"/>
                  </a:ext>
                </a:extLst>
              </a:tr>
              <a:tr h="115062">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9849041"/>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xmlns="" val="2586956884"/>
              </p:ext>
            </p:extLst>
          </p:nvPr>
        </p:nvGraphicFramePr>
        <p:xfrm>
          <a:off x="9902119"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xmlns="" val="479119075"/>
                    </a:ext>
                  </a:extLst>
                </a:gridCol>
                <a:gridCol w="208280">
                  <a:extLst>
                    <a:ext uri="{9D8B030D-6E8A-4147-A177-3AD203B41FA5}">
                      <a16:colId xmlns:a16="http://schemas.microsoft.com/office/drawing/2014/main" xmlns="" val="1335106484"/>
                    </a:ext>
                  </a:extLst>
                </a:gridCol>
                <a:gridCol w="578676">
                  <a:extLst>
                    <a:ext uri="{9D8B030D-6E8A-4147-A177-3AD203B41FA5}">
                      <a16:colId xmlns:a16="http://schemas.microsoft.com/office/drawing/2014/main" xmlns="" val="440846564"/>
                    </a:ext>
                  </a:extLst>
                </a:gridCol>
              </a:tblGrid>
              <a:tr h="115062">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115062">
                <a:tc>
                  <a:txBody>
                    <a:bodyPr/>
                    <a:lstStyle/>
                    <a:p>
                      <a:pPr algn="ctr"/>
                      <a:r>
                        <a:rPr lang="en-US" altLang="zh-CN" sz="1600" smtClean="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smtClean="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115062">
                <a:tc>
                  <a:txBody>
                    <a:bodyPr/>
                    <a:lstStyle/>
                    <a:p>
                      <a:pPr algn="ctr"/>
                      <a:r>
                        <a:rPr lang="en-US" altLang="zh-CN" sz="1600" smtClean="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marT="0" marB="0" anchor="ctr">
                    <a:lnL w="12700" cmpd="sng">
                      <a:noFill/>
                    </a:lnL>
                    <a:lnR w="12700" cmpd="sng">
                      <a:noFill/>
                    </a:lnR>
                    <a:lnT w="12700" cmpd="sng">
                      <a:noFill/>
                    </a:lnT>
                    <a:lnB w="12700" cmpd="sng">
                      <a:noFill/>
                    </a:lnB>
                  </a:tcPr>
                </a:tc>
                <a:extLst>
                  <a:ext uri="{0D108BD9-81ED-4DB2-BD59-A6C34878D82A}">
                    <a16:rowId xmlns:a16="http://schemas.microsoft.com/office/drawing/2014/main" xmlns="" val="3390088585"/>
                  </a:ext>
                </a:extLst>
              </a:tr>
              <a:tr h="115062">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9849041"/>
                  </a:ext>
                </a:extLst>
              </a:tr>
            </a:tbl>
          </a:graphicData>
        </a:graphic>
      </p:graphicFrame>
    </p:spTree>
    <p:extLst>
      <p:ext uri="{BB962C8B-B14F-4D97-AF65-F5344CB8AC3E}">
        <p14:creationId xmlns:p14="http://schemas.microsoft.com/office/powerpoint/2010/main" xmlns="" val="2440112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5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2708</TotalTime>
  <Words>9845</Words>
  <Application>Microsoft Office PowerPoint</Application>
  <PresentationFormat>自定义</PresentationFormat>
  <Paragraphs>2073</Paragraphs>
  <Slides>83</Slides>
  <Notes>60</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幻灯片 1</vt:lpstr>
      <vt:lpstr>幻灯片 2</vt:lpstr>
      <vt:lpstr>指针变量</vt:lpstr>
      <vt:lpstr>使用指针变量的例子</vt:lpstr>
      <vt:lpstr>怎样定义指针变量</vt:lpstr>
      <vt:lpstr>怎样引用指针变量</vt:lpstr>
      <vt:lpstr>怎样引用指针变量</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多维数组元素的地址</vt:lpstr>
      <vt:lpstr>多维数组元素的地址</vt:lpstr>
      <vt:lpstr>指向数组元素的指针变量</vt:lpstr>
      <vt:lpstr>指向由m个元素组成的一维数组的指针变量</vt:lpstr>
      <vt:lpstr>指向由m个元素组成的一维数组的指针变量</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*指向函数的指针</vt:lpstr>
      <vt:lpstr>什么是函数的指针</vt:lpstr>
      <vt:lpstr>用函数指针变量调用函数</vt:lpstr>
      <vt:lpstr>怎样定义和使用指向函数的指针变量</vt:lpstr>
      <vt:lpstr>怎样定义和使用指向函数的指针变量</vt:lpstr>
      <vt:lpstr>用指向函数的指针作函数参数</vt:lpstr>
      <vt:lpstr>用指向函数的指针作函数参数</vt:lpstr>
      <vt:lpstr>*返回指针的函数</vt:lpstr>
      <vt:lpstr>返回指针值的函数</vt:lpstr>
      <vt:lpstr>返回指针值的函数</vt:lpstr>
      <vt:lpstr>返回指针值的函数</vt:lpstr>
      <vt:lpstr>*指针数组和多重指针</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void指针类型</vt:lpstr>
      <vt:lpstr>幻灯片 76</vt:lpstr>
      <vt:lpstr>幻灯片 77</vt:lpstr>
      <vt:lpstr>幻灯片 78</vt:lpstr>
      <vt:lpstr>幻灯片 79</vt:lpstr>
      <vt:lpstr>幻灯片 80</vt:lpstr>
      <vt:lpstr>幻灯片 81</vt:lpstr>
      <vt:lpstr>幻灯片 82</vt:lpstr>
      <vt:lpstr>幻灯片 83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254</cp:revision>
  <dcterms:created xsi:type="dcterms:W3CDTF">2017-08-03T06:51:45Z</dcterms:created>
  <dcterms:modified xsi:type="dcterms:W3CDTF">2017-08-28T06:17:35Z</dcterms:modified>
</cp:coreProperties>
</file>