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embeddings/oleObject1.bin" ContentType="application/vnd.openxmlformats-officedocument.oleObject"/>
  <Override PartName="/ppt/theme/theme2.xml" ContentType="application/vnd.openxmlformats-officedocument.them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2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3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4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notesSlides/notesSlide5.xml" ContentType="application/vnd.openxmlformats-officedocument.presentationml.notesSlide+xml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notesSlides/notesSlide6.xml" ContentType="application/vnd.openxmlformats-officedocument.presentationml.notesSlide+xml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notesSlides/notesSlide7.xml" ContentType="application/vnd.openxmlformats-officedocument.presentationml.notesSlide+xml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notesSlides/notesSlide8.xml" ContentType="application/vnd.openxmlformats-officedocument.presentationml.notesSlide+xml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notesSlides/notesSlide9.xml" ContentType="application/vnd.openxmlformats-officedocument.presentationml.notesSlide+xml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ppt/notesSlides/notesSlide12.xml" ContentType="application/vnd.openxmlformats-officedocument.presentationml.notesSlide+xml"/>
  <Override PartName="/ppt/embeddings/oleObject172.bin" ContentType="application/vnd.openxmlformats-officedocument.oleObject"/>
  <Override PartName="/ppt/embeddings/oleObject173.bin" ContentType="application/vnd.openxmlformats-officedocument.oleObject"/>
  <Override PartName="/ppt/embeddings/oleObject174.bin" ContentType="application/vnd.openxmlformats-officedocument.oleObject"/>
  <Override PartName="/ppt/embeddings/oleObject175.bin" ContentType="application/vnd.openxmlformats-officedocument.oleObject"/>
  <Override PartName="/ppt/embeddings/oleObject176.bin" ContentType="application/vnd.openxmlformats-officedocument.oleObject"/>
  <Override PartName="/ppt/embeddings/oleObject177.bin" ContentType="application/vnd.openxmlformats-officedocument.oleObject"/>
  <Override PartName="/ppt/embeddings/oleObject178.bin" ContentType="application/vnd.openxmlformats-officedocument.oleObject"/>
  <Override PartName="/ppt/notesSlides/notesSlide13.xml" ContentType="application/vnd.openxmlformats-officedocument.presentationml.notesSlide+xml"/>
  <Override PartName="/ppt/embeddings/oleObject179.bin" ContentType="application/vnd.openxmlformats-officedocument.oleObject"/>
  <Override PartName="/ppt/embeddings/oleObject180.bin" ContentType="application/vnd.openxmlformats-officedocument.oleObject"/>
  <Override PartName="/ppt/embeddings/oleObject181.bin" ContentType="application/vnd.openxmlformats-officedocument.oleObject"/>
  <Override PartName="/ppt/embeddings/oleObject182.bin" ContentType="application/vnd.openxmlformats-officedocument.oleObject"/>
  <Override PartName="/ppt/embeddings/oleObject183.bin" ContentType="application/vnd.openxmlformats-officedocument.oleObject"/>
  <Override PartName="/ppt/embeddings/oleObject184.bin" ContentType="application/vnd.openxmlformats-officedocument.oleObject"/>
  <Override PartName="/ppt/embeddings/oleObject185.bin" ContentType="application/vnd.openxmlformats-officedocument.oleObject"/>
  <Override PartName="/ppt/embeddings/oleObject186.bin" ContentType="application/vnd.openxmlformats-officedocument.oleObject"/>
  <Override PartName="/ppt/embeddings/oleObject187.bin" ContentType="application/vnd.openxmlformats-officedocument.oleObject"/>
  <Override PartName="/ppt/embeddings/oleObject188.bin" ContentType="application/vnd.openxmlformats-officedocument.oleObject"/>
  <Override PartName="/ppt/embeddings/oleObject189.bin" ContentType="application/vnd.openxmlformats-officedocument.oleObject"/>
  <Override PartName="/ppt/embeddings/oleObject190.bin" ContentType="application/vnd.openxmlformats-officedocument.oleObject"/>
  <Override PartName="/ppt/embeddings/oleObject191.bin" ContentType="application/vnd.openxmlformats-officedocument.oleObject"/>
  <Override PartName="/ppt/embeddings/oleObject192.bin" ContentType="application/vnd.openxmlformats-officedocument.oleObject"/>
  <Override PartName="/ppt/embeddings/oleObject193.bin" ContentType="application/vnd.openxmlformats-officedocument.oleObject"/>
  <Override PartName="/ppt/embeddings/oleObject194.bin" ContentType="application/vnd.openxmlformats-officedocument.oleObject"/>
  <Override PartName="/ppt/embeddings/oleObject195.bin" ContentType="application/vnd.openxmlformats-officedocument.oleObject"/>
  <Override PartName="/ppt/embeddings/oleObject196.bin" ContentType="application/vnd.openxmlformats-officedocument.oleObject"/>
  <Override PartName="/ppt/embeddings/oleObject197.bin" ContentType="application/vnd.openxmlformats-officedocument.oleObject"/>
  <Override PartName="/ppt/embeddings/oleObject198.bin" ContentType="application/vnd.openxmlformats-officedocument.oleObject"/>
  <Override PartName="/ppt/embeddings/oleObject19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313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62" r:id="rId11"/>
    <p:sldId id="361" r:id="rId12"/>
    <p:sldId id="337" r:id="rId13"/>
    <p:sldId id="352" r:id="rId14"/>
    <p:sldId id="360" r:id="rId15"/>
    <p:sldId id="340" r:id="rId16"/>
    <p:sldId id="341" r:id="rId17"/>
    <p:sldId id="353" r:id="rId18"/>
    <p:sldId id="354" r:id="rId19"/>
    <p:sldId id="355" r:id="rId20"/>
    <p:sldId id="356" r:id="rId21"/>
    <p:sldId id="357" r:id="rId22"/>
    <p:sldId id="344" r:id="rId23"/>
    <p:sldId id="363" r:id="rId24"/>
    <p:sldId id="351" r:id="rId25"/>
    <p:sldId id="359" r:id="rId26"/>
    <p:sldId id="347" r:id="rId27"/>
    <p:sldId id="348" r:id="rId28"/>
    <p:sldId id="349" r:id="rId29"/>
    <p:sldId id="350" r:id="rId30"/>
    <p:sldId id="35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0" autoAdjust="0"/>
  </p:normalViewPr>
  <p:slideViewPr>
    <p:cSldViewPr>
      <p:cViewPr varScale="1">
        <p:scale>
          <a:sx n="109" d="100"/>
          <a:sy n="109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5" Type="http://schemas.openxmlformats.org/officeDocument/2006/relationships/image" Target="../media/image86.wmf"/><Relationship Id="rId4" Type="http://schemas.openxmlformats.org/officeDocument/2006/relationships/image" Target="../media/image8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101.e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emf"/><Relationship Id="rId10" Type="http://schemas.openxmlformats.org/officeDocument/2006/relationships/image" Target="../media/image108.wmf"/><Relationship Id="rId4" Type="http://schemas.openxmlformats.org/officeDocument/2006/relationships/image" Target="../media/image102.emf"/><Relationship Id="rId9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14.wmf"/><Relationship Id="rId7" Type="http://schemas.openxmlformats.org/officeDocument/2006/relationships/image" Target="../media/image117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04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9" Type="http://schemas.openxmlformats.org/officeDocument/2006/relationships/image" Target="../media/image11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21.wmf"/><Relationship Id="rId7" Type="http://schemas.openxmlformats.org/officeDocument/2006/relationships/image" Target="../media/image117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0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0" Type="http://schemas.openxmlformats.org/officeDocument/2006/relationships/image" Target="../media/image106.wmf"/><Relationship Id="rId4" Type="http://schemas.openxmlformats.org/officeDocument/2006/relationships/image" Target="../media/image127.wmf"/><Relationship Id="rId9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4.wmf"/><Relationship Id="rId7" Type="http://schemas.openxmlformats.org/officeDocument/2006/relationships/image" Target="../media/image106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17.wmf"/><Relationship Id="rId5" Type="http://schemas.openxmlformats.org/officeDocument/2006/relationships/image" Target="../media/image104.wmf"/><Relationship Id="rId4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9.wmf"/><Relationship Id="rId7" Type="http://schemas.openxmlformats.org/officeDocument/2006/relationships/image" Target="../media/image106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1.wmf"/><Relationship Id="rId5" Type="http://schemas.openxmlformats.org/officeDocument/2006/relationships/image" Target="../media/image104.wmf"/><Relationship Id="rId4" Type="http://schemas.openxmlformats.org/officeDocument/2006/relationships/image" Target="../media/image1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5" Type="http://schemas.openxmlformats.org/officeDocument/2006/relationships/image" Target="../media/image147.wmf"/><Relationship Id="rId4" Type="http://schemas.openxmlformats.org/officeDocument/2006/relationships/image" Target="../media/image14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7" Type="http://schemas.openxmlformats.org/officeDocument/2006/relationships/image" Target="../media/image172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6" Type="http://schemas.openxmlformats.org/officeDocument/2006/relationships/image" Target="../media/image171.e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emf"/><Relationship Id="rId1" Type="http://schemas.openxmlformats.org/officeDocument/2006/relationships/image" Target="../media/image1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11" Type="http://schemas.openxmlformats.org/officeDocument/2006/relationships/image" Target="../media/image163.wmf"/><Relationship Id="rId5" Type="http://schemas.openxmlformats.org/officeDocument/2006/relationships/image" Target="../media/image179.emf"/><Relationship Id="rId10" Type="http://schemas.openxmlformats.org/officeDocument/2006/relationships/image" Target="../media/image184.e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19.w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8.wmf"/><Relationship Id="rId4" Type="http://schemas.openxmlformats.org/officeDocument/2006/relationships/image" Target="../media/image42.emf"/><Relationship Id="rId9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11" Type="http://schemas.openxmlformats.org/officeDocument/2006/relationships/image" Target="../media/image59.w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72.emf"/><Relationship Id="rId18" Type="http://schemas.openxmlformats.org/officeDocument/2006/relationships/image" Target="../media/image77.emf"/><Relationship Id="rId3" Type="http://schemas.openxmlformats.org/officeDocument/2006/relationships/image" Target="../media/image62.emf"/><Relationship Id="rId21" Type="http://schemas.openxmlformats.org/officeDocument/2006/relationships/image" Target="../media/image80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17" Type="http://schemas.openxmlformats.org/officeDocument/2006/relationships/image" Target="../media/image76.emf"/><Relationship Id="rId2" Type="http://schemas.openxmlformats.org/officeDocument/2006/relationships/image" Target="../media/image61.emf"/><Relationship Id="rId16" Type="http://schemas.openxmlformats.org/officeDocument/2006/relationships/image" Target="../media/image75.emf"/><Relationship Id="rId20" Type="http://schemas.openxmlformats.org/officeDocument/2006/relationships/image" Target="../media/image79.emf"/><Relationship Id="rId1" Type="http://schemas.openxmlformats.org/officeDocument/2006/relationships/image" Target="../media/image60.emf"/><Relationship Id="rId6" Type="http://schemas.openxmlformats.org/officeDocument/2006/relationships/image" Target="../media/image65.w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5" Type="http://schemas.openxmlformats.org/officeDocument/2006/relationships/image" Target="../media/image74.emf"/><Relationship Id="rId10" Type="http://schemas.openxmlformats.org/officeDocument/2006/relationships/image" Target="../media/image69.emf"/><Relationship Id="rId19" Type="http://schemas.openxmlformats.org/officeDocument/2006/relationships/image" Target="../media/image78.wmf"/><Relationship Id="rId4" Type="http://schemas.openxmlformats.org/officeDocument/2006/relationships/image" Target="../media/image63.emf"/><Relationship Id="rId9" Type="http://schemas.openxmlformats.org/officeDocument/2006/relationships/image" Target="../media/image68.emf"/><Relationship Id="rId14" Type="http://schemas.openxmlformats.org/officeDocument/2006/relationships/image" Target="../media/image73.wmf"/><Relationship Id="rId22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D2A72-A4B5-4B98-8F00-8C94ECF41B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C9EC6-95BD-400F-AF63-664F891FE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329898-CB20-4905-891F-0C7E55001710}" type="datetime1">
              <a:rPr lang="zh-CN" altLang="en-US" sz="1200" b="0" smtClean="0"/>
              <a:pPr eaLnBrk="1" hangingPunct="1"/>
              <a:t>2021/5/23</a:t>
            </a:fld>
            <a:endParaRPr lang="en-US" altLang="zh-CN" sz="1200" b="0" smtClean="0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10BC69-58F0-44D3-A753-677B9998E78F}" type="slidenum">
              <a:rPr lang="en-US" altLang="zh-CN" sz="1200" b="0"/>
              <a:pPr eaLnBrk="1" hangingPunct="1"/>
              <a:t>6</a:t>
            </a:fld>
            <a:endParaRPr lang="en-US" altLang="zh-CN" sz="1200" b="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9350" cy="3719512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33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660129-D14C-43B1-A642-B656A0A84D2C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1897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09D000-AF19-407C-B2C0-A92C34A0EFF7}" type="datetime1">
              <a:rPr lang="zh-CN" altLang="en-US" sz="1200" b="0" smtClean="0"/>
              <a:pPr eaLnBrk="1" hangingPunct="1"/>
              <a:t>2021/5/23</a:t>
            </a:fld>
            <a:endParaRPr lang="en-US" altLang="zh-CN" sz="1200" b="0" smtClean="0"/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775F3E-C629-49AD-804D-BA2C91AF1C16}" type="slidenum">
              <a:rPr lang="en-US" altLang="zh-CN" sz="1200" b="0"/>
              <a:pPr eaLnBrk="1" hangingPunct="1"/>
              <a:t>26</a:t>
            </a:fld>
            <a:endParaRPr lang="en-US" altLang="zh-CN" sz="1200" b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9350" cy="3719512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6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C826F6-D82A-43F6-8953-23052130DFBB}" type="datetime1">
              <a:rPr lang="zh-CN" altLang="en-US" sz="1200" b="0" smtClean="0"/>
              <a:pPr eaLnBrk="1" hangingPunct="1"/>
              <a:t>2021/5/23</a:t>
            </a:fld>
            <a:endParaRPr lang="en-US" altLang="zh-CN" sz="1200" b="0" smtClean="0"/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1834D7-6D53-4CAB-986C-303BD0179C7E}" type="slidenum">
              <a:rPr lang="en-US" altLang="zh-CN" sz="1200" b="0"/>
              <a:pPr eaLnBrk="1" hangingPunct="1"/>
              <a:t>27</a:t>
            </a:fld>
            <a:endParaRPr lang="en-US" altLang="zh-CN" sz="1200" b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9350" cy="3719512"/>
          </a:xfrm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83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30DD67-0F15-41B0-87C8-70F68456659B}" type="datetime1">
              <a:rPr lang="zh-CN" altLang="en-US" sz="1200" b="0" smtClean="0"/>
              <a:pPr eaLnBrk="1" hangingPunct="1"/>
              <a:t>2021/5/23</a:t>
            </a:fld>
            <a:endParaRPr lang="en-US" altLang="zh-CN" sz="1200" b="0" smtClean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2C51BB-C209-48F0-8873-E841686E034D}" type="slidenum">
              <a:rPr lang="en-US" altLang="zh-CN" sz="1200" b="0"/>
              <a:pPr eaLnBrk="1" hangingPunct="1"/>
              <a:t>28</a:t>
            </a:fld>
            <a:endParaRPr lang="en-US" altLang="zh-CN" sz="1200" b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9350" cy="3719512"/>
          </a:xfrm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9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C3671A-FC58-4AB0-AC60-7707DBE35F82}" type="datetime1">
              <a:rPr lang="zh-CN" altLang="en-US" sz="1200" b="0" smtClean="0"/>
              <a:pPr eaLnBrk="1" hangingPunct="1"/>
              <a:t>2021/5/23</a:t>
            </a:fld>
            <a:endParaRPr lang="en-US" altLang="zh-CN" sz="1200" b="0" smtClean="0"/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856D93-2984-4094-BD61-61BD004EC2DD}" type="slidenum">
              <a:rPr lang="en-US" altLang="zh-CN" sz="1200" b="0"/>
              <a:pPr eaLnBrk="1" hangingPunct="1"/>
              <a:t>7</a:t>
            </a:fld>
            <a:endParaRPr lang="en-US" altLang="zh-CN" sz="1200" b="0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9350" cy="3719512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75711B-F38A-4D80-B1FC-1C584B4D38A3}" type="datetime1">
              <a:rPr lang="zh-CN" altLang="en-US" sz="1200" b="0" smtClean="0"/>
              <a:pPr eaLnBrk="1" hangingPunct="1"/>
              <a:t>2021/5/23</a:t>
            </a:fld>
            <a:endParaRPr lang="en-US" altLang="zh-CN" sz="1200" b="0" smtClean="0"/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E31713-70C0-4D48-B5A5-55F598196B67}" type="slidenum">
              <a:rPr lang="en-US" altLang="zh-CN" sz="1200" b="0"/>
              <a:pPr eaLnBrk="1" hangingPunct="1"/>
              <a:t>8</a:t>
            </a:fld>
            <a:endParaRPr lang="en-US" altLang="zh-CN" sz="1200" b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9350" cy="3719512"/>
          </a:xfrm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9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D25021-B225-45A5-AA55-703E0C63D773}" type="datetime1">
              <a:rPr lang="zh-CN" altLang="en-US" sz="1200" b="0" smtClean="0"/>
              <a:pPr eaLnBrk="1" hangingPunct="1"/>
              <a:t>2021/5/23</a:t>
            </a:fld>
            <a:endParaRPr lang="en-US" altLang="zh-CN" sz="1200" b="0" smtClean="0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B220A8-108E-47D6-9C34-87B64900112D}" type="slidenum">
              <a:rPr lang="en-US" altLang="zh-CN" sz="1200" b="0"/>
              <a:pPr eaLnBrk="1" hangingPunct="1"/>
              <a:t>9</a:t>
            </a:fld>
            <a:endParaRPr lang="en-US" altLang="zh-CN" sz="1200" b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59350" cy="3719512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9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DD8011-DE10-4BCB-8381-762247AFA46A}" type="datetime1">
              <a:rPr lang="zh-CN" altLang="en-US" sz="1200" b="0" smtClean="0"/>
              <a:pPr eaLnBrk="1" hangingPunct="1"/>
              <a:t>2021/5/23</a:t>
            </a:fld>
            <a:endParaRPr lang="en-US" altLang="zh-CN" sz="1200" b="0" smtClean="0"/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B57A5F-903F-4E21-9EE2-B7049B8EF0D7}" type="slidenum">
              <a:rPr lang="en-US" altLang="zh-CN" sz="1200" b="0"/>
              <a:pPr eaLnBrk="1" hangingPunct="1"/>
              <a:t>12</a:t>
            </a:fld>
            <a:endParaRPr lang="en-US" altLang="zh-CN" sz="1200" b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b="1" smtClean="0">
                <a:latin typeface="Arial" panose="020B0604020202020204" pitchFamily="34" charset="0"/>
              </a:rPr>
              <a:t>流体特征区别于刚体任意两点间的距离始终保持不变</a:t>
            </a:r>
          </a:p>
        </p:txBody>
      </p:sp>
    </p:spTree>
    <p:extLst>
      <p:ext uri="{BB962C8B-B14F-4D97-AF65-F5344CB8AC3E}">
        <p14:creationId xmlns:p14="http://schemas.microsoft.com/office/powerpoint/2010/main" val="2441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351DF8-B83F-4AB5-A2C4-A2A6DA484C47}" type="datetime1">
              <a:rPr lang="zh-CN" altLang="en-US" sz="1200" b="0" smtClean="0"/>
              <a:pPr eaLnBrk="1" hangingPunct="1"/>
              <a:t>2021/5/23</a:t>
            </a:fld>
            <a:endParaRPr lang="en-US" altLang="zh-CN" sz="1200" b="0" smtClean="0"/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ECFA89-FBA1-411F-B166-91B5D6F874E8}" type="slidenum">
              <a:rPr lang="en-US" altLang="zh-CN" sz="1200" b="0"/>
              <a:pPr eaLnBrk="1" hangingPunct="1"/>
              <a:t>15</a:t>
            </a:fld>
            <a:endParaRPr lang="en-US" altLang="zh-CN" sz="1200" b="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BA9C60-FDB8-4D97-9D9C-BFC09FFFE4FB}" type="datetime1">
              <a:rPr lang="zh-CN" altLang="en-US" sz="1200" b="0" smtClean="0"/>
              <a:pPr eaLnBrk="1" hangingPunct="1"/>
              <a:t>2021/5/23</a:t>
            </a:fld>
            <a:endParaRPr lang="en-US" altLang="zh-CN" sz="1200" b="0" smtClean="0"/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4143E1-2143-4444-A317-F65A12C63FCB}" type="slidenum">
              <a:rPr lang="en-US" altLang="zh-CN" sz="1200" b="0"/>
              <a:pPr eaLnBrk="1" hangingPunct="1"/>
              <a:t>16</a:t>
            </a:fld>
            <a:endParaRPr lang="en-US" altLang="zh-CN" sz="1200" b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5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9EC6-95BD-400F-AF63-664F891FE0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87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AFD716-6CFB-436A-B90E-BCB0B6BF342A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2813"/>
            <a:ext cx="4999038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800" smtClean="0">
                <a:latin typeface="宋体" panose="02010600030101010101" pitchFamily="2" charset="-122"/>
              </a:rPr>
              <a:t>由于技术条件的限制，测定气体分子速率分布的实验，直到本世纪二十年代才实现。</a:t>
            </a:r>
            <a:r>
              <a:rPr lang="en-US" altLang="zh-CN" sz="1800" smtClean="0">
                <a:latin typeface="Arial" panose="020B0604020202020204" pitchFamily="34" charset="0"/>
              </a:rPr>
              <a:t>1920</a:t>
            </a:r>
            <a:r>
              <a:rPr lang="zh-CN" altLang="en-US" sz="1800" smtClean="0">
                <a:latin typeface="宋体" panose="02010600030101010101" pitchFamily="2" charset="-122"/>
              </a:rPr>
              <a:t>年斯特恩</a:t>
            </a:r>
            <a:r>
              <a:rPr lang="zh-CN" altLang="en-US" sz="1800" smtClean="0">
                <a:latin typeface="Arial" panose="020B0604020202020204" pitchFamily="34" charset="0"/>
              </a:rPr>
              <a:t>（</a:t>
            </a:r>
            <a:r>
              <a:rPr lang="en-US" altLang="zh-CN" sz="1800" smtClean="0">
                <a:latin typeface="Arial" panose="020B0604020202020204" pitchFamily="34" charset="0"/>
              </a:rPr>
              <a:t>O.Stern)</a:t>
            </a:r>
            <a:r>
              <a:rPr lang="zh-CN" altLang="en-US" sz="1800" smtClean="0">
                <a:latin typeface="Arial" panose="020B0604020202020204" pitchFamily="34" charset="0"/>
              </a:rPr>
              <a:t>首先</a:t>
            </a:r>
            <a:r>
              <a:rPr lang="zh-CN" altLang="en-US" sz="1800" smtClean="0">
                <a:latin typeface="宋体" panose="02010600030101010101" pitchFamily="2" charset="-122"/>
              </a:rPr>
              <a:t>测出银蒸汽分子的速率分布；</a:t>
            </a:r>
            <a:r>
              <a:rPr lang="en-US" altLang="zh-CN" sz="1800" smtClean="0">
                <a:latin typeface="Arial" panose="020B0604020202020204" pitchFamily="34" charset="0"/>
              </a:rPr>
              <a:t>1934</a:t>
            </a:r>
            <a:r>
              <a:rPr lang="zh-CN" altLang="en-US" sz="1800" smtClean="0">
                <a:latin typeface="宋体" panose="02010600030101010101" pitchFamily="2" charset="-122"/>
              </a:rPr>
              <a:t>年我国物理学家葛正权测出铋蒸汽分子的速率分布；</a:t>
            </a:r>
            <a:r>
              <a:rPr lang="en-US" altLang="zh-CN" sz="1800" smtClean="0">
                <a:latin typeface="Arial" panose="020B0604020202020204" pitchFamily="34" charset="0"/>
              </a:rPr>
              <a:t>1955</a:t>
            </a:r>
            <a:r>
              <a:rPr lang="zh-CN" altLang="en-US" sz="1800" smtClean="0">
                <a:latin typeface="宋体" panose="02010600030101010101" pitchFamily="2" charset="-122"/>
              </a:rPr>
              <a:t>年密勒</a:t>
            </a:r>
            <a:r>
              <a:rPr lang="zh-CN" altLang="en-US" sz="1800" smtClean="0">
                <a:latin typeface="Arial" panose="020B0604020202020204" pitchFamily="34" charset="0"/>
              </a:rPr>
              <a:t>（</a:t>
            </a:r>
            <a:r>
              <a:rPr lang="en-US" altLang="zh-CN" sz="1800" smtClean="0">
                <a:latin typeface="Arial" panose="020B0604020202020204" pitchFamily="34" charset="0"/>
              </a:rPr>
              <a:t>Mlier)</a:t>
            </a:r>
            <a:r>
              <a:rPr lang="zh-CN" altLang="en-US" sz="1800" smtClean="0">
                <a:latin typeface="宋体" panose="02010600030101010101" pitchFamily="2" charset="-122"/>
              </a:rPr>
              <a:t>和库士</a:t>
            </a:r>
            <a:r>
              <a:rPr lang="zh-CN" altLang="en-US" sz="1800" smtClean="0">
                <a:latin typeface="Arial" panose="020B0604020202020204" pitchFamily="34" charset="0"/>
              </a:rPr>
              <a:t>（</a:t>
            </a:r>
            <a:r>
              <a:rPr lang="en-US" altLang="zh-CN" sz="1800" smtClean="0">
                <a:latin typeface="Arial" panose="020B0604020202020204" pitchFamily="34" charset="0"/>
              </a:rPr>
              <a:t>Kusch)</a:t>
            </a:r>
            <a:r>
              <a:rPr lang="zh-CN" altLang="en-US" sz="1800" smtClean="0">
                <a:latin typeface="宋体" panose="02010600030101010101" pitchFamily="2" charset="-122"/>
              </a:rPr>
              <a:t>测出钍蒸汽分子的速率分布。斯特恩实验是历史上最早验证麦克斯韦速率分布律的实验</a:t>
            </a:r>
            <a:endParaRPr lang="zh-CN" altLang="en-US" sz="1800" smtClean="0">
              <a:latin typeface="Arial" panose="020B0604020202020204" pitchFamily="34" charset="0"/>
            </a:endParaRPr>
          </a:p>
          <a:p>
            <a:pPr eaLnBrk="1" hangingPunct="1"/>
            <a:endParaRPr lang="en-US" altLang="zh-CN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4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8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1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6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1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3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1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aphicFrame>
        <p:nvGraphicFramePr>
          <p:cNvPr id="7" name="Object 299"/>
          <p:cNvGraphicFramePr>
            <a:graphicFrameLocks noChangeAspect="1"/>
          </p:cNvGraphicFramePr>
          <p:nvPr userDrawn="1"/>
        </p:nvGraphicFramePr>
        <p:xfrm>
          <a:off x="0" y="2"/>
          <a:ext cx="91440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Image" r:id="rId15" imgW="10158730" imgH="2488889" progId="Photoshop.Image.7">
                  <p:embed/>
                </p:oleObj>
              </mc:Choice>
              <mc:Fallback>
                <p:oleObj name="Image" r:id="rId15" imgW="10158730" imgH="24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"/>
                        <a:ext cx="914400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90"/>
          <p:cNvSpPr>
            <a:spLocks noChangeArrowheads="1"/>
          </p:cNvSpPr>
          <p:nvPr userDrawn="1"/>
        </p:nvSpPr>
        <p:spPr bwMode="auto">
          <a:xfrm>
            <a:off x="6948489" y="6527800"/>
            <a:ext cx="13684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808080"/>
                </a:solidFill>
                <a:latin typeface="Times New Roman" panose="02020603050405020304" pitchFamily="18" charset="0"/>
              </a:rPr>
              <a:t>P.</a:t>
            </a:r>
            <a:fld id="{5D9A17EC-0A2C-4594-B746-F096F547055E}" type="slidenum">
              <a:rPr lang="en-US" altLang="zh-CN" sz="1400" b="1">
                <a:solidFill>
                  <a:srgbClr val="808080"/>
                </a:solidFill>
                <a:latin typeface="Times New Roman" panose="02020603050405020304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zh-CN" sz="1400" b="1">
                <a:solidFill>
                  <a:srgbClr val="808080"/>
                </a:solidFill>
                <a:latin typeface="Times New Roman" panose="02020603050405020304" pitchFamily="18" charset="0"/>
              </a:rPr>
              <a:t>/40</a:t>
            </a:r>
          </a:p>
        </p:txBody>
      </p:sp>
      <p:sp>
        <p:nvSpPr>
          <p:cNvPr id="9" name="AutoShape 29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6983414" y="6597652"/>
            <a:ext cx="271462" cy="180975"/>
          </a:xfrm>
          <a:prstGeom prst="actionButtonBackPrevious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10" name="AutoShape 292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7254876" y="6597652"/>
            <a:ext cx="269875" cy="180975"/>
          </a:xfrm>
          <a:prstGeom prst="actionButtonForwardNex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</a:endParaRPr>
          </a:p>
        </p:txBody>
      </p:sp>
      <p:pic>
        <p:nvPicPr>
          <p:cNvPr id="11" name="Picture 293" descr="d2"/>
          <p:cNvPicPr>
            <a:picLocks noChangeAspect="1" noChangeArrowheads="1"/>
          </p:cNvPicPr>
          <p:nvPr userDrawn="1"/>
        </p:nvPicPr>
        <p:blipFill>
          <a:blip r:embed="rId17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00665"/>
            <a:ext cx="1463675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296"/>
          <p:cNvSpPr txBox="1">
            <a:spLocks noChangeArrowheads="1"/>
          </p:cNvSpPr>
          <p:nvPr userDrawn="1"/>
        </p:nvSpPr>
        <p:spPr bwMode="auto">
          <a:xfrm>
            <a:off x="7172406" y="-7938"/>
            <a:ext cx="19287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1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气体动理论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9907" name="ShockwaveFlash1" r:id="rId14" imgW="828720" imgH="320760"/>
        </mc:Choice>
        <mc:Fallback>
          <p:control name="ShockwaveFlash1" r:id="rId14" imgW="828720" imgH="320760">
            <p:pic>
              <p:nvPicPr>
                <p:cNvPr id="1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8315326" y="6537327"/>
                  <a:ext cx="828675" cy="3206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8093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Relationship Id="rId22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96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98.e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9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3.e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97.e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2.emf"/><Relationship Id="rId14" Type="http://schemas.openxmlformats.org/officeDocument/2006/relationships/oleObject" Target="../embeddings/oleObject9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3.emf"/><Relationship Id="rId18" Type="http://schemas.openxmlformats.org/officeDocument/2006/relationships/oleObject" Target="../embeddings/oleObject105.bin"/><Relationship Id="rId26" Type="http://schemas.openxmlformats.org/officeDocument/2006/relationships/oleObject" Target="../embeddings/oleObject109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07.wmf"/><Relationship Id="rId7" Type="http://schemas.openxmlformats.org/officeDocument/2006/relationships/image" Target="../media/image100.e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05.wmf"/><Relationship Id="rId25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29" Type="http://schemas.openxmlformats.org/officeDocument/2006/relationships/oleObject" Target="../embeddings/oleObject11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2.emf"/><Relationship Id="rId24" Type="http://schemas.openxmlformats.org/officeDocument/2006/relationships/oleObject" Target="../embeddings/oleObject108.bin"/><Relationship Id="rId5" Type="http://schemas.openxmlformats.org/officeDocument/2006/relationships/image" Target="../media/image99.emf"/><Relationship Id="rId15" Type="http://schemas.openxmlformats.org/officeDocument/2006/relationships/image" Target="../media/image104.wmf"/><Relationship Id="rId23" Type="http://schemas.openxmlformats.org/officeDocument/2006/relationships/image" Target="../media/image108.wmf"/><Relationship Id="rId28" Type="http://schemas.openxmlformats.org/officeDocument/2006/relationships/image" Target="../media/image110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06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1.e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12.bin"/><Relationship Id="rId21" Type="http://schemas.openxmlformats.org/officeDocument/2006/relationships/image" Target="../media/image118.wmf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oleObject" Target="../embeddings/oleObject12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0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0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37.bin"/><Relationship Id="rId26" Type="http://schemas.openxmlformats.org/officeDocument/2006/relationships/oleObject" Target="../embeddings/oleObject141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17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0.wmf"/><Relationship Id="rId25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40.bin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23" Type="http://schemas.openxmlformats.org/officeDocument/2006/relationships/image" Target="../media/image106.w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4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46.e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6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GZQ/GEZHENGQUA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image" Target="../media/image152.jpg"/><Relationship Id="rId7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4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5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58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7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63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0.e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6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62.wmf"/><Relationship Id="rId5" Type="http://schemas.openxmlformats.org/officeDocument/2006/relationships/image" Target="../media/image159.emf"/><Relationship Id="rId15" Type="http://schemas.openxmlformats.org/officeDocument/2006/relationships/image" Target="../media/image164.wmf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61.emf"/><Relationship Id="rId14" Type="http://schemas.openxmlformats.org/officeDocument/2006/relationships/oleObject" Target="../embeddings/oleObject17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70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7.emf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17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69.emf"/><Relationship Id="rId5" Type="http://schemas.openxmlformats.org/officeDocument/2006/relationships/image" Target="../media/image166.emf"/><Relationship Id="rId15" Type="http://schemas.openxmlformats.org/officeDocument/2006/relationships/image" Target="../media/image171.emf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68.emf"/><Relationship Id="rId14" Type="http://schemas.openxmlformats.org/officeDocument/2006/relationships/oleObject" Target="../embeddings/oleObject18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3.e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82.e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63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10" Type="http://schemas.openxmlformats.org/officeDocument/2006/relationships/image" Target="../media/image178.e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80.emf"/><Relationship Id="rId22" Type="http://schemas.openxmlformats.org/officeDocument/2006/relationships/image" Target="../media/image18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e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37.bin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e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7.wmf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3.e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57.emf"/><Relationship Id="rId7" Type="http://schemas.openxmlformats.org/officeDocument/2006/relationships/image" Target="../media/image50.e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5.emf"/><Relationship Id="rId25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2.emf"/><Relationship Id="rId24" Type="http://schemas.openxmlformats.org/officeDocument/2006/relationships/oleObject" Target="../embeddings/oleObject58.bin"/><Relationship Id="rId5" Type="http://schemas.openxmlformats.org/officeDocument/2006/relationships/image" Target="../media/image49.emf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6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1.e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emf"/><Relationship Id="rId18" Type="http://schemas.openxmlformats.org/officeDocument/2006/relationships/oleObject" Target="../embeddings/oleObject66.bin"/><Relationship Id="rId26" Type="http://schemas.openxmlformats.org/officeDocument/2006/relationships/oleObject" Target="../embeddings/oleObject70.bin"/><Relationship Id="rId39" Type="http://schemas.openxmlformats.org/officeDocument/2006/relationships/image" Target="../media/image77.emf"/><Relationship Id="rId21" Type="http://schemas.openxmlformats.org/officeDocument/2006/relationships/image" Target="../media/image68.emf"/><Relationship Id="rId34" Type="http://schemas.openxmlformats.org/officeDocument/2006/relationships/oleObject" Target="../embeddings/oleObject74.bin"/><Relationship Id="rId42" Type="http://schemas.openxmlformats.org/officeDocument/2006/relationships/oleObject" Target="../embeddings/oleObject78.bin"/><Relationship Id="rId47" Type="http://schemas.openxmlformats.org/officeDocument/2006/relationships/image" Target="../media/image30.wmf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9" Type="http://schemas.openxmlformats.org/officeDocument/2006/relationships/image" Target="../media/image72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3.emf"/><Relationship Id="rId24" Type="http://schemas.openxmlformats.org/officeDocument/2006/relationships/oleObject" Target="../embeddings/oleObject69.bin"/><Relationship Id="rId32" Type="http://schemas.openxmlformats.org/officeDocument/2006/relationships/oleObject" Target="../embeddings/oleObject73.bin"/><Relationship Id="rId37" Type="http://schemas.openxmlformats.org/officeDocument/2006/relationships/image" Target="../media/image76.emf"/><Relationship Id="rId40" Type="http://schemas.openxmlformats.org/officeDocument/2006/relationships/oleObject" Target="../embeddings/oleObject77.bin"/><Relationship Id="rId45" Type="http://schemas.openxmlformats.org/officeDocument/2006/relationships/image" Target="../media/image80.emf"/><Relationship Id="rId5" Type="http://schemas.openxmlformats.org/officeDocument/2006/relationships/image" Target="../media/image60.emf"/><Relationship Id="rId15" Type="http://schemas.openxmlformats.org/officeDocument/2006/relationships/image" Target="../media/image65.wmf"/><Relationship Id="rId23" Type="http://schemas.openxmlformats.org/officeDocument/2006/relationships/image" Target="../media/image69.emf"/><Relationship Id="rId28" Type="http://schemas.openxmlformats.org/officeDocument/2006/relationships/oleObject" Target="../embeddings/oleObject71.bin"/><Relationship Id="rId36" Type="http://schemas.openxmlformats.org/officeDocument/2006/relationships/oleObject" Target="../embeddings/oleObject75.bin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67.emf"/><Relationship Id="rId31" Type="http://schemas.openxmlformats.org/officeDocument/2006/relationships/image" Target="../media/image73.wmf"/><Relationship Id="rId44" Type="http://schemas.openxmlformats.org/officeDocument/2006/relationships/oleObject" Target="../embeddings/oleObject79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71.emf"/><Relationship Id="rId30" Type="http://schemas.openxmlformats.org/officeDocument/2006/relationships/oleObject" Target="../embeddings/oleObject72.bin"/><Relationship Id="rId35" Type="http://schemas.openxmlformats.org/officeDocument/2006/relationships/image" Target="../media/image75.emf"/><Relationship Id="rId43" Type="http://schemas.openxmlformats.org/officeDocument/2006/relationships/image" Target="../media/image79.emf"/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6.emf"/><Relationship Id="rId25" Type="http://schemas.openxmlformats.org/officeDocument/2006/relationships/image" Target="../media/image70.emf"/><Relationship Id="rId33" Type="http://schemas.openxmlformats.org/officeDocument/2006/relationships/image" Target="../media/image74.emf"/><Relationship Id="rId38" Type="http://schemas.openxmlformats.org/officeDocument/2006/relationships/oleObject" Target="../embeddings/oleObject76.bin"/><Relationship Id="rId46" Type="http://schemas.openxmlformats.org/officeDocument/2006/relationships/oleObject" Target="../embeddings/oleObject80.bin"/><Relationship Id="rId20" Type="http://schemas.openxmlformats.org/officeDocument/2006/relationships/oleObject" Target="../embeddings/oleObject67.bin"/><Relationship Id="rId41" Type="http://schemas.openxmlformats.org/officeDocument/2006/relationships/image" Target="../media/image7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1" name="Text Box 4"/>
          <p:cNvSpPr txBox="1">
            <a:spLocks noChangeArrowheads="1"/>
          </p:cNvSpPr>
          <p:nvPr/>
        </p:nvSpPr>
        <p:spPr bwMode="auto">
          <a:xfrm>
            <a:off x="276982" y="1227962"/>
            <a:ext cx="3312836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理想气体状态方程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32" name="Text Box 44"/>
          <p:cNvSpPr txBox="1">
            <a:spLocks noChangeArrowheads="1"/>
          </p:cNvSpPr>
          <p:nvPr/>
        </p:nvSpPr>
        <p:spPr bwMode="auto">
          <a:xfrm>
            <a:off x="276982" y="2575818"/>
            <a:ext cx="2016606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压强公式</a:t>
            </a:r>
          </a:p>
        </p:txBody>
      </p:sp>
      <p:sp>
        <p:nvSpPr>
          <p:cNvPr id="17433" name="Text Box 44"/>
          <p:cNvSpPr txBox="1">
            <a:spLocks noChangeArrowheads="1"/>
          </p:cNvSpPr>
          <p:nvPr/>
        </p:nvSpPr>
        <p:spPr bwMode="auto">
          <a:xfrm>
            <a:off x="497439" y="4826271"/>
            <a:ext cx="1654285" cy="4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温度公式</a:t>
            </a:r>
          </a:p>
        </p:txBody>
      </p:sp>
      <p:graphicFrame>
        <p:nvGraphicFramePr>
          <p:cNvPr id="7178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903053"/>
              </p:ext>
            </p:extLst>
          </p:nvPr>
        </p:nvGraphicFramePr>
        <p:xfrm>
          <a:off x="3389171" y="855529"/>
          <a:ext cx="257333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3" name="Equation" r:id="rId3" imgW="723600" imgH="342720" progId="Equation.DSMT4">
                  <p:embed/>
                </p:oleObj>
              </mc:Choice>
              <mc:Fallback>
                <p:oleObj name="Equation" r:id="rId3" imgW="72360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171" y="855529"/>
                        <a:ext cx="2573337" cy="1157288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10538"/>
              </p:ext>
            </p:extLst>
          </p:nvPr>
        </p:nvGraphicFramePr>
        <p:xfrm>
          <a:off x="2167762" y="2583968"/>
          <a:ext cx="1440256" cy="51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4" name="公式" r:id="rId5" imgW="545760" imgH="203040" progId="Equation.3">
                  <p:embed/>
                </p:oleObj>
              </mc:Choice>
              <mc:Fallback>
                <p:oleObj name="公式" r:id="rId5" imgW="54576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762" y="2583968"/>
                        <a:ext cx="1440256" cy="517119"/>
                      </a:xfrm>
                      <a:prstGeom prst="rect">
                        <a:avLst/>
                      </a:prstGeom>
                      <a:noFill/>
                      <a:ln w="57150" cmpd="thinThick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472829"/>
              </p:ext>
            </p:extLst>
          </p:nvPr>
        </p:nvGraphicFramePr>
        <p:xfrm>
          <a:off x="4643107" y="2252355"/>
          <a:ext cx="3156160" cy="87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5" name="公式" r:id="rId7" imgW="1562040" imgH="431640" progId="Equation.3">
                  <p:embed/>
                </p:oleObj>
              </mc:Choice>
              <mc:Fallback>
                <p:oleObj name="公式" r:id="rId7" imgW="156204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107" y="2252355"/>
                        <a:ext cx="3156160" cy="8715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623300"/>
              </p:ext>
            </p:extLst>
          </p:nvPr>
        </p:nvGraphicFramePr>
        <p:xfrm>
          <a:off x="6222510" y="1186015"/>
          <a:ext cx="2660827" cy="43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6" name="公式" r:id="rId9" imgW="1396800" imgH="228600" progId="Equation.3">
                  <p:embed/>
                </p:oleObj>
              </mc:Choice>
              <mc:Fallback>
                <p:oleObj name="公式" r:id="rId9" imgW="13968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510" y="1186015"/>
                        <a:ext cx="2660827" cy="433376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534450"/>
              </p:ext>
            </p:extLst>
          </p:nvPr>
        </p:nvGraphicFramePr>
        <p:xfrm>
          <a:off x="3730018" y="3339070"/>
          <a:ext cx="1436322" cy="85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7" name="Equation" r:id="rId11" imgW="660240" imgH="393480" progId="Equation.DSMT4">
                  <p:embed/>
                </p:oleObj>
              </mc:Choice>
              <mc:Fallback>
                <p:oleObj name="Equation" r:id="rId11" imgW="66024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018" y="3339070"/>
                        <a:ext cx="1436322" cy="852340"/>
                      </a:xfrm>
                      <a:prstGeom prst="rect">
                        <a:avLst/>
                      </a:prstGeom>
                      <a:noFill/>
                      <a:ln w="57150" cmpd="thinThick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14465"/>
              </p:ext>
            </p:extLst>
          </p:nvPr>
        </p:nvGraphicFramePr>
        <p:xfrm>
          <a:off x="1231596" y="3397954"/>
          <a:ext cx="1656294" cy="901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8" name="公式" r:id="rId13" imgW="736560" imgH="393480" progId="Equation.3">
                  <p:embed/>
                </p:oleObj>
              </mc:Choice>
              <mc:Fallback>
                <p:oleObj name="公式" r:id="rId13" imgW="7365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596" y="3397954"/>
                        <a:ext cx="1656294" cy="90191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269647"/>
              </p:ext>
            </p:extLst>
          </p:nvPr>
        </p:nvGraphicFramePr>
        <p:xfrm>
          <a:off x="925027" y="5520802"/>
          <a:ext cx="1584430" cy="860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9" name="公式" r:id="rId15" imgW="647640" imgH="393480" progId="Equation.3">
                  <p:embed/>
                </p:oleObj>
              </mc:Choice>
              <mc:Fallback>
                <p:oleObj name="公式" r:id="rId15" imgW="64764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027" y="5520802"/>
                        <a:ext cx="1584430" cy="860402"/>
                      </a:xfrm>
                      <a:prstGeom prst="rect">
                        <a:avLst/>
                      </a:prstGeom>
                      <a:noFill/>
                      <a:ln w="57150" cmpd="thinThick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32226"/>
              </p:ext>
            </p:extLst>
          </p:nvPr>
        </p:nvGraphicFramePr>
        <p:xfrm>
          <a:off x="5777844" y="3276263"/>
          <a:ext cx="1578080" cy="84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" name="公式" r:id="rId17" imgW="749160" imgH="393480" progId="Equation.3">
                  <p:embed/>
                </p:oleObj>
              </mc:Choice>
              <mc:Fallback>
                <p:oleObj name="公式" r:id="rId17" imgW="7491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844" y="3276263"/>
                        <a:ext cx="1578080" cy="842939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055712"/>
              </p:ext>
            </p:extLst>
          </p:nvPr>
        </p:nvGraphicFramePr>
        <p:xfrm>
          <a:off x="5070394" y="5463630"/>
          <a:ext cx="16637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1" name="公式" r:id="rId19" imgW="850680" imgH="469800" progId="Equation.3">
                  <p:embed/>
                </p:oleObj>
              </mc:Choice>
              <mc:Fallback>
                <p:oleObj name="公式" r:id="rId19" imgW="8506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394" y="5463630"/>
                        <a:ext cx="16637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08602"/>
              </p:ext>
            </p:extLst>
          </p:nvPr>
        </p:nvGraphicFramePr>
        <p:xfrm>
          <a:off x="6729433" y="5412483"/>
          <a:ext cx="1136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2" name="公式" r:id="rId21" imgW="583920" imgH="444240" progId="Equation.3">
                  <p:embed/>
                </p:oleObj>
              </mc:Choice>
              <mc:Fallback>
                <p:oleObj name="公式" r:id="rId21" imgW="58392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33" y="5412483"/>
                        <a:ext cx="11366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349419" y="136267"/>
            <a:ext cx="3275013" cy="5016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上节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课知识要点</a:t>
            </a:r>
          </a:p>
        </p:txBody>
      </p: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4704973" y="4802893"/>
            <a:ext cx="44390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方均根速率公式</a:t>
            </a: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5962508" y="4190209"/>
            <a:ext cx="44390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平均平动动能</a:t>
            </a:r>
          </a:p>
        </p:txBody>
      </p:sp>
    </p:spTree>
    <p:extLst>
      <p:ext uri="{BB962C8B-B14F-4D97-AF65-F5344CB8AC3E}">
        <p14:creationId xmlns:p14="http://schemas.microsoft.com/office/powerpoint/2010/main" val="148648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1" grpId="0"/>
      <p:bldP spid="17432" grpId="0"/>
      <p:bldP spid="17433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665163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练习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下列各式所表示的物理意义？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033463" y="1268413"/>
          <a:ext cx="6324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3" imgW="2946400" imgH="393700" progId="Equation.3">
                  <p:embed/>
                </p:oleObj>
              </mc:Choice>
              <mc:Fallback>
                <p:oleObj name="Equation" r:id="rId3" imgW="294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268413"/>
                        <a:ext cx="6324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74773" y="2052462"/>
            <a:ext cx="882015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解：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）表示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平衡态下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理想气体分子每一自由度所具有的平均能量</a:t>
            </a:r>
            <a:r>
              <a:rPr kumimoji="1" lang="zh-CN" altLang="en-US" sz="24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4822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6410325" y="604043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3D7AE-2D65-448F-9947-0748EF42E30C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 smtClean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503" y="3292397"/>
            <a:ext cx="9034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表示单原子分子的平均动能或分子的平均平动动能。</a:t>
            </a:r>
          </a:p>
        </p:txBody>
      </p:sp>
      <p:sp>
        <p:nvSpPr>
          <p:cNvPr id="3" name="矩形 2"/>
          <p:cNvSpPr/>
          <p:nvPr/>
        </p:nvSpPr>
        <p:spPr>
          <a:xfrm>
            <a:off x="336449" y="4009112"/>
            <a:ext cx="7200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）表示自由度为</a:t>
            </a:r>
            <a:r>
              <a:rPr kumimoji="1" lang="en-US" altLang="zh-CN" sz="2400" b="1" i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的分子的平均能量。</a:t>
            </a:r>
            <a:endParaRPr kumimoji="1" lang="en-US" altLang="zh-CN" sz="2400" b="1">
              <a:solidFill>
                <a:prstClr val="black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6449" y="4703714"/>
            <a:ext cx="7200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）表示分子自由度为</a:t>
            </a:r>
            <a:r>
              <a:rPr kumimoji="1" lang="en-US" altLang="zh-CN" sz="2400" b="1" i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</a:t>
            </a:r>
            <a:r>
              <a:rPr kumimoji="1"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sz="2400" b="1" i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mol</a:t>
            </a: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理想气体的内能。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503" y="5471161"/>
            <a:ext cx="7846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）表示</a:t>
            </a:r>
            <a:r>
              <a:rPr kumimoji="1" lang="zh-CN" altLang="en-US" sz="2400" b="1">
                <a:solidFill>
                  <a:prstClr val="blac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自由度为</a:t>
            </a:r>
            <a:r>
              <a:rPr kumimoji="1" lang="en-US" altLang="zh-CN" sz="2400" b="1" i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，质量为</a:t>
            </a:r>
            <a:r>
              <a:rPr kumimoji="1" lang="en-US" altLang="zh-CN" sz="2400" b="1" i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kumimoji="1"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的理想气体的内能。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210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95288" y="836613"/>
            <a:ext cx="82486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练习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>
                <a:latin typeface="黑体" panose="02010609060101010101" pitchFamily="49" charset="-122"/>
                <a:sym typeface="Symbol" panose="05050102010706020507" pitchFamily="18" charset="2"/>
              </a:rPr>
              <a:t>摩尔数相同的氧气和二氧化氮气体</a:t>
            </a:r>
            <a:r>
              <a:rPr lang="en-US" altLang="zh-CN" sz="2800" b="1">
                <a:latin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800" b="1">
                <a:latin typeface="黑体" panose="02010609060101010101" pitchFamily="49" charset="-122"/>
                <a:sym typeface="Symbol" panose="05050102010706020507" pitchFamily="18" charset="2"/>
              </a:rPr>
              <a:t>视为理想气体</a:t>
            </a:r>
            <a:r>
              <a:rPr lang="en-US" altLang="zh-CN" sz="2800" b="1">
                <a:latin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zh-CN" altLang="en-US" sz="2800" b="1">
                <a:latin typeface="黑体" panose="02010609060101010101" pitchFamily="49" charset="-122"/>
                <a:sym typeface="Symbol" panose="05050102010706020507" pitchFamily="18" charset="2"/>
              </a:rPr>
              <a:t>，如果它们的温度相同，则两气体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95288" y="1682750"/>
            <a:ext cx="5113337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）内能相等；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）分子的平均动能相同；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）分子的平均平动动能相同；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）分子的平均转动动能相同</a:t>
            </a:r>
            <a:r>
              <a:rPr lang="en-US" altLang="zh-CN" sz="2800" b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3746500" y="3643313"/>
          <a:ext cx="1836738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2" name="Equation" r:id="rId3" imgW="609837" imgH="358035" progId="Equation.3">
                  <p:embed/>
                </p:oleObj>
              </mc:Choice>
              <mc:Fallback>
                <p:oleObj name="Equation" r:id="rId3" imgW="609837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643313"/>
                        <a:ext cx="1836738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5978525" y="3714750"/>
          <a:ext cx="18065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3" name="公式" r:id="rId5" imgW="632564" imgH="358035" progId="Equation.3">
                  <p:embed/>
                </p:oleObj>
              </mc:Choice>
              <mc:Fallback>
                <p:oleObj name="公式" r:id="rId5" imgW="632564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3714750"/>
                        <a:ext cx="18065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/>
        </p:nvGraphicFramePr>
        <p:xfrm>
          <a:off x="1514475" y="4651375"/>
          <a:ext cx="18002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4" name="公式" r:id="rId7" imgW="632564" imgH="358035" progId="Equation.3">
                  <p:embed/>
                </p:oleObj>
              </mc:Choice>
              <mc:Fallback>
                <p:oleObj name="公式" r:id="rId7" imgW="632564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651375"/>
                        <a:ext cx="18002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41338" y="3860800"/>
            <a:ext cx="172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sym typeface="Symbol" panose="05050102010706020507" pitchFamily="18" charset="2"/>
              </a:rPr>
              <a:t>解：</a:t>
            </a:r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3962400" y="4867275"/>
          <a:ext cx="37607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5" name="公式" r:id="rId9" imgW="1660953" imgH="190605" progId="Equation.3">
                  <p:embed/>
                </p:oleObj>
              </mc:Choice>
              <mc:Fallback>
                <p:oleObj name="公式" r:id="rId9" imgW="1660953" imgH="1906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67275"/>
                        <a:ext cx="37607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矩形 10"/>
          <p:cNvSpPr>
            <a:spLocks noChangeArrowheads="1"/>
          </p:cNvSpPr>
          <p:nvPr/>
        </p:nvSpPr>
        <p:spPr bwMode="auto">
          <a:xfrm>
            <a:off x="7418388" y="1338263"/>
            <a:ext cx="68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[C]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657350" y="3786188"/>
          <a:ext cx="15843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tion" r:id="rId11" imgW="622030" imgH="342751" progId="Equation.KSEE3">
                  <p:embed/>
                </p:oleObj>
              </mc:Choice>
              <mc:Fallback>
                <p:oleObj name="Equation" r:id="rId11" imgW="622030" imgH="342751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786188"/>
                        <a:ext cx="15843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5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115978" y="219812"/>
            <a:ext cx="5740400" cy="461963"/>
          </a:xfrm>
          <a:prstGeom prst="rect">
            <a:avLst/>
          </a:prstGeom>
          <a:solidFill>
            <a:srgbClr val="0000CC"/>
          </a:solidFill>
          <a:ln w="9525">
            <a:pattFill prst="weave">
              <a:fgClr>
                <a:srgbClr val="003366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7.6</a:t>
            </a:r>
            <a:r>
              <a:rPr kumimoji="1" lang="en-US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麦克斯韦气体分子速率分布律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528435" y="980938"/>
            <a:ext cx="340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热力学系统的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统计规律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3844098" y="988103"/>
            <a:ext cx="5111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大量偶然事件整体所遵从的规律</a:t>
            </a:r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4104449" y="1590507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不能预测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07685" y="1460332"/>
            <a:ext cx="576262" cy="228600"/>
            <a:chOff x="676" y="3155"/>
            <a:chExt cx="363" cy="144"/>
          </a:xfrm>
        </p:grpSpPr>
        <p:sp>
          <p:nvSpPr>
            <p:cNvPr id="33010" name="Line 7"/>
            <p:cNvSpPr>
              <a:spLocks noChangeShapeType="1"/>
            </p:cNvSpPr>
            <p:nvPr/>
          </p:nvSpPr>
          <p:spPr bwMode="auto">
            <a:xfrm>
              <a:off x="862" y="3155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011" name="Line 8"/>
            <p:cNvSpPr>
              <a:spLocks noChangeShapeType="1"/>
            </p:cNvSpPr>
            <p:nvPr/>
          </p:nvSpPr>
          <p:spPr bwMode="auto">
            <a:xfrm>
              <a:off x="676" y="3155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831649" y="1460332"/>
            <a:ext cx="576263" cy="228600"/>
            <a:chOff x="1540" y="3203"/>
            <a:chExt cx="363" cy="144"/>
          </a:xfrm>
        </p:grpSpPr>
        <p:sp>
          <p:nvSpPr>
            <p:cNvPr id="33008" name="Line 10"/>
            <p:cNvSpPr>
              <a:spLocks noChangeShapeType="1"/>
            </p:cNvSpPr>
            <p:nvPr/>
          </p:nvSpPr>
          <p:spPr bwMode="auto">
            <a:xfrm>
              <a:off x="1720" y="3203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009" name="Line 11"/>
            <p:cNvSpPr>
              <a:spLocks noChangeShapeType="1"/>
            </p:cNvSpPr>
            <p:nvPr/>
          </p:nvSpPr>
          <p:spPr bwMode="auto">
            <a:xfrm>
              <a:off x="1540" y="3203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9340" name="Rectangle 12"/>
          <p:cNvSpPr>
            <a:spLocks noChangeArrowheads="1"/>
          </p:cNvSpPr>
          <p:nvPr/>
        </p:nvSpPr>
        <p:spPr bwMode="auto">
          <a:xfrm>
            <a:off x="5617337" y="1615907"/>
            <a:ext cx="156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多次重复</a:t>
            </a:r>
          </a:p>
        </p:txBody>
      </p:sp>
      <p:sp>
        <p:nvSpPr>
          <p:cNvPr id="739341" name="Text Box 13"/>
          <p:cNvSpPr txBox="1">
            <a:spLocks noChangeArrowheads="1"/>
          </p:cNvSpPr>
          <p:nvPr/>
        </p:nvSpPr>
        <p:spPr bwMode="auto">
          <a:xfrm>
            <a:off x="252701" y="2228682"/>
            <a:ext cx="9143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例如抛硬币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en-US" altLang="zh-CN" sz="2400">
                <a:solidFill>
                  <a:srgbClr val="001A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1A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抛大量次数，出现正反面次数约各</a:t>
            </a:r>
            <a:r>
              <a:rPr kumimoji="1" lang="en-US" altLang="zh-CN" sz="2400">
                <a:solidFill>
                  <a:srgbClr val="001A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</a:t>
            </a:r>
            <a:r>
              <a:rPr kumimoji="1" lang="zh-CN" altLang="en-US" sz="2400">
                <a:solidFill>
                  <a:srgbClr val="001A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，呈规律性</a:t>
            </a:r>
            <a:r>
              <a:rPr kumimoji="1" lang="en-US" altLang="zh-CN" sz="2400">
                <a:solidFill>
                  <a:srgbClr val="001A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46" name="Text Box 3"/>
          <p:cNvSpPr txBox="1">
            <a:spLocks noChangeArrowheads="1"/>
          </p:cNvSpPr>
          <p:nvPr/>
        </p:nvSpPr>
        <p:spPr bwMode="auto">
          <a:xfrm>
            <a:off x="35685" y="2821053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处于平衡态的理想气体系统的气体分子速度怎么分布的呢？</a:t>
            </a:r>
          </a:p>
        </p:txBody>
      </p:sp>
      <p:sp>
        <p:nvSpPr>
          <p:cNvPr id="249" name="Text Box 26"/>
          <p:cNvSpPr txBox="1">
            <a:spLocks noChangeArrowheads="1"/>
          </p:cNvSpPr>
          <p:nvPr/>
        </p:nvSpPr>
        <p:spPr bwMode="auto">
          <a:xfrm>
            <a:off x="252701" y="3551763"/>
            <a:ext cx="908264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理论和实验都可以证明：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处于平衡态下，大量气体分子的速率是按确定的统计规律分布的。</a:t>
            </a:r>
          </a:p>
        </p:txBody>
      </p:sp>
      <p:sp>
        <p:nvSpPr>
          <p:cNvPr id="251" name="Text Box 27"/>
          <p:cNvSpPr txBox="1">
            <a:spLocks noChangeArrowheads="1"/>
          </p:cNvSpPr>
          <p:nvPr/>
        </p:nvSpPr>
        <p:spPr bwMode="auto">
          <a:xfrm>
            <a:off x="149291" y="4848339"/>
            <a:ext cx="88644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    1859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年，英国物理学家麦克斯韦从理论上导出了气体分子速率分布律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麦克斯韦速率分布律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，现在已经被大量实验所证实</a:t>
            </a:r>
            <a:r>
              <a:rPr kumimoji="1"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73570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/>
      <p:bldP spid="739333" grpId="0"/>
      <p:bldP spid="739340" grpId="0"/>
      <p:bldP spid="739341" grpId="0"/>
      <p:bldP spid="246" grpId="0"/>
      <p:bldP spid="249" grpId="0"/>
      <p:bldP spid="2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6F984-6D72-4A6F-ACF6-53AEA1A46E48}" type="slidenum"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921" y="-17219"/>
            <a:ext cx="391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7.6.1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速率分布和分布函数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2400" y="59073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设总分子数为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kumimoji="1" lang="en-US" altLang="zh-CN" sz="2400" baseline="-250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5392" y="1256020"/>
            <a:ext cx="554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l-GR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Δ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: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速率在 </a:t>
            </a: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~ </a:t>
            </a: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+ </a:t>
            </a:r>
            <a:r>
              <a:rPr kumimoji="1" lang="el-GR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Δ</a:t>
            </a: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区 间内分子数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912928"/>
              </p:ext>
            </p:extLst>
          </p:nvPr>
        </p:nvGraphicFramePr>
        <p:xfrm>
          <a:off x="438210" y="1962535"/>
          <a:ext cx="4810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5" name="Equation" r:id="rId3" imgW="253800" imgH="342720" progId="Equation.DSMT4">
                  <p:embed/>
                </p:oleObj>
              </mc:Choice>
              <mc:Fallback>
                <p:oleObj name="Equation" r:id="rId3" imgW="25380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10" y="1962535"/>
                        <a:ext cx="4810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919223" y="1989821"/>
            <a:ext cx="82670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速率处在 </a:t>
            </a: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~ </a:t>
            </a: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kumimoji="1" lang="el-GR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Δ</a:t>
            </a: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zh-CN" altLang="en-US" sz="2400">
                <a:latin typeface="Book Antiqua" panose="02040602050305030304" pitchFamily="18" charset="0"/>
                <a:ea typeface="黑体" panose="02010609060101010101" pitchFamily="49" charset="-122"/>
              </a:rPr>
              <a:t>区间内</a:t>
            </a:r>
            <a:r>
              <a:rPr kumimoji="1" lang="zh-CN" altLang="en-US" sz="2400" smtClean="0">
                <a:latin typeface="Book Antiqua" panose="02040602050305030304" pitchFamily="18" charset="0"/>
                <a:ea typeface="黑体" panose="02010609060101010101" pitchFamily="49" charset="-122"/>
              </a:rPr>
              <a:t>的分子</a:t>
            </a:r>
            <a:r>
              <a:rPr kumimoji="1" lang="zh-CN" altLang="en-US" sz="2400">
                <a:latin typeface="Book Antiqua" panose="02040602050305030304" pitchFamily="18" charset="0"/>
                <a:ea typeface="黑体" panose="02010609060101010101" pitchFamily="49" charset="-122"/>
              </a:rPr>
              <a:t>数占总分子数的百分比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87393" y="2511819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（分子速率处在 </a:t>
            </a:r>
            <a:r>
              <a:rPr kumimoji="1" lang="en-US" altLang="zh-CN" sz="2400" i="1">
                <a:solidFill>
                  <a:srgbClr val="D60093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~ </a:t>
            </a:r>
            <a:r>
              <a:rPr kumimoji="1" lang="en-US" altLang="zh-CN" sz="2400" i="1">
                <a:solidFill>
                  <a:srgbClr val="D60093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solidFill>
                  <a:srgbClr val="D60093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kumimoji="1" lang="el-GR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Δ</a:t>
            </a:r>
            <a:r>
              <a:rPr kumimoji="1" lang="en-US" altLang="zh-CN" sz="2400" i="1">
                <a:solidFill>
                  <a:srgbClr val="D60093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endParaRPr kumimoji="1" lang="en-US" altLang="zh-CN" sz="2400">
              <a:solidFill>
                <a:srgbClr val="D60093"/>
              </a:solidFill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4314634" y="256272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区间的概率）</a:t>
            </a:r>
          </a:p>
        </p:txBody>
      </p:sp>
      <p:sp>
        <p:nvSpPr>
          <p:cNvPr id="3" name="矩形 2"/>
          <p:cNvSpPr/>
          <p:nvPr/>
        </p:nvSpPr>
        <p:spPr>
          <a:xfrm>
            <a:off x="1228279" y="3394025"/>
            <a:ext cx="54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l-GR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Δ</a:t>
            </a:r>
            <a:r>
              <a:rPr kumimoji="1" lang="en-US" altLang="zh-CN" sz="2400" b="1" i="1">
                <a:solidFill>
                  <a:srgbClr val="FF0000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88939" y="337775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400" i="1">
                <a:solidFill>
                  <a:srgbClr val="D60093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endParaRPr kumimoji="1" lang="en-US" altLang="zh-CN" sz="2400">
              <a:solidFill>
                <a:srgbClr val="D60093"/>
              </a:solidFill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76827" y="3403897"/>
            <a:ext cx="717825" cy="461665"/>
            <a:chOff x="1245017" y="3958919"/>
            <a:chExt cx="717825" cy="461665"/>
          </a:xfrm>
        </p:grpSpPr>
        <p:cxnSp>
          <p:nvCxnSpPr>
            <p:cNvPr id="13" name="直接箭头连接符 12"/>
            <p:cNvCxnSpPr/>
            <p:nvPr/>
          </p:nvCxnSpPr>
          <p:spPr bwMode="auto">
            <a:xfrm>
              <a:off x="1245017" y="4188483"/>
              <a:ext cx="48114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矩形 14"/>
            <p:cNvSpPr/>
            <p:nvPr/>
          </p:nvSpPr>
          <p:spPr>
            <a:xfrm>
              <a:off x="1624288" y="3958919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zh-CN" altLang="en-US" sz="2400" b="1"/>
            </a:p>
          </p:txBody>
        </p:sp>
      </p:grpSp>
      <p:sp>
        <p:nvSpPr>
          <p:cNvPr id="17" name="矩形 16"/>
          <p:cNvSpPr/>
          <p:nvPr/>
        </p:nvSpPr>
        <p:spPr>
          <a:xfrm>
            <a:off x="3694950" y="3460870"/>
            <a:ext cx="587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l-GR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Δ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37529" y="346087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4274138" y="3702820"/>
            <a:ext cx="48114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331168"/>
              </p:ext>
            </p:extLst>
          </p:nvPr>
        </p:nvGraphicFramePr>
        <p:xfrm>
          <a:off x="445392" y="4083969"/>
          <a:ext cx="738637" cy="92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Equation" r:id="rId5" imgW="241200" imgH="342720" progId="Equation.DSMT4">
                  <p:embed/>
                </p:oleObj>
              </mc:Choice>
              <mc:Fallback>
                <p:oleObj name="Equation" r:id="rId5" imgW="24120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92" y="4083969"/>
                        <a:ext cx="738637" cy="925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233359" y="5589150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>
                <a:solidFill>
                  <a:srgbClr val="0000CC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有关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4281970" y="5591403"/>
            <a:ext cx="255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>
                <a:solidFill>
                  <a:srgbClr val="0000CC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dv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大小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有关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088985" y="4315954"/>
            <a:ext cx="82670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速率处在 </a:t>
            </a: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~ </a:t>
            </a: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kumimoji="1" lang="en-US" altLang="zh-CN" sz="2400" i="1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400" i="1" smtClean="0"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zh-CN" altLang="en-US" sz="2400">
                <a:latin typeface="Book Antiqua" panose="02040602050305030304" pitchFamily="18" charset="0"/>
                <a:ea typeface="黑体" panose="02010609060101010101" pitchFamily="49" charset="-122"/>
              </a:rPr>
              <a:t>区间内</a:t>
            </a:r>
            <a:r>
              <a:rPr kumimoji="1" lang="zh-CN" altLang="en-US" sz="2400" smtClean="0">
                <a:latin typeface="Book Antiqua" panose="02040602050305030304" pitchFamily="18" charset="0"/>
                <a:ea typeface="黑体" panose="02010609060101010101" pitchFamily="49" charset="-122"/>
              </a:rPr>
              <a:t>的分子</a:t>
            </a:r>
            <a:r>
              <a:rPr kumimoji="1" lang="zh-CN" altLang="en-US" sz="2400">
                <a:latin typeface="Book Antiqua" panose="02040602050305030304" pitchFamily="18" charset="0"/>
                <a:ea typeface="黑体" panose="02010609060101010101" pitchFamily="49" charset="-122"/>
              </a:rPr>
              <a:t>数占总分子数的百分比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128038" y="4855940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（分子速率处在 </a:t>
            </a:r>
            <a:r>
              <a:rPr kumimoji="1" lang="en-US" altLang="zh-CN" sz="2400" i="1">
                <a:solidFill>
                  <a:srgbClr val="D60093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~ </a:t>
            </a:r>
            <a:r>
              <a:rPr kumimoji="1" lang="en-US" altLang="zh-CN" sz="2400" i="1">
                <a:solidFill>
                  <a:srgbClr val="D60093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2400">
                <a:solidFill>
                  <a:srgbClr val="D60093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kumimoji="1" lang="el-GR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i="1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400" i="1" smtClean="0">
                <a:solidFill>
                  <a:srgbClr val="D60093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</a:t>
            </a:r>
            <a:endParaRPr kumimoji="1" lang="en-US" altLang="zh-CN" sz="2400">
              <a:solidFill>
                <a:srgbClr val="D60093"/>
              </a:solidFill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4755279" y="4906846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区间的概率）</a:t>
            </a:r>
          </a:p>
        </p:txBody>
      </p:sp>
    </p:spTree>
    <p:extLst>
      <p:ext uri="{BB962C8B-B14F-4D97-AF65-F5344CB8AC3E}">
        <p14:creationId xmlns:p14="http://schemas.microsoft.com/office/powerpoint/2010/main" val="4711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3" grpId="0"/>
      <p:bldP spid="4" grpId="0"/>
      <p:bldP spid="17" grpId="0"/>
      <p:bldP spid="20" grpId="0"/>
      <p:bldP spid="23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27740" y="476795"/>
            <a:ext cx="7036305" cy="4801734"/>
            <a:chOff x="827740" y="476795"/>
            <a:chExt cx="7036305" cy="4801734"/>
          </a:xfrm>
        </p:grpSpPr>
        <p:pic>
          <p:nvPicPr>
            <p:cNvPr id="2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740" y="476795"/>
              <a:ext cx="7036305" cy="480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6156110" y="908825"/>
              <a:ext cx="1080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zh-CN" altLang="en-US" sz="28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3919" y="2774833"/>
            <a:ext cx="4608512" cy="534988"/>
            <a:chOff x="3064" y="220"/>
            <a:chExt cx="2903" cy="337"/>
          </a:xfrm>
        </p:grpSpPr>
        <p:sp>
          <p:nvSpPr>
            <p:cNvPr id="11293" name="Text Box 13"/>
            <p:cNvSpPr txBox="1">
              <a:spLocks noChangeArrowheads="1"/>
            </p:cNvSpPr>
            <p:nvPr/>
          </p:nvSpPr>
          <p:spPr bwMode="auto">
            <a:xfrm>
              <a:off x="3064" y="220"/>
              <a:ext cx="290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速率位于      区间的分子数：</a:t>
              </a:r>
              <a:endParaRPr lang="zh-CN" alt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271" name="Object 14"/>
            <p:cNvGraphicFramePr>
              <a:graphicFrameLocks noChangeAspect="1"/>
            </p:cNvGraphicFramePr>
            <p:nvPr/>
          </p:nvGraphicFramePr>
          <p:xfrm>
            <a:off x="3924" y="225"/>
            <a:ext cx="54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32" name="Equation" r:id="rId4" imgW="850680" imgH="317160" progId="Equation.3">
                    <p:embed/>
                  </p:oleObj>
                </mc:Choice>
                <mc:Fallback>
                  <p:oleObj name="Equation" r:id="rId4" imgW="850680" imgH="3171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225"/>
                          <a:ext cx="54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091126"/>
              </p:ext>
            </p:extLst>
          </p:nvPr>
        </p:nvGraphicFramePr>
        <p:xfrm>
          <a:off x="859333" y="3471910"/>
          <a:ext cx="18780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3" name="公式" r:id="rId6" imgW="799920" imgH="355320" progId="Equation.3">
                  <p:embed/>
                </p:oleObj>
              </mc:Choice>
              <mc:Fallback>
                <p:oleObj name="公式" r:id="rId6" imgW="799920" imgH="355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333" y="3471910"/>
                        <a:ext cx="187801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6" name="Rectangle 16"/>
          <p:cNvSpPr>
            <a:spLocks noChangeArrowheads="1"/>
          </p:cNvSpPr>
          <p:nvPr/>
        </p:nvSpPr>
        <p:spPr bwMode="auto">
          <a:xfrm>
            <a:off x="179695" y="4517942"/>
            <a:ext cx="85693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分布在整个速率区间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～ ∞ 的分子数显然为分子总数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sz="2400" baseline="-250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98737" name="Rectangle 17"/>
          <p:cNvSpPr>
            <a:spLocks noChangeArrowheads="1"/>
          </p:cNvSpPr>
          <p:nvPr/>
        </p:nvSpPr>
        <p:spPr bwMode="auto">
          <a:xfrm>
            <a:off x="6418338" y="5768982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归一化条件</a:t>
            </a:r>
          </a:p>
        </p:txBody>
      </p:sp>
      <p:graphicFrame>
        <p:nvGraphicFramePr>
          <p:cNvPr id="7987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11653"/>
              </p:ext>
            </p:extLst>
          </p:nvPr>
        </p:nvGraphicFramePr>
        <p:xfrm>
          <a:off x="863585" y="5560402"/>
          <a:ext cx="23304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4" name="公式" r:id="rId8" imgW="1091880" imgH="330120" progId="Equation.3">
                  <p:embed/>
                </p:oleObj>
              </mc:Choice>
              <mc:Fallback>
                <p:oleObj name="公式" r:id="rId8" imgW="1091880" imgH="3301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5" y="5560402"/>
                        <a:ext cx="23304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853584"/>
              </p:ext>
            </p:extLst>
          </p:nvPr>
        </p:nvGraphicFramePr>
        <p:xfrm>
          <a:off x="3968936" y="5515157"/>
          <a:ext cx="19272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5" name="公式" r:id="rId10" imgW="799920" imgH="330120" progId="Equation.3">
                  <p:embed/>
                </p:oleObj>
              </mc:Choice>
              <mc:Fallback>
                <p:oleObj name="公式" r:id="rId10" imgW="799920" imgH="3301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936" y="5515157"/>
                        <a:ext cx="1927225" cy="792162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346670"/>
              </p:ext>
            </p:extLst>
          </p:nvPr>
        </p:nvGraphicFramePr>
        <p:xfrm>
          <a:off x="2588175" y="3461710"/>
          <a:ext cx="21463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6" name="公式" r:id="rId12" imgW="914400" imgH="355320" progId="Equation.3">
                  <p:embed/>
                </p:oleObj>
              </mc:Choice>
              <mc:Fallback>
                <p:oleObj name="公式" r:id="rId12" imgW="914400" imgH="355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175" y="3461710"/>
                        <a:ext cx="21463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523384"/>
              </p:ext>
            </p:extLst>
          </p:nvPr>
        </p:nvGraphicFramePr>
        <p:xfrm>
          <a:off x="267494" y="127594"/>
          <a:ext cx="10493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7" name="Equation" r:id="rId14" imgW="342720" imgH="342720" progId="Equation.DSMT4">
                  <p:embed/>
                </p:oleObj>
              </mc:Choice>
              <mc:Fallback>
                <p:oleObj name="Equation" r:id="rId14" imgW="34272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4" y="127594"/>
                        <a:ext cx="104933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40548"/>
              </p:ext>
            </p:extLst>
          </p:nvPr>
        </p:nvGraphicFramePr>
        <p:xfrm>
          <a:off x="1945896" y="381595"/>
          <a:ext cx="554796" cy="45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8" name="公式" r:id="rId16" imgW="203040" imgH="177480" progId="Equation.3">
                  <p:embed/>
                </p:oleObj>
              </mc:Choice>
              <mc:Fallback>
                <p:oleObj name="公式" r:id="rId16" imgW="20304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896" y="381595"/>
                        <a:ext cx="554796" cy="455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56375"/>
              </p:ext>
            </p:extLst>
          </p:nvPr>
        </p:nvGraphicFramePr>
        <p:xfrm>
          <a:off x="1173957" y="381594"/>
          <a:ext cx="829104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9" name="公式" r:id="rId18" imgW="342720" imgH="203040" progId="Equation.3">
                  <p:embed/>
                </p:oleObj>
              </mc:Choice>
              <mc:Fallback>
                <p:oleObj name="公式" r:id="rId18" imgW="34272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957" y="381594"/>
                        <a:ext cx="829104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67494" y="1314025"/>
            <a:ext cx="812114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100000"/>
              </a:spcBef>
            </a:pPr>
            <a:r>
              <a:rPr kumimoji="1"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物理意义：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分子速率在</a:t>
            </a:r>
            <a:r>
              <a:rPr kumimoji="1" lang="zh-CN" altLang="en-US" sz="2400" i="1"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v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附近单位速率区间内的分子数占总分子数的百分比。 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277207" y="36175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速率分布函数</a:t>
            </a:r>
          </a:p>
        </p:txBody>
      </p:sp>
      <p:graphicFrame>
        <p:nvGraphicFramePr>
          <p:cNvPr id="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274803"/>
              </p:ext>
            </p:extLst>
          </p:nvPr>
        </p:nvGraphicFramePr>
        <p:xfrm>
          <a:off x="3243950" y="148246"/>
          <a:ext cx="16017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0" name="公式" r:id="rId20" imgW="787320" imgH="393480" progId="Equation.3">
                  <p:embed/>
                </p:oleObj>
              </mc:Choice>
              <mc:Fallback>
                <p:oleObj name="公式" r:id="rId20" imgW="78732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950" y="148246"/>
                        <a:ext cx="1601787" cy="890587"/>
                      </a:xfrm>
                      <a:prstGeom prst="rect">
                        <a:avLst/>
                      </a:prstGeom>
                      <a:noFill/>
                      <a:ln w="57150" cmpd="thinThick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2327" y="2150363"/>
            <a:ext cx="90376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【</a:t>
            </a:r>
            <a:r>
              <a:rPr kumimoji="1"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某一分子的速率在</a:t>
            </a:r>
            <a:r>
              <a:rPr kumimoji="1" lang="zh-CN" altLang="en-US" sz="2400" i="1">
                <a:solidFill>
                  <a:srgbClr val="D60093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i="1">
                <a:solidFill>
                  <a:srgbClr val="D60093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v </a:t>
            </a:r>
            <a:r>
              <a:rPr kumimoji="1"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附近单位速率区间内的概率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概率密度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52823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9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9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79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9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9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6" grpId="0"/>
      <p:bldP spid="798737" grpId="0"/>
      <p:bldP spid="33" grpId="0"/>
      <p:bldP spid="34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Text Box 2"/>
          <p:cNvSpPr txBox="1">
            <a:spLocks noChangeArrowheads="1"/>
          </p:cNvSpPr>
          <p:nvPr/>
        </p:nvSpPr>
        <p:spPr bwMode="auto">
          <a:xfrm>
            <a:off x="-36320" y="128154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7.6.2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理想气体分子麦克斯韦速率分布律 </a:t>
            </a:r>
          </a:p>
        </p:txBody>
      </p:sp>
      <p:sp>
        <p:nvSpPr>
          <p:cNvPr id="743437" name="Text Box 13"/>
          <p:cNvSpPr txBox="1">
            <a:spLocks noChangeArrowheads="1"/>
          </p:cNvSpPr>
          <p:nvPr/>
        </p:nvSpPr>
        <p:spPr bwMode="auto">
          <a:xfrm>
            <a:off x="96813" y="2045026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图中矩形的面积： </a:t>
            </a:r>
          </a:p>
        </p:txBody>
      </p:sp>
      <p:graphicFrame>
        <p:nvGraphicFramePr>
          <p:cNvPr id="7434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739912"/>
              </p:ext>
            </p:extLst>
          </p:nvPr>
        </p:nvGraphicFramePr>
        <p:xfrm>
          <a:off x="3132523" y="2010799"/>
          <a:ext cx="14112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8" name="公式" r:id="rId4" imgW="520560" imgH="203040" progId="Equation.3">
                  <p:embed/>
                </p:oleObj>
              </mc:Choice>
              <mc:Fallback>
                <p:oleObj name="公式" r:id="rId4" imgW="52056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523" y="2010799"/>
                        <a:ext cx="14112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shade val="46275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324694"/>
              </p:ext>
            </p:extLst>
          </p:nvPr>
        </p:nvGraphicFramePr>
        <p:xfrm>
          <a:off x="4498697" y="1826377"/>
          <a:ext cx="8636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9" name="公式" r:id="rId6" imgW="380880" imgH="444240" progId="Equation.3">
                  <p:embed/>
                </p:oleObj>
              </mc:Choice>
              <mc:Fallback>
                <p:oleObj name="公式" r:id="rId6" imgW="3808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697" y="1826377"/>
                        <a:ext cx="8636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shade val="46275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40" name="Text Box 16"/>
          <p:cNvSpPr txBox="1">
            <a:spLocks noChangeArrowheads="1"/>
          </p:cNvSpPr>
          <p:nvPr/>
        </p:nvSpPr>
        <p:spPr bwMode="auto">
          <a:xfrm>
            <a:off x="-4405" y="4087022"/>
            <a:ext cx="8198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或者平衡态下，气体分子速率在（</a:t>
            </a:r>
            <a:r>
              <a:rPr lang="en-US" altLang="zh-CN" sz="2400" i="1">
                <a:latin typeface="Bookman Old Style" panose="02050604050505020204" pitchFamily="18" charset="0"/>
              </a:rPr>
              <a:t>v</a:t>
            </a:r>
            <a:r>
              <a:rPr lang="zh-CN" altLang="en-US" sz="2400" i="1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i="1">
                <a:latin typeface="Bookman Old Style" panose="02050604050505020204" pitchFamily="18" charset="0"/>
              </a:rPr>
              <a:t>v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i="1">
                <a:latin typeface="Bookman Old Style" panose="02050604050505020204" pitchFamily="18" charset="0"/>
              </a:rPr>
              <a:t>v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）区间内的概率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59111" y="2842341"/>
            <a:ext cx="54902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平衡态下，速率区间（</a:t>
            </a:r>
            <a:r>
              <a:rPr lang="en-US" altLang="zh-CN" sz="2400" i="1">
                <a:solidFill>
                  <a:srgbClr val="D60093"/>
                </a:solidFill>
                <a:latin typeface="Bookman Old Style" panose="02050604050505020204" pitchFamily="18" charset="0"/>
              </a:rPr>
              <a:t>v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i="1">
                <a:solidFill>
                  <a:srgbClr val="D60093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sz="2400" i="1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i="1">
                <a:solidFill>
                  <a:srgbClr val="D60093"/>
                </a:solidFill>
                <a:latin typeface="Bookman Old Style" panose="02050604050505020204" pitchFamily="18" charset="0"/>
              </a:rPr>
              <a:t>v</a:t>
            </a: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）内的分子数占总分子数的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百分比</a:t>
            </a:r>
            <a:r>
              <a:rPr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743458" name="Text Box 34"/>
          <p:cNvSpPr txBox="1">
            <a:spLocks noChangeArrowheads="1"/>
          </p:cNvSpPr>
          <p:nvPr/>
        </p:nvSpPr>
        <p:spPr bwMode="auto">
          <a:xfrm>
            <a:off x="237716" y="4701707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图中斜线部分的面积： </a:t>
            </a:r>
          </a:p>
        </p:txBody>
      </p:sp>
      <p:graphicFrame>
        <p:nvGraphicFramePr>
          <p:cNvPr id="74345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080100"/>
              </p:ext>
            </p:extLst>
          </p:nvPr>
        </p:nvGraphicFramePr>
        <p:xfrm>
          <a:off x="3667874" y="4468642"/>
          <a:ext cx="23764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0" name="公式" r:id="rId8" imgW="1091880" imgH="444240" progId="Equation.3">
                  <p:embed/>
                </p:oleObj>
              </mc:Choice>
              <mc:Fallback>
                <p:oleObj name="公式" r:id="rId8" imgW="10918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874" y="4468642"/>
                        <a:ext cx="237648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chemeClr val="accent1">
                                    <a:gamma/>
                                    <a:shade val="46275"/>
                                    <a:invGamma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61" name="Text Box 37"/>
          <p:cNvSpPr txBox="1">
            <a:spLocks noChangeArrowheads="1"/>
          </p:cNvSpPr>
          <p:nvPr/>
        </p:nvSpPr>
        <p:spPr bwMode="auto">
          <a:xfrm>
            <a:off x="395710" y="6027202"/>
            <a:ext cx="972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或者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平衡态下，气体分子速率在（</a:t>
            </a:r>
            <a:r>
              <a:rPr lang="en-US" altLang="zh-CN" sz="2400" i="1">
                <a:latin typeface="Bookman Old Style" panose="02050604050505020204" pitchFamily="18" charset="0"/>
              </a:rPr>
              <a:t>v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i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i="1">
                <a:latin typeface="Bookman Old Style" panose="02050604050505020204" pitchFamily="18" charset="0"/>
              </a:rPr>
              <a:t>v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）区间内的概率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</a:p>
        </p:txBody>
      </p:sp>
      <p:sp>
        <p:nvSpPr>
          <p:cNvPr id="743462" name="Text Box 38"/>
          <p:cNvSpPr txBox="1">
            <a:spLocks noChangeArrowheads="1"/>
          </p:cNvSpPr>
          <p:nvPr/>
        </p:nvSpPr>
        <p:spPr bwMode="auto">
          <a:xfrm>
            <a:off x="-36320" y="5376055"/>
            <a:ext cx="9158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平衡态下，速率在（ </a:t>
            </a:r>
            <a:r>
              <a:rPr lang="en-US" altLang="zh-CN" sz="2400" i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smtClea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smtClean="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smtClean="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）区间内的分子数占总分子数的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百分比</a:t>
            </a:r>
            <a:r>
              <a:rPr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74346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86887"/>
              </p:ext>
            </p:extLst>
          </p:nvPr>
        </p:nvGraphicFramePr>
        <p:xfrm>
          <a:off x="834139" y="639582"/>
          <a:ext cx="385921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1" name="公式" r:id="rId10" imgW="1739880" imgH="469800" progId="Equation.3">
                  <p:embed/>
                </p:oleObj>
              </mc:Choice>
              <mc:Fallback>
                <p:oleObj name="公式" r:id="rId10" imgW="173988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139" y="639582"/>
                        <a:ext cx="3859213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69" name="Text Box 45"/>
          <p:cNvSpPr txBox="1">
            <a:spLocks noChangeArrowheads="1"/>
          </p:cNvSpPr>
          <p:nvPr/>
        </p:nvSpPr>
        <p:spPr bwMode="auto">
          <a:xfrm>
            <a:off x="5916137" y="1080603"/>
            <a:ext cx="297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麦克斯韦速率分布曲线 </a:t>
            </a:r>
          </a:p>
        </p:txBody>
      </p:sp>
      <p:graphicFrame>
        <p:nvGraphicFramePr>
          <p:cNvPr id="74347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495723"/>
              </p:ext>
            </p:extLst>
          </p:nvPr>
        </p:nvGraphicFramePr>
        <p:xfrm>
          <a:off x="6587332" y="76201"/>
          <a:ext cx="17589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2" name="公式" r:id="rId12" imgW="787320" imgH="393480" progId="Equation.3">
                  <p:embed/>
                </p:oleObj>
              </mc:Choice>
              <mc:Fallback>
                <p:oleObj name="公式" r:id="rId12" imgW="78732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332" y="76201"/>
                        <a:ext cx="1758950" cy="976313"/>
                      </a:xfrm>
                      <a:prstGeom prst="rect">
                        <a:avLst/>
                      </a:prstGeom>
                      <a:noFill/>
                      <a:ln w="57150" cmpd="thinThick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5508065" y="1520037"/>
            <a:ext cx="3581400" cy="2362200"/>
            <a:chOff x="288" y="576"/>
            <a:chExt cx="2256" cy="1488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288" y="576"/>
              <a:ext cx="2256" cy="1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" name="Line 4"/>
            <p:cNvSpPr>
              <a:spLocks noChangeShapeType="1"/>
            </p:cNvSpPr>
            <p:nvPr/>
          </p:nvSpPr>
          <p:spPr bwMode="auto">
            <a:xfrm>
              <a:off x="460" y="1728"/>
              <a:ext cx="20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" name="Object 5"/>
            <p:cNvGraphicFramePr>
              <a:graphicFrameLocks noChangeAspect="1"/>
            </p:cNvGraphicFramePr>
            <p:nvPr/>
          </p:nvGraphicFramePr>
          <p:xfrm>
            <a:off x="2208" y="1776"/>
            <a:ext cx="1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93" name="Equation" r:id="rId14" imgW="177646" imgH="190335" progId="Equation.3">
                    <p:embed/>
                  </p:oleObj>
                </mc:Choice>
                <mc:Fallback>
                  <p:oleObj name="Equation" r:id="rId14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776"/>
                          <a:ext cx="1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6"/>
            <p:cNvGraphicFramePr>
              <a:graphicFrameLocks noChangeAspect="1"/>
            </p:cNvGraphicFramePr>
            <p:nvPr/>
          </p:nvGraphicFramePr>
          <p:xfrm>
            <a:off x="528" y="672"/>
            <a:ext cx="39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94" name="Equation" r:id="rId16" imgW="533169" imgH="304668" progId="Equation.3">
                    <p:embed/>
                  </p:oleObj>
                </mc:Choice>
                <mc:Fallback>
                  <p:oleObj name="Equation" r:id="rId16" imgW="533169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672"/>
                          <a:ext cx="39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7"/>
            <p:cNvGraphicFramePr>
              <a:graphicFrameLocks noChangeAspect="1"/>
            </p:cNvGraphicFramePr>
            <p:nvPr/>
          </p:nvGraphicFramePr>
          <p:xfrm>
            <a:off x="288" y="1750"/>
            <a:ext cx="24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95" name="Equation" r:id="rId18" imgW="126835" imgH="139518" progId="Equation.3">
                    <p:embed/>
                  </p:oleObj>
                </mc:Choice>
                <mc:Fallback>
                  <p:oleObj name="Equation" r:id="rId18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750"/>
                          <a:ext cx="24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V="1">
              <a:off x="480" y="672"/>
              <a:ext cx="0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" name="Group 9"/>
          <p:cNvGrpSpPr>
            <a:grpSpLocks/>
          </p:cNvGrpSpPr>
          <p:nvPr/>
        </p:nvGrpSpPr>
        <p:grpSpPr bwMode="auto">
          <a:xfrm>
            <a:off x="7042696" y="1936211"/>
            <a:ext cx="806451" cy="1719263"/>
            <a:chOff x="1244" y="850"/>
            <a:chExt cx="508" cy="1083"/>
          </a:xfrm>
        </p:grpSpPr>
        <p:sp>
          <p:nvSpPr>
            <p:cNvPr id="56" name="Freeform 10" descr="宽下对角线"/>
            <p:cNvSpPr>
              <a:spLocks/>
            </p:cNvSpPr>
            <p:nvPr/>
          </p:nvSpPr>
          <p:spPr bwMode="auto">
            <a:xfrm>
              <a:off x="1296" y="850"/>
              <a:ext cx="378" cy="878"/>
            </a:xfrm>
            <a:custGeom>
              <a:avLst/>
              <a:gdLst>
                <a:gd name="T0" fmla="*/ 0 w 378"/>
                <a:gd name="T1" fmla="*/ 878 h 878"/>
                <a:gd name="T2" fmla="*/ 4 w 378"/>
                <a:gd name="T3" fmla="*/ 0 h 878"/>
                <a:gd name="T4" fmla="*/ 97 w 378"/>
                <a:gd name="T5" fmla="*/ 103 h 878"/>
                <a:gd name="T6" fmla="*/ 172 w 378"/>
                <a:gd name="T7" fmla="*/ 239 h 878"/>
                <a:gd name="T8" fmla="*/ 284 w 378"/>
                <a:gd name="T9" fmla="*/ 407 h 878"/>
                <a:gd name="T10" fmla="*/ 369 w 378"/>
                <a:gd name="T11" fmla="*/ 513 h 878"/>
                <a:gd name="T12" fmla="*/ 378 w 378"/>
                <a:gd name="T13" fmla="*/ 878 h 878"/>
                <a:gd name="T14" fmla="*/ 0 w 378"/>
                <a:gd name="T15" fmla="*/ 878 h 8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8"/>
                <a:gd name="T25" fmla="*/ 0 h 878"/>
                <a:gd name="T26" fmla="*/ 378 w 378"/>
                <a:gd name="T27" fmla="*/ 878 h 8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8" h="878">
                  <a:moveTo>
                    <a:pt x="0" y="878"/>
                  </a:moveTo>
                  <a:lnTo>
                    <a:pt x="4" y="0"/>
                  </a:lnTo>
                  <a:lnTo>
                    <a:pt x="97" y="103"/>
                  </a:lnTo>
                  <a:lnTo>
                    <a:pt x="172" y="239"/>
                  </a:lnTo>
                  <a:lnTo>
                    <a:pt x="284" y="407"/>
                  </a:lnTo>
                  <a:lnTo>
                    <a:pt x="369" y="513"/>
                  </a:lnTo>
                  <a:lnTo>
                    <a:pt x="378" y="878"/>
                  </a:lnTo>
                  <a:lnTo>
                    <a:pt x="0" y="878"/>
                  </a:lnTo>
                  <a:close/>
                </a:path>
              </a:pathLst>
            </a:custGeom>
            <a:pattFill prst="wdDnDiag">
              <a:fgClr>
                <a:srgbClr val="33CC33"/>
              </a:fgClr>
              <a:bgClr>
                <a:schemeClr val="accent2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1424198"/>
                </p:ext>
              </p:extLst>
            </p:nvPr>
          </p:nvGraphicFramePr>
          <p:xfrm>
            <a:off x="1244" y="1643"/>
            <a:ext cx="20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96" name="Equation" r:id="rId20" imgW="228501" imgH="317362" progId="Equation.3">
                    <p:embed/>
                  </p:oleObj>
                </mc:Choice>
                <mc:Fallback>
                  <p:oleObj name="Equation" r:id="rId20" imgW="228501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1643"/>
                          <a:ext cx="205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3388078"/>
                </p:ext>
              </p:extLst>
            </p:nvPr>
          </p:nvGraphicFramePr>
          <p:xfrm>
            <a:off x="1307" y="1301"/>
            <a:ext cx="33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97" name="Equation" r:id="rId22" imgW="342751" imgH="241195" progId="Equation.DSMT4">
                    <p:embed/>
                  </p:oleObj>
                </mc:Choice>
                <mc:Fallback>
                  <p:oleObj name="Equation" r:id="rId22" imgW="342751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" y="1301"/>
                          <a:ext cx="33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499486"/>
                </p:ext>
              </p:extLst>
            </p:nvPr>
          </p:nvGraphicFramePr>
          <p:xfrm>
            <a:off x="1595" y="1734"/>
            <a:ext cx="15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98" name="Equation" r:id="rId24" imgW="355446" imgH="368140" progId="Equation.3">
                    <p:embed/>
                  </p:oleObj>
                </mc:Choice>
                <mc:Fallback>
                  <p:oleObj name="Equation" r:id="rId24" imgW="355446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1734"/>
                          <a:ext cx="157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Freeform 27"/>
          <p:cNvSpPr>
            <a:spLocks/>
          </p:cNvSpPr>
          <p:nvPr/>
        </p:nvSpPr>
        <p:spPr bwMode="auto">
          <a:xfrm>
            <a:off x="5822821" y="1796793"/>
            <a:ext cx="2971800" cy="1549400"/>
          </a:xfrm>
          <a:custGeom>
            <a:avLst/>
            <a:gdLst>
              <a:gd name="T0" fmla="*/ 0 w 2136"/>
              <a:gd name="T1" fmla="*/ 2147483646 h 1023"/>
              <a:gd name="T2" fmla="*/ 2147483646 w 2136"/>
              <a:gd name="T3" fmla="*/ 2147483646 h 1023"/>
              <a:gd name="T4" fmla="*/ 2147483646 w 2136"/>
              <a:gd name="T5" fmla="*/ 2147483646 h 1023"/>
              <a:gd name="T6" fmla="*/ 2147483646 w 2136"/>
              <a:gd name="T7" fmla="*/ 2147483646 h 1023"/>
              <a:gd name="T8" fmla="*/ 2147483646 w 2136"/>
              <a:gd name="T9" fmla="*/ 2147483646 h 1023"/>
              <a:gd name="T10" fmla="*/ 2147483646 w 2136"/>
              <a:gd name="T11" fmla="*/ 2147483646 h 1023"/>
              <a:gd name="T12" fmla="*/ 2147483646 w 2136"/>
              <a:gd name="T13" fmla="*/ 2147483646 h 1023"/>
              <a:gd name="T14" fmla="*/ 2147483646 w 2136"/>
              <a:gd name="T15" fmla="*/ 2147483646 h 1023"/>
              <a:gd name="T16" fmla="*/ 2147483646 w 2136"/>
              <a:gd name="T17" fmla="*/ 2147483646 h 1023"/>
              <a:gd name="T18" fmla="*/ 2147483646 w 2136"/>
              <a:gd name="T19" fmla="*/ 2147483646 h 1023"/>
              <a:gd name="T20" fmla="*/ 2147483646 w 2136"/>
              <a:gd name="T21" fmla="*/ 2147483646 h 10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6"/>
              <a:gd name="T34" fmla="*/ 0 h 1023"/>
              <a:gd name="T35" fmla="*/ 2136 w 2136"/>
              <a:gd name="T36" fmla="*/ 1023 h 102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6" h="1023">
                <a:moveTo>
                  <a:pt x="0" y="1023"/>
                </a:moveTo>
                <a:cubicBezTo>
                  <a:pt x="40" y="982"/>
                  <a:pt x="164" y="880"/>
                  <a:pt x="237" y="781"/>
                </a:cubicBezTo>
                <a:cubicBezTo>
                  <a:pt x="310" y="682"/>
                  <a:pt x="369" y="547"/>
                  <a:pt x="435" y="431"/>
                </a:cubicBezTo>
                <a:cubicBezTo>
                  <a:pt x="501" y="315"/>
                  <a:pt x="566" y="157"/>
                  <a:pt x="634" y="88"/>
                </a:cubicBezTo>
                <a:cubicBezTo>
                  <a:pt x="702" y="19"/>
                  <a:pt x="772" y="0"/>
                  <a:pt x="840" y="18"/>
                </a:cubicBezTo>
                <a:cubicBezTo>
                  <a:pt x="908" y="36"/>
                  <a:pt x="972" y="115"/>
                  <a:pt x="1045" y="198"/>
                </a:cubicBezTo>
                <a:cubicBezTo>
                  <a:pt x="1118" y="281"/>
                  <a:pt x="1203" y="429"/>
                  <a:pt x="1279" y="516"/>
                </a:cubicBezTo>
                <a:cubicBezTo>
                  <a:pt x="1355" y="603"/>
                  <a:pt x="1405" y="654"/>
                  <a:pt x="1500" y="720"/>
                </a:cubicBezTo>
                <a:cubicBezTo>
                  <a:pt x="1595" y="786"/>
                  <a:pt x="1747" y="870"/>
                  <a:pt x="1848" y="913"/>
                </a:cubicBezTo>
                <a:cubicBezTo>
                  <a:pt x="1949" y="955"/>
                  <a:pt x="2082" y="968"/>
                  <a:pt x="2109" y="976"/>
                </a:cubicBezTo>
                <a:cubicBezTo>
                  <a:pt x="2136" y="983"/>
                  <a:pt x="2033" y="960"/>
                  <a:pt x="2013" y="95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6195093" y="2333369"/>
            <a:ext cx="831850" cy="1254125"/>
            <a:chOff x="868" y="1680"/>
            <a:chExt cx="524" cy="790"/>
          </a:xfrm>
        </p:grpSpPr>
        <p:sp>
          <p:nvSpPr>
            <p:cNvPr id="62" name="Rectangle 20" descr="宽上对角线"/>
            <p:cNvSpPr>
              <a:spLocks noChangeArrowheads="1"/>
            </p:cNvSpPr>
            <p:nvPr/>
          </p:nvSpPr>
          <p:spPr bwMode="auto">
            <a:xfrm>
              <a:off x="987" y="1798"/>
              <a:ext cx="40" cy="512"/>
            </a:xfrm>
            <a:prstGeom prst="rect">
              <a:avLst/>
            </a:prstGeom>
            <a:pattFill prst="wdUpDiag">
              <a:fgClr>
                <a:srgbClr val="0000FF"/>
              </a:fgClr>
              <a:bgClr>
                <a:srgbClr val="CCECFF"/>
              </a:bgClr>
            </a:pattFill>
            <a:ln w="9525">
              <a:solidFill>
                <a:srgbClr val="53A2E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6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841755"/>
                </p:ext>
              </p:extLst>
            </p:nvPr>
          </p:nvGraphicFramePr>
          <p:xfrm>
            <a:off x="868" y="2328"/>
            <a:ext cx="115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99" name="Equation" r:id="rId26" imgW="177646" imgH="190335" progId="Equation.DSMT4">
                    <p:embed/>
                  </p:oleObj>
                </mc:Choice>
                <mc:Fallback>
                  <p:oleObj name="Equation" r:id="rId26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2328"/>
                          <a:ext cx="115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95554"/>
                </p:ext>
              </p:extLst>
            </p:nvPr>
          </p:nvGraphicFramePr>
          <p:xfrm>
            <a:off x="1001" y="2288"/>
            <a:ext cx="3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00" name="Equation" r:id="rId27" imgW="660113" imgH="253890" progId="Equation.3">
                    <p:embed/>
                  </p:oleObj>
                </mc:Choice>
                <mc:Fallback>
                  <p:oleObj name="Equation" r:id="rId27" imgW="660113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2288"/>
                          <a:ext cx="36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3"/>
            <p:cNvGraphicFramePr>
              <a:graphicFrameLocks noChangeAspect="1"/>
            </p:cNvGraphicFramePr>
            <p:nvPr/>
          </p:nvGraphicFramePr>
          <p:xfrm>
            <a:off x="1056" y="1680"/>
            <a:ext cx="3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01" name="Equation" r:id="rId29" imgW="215619" imgH="177569" progId="Equation.3">
                    <p:embed/>
                  </p:oleObj>
                </mc:Choice>
                <mc:Fallback>
                  <p:oleObj name="Equation" r:id="rId29" imgW="215619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680"/>
                          <a:ext cx="3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368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4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4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4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4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4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4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74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7" grpId="0"/>
      <p:bldP spid="743440" grpId="0"/>
      <p:bldP spid="743441" grpId="0"/>
      <p:bldP spid="743458" grpId="0"/>
      <p:bldP spid="743461" grpId="0"/>
      <p:bldP spid="743462" grpId="0"/>
      <p:bldP spid="743469" grpId="0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76205" y="755363"/>
            <a:ext cx="4133850" cy="544512"/>
            <a:chOff x="393" y="878"/>
            <a:chExt cx="2604" cy="343"/>
          </a:xfrm>
        </p:grpSpPr>
        <p:graphicFrame>
          <p:nvGraphicFramePr>
            <p:cNvPr id="49179" name="Object 4"/>
            <p:cNvGraphicFramePr>
              <a:graphicFrameLocks noChangeAspect="1"/>
            </p:cNvGraphicFramePr>
            <p:nvPr/>
          </p:nvGraphicFramePr>
          <p:xfrm>
            <a:off x="2707" y="878"/>
            <a:ext cx="29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0" name="Equation" r:id="rId3" imgW="291973" imgH="368140" progId="Equation.3">
                    <p:embed/>
                  </p:oleObj>
                </mc:Choice>
                <mc:Fallback>
                  <p:oleObj name="Equation" r:id="rId3" imgW="291973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878"/>
                          <a:ext cx="290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0" name="Text Box 5"/>
            <p:cNvSpPr txBox="1">
              <a:spLocks noChangeArrowheads="1"/>
            </p:cNvSpPr>
            <p:nvPr/>
          </p:nvSpPr>
          <p:spPr bwMode="auto">
            <a:xfrm>
              <a:off x="393" y="904"/>
              <a:ext cx="24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24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最概然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（最可几）</a:t>
              </a:r>
              <a:r>
                <a:rPr lang="zh-CN" altLang="en-US" sz="24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速率</a:t>
              </a:r>
            </a:p>
          </p:txBody>
        </p:sp>
      </p:grp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08372"/>
              </p:ext>
            </p:extLst>
          </p:nvPr>
        </p:nvGraphicFramePr>
        <p:xfrm>
          <a:off x="1781181" y="1375571"/>
          <a:ext cx="21986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1" name="Equation" r:id="rId5" imgW="1651000" imgH="863600" progId="Equation.3">
                  <p:embed/>
                </p:oleObj>
              </mc:Choice>
              <mc:Fallback>
                <p:oleObj name="Equation" r:id="rId5" imgW="16510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81" y="1375571"/>
                        <a:ext cx="21986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873527"/>
              </p:ext>
            </p:extLst>
          </p:nvPr>
        </p:nvGraphicFramePr>
        <p:xfrm>
          <a:off x="1340838" y="3270994"/>
          <a:ext cx="3359937" cy="11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2" name="Equation" r:id="rId7" imgW="1244520" imgH="406080" progId="Equation.DSMT4">
                  <p:embed/>
                </p:oleObj>
              </mc:Choice>
              <mc:Fallback>
                <p:oleObj name="Equation" r:id="rId7" imgW="1244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838" y="3270994"/>
                        <a:ext cx="3359937" cy="11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41928"/>
              </p:ext>
            </p:extLst>
          </p:nvPr>
        </p:nvGraphicFramePr>
        <p:xfrm>
          <a:off x="5029033" y="3386793"/>
          <a:ext cx="2971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3" name="Equation" r:id="rId9" imgW="2006600" imgH="762000" progId="Equation.DSMT4">
                  <p:embed/>
                </p:oleObj>
              </mc:Choice>
              <mc:Fallback>
                <p:oleObj name="Equation" r:id="rId9" imgW="20066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033" y="3386793"/>
                        <a:ext cx="2971800" cy="10826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990007"/>
              </p:ext>
            </p:extLst>
          </p:nvPr>
        </p:nvGraphicFramePr>
        <p:xfrm>
          <a:off x="4665064" y="2660054"/>
          <a:ext cx="2841070" cy="50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4" name="Equation" r:id="rId11" imgW="1231560" imgH="190440" progId="Equation.DSMT4">
                  <p:embed/>
                </p:oleObj>
              </mc:Choice>
              <mc:Fallback>
                <p:oleObj name="Equation" r:id="rId11" imgW="1231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064" y="2660054"/>
                        <a:ext cx="2841070" cy="50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0" name="Group 10"/>
          <p:cNvGrpSpPr>
            <a:grpSpLocks/>
          </p:cNvGrpSpPr>
          <p:nvPr/>
        </p:nvGrpSpPr>
        <p:grpSpPr bwMode="auto">
          <a:xfrm>
            <a:off x="4525965" y="404815"/>
            <a:ext cx="3717925" cy="2109787"/>
            <a:chOff x="3024" y="384"/>
            <a:chExt cx="2400" cy="1584"/>
          </a:xfrm>
        </p:grpSpPr>
        <p:sp>
          <p:nvSpPr>
            <p:cNvPr id="49172" name="Rectangle 11"/>
            <p:cNvSpPr>
              <a:spLocks noChangeArrowheads="1"/>
            </p:cNvSpPr>
            <p:nvPr/>
          </p:nvSpPr>
          <p:spPr bwMode="auto">
            <a:xfrm>
              <a:off x="3024" y="384"/>
              <a:ext cx="2400" cy="15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73" name="Line 12"/>
            <p:cNvSpPr>
              <a:spLocks noChangeShapeType="1"/>
            </p:cNvSpPr>
            <p:nvPr/>
          </p:nvSpPr>
          <p:spPr bwMode="auto">
            <a:xfrm>
              <a:off x="3501" y="1626"/>
              <a:ext cx="1827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74" name="Object 13"/>
            <p:cNvGraphicFramePr>
              <a:graphicFrameLocks noChangeAspect="1"/>
            </p:cNvGraphicFramePr>
            <p:nvPr/>
          </p:nvGraphicFramePr>
          <p:xfrm>
            <a:off x="5040" y="1680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5" name="Equation" r:id="rId13" imgW="177646" imgH="190335" progId="Equation.3">
                    <p:embed/>
                  </p:oleObj>
                </mc:Choice>
                <mc:Fallback>
                  <p:oleObj name="Equation" r:id="rId13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80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5" name="Object 14"/>
            <p:cNvGraphicFramePr>
              <a:graphicFrameLocks noChangeAspect="1"/>
            </p:cNvGraphicFramePr>
            <p:nvPr/>
          </p:nvGraphicFramePr>
          <p:xfrm>
            <a:off x="3600" y="492"/>
            <a:ext cx="3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6" name="Equation" r:id="rId15" imgW="533169" imgH="304668" progId="Equation.3">
                    <p:embed/>
                  </p:oleObj>
                </mc:Choice>
                <mc:Fallback>
                  <p:oleObj name="Equation" r:id="rId15" imgW="533169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492"/>
                          <a:ext cx="3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6" name="Freeform 15"/>
            <p:cNvSpPr>
              <a:spLocks/>
            </p:cNvSpPr>
            <p:nvPr/>
          </p:nvSpPr>
          <p:spPr bwMode="auto">
            <a:xfrm>
              <a:off x="3504" y="794"/>
              <a:ext cx="1707" cy="838"/>
            </a:xfrm>
            <a:custGeom>
              <a:avLst/>
              <a:gdLst>
                <a:gd name="T0" fmla="*/ 0 w 1707"/>
                <a:gd name="T1" fmla="*/ 838 h 838"/>
                <a:gd name="T2" fmla="*/ 213 w 1707"/>
                <a:gd name="T3" fmla="*/ 605 h 838"/>
                <a:gd name="T4" fmla="*/ 480 w 1707"/>
                <a:gd name="T5" fmla="*/ 145 h 838"/>
                <a:gd name="T6" fmla="*/ 719 w 1707"/>
                <a:gd name="T7" fmla="*/ 22 h 838"/>
                <a:gd name="T8" fmla="*/ 967 w 1707"/>
                <a:gd name="T9" fmla="*/ 276 h 838"/>
                <a:gd name="T10" fmla="*/ 1179 w 1707"/>
                <a:gd name="T11" fmla="*/ 468 h 838"/>
                <a:gd name="T12" fmla="*/ 1482 w 1707"/>
                <a:gd name="T13" fmla="*/ 646 h 838"/>
                <a:gd name="T14" fmla="*/ 1707 w 1707"/>
                <a:gd name="T15" fmla="*/ 742 h 8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07"/>
                <a:gd name="T25" fmla="*/ 0 h 838"/>
                <a:gd name="T26" fmla="*/ 1707 w 1707"/>
                <a:gd name="T27" fmla="*/ 838 h 8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07" h="838">
                  <a:moveTo>
                    <a:pt x="0" y="838"/>
                  </a:moveTo>
                  <a:cubicBezTo>
                    <a:pt x="35" y="799"/>
                    <a:pt x="133" y="720"/>
                    <a:pt x="213" y="605"/>
                  </a:cubicBezTo>
                  <a:cubicBezTo>
                    <a:pt x="293" y="490"/>
                    <a:pt x="396" y="242"/>
                    <a:pt x="480" y="145"/>
                  </a:cubicBezTo>
                  <a:cubicBezTo>
                    <a:pt x="564" y="48"/>
                    <a:pt x="638" y="0"/>
                    <a:pt x="719" y="22"/>
                  </a:cubicBezTo>
                  <a:cubicBezTo>
                    <a:pt x="800" y="44"/>
                    <a:pt x="890" y="202"/>
                    <a:pt x="967" y="276"/>
                  </a:cubicBezTo>
                  <a:cubicBezTo>
                    <a:pt x="1044" y="350"/>
                    <a:pt x="1093" y="406"/>
                    <a:pt x="1179" y="468"/>
                  </a:cubicBezTo>
                  <a:cubicBezTo>
                    <a:pt x="1265" y="530"/>
                    <a:pt x="1394" y="600"/>
                    <a:pt x="1482" y="646"/>
                  </a:cubicBezTo>
                  <a:cubicBezTo>
                    <a:pt x="1570" y="692"/>
                    <a:pt x="1670" y="726"/>
                    <a:pt x="1707" y="74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16"/>
            <p:cNvSpPr>
              <a:spLocks noChangeShapeType="1"/>
            </p:cNvSpPr>
            <p:nvPr/>
          </p:nvSpPr>
          <p:spPr bwMode="auto">
            <a:xfrm flipV="1">
              <a:off x="3504" y="480"/>
              <a:ext cx="0" cy="1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78" name="Object 17"/>
            <p:cNvGraphicFramePr>
              <a:graphicFrameLocks noChangeAspect="1"/>
            </p:cNvGraphicFramePr>
            <p:nvPr/>
          </p:nvGraphicFramePr>
          <p:xfrm>
            <a:off x="3360" y="1584"/>
            <a:ext cx="26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7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584"/>
                          <a:ext cx="26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25963" y="765177"/>
            <a:ext cx="2062162" cy="1749425"/>
            <a:chOff x="3024" y="672"/>
            <a:chExt cx="1401" cy="1296"/>
          </a:xfrm>
        </p:grpSpPr>
        <p:sp>
          <p:nvSpPr>
            <p:cNvPr id="49168" name="Line 19"/>
            <p:cNvSpPr>
              <a:spLocks noChangeShapeType="1"/>
            </p:cNvSpPr>
            <p:nvPr/>
          </p:nvSpPr>
          <p:spPr bwMode="auto">
            <a:xfrm>
              <a:off x="4224" y="816"/>
              <a:ext cx="0" cy="8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9" name="Object 20"/>
            <p:cNvGraphicFramePr>
              <a:graphicFrameLocks noChangeAspect="1"/>
            </p:cNvGraphicFramePr>
            <p:nvPr/>
          </p:nvGraphicFramePr>
          <p:xfrm>
            <a:off x="4128" y="1584"/>
            <a:ext cx="29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8" name="Equation" r:id="rId19" imgW="291973" imgH="368140" progId="Equation.3">
                    <p:embed/>
                  </p:oleObj>
                </mc:Choice>
                <mc:Fallback>
                  <p:oleObj name="Equation" r:id="rId19" imgW="291973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84"/>
                          <a:ext cx="29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0" name="Line 21"/>
            <p:cNvSpPr>
              <a:spLocks noChangeShapeType="1"/>
            </p:cNvSpPr>
            <p:nvPr/>
          </p:nvSpPr>
          <p:spPr bwMode="auto">
            <a:xfrm flipH="1">
              <a:off x="3504" y="816"/>
              <a:ext cx="7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71" name="Object 22"/>
            <p:cNvGraphicFramePr>
              <a:graphicFrameLocks noChangeAspect="1"/>
            </p:cNvGraphicFramePr>
            <p:nvPr/>
          </p:nvGraphicFramePr>
          <p:xfrm>
            <a:off x="3024" y="672"/>
            <a:ext cx="45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9" name="公式" r:id="rId20" imgW="406224" imgH="330057" progId="Equation.3">
                    <p:embed/>
                  </p:oleObj>
                </mc:Choice>
                <mc:Fallback>
                  <p:oleObj name="公式" r:id="rId20" imgW="40622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672"/>
                          <a:ext cx="45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685010" y="2680496"/>
            <a:ext cx="4391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1C1C1C"/>
                </a:solidFill>
                <a:latin typeface="Times New Roman" panose="02020603050405020304" pitchFamily="18" charset="0"/>
              </a:rPr>
              <a:t>根据分布函数求得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77812" y="4961734"/>
            <a:ext cx="8348663" cy="892175"/>
            <a:chOff x="528" y="3272"/>
            <a:chExt cx="5259" cy="562"/>
          </a:xfrm>
        </p:grpSpPr>
        <p:sp>
          <p:nvSpPr>
            <p:cNvPr id="49165" name="Text Box 26"/>
            <p:cNvSpPr txBox="1">
              <a:spLocks noChangeArrowheads="1"/>
            </p:cNvSpPr>
            <p:nvPr/>
          </p:nvSpPr>
          <p:spPr bwMode="auto">
            <a:xfrm>
              <a:off x="1680" y="3272"/>
              <a:ext cx="4107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zh-CN" altLang="en-US" sz="2400" b="1">
                  <a:solidFill>
                    <a:srgbClr val="080808"/>
                  </a:solidFill>
                  <a:latin typeface="Times New Roman" panose="02020603050405020304" pitchFamily="18" charset="0"/>
                </a:rPr>
                <a:t>气体在一定温度下分布在最概然速率</a:t>
              </a:r>
              <a:r>
                <a:rPr lang="en-US" altLang="zh-CN" sz="2400" b="1" i="1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1" i="1" baseline="-25000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400" b="1">
                  <a:solidFill>
                    <a:srgbClr val="080808"/>
                  </a:solidFill>
                  <a:latin typeface="Times New Roman" panose="02020603050405020304" pitchFamily="18" charset="0"/>
                </a:rPr>
                <a:t>附近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单位速率间隔内</a:t>
              </a:r>
              <a:r>
                <a:rPr lang="zh-CN" altLang="en-US" sz="2400" b="1">
                  <a:solidFill>
                    <a:srgbClr val="080808"/>
                  </a:solidFill>
                  <a:latin typeface="Times New Roman" panose="02020603050405020304" pitchFamily="18" charset="0"/>
                </a:rPr>
                <a:t>的相对分子数最多 。</a:t>
              </a:r>
              <a:endParaRPr lang="en-US" altLang="zh-CN" sz="2400" b="1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8" name="AutoShape 28"/>
            <p:cNvSpPr>
              <a:spLocks noChangeArrowheads="1"/>
            </p:cNvSpPr>
            <p:nvPr/>
          </p:nvSpPr>
          <p:spPr bwMode="auto">
            <a:xfrm>
              <a:off x="552" y="3309"/>
              <a:ext cx="1056" cy="480"/>
            </a:xfrm>
            <a:prstGeom prst="horizontalScroll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6600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Arial" charset="0"/>
              </a:endParaRPr>
            </a:p>
          </p:txBody>
        </p:sp>
        <p:sp>
          <p:nvSpPr>
            <p:cNvPr id="49167" name="Rectangle 29"/>
            <p:cNvSpPr>
              <a:spLocks noChangeArrowheads="1"/>
            </p:cNvSpPr>
            <p:nvPr/>
          </p:nvSpPr>
          <p:spPr bwMode="auto">
            <a:xfrm>
              <a:off x="528" y="3360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物理意义</a:t>
              </a:r>
            </a:p>
          </p:txBody>
        </p:sp>
      </p:grpSp>
      <p:sp>
        <p:nvSpPr>
          <p:cNvPr id="49164" name="灯片编号占位符 32"/>
          <p:cNvSpPr>
            <a:spLocks noGrp="1"/>
          </p:cNvSpPr>
          <p:nvPr>
            <p:ph type="sldNum" sz="quarter" idx="12"/>
          </p:nvPr>
        </p:nvSpPr>
        <p:spPr bwMode="auto">
          <a:xfrm>
            <a:off x="6492875" y="582771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2280ED-3500-4389-87D7-2AD67D16C05B}" type="slidenum"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168896" y="116770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7.6.3 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三个统计速率</a:t>
            </a:r>
          </a:p>
        </p:txBody>
      </p:sp>
    </p:spTree>
    <p:extLst>
      <p:ext uri="{BB962C8B-B14F-4D97-AF65-F5344CB8AC3E}">
        <p14:creationId xmlns:p14="http://schemas.microsoft.com/office/powerpoint/2010/main" val="30069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 autoUpdateAnimBg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1188" y="908052"/>
          <a:ext cx="73914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8" name="Equation" r:id="rId3" imgW="4546600" imgH="609600" progId="Equation.3">
                  <p:embed/>
                </p:oleObj>
              </mc:Choice>
              <mc:Fallback>
                <p:oleObj name="Equation" r:id="rId3" imgW="45466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2"/>
                        <a:ext cx="73914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467715" y="201616"/>
            <a:ext cx="3444875" cy="519112"/>
            <a:chOff x="-298" y="340"/>
            <a:chExt cx="2170" cy="327"/>
          </a:xfrm>
        </p:grpSpPr>
        <p:sp>
          <p:nvSpPr>
            <p:cNvPr id="50213" name="Text Box 4"/>
            <p:cNvSpPr txBox="1">
              <a:spLocks noChangeArrowheads="1"/>
            </p:cNvSpPr>
            <p:nvPr/>
          </p:nvSpPr>
          <p:spPr bwMode="auto">
            <a:xfrm>
              <a:off x="-298" y="340"/>
              <a:ext cx="21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平均速率</a:t>
              </a:r>
            </a:p>
          </p:txBody>
        </p:sp>
        <p:graphicFrame>
          <p:nvGraphicFramePr>
            <p:cNvPr id="5021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3376891"/>
                </p:ext>
              </p:extLst>
            </p:nvPr>
          </p:nvGraphicFramePr>
          <p:xfrm>
            <a:off x="1007" y="342"/>
            <a:ext cx="2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19" name="Equation" r:id="rId5" imgW="190335" imgH="215713" progId="Equation.3">
                    <p:embed/>
                  </p:oleObj>
                </mc:Choice>
                <mc:Fallback>
                  <p:oleObj name="Equation" r:id="rId5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" y="342"/>
                          <a:ext cx="24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654052" y="1952625"/>
          <a:ext cx="438626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0" name="Equation" r:id="rId7" imgW="1790700" imgH="508000" progId="Equation.DSMT4">
                  <p:embed/>
                </p:oleObj>
              </mc:Choice>
              <mc:Fallback>
                <p:oleObj name="Equation" r:id="rId7" imgW="17907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2" y="1952625"/>
                        <a:ext cx="4386263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65150" y="3386140"/>
          <a:ext cx="44386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1" name="Equation" r:id="rId9" imgW="2857500" imgH="762000" progId="Equation.3">
                  <p:embed/>
                </p:oleObj>
              </mc:Choice>
              <mc:Fallback>
                <p:oleObj name="Equation" r:id="rId9" imgW="28575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386140"/>
                        <a:ext cx="443865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732834"/>
              </p:ext>
            </p:extLst>
          </p:nvPr>
        </p:nvGraphicFramePr>
        <p:xfrm>
          <a:off x="417994" y="4892676"/>
          <a:ext cx="49625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2" name="Equation" r:id="rId11" imgW="2578100" imgH="660400" progId="Equation.3">
                  <p:embed/>
                </p:oleObj>
              </mc:Choice>
              <mc:Fallback>
                <p:oleObj name="Equation" r:id="rId11" imgW="25781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94" y="4892676"/>
                        <a:ext cx="4962525" cy="1055687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3" name="Group 9"/>
          <p:cNvGrpSpPr>
            <a:grpSpLocks/>
          </p:cNvGrpSpPr>
          <p:nvPr/>
        </p:nvGrpSpPr>
        <p:grpSpPr bwMode="auto">
          <a:xfrm>
            <a:off x="5138738" y="2090738"/>
            <a:ext cx="3200400" cy="2209800"/>
            <a:chOff x="3360" y="1296"/>
            <a:chExt cx="2016" cy="1392"/>
          </a:xfrm>
        </p:grpSpPr>
        <p:sp>
          <p:nvSpPr>
            <p:cNvPr id="50185" name="Rectangle 10"/>
            <p:cNvSpPr>
              <a:spLocks noChangeArrowheads="1"/>
            </p:cNvSpPr>
            <p:nvPr/>
          </p:nvSpPr>
          <p:spPr bwMode="auto">
            <a:xfrm>
              <a:off x="3360" y="1296"/>
              <a:ext cx="2016" cy="1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86" name="Rectangle 11"/>
            <p:cNvSpPr>
              <a:spLocks noChangeArrowheads="1"/>
            </p:cNvSpPr>
            <p:nvPr/>
          </p:nvSpPr>
          <p:spPr bwMode="auto">
            <a:xfrm>
              <a:off x="3648" y="2294"/>
              <a:ext cx="75" cy="154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87" name="Rectangle 12"/>
            <p:cNvSpPr>
              <a:spLocks noChangeArrowheads="1"/>
            </p:cNvSpPr>
            <p:nvPr/>
          </p:nvSpPr>
          <p:spPr bwMode="auto">
            <a:xfrm>
              <a:off x="3723" y="2139"/>
              <a:ext cx="75" cy="309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88" name="Rectangle 13"/>
            <p:cNvSpPr>
              <a:spLocks noChangeArrowheads="1"/>
            </p:cNvSpPr>
            <p:nvPr/>
          </p:nvSpPr>
          <p:spPr bwMode="auto">
            <a:xfrm>
              <a:off x="3798" y="2007"/>
              <a:ext cx="75" cy="441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89" name="Rectangle 14"/>
            <p:cNvSpPr>
              <a:spLocks noChangeArrowheads="1"/>
            </p:cNvSpPr>
            <p:nvPr/>
          </p:nvSpPr>
          <p:spPr bwMode="auto">
            <a:xfrm>
              <a:off x="3873" y="1897"/>
              <a:ext cx="76" cy="551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0" name="Rectangle 15"/>
            <p:cNvSpPr>
              <a:spLocks noChangeArrowheads="1"/>
            </p:cNvSpPr>
            <p:nvPr/>
          </p:nvSpPr>
          <p:spPr bwMode="auto">
            <a:xfrm>
              <a:off x="3949" y="1808"/>
              <a:ext cx="75" cy="640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1" name="Rectangle 16"/>
            <p:cNvSpPr>
              <a:spLocks noChangeArrowheads="1"/>
            </p:cNvSpPr>
            <p:nvPr/>
          </p:nvSpPr>
          <p:spPr bwMode="auto">
            <a:xfrm>
              <a:off x="4024" y="1720"/>
              <a:ext cx="75" cy="728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2" name="Rectangle 17"/>
            <p:cNvSpPr>
              <a:spLocks noChangeArrowheads="1"/>
            </p:cNvSpPr>
            <p:nvPr/>
          </p:nvSpPr>
          <p:spPr bwMode="auto">
            <a:xfrm>
              <a:off x="4099" y="1676"/>
              <a:ext cx="75" cy="772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3" name="Rectangle 18"/>
            <p:cNvSpPr>
              <a:spLocks noChangeArrowheads="1"/>
            </p:cNvSpPr>
            <p:nvPr/>
          </p:nvSpPr>
          <p:spPr bwMode="auto">
            <a:xfrm>
              <a:off x="4174" y="1654"/>
              <a:ext cx="75" cy="794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4" name="Rectangle 19"/>
            <p:cNvSpPr>
              <a:spLocks noChangeArrowheads="1"/>
            </p:cNvSpPr>
            <p:nvPr/>
          </p:nvSpPr>
          <p:spPr bwMode="auto">
            <a:xfrm>
              <a:off x="4249" y="1632"/>
              <a:ext cx="75" cy="816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5" name="Rectangle 20"/>
            <p:cNvSpPr>
              <a:spLocks noChangeArrowheads="1"/>
            </p:cNvSpPr>
            <p:nvPr/>
          </p:nvSpPr>
          <p:spPr bwMode="auto">
            <a:xfrm>
              <a:off x="4324" y="1654"/>
              <a:ext cx="75" cy="794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6" name="Rectangle 21"/>
            <p:cNvSpPr>
              <a:spLocks noChangeArrowheads="1"/>
            </p:cNvSpPr>
            <p:nvPr/>
          </p:nvSpPr>
          <p:spPr bwMode="auto">
            <a:xfrm>
              <a:off x="4399" y="1698"/>
              <a:ext cx="75" cy="750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7" name="Rectangle 22"/>
            <p:cNvSpPr>
              <a:spLocks noChangeArrowheads="1"/>
            </p:cNvSpPr>
            <p:nvPr/>
          </p:nvSpPr>
          <p:spPr bwMode="auto">
            <a:xfrm>
              <a:off x="4474" y="1764"/>
              <a:ext cx="76" cy="684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8" name="Rectangle 23"/>
            <p:cNvSpPr>
              <a:spLocks noChangeArrowheads="1"/>
            </p:cNvSpPr>
            <p:nvPr/>
          </p:nvSpPr>
          <p:spPr bwMode="auto">
            <a:xfrm>
              <a:off x="4550" y="1853"/>
              <a:ext cx="75" cy="595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9" name="Rectangle 24"/>
            <p:cNvSpPr>
              <a:spLocks noChangeArrowheads="1"/>
            </p:cNvSpPr>
            <p:nvPr/>
          </p:nvSpPr>
          <p:spPr bwMode="auto">
            <a:xfrm>
              <a:off x="4700" y="2029"/>
              <a:ext cx="75" cy="419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00" name="Rectangle 25"/>
            <p:cNvSpPr>
              <a:spLocks noChangeArrowheads="1"/>
            </p:cNvSpPr>
            <p:nvPr/>
          </p:nvSpPr>
          <p:spPr bwMode="auto">
            <a:xfrm>
              <a:off x="4775" y="2095"/>
              <a:ext cx="75" cy="353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01" name="Rectangle 26"/>
            <p:cNvSpPr>
              <a:spLocks noChangeArrowheads="1"/>
            </p:cNvSpPr>
            <p:nvPr/>
          </p:nvSpPr>
          <p:spPr bwMode="auto">
            <a:xfrm>
              <a:off x="4850" y="2161"/>
              <a:ext cx="75" cy="287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02" name="Rectangle 27"/>
            <p:cNvSpPr>
              <a:spLocks noChangeArrowheads="1"/>
            </p:cNvSpPr>
            <p:nvPr/>
          </p:nvSpPr>
          <p:spPr bwMode="auto">
            <a:xfrm>
              <a:off x="4925" y="2227"/>
              <a:ext cx="75" cy="221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03" name="Rectangle 28"/>
            <p:cNvSpPr>
              <a:spLocks noChangeArrowheads="1"/>
            </p:cNvSpPr>
            <p:nvPr/>
          </p:nvSpPr>
          <p:spPr bwMode="auto">
            <a:xfrm>
              <a:off x="5000" y="2304"/>
              <a:ext cx="88" cy="144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04" name="Rectangle 29"/>
            <p:cNvSpPr>
              <a:spLocks noChangeArrowheads="1"/>
            </p:cNvSpPr>
            <p:nvPr/>
          </p:nvSpPr>
          <p:spPr bwMode="auto">
            <a:xfrm>
              <a:off x="5088" y="2352"/>
              <a:ext cx="96" cy="96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05" name="Rectangle 30"/>
            <p:cNvSpPr>
              <a:spLocks noChangeArrowheads="1"/>
            </p:cNvSpPr>
            <p:nvPr/>
          </p:nvSpPr>
          <p:spPr bwMode="auto">
            <a:xfrm>
              <a:off x="3573" y="2382"/>
              <a:ext cx="75" cy="66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06" name="Rectangle 31"/>
            <p:cNvSpPr>
              <a:spLocks noChangeArrowheads="1"/>
            </p:cNvSpPr>
            <p:nvPr/>
          </p:nvSpPr>
          <p:spPr bwMode="auto">
            <a:xfrm>
              <a:off x="4625" y="1941"/>
              <a:ext cx="75" cy="50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07" name="Line 32"/>
            <p:cNvSpPr>
              <a:spLocks noChangeShapeType="1"/>
            </p:cNvSpPr>
            <p:nvPr/>
          </p:nvSpPr>
          <p:spPr bwMode="auto">
            <a:xfrm>
              <a:off x="3490" y="2444"/>
              <a:ext cx="1838" cy="4"/>
            </a:xfrm>
            <a:prstGeom prst="line">
              <a:avLst/>
            </a:prstGeom>
            <a:noFill/>
            <a:ln w="254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08" name="Object 33"/>
            <p:cNvGraphicFramePr>
              <a:graphicFrameLocks noChangeAspect="1"/>
            </p:cNvGraphicFramePr>
            <p:nvPr/>
          </p:nvGraphicFramePr>
          <p:xfrm>
            <a:off x="5136" y="2496"/>
            <a:ext cx="14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3" name="Equation" r:id="rId13" imgW="177646" imgH="190335" progId="Equation.3">
                    <p:embed/>
                  </p:oleObj>
                </mc:Choice>
                <mc:Fallback>
                  <p:oleObj name="Equation" r:id="rId13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496"/>
                          <a:ext cx="14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9" name="Object 34"/>
            <p:cNvGraphicFramePr>
              <a:graphicFrameLocks noChangeAspect="1"/>
            </p:cNvGraphicFramePr>
            <p:nvPr/>
          </p:nvGraphicFramePr>
          <p:xfrm>
            <a:off x="3552" y="1432"/>
            <a:ext cx="3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4" name="Equation" r:id="rId15" imgW="533169" imgH="304668" progId="Equation.3">
                    <p:embed/>
                  </p:oleObj>
                </mc:Choice>
                <mc:Fallback>
                  <p:oleObj name="Equation" r:id="rId15" imgW="533169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432"/>
                          <a:ext cx="3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0" name="Line 35"/>
            <p:cNvSpPr>
              <a:spLocks noChangeShapeType="1"/>
            </p:cNvSpPr>
            <p:nvPr/>
          </p:nvSpPr>
          <p:spPr bwMode="auto">
            <a:xfrm flipV="1">
              <a:off x="3504" y="1440"/>
              <a:ext cx="0" cy="1011"/>
            </a:xfrm>
            <a:prstGeom prst="line">
              <a:avLst/>
            </a:prstGeom>
            <a:noFill/>
            <a:ln w="254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11" name="Object 36"/>
            <p:cNvGraphicFramePr>
              <a:graphicFrameLocks noChangeAspect="1"/>
            </p:cNvGraphicFramePr>
            <p:nvPr/>
          </p:nvGraphicFramePr>
          <p:xfrm>
            <a:off x="3408" y="2448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5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48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2" name="Freeform 37"/>
            <p:cNvSpPr>
              <a:spLocks/>
            </p:cNvSpPr>
            <p:nvPr/>
          </p:nvSpPr>
          <p:spPr bwMode="auto">
            <a:xfrm>
              <a:off x="3504" y="1632"/>
              <a:ext cx="1728" cy="816"/>
            </a:xfrm>
            <a:custGeom>
              <a:avLst/>
              <a:gdLst>
                <a:gd name="T0" fmla="*/ 0 w 1728"/>
                <a:gd name="T1" fmla="*/ 816 h 816"/>
                <a:gd name="T2" fmla="*/ 192 w 1728"/>
                <a:gd name="T3" fmla="*/ 624 h 816"/>
                <a:gd name="T4" fmla="*/ 384 w 1728"/>
                <a:gd name="T5" fmla="*/ 336 h 816"/>
                <a:gd name="T6" fmla="*/ 576 w 1728"/>
                <a:gd name="T7" fmla="*/ 96 h 816"/>
                <a:gd name="T8" fmla="*/ 768 w 1728"/>
                <a:gd name="T9" fmla="*/ 0 h 816"/>
                <a:gd name="T10" fmla="*/ 960 w 1728"/>
                <a:gd name="T11" fmla="*/ 96 h 816"/>
                <a:gd name="T12" fmla="*/ 1152 w 1728"/>
                <a:gd name="T13" fmla="*/ 336 h 816"/>
                <a:gd name="T14" fmla="*/ 1296 w 1728"/>
                <a:gd name="T15" fmla="*/ 480 h 816"/>
                <a:gd name="T16" fmla="*/ 1536 w 1728"/>
                <a:gd name="T17" fmla="*/ 672 h 816"/>
                <a:gd name="T18" fmla="*/ 1728 w 1728"/>
                <a:gd name="T19" fmla="*/ 768 h 8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28"/>
                <a:gd name="T31" fmla="*/ 0 h 816"/>
                <a:gd name="T32" fmla="*/ 1728 w 1728"/>
                <a:gd name="T33" fmla="*/ 816 h 8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28" h="816">
                  <a:moveTo>
                    <a:pt x="0" y="816"/>
                  </a:moveTo>
                  <a:cubicBezTo>
                    <a:pt x="64" y="760"/>
                    <a:pt x="128" y="704"/>
                    <a:pt x="192" y="624"/>
                  </a:cubicBezTo>
                  <a:cubicBezTo>
                    <a:pt x="256" y="544"/>
                    <a:pt x="320" y="424"/>
                    <a:pt x="384" y="336"/>
                  </a:cubicBezTo>
                  <a:cubicBezTo>
                    <a:pt x="448" y="248"/>
                    <a:pt x="512" y="152"/>
                    <a:pt x="576" y="96"/>
                  </a:cubicBezTo>
                  <a:cubicBezTo>
                    <a:pt x="640" y="40"/>
                    <a:pt x="704" y="0"/>
                    <a:pt x="768" y="0"/>
                  </a:cubicBezTo>
                  <a:cubicBezTo>
                    <a:pt x="832" y="0"/>
                    <a:pt x="896" y="40"/>
                    <a:pt x="960" y="96"/>
                  </a:cubicBezTo>
                  <a:cubicBezTo>
                    <a:pt x="1024" y="152"/>
                    <a:pt x="1096" y="272"/>
                    <a:pt x="1152" y="336"/>
                  </a:cubicBezTo>
                  <a:cubicBezTo>
                    <a:pt x="1208" y="400"/>
                    <a:pt x="1232" y="424"/>
                    <a:pt x="1296" y="480"/>
                  </a:cubicBezTo>
                  <a:cubicBezTo>
                    <a:pt x="1360" y="536"/>
                    <a:pt x="1464" y="624"/>
                    <a:pt x="1536" y="672"/>
                  </a:cubicBezTo>
                  <a:cubicBezTo>
                    <a:pt x="1608" y="720"/>
                    <a:pt x="1696" y="752"/>
                    <a:pt x="1728" y="7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184" name="灯片编号占位符 40"/>
          <p:cNvSpPr>
            <a:spLocks noGrp="1"/>
          </p:cNvSpPr>
          <p:nvPr>
            <p:ph type="sldNum" sz="quarter" idx="12"/>
          </p:nvPr>
        </p:nvSpPr>
        <p:spPr bwMode="auto">
          <a:xfrm>
            <a:off x="6521450" y="609441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247906-51BB-492F-8F52-3FB235B463CB}" type="slidenum"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398827" y="143726"/>
            <a:ext cx="3921125" cy="663575"/>
            <a:chOff x="624" y="480"/>
            <a:chExt cx="2470" cy="418"/>
          </a:xfrm>
        </p:grpSpPr>
        <p:sp>
          <p:nvSpPr>
            <p:cNvPr id="51240" name="Text Box 3"/>
            <p:cNvSpPr txBox="1">
              <a:spLocks noChangeArrowheads="1"/>
            </p:cNvSpPr>
            <p:nvPr/>
          </p:nvSpPr>
          <p:spPr bwMode="auto">
            <a:xfrm>
              <a:off x="624" y="528"/>
              <a:ext cx="24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方均根速率</a:t>
              </a:r>
            </a:p>
          </p:txBody>
        </p:sp>
        <p:graphicFrame>
          <p:nvGraphicFramePr>
            <p:cNvPr id="51241" name="Object 4"/>
            <p:cNvGraphicFramePr>
              <a:graphicFrameLocks noChangeAspect="1"/>
            </p:cNvGraphicFramePr>
            <p:nvPr/>
          </p:nvGraphicFramePr>
          <p:xfrm>
            <a:off x="2256" y="480"/>
            <a:ext cx="624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78" name="Equation" r:id="rId4" imgW="558800" imgH="419100" progId="Equation.3">
                    <p:embed/>
                  </p:oleObj>
                </mc:Choice>
                <mc:Fallback>
                  <p:oleObj name="Equation" r:id="rId4" imgW="5588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480"/>
                          <a:ext cx="624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812880"/>
              </p:ext>
            </p:extLst>
          </p:nvPr>
        </p:nvGraphicFramePr>
        <p:xfrm>
          <a:off x="17204" y="2270588"/>
          <a:ext cx="1827566" cy="125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9" name="Equation" r:id="rId6" imgW="533160" imgH="380880" progId="Equation.DSMT4">
                  <p:embed/>
                </p:oleObj>
              </mc:Choice>
              <mc:Fallback>
                <p:oleObj name="Equation" r:id="rId6" imgW="533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4" y="2270588"/>
                        <a:ext cx="1827566" cy="12509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885422"/>
              </p:ext>
            </p:extLst>
          </p:nvPr>
        </p:nvGraphicFramePr>
        <p:xfrm>
          <a:off x="107691" y="1008403"/>
          <a:ext cx="4503399" cy="126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0" name="Equation" r:id="rId8" imgW="3632200" imgH="939800" progId="Equation.3">
                  <p:embed/>
                </p:oleObj>
              </mc:Choice>
              <mc:Fallback>
                <p:oleObj name="Equation" r:id="rId8" imgW="3632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1" y="1008403"/>
                        <a:ext cx="4503399" cy="1263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26329"/>
              </p:ext>
            </p:extLst>
          </p:nvPr>
        </p:nvGraphicFramePr>
        <p:xfrm>
          <a:off x="405959" y="3293802"/>
          <a:ext cx="54943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1" name="Equation" r:id="rId10" imgW="2145960" imgH="469800" progId="Equation.DSMT4">
                  <p:embed/>
                </p:oleObj>
              </mc:Choice>
              <mc:Fallback>
                <p:oleObj name="Equation" r:id="rId10" imgW="2145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59" y="3293802"/>
                        <a:ext cx="5494337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181326"/>
              </p:ext>
            </p:extLst>
          </p:nvPr>
        </p:nvGraphicFramePr>
        <p:xfrm>
          <a:off x="179695" y="5200651"/>
          <a:ext cx="2517775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2" name="Equation" r:id="rId12" imgW="927000" imgH="444240" progId="Equation.DSMT4">
                  <p:embed/>
                </p:oleObj>
              </mc:Choice>
              <mc:Fallback>
                <p:oleObj name="Equation" r:id="rId12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95" y="5200651"/>
                        <a:ext cx="2517775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987A9"/>
                                </a:gs>
                                <a:gs pos="50000">
                                  <a:srgbClr val="FFCCFF"/>
                                </a:gs>
                                <a:gs pos="100000">
                                  <a:srgbClr val="A987A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745034"/>
              </p:ext>
            </p:extLst>
          </p:nvPr>
        </p:nvGraphicFramePr>
        <p:xfrm>
          <a:off x="3023519" y="5288813"/>
          <a:ext cx="2519774" cy="115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3" name="Equation" r:id="rId14" imgW="761760" imgH="380880" progId="Equation.DSMT4">
                  <p:embed/>
                </p:oleObj>
              </mc:Choice>
              <mc:Fallback>
                <p:oleObj name="Equation" r:id="rId14" imgW="761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519" y="5288813"/>
                        <a:ext cx="2519774" cy="1150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916207"/>
              </p:ext>
            </p:extLst>
          </p:nvPr>
        </p:nvGraphicFramePr>
        <p:xfrm>
          <a:off x="6102887" y="5420051"/>
          <a:ext cx="2320740" cy="94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4" name="Equation" r:id="rId16" imgW="901440" imgH="380880" progId="Equation.DSMT4">
                  <p:embed/>
                </p:oleObj>
              </mc:Choice>
              <mc:Fallback>
                <p:oleObj name="Equation" r:id="rId16" imgW="901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887" y="5420051"/>
                        <a:ext cx="2320740" cy="942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25"/>
          <p:cNvGrpSpPr>
            <a:grpSpLocks/>
          </p:cNvGrpSpPr>
          <p:nvPr/>
        </p:nvGrpSpPr>
        <p:grpSpPr bwMode="auto">
          <a:xfrm>
            <a:off x="5293715" y="46657"/>
            <a:ext cx="3816350" cy="3081338"/>
            <a:chOff x="2484438" y="2276475"/>
            <a:chExt cx="3816350" cy="3081338"/>
          </a:xfrm>
        </p:grpSpPr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2484438" y="2276475"/>
              <a:ext cx="3816350" cy="30813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2759528" y="4532313"/>
              <a:ext cx="3479800" cy="7937"/>
            </a:xfrm>
            <a:prstGeom prst="line">
              <a:avLst/>
            </a:prstGeom>
            <a:noFill/>
            <a:ln w="254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" name="Object 8"/>
            <p:cNvGraphicFramePr>
              <a:graphicFrameLocks noChangeAspect="1"/>
            </p:cNvGraphicFramePr>
            <p:nvPr/>
          </p:nvGraphicFramePr>
          <p:xfrm>
            <a:off x="5846763" y="4633913"/>
            <a:ext cx="2762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5" name="Equation" r:id="rId18" imgW="177646" imgH="190335" progId="Equation.3">
                    <p:embed/>
                  </p:oleObj>
                </mc:Choice>
                <mc:Fallback>
                  <p:oleObj name="Equation" r:id="rId18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6763" y="4633913"/>
                          <a:ext cx="2762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9"/>
            <p:cNvGraphicFramePr>
              <a:graphicFrameLocks noChangeAspect="1"/>
            </p:cNvGraphicFramePr>
            <p:nvPr/>
          </p:nvGraphicFramePr>
          <p:xfrm>
            <a:off x="2847975" y="2543175"/>
            <a:ext cx="620713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6" name="Equation" r:id="rId20" imgW="533169" imgH="304668" progId="Equation.3">
                    <p:embed/>
                  </p:oleObj>
                </mc:Choice>
                <mc:Fallback>
                  <p:oleObj name="Equation" r:id="rId20" imgW="533169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975" y="2543175"/>
                          <a:ext cx="620713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V="1">
              <a:off x="2757488" y="2559050"/>
              <a:ext cx="0" cy="1987550"/>
            </a:xfrm>
            <a:prstGeom prst="line">
              <a:avLst/>
            </a:prstGeom>
            <a:noFill/>
            <a:ln w="254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" name="Object 11"/>
            <p:cNvGraphicFramePr>
              <a:graphicFrameLocks noChangeAspect="1"/>
            </p:cNvGraphicFramePr>
            <p:nvPr/>
          </p:nvGraphicFramePr>
          <p:xfrm>
            <a:off x="2574925" y="4540250"/>
            <a:ext cx="412750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7" name="Equation" r:id="rId22" imgW="126835" imgH="139518" progId="Equation.3">
                    <p:embed/>
                  </p:oleObj>
                </mc:Choice>
                <mc:Fallback>
                  <p:oleObj name="Equation" r:id="rId22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925" y="4540250"/>
                          <a:ext cx="412750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2757488" y="2936875"/>
              <a:ext cx="3270250" cy="1603375"/>
            </a:xfrm>
            <a:custGeom>
              <a:avLst/>
              <a:gdLst>
                <a:gd name="T0" fmla="*/ 0 w 1728"/>
                <a:gd name="T1" fmla="*/ 2147483646 h 816"/>
                <a:gd name="T2" fmla="*/ 2147483646 w 1728"/>
                <a:gd name="T3" fmla="*/ 2147483646 h 816"/>
                <a:gd name="T4" fmla="*/ 2147483646 w 1728"/>
                <a:gd name="T5" fmla="*/ 2147483646 h 816"/>
                <a:gd name="T6" fmla="*/ 2147483646 w 1728"/>
                <a:gd name="T7" fmla="*/ 2147483646 h 816"/>
                <a:gd name="T8" fmla="*/ 2147483646 w 1728"/>
                <a:gd name="T9" fmla="*/ 0 h 816"/>
                <a:gd name="T10" fmla="*/ 2147483646 w 1728"/>
                <a:gd name="T11" fmla="*/ 2147483646 h 816"/>
                <a:gd name="T12" fmla="*/ 2147483646 w 1728"/>
                <a:gd name="T13" fmla="*/ 2147483646 h 816"/>
                <a:gd name="T14" fmla="*/ 2147483646 w 1728"/>
                <a:gd name="T15" fmla="*/ 2147483646 h 816"/>
                <a:gd name="T16" fmla="*/ 2147483646 w 1728"/>
                <a:gd name="T17" fmla="*/ 2147483646 h 816"/>
                <a:gd name="T18" fmla="*/ 2147483646 w 1728"/>
                <a:gd name="T19" fmla="*/ 2147483646 h 8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28"/>
                <a:gd name="T31" fmla="*/ 0 h 816"/>
                <a:gd name="T32" fmla="*/ 1728 w 1728"/>
                <a:gd name="T33" fmla="*/ 816 h 8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28" h="816">
                  <a:moveTo>
                    <a:pt x="0" y="816"/>
                  </a:moveTo>
                  <a:cubicBezTo>
                    <a:pt x="64" y="760"/>
                    <a:pt x="128" y="704"/>
                    <a:pt x="192" y="624"/>
                  </a:cubicBezTo>
                  <a:cubicBezTo>
                    <a:pt x="256" y="544"/>
                    <a:pt x="320" y="424"/>
                    <a:pt x="384" y="336"/>
                  </a:cubicBezTo>
                  <a:cubicBezTo>
                    <a:pt x="448" y="248"/>
                    <a:pt x="512" y="152"/>
                    <a:pt x="576" y="96"/>
                  </a:cubicBezTo>
                  <a:cubicBezTo>
                    <a:pt x="640" y="40"/>
                    <a:pt x="704" y="0"/>
                    <a:pt x="768" y="0"/>
                  </a:cubicBezTo>
                  <a:cubicBezTo>
                    <a:pt x="832" y="0"/>
                    <a:pt x="896" y="40"/>
                    <a:pt x="960" y="96"/>
                  </a:cubicBezTo>
                  <a:cubicBezTo>
                    <a:pt x="1024" y="152"/>
                    <a:pt x="1096" y="272"/>
                    <a:pt x="1152" y="336"/>
                  </a:cubicBezTo>
                  <a:cubicBezTo>
                    <a:pt x="1208" y="400"/>
                    <a:pt x="1232" y="424"/>
                    <a:pt x="1296" y="480"/>
                  </a:cubicBezTo>
                  <a:cubicBezTo>
                    <a:pt x="1360" y="536"/>
                    <a:pt x="1464" y="624"/>
                    <a:pt x="1536" y="672"/>
                  </a:cubicBezTo>
                  <a:cubicBezTo>
                    <a:pt x="1608" y="720"/>
                    <a:pt x="1696" y="752"/>
                    <a:pt x="1728" y="7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4211638" y="2924175"/>
              <a:ext cx="0" cy="158432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4356100" y="2997200"/>
              <a:ext cx="0" cy="151130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>
              <a:off x="4500563" y="3068638"/>
              <a:ext cx="0" cy="143986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3635375" y="4581525"/>
              <a:ext cx="6504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p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" name="Object 17"/>
            <p:cNvGraphicFramePr>
              <a:graphicFrameLocks noChangeAspect="1"/>
            </p:cNvGraphicFramePr>
            <p:nvPr/>
          </p:nvGraphicFramePr>
          <p:xfrm>
            <a:off x="4157663" y="4710113"/>
            <a:ext cx="37147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8" name="Equation" r:id="rId24" imgW="139579" imgH="164957" progId="Equation.DSMT4">
                    <p:embed/>
                  </p:oleObj>
                </mc:Choice>
                <mc:Fallback>
                  <p:oleObj name="Equation" r:id="rId24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663" y="4710113"/>
                          <a:ext cx="371475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18"/>
            <p:cNvGraphicFramePr>
              <a:graphicFrameLocks noChangeAspect="1"/>
            </p:cNvGraphicFramePr>
            <p:nvPr/>
          </p:nvGraphicFramePr>
          <p:xfrm>
            <a:off x="4572000" y="4581525"/>
            <a:ext cx="701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9" name="Equation" r:id="rId26" imgW="558800" imgH="419100" progId="Equation.3">
                    <p:embed/>
                  </p:oleObj>
                </mc:Choice>
                <mc:Fallback>
                  <p:oleObj name="Equation" r:id="rId26" imgW="5588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581525"/>
                          <a:ext cx="701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Line 19"/>
            <p:cNvSpPr>
              <a:spLocks noChangeShapeType="1"/>
            </p:cNvSpPr>
            <p:nvPr/>
          </p:nvSpPr>
          <p:spPr bwMode="auto">
            <a:xfrm flipV="1">
              <a:off x="3779838" y="4581525"/>
              <a:ext cx="360362" cy="1428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0"/>
            <p:cNvSpPr>
              <a:spLocks noChangeShapeType="1"/>
            </p:cNvSpPr>
            <p:nvPr/>
          </p:nvSpPr>
          <p:spPr bwMode="auto">
            <a:xfrm flipV="1">
              <a:off x="4356100" y="4581525"/>
              <a:ext cx="0" cy="142875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4572000" y="4581525"/>
              <a:ext cx="215900" cy="1428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灯片编号占位符 24"/>
          <p:cNvSpPr txBox="1">
            <a:spLocks/>
          </p:cNvSpPr>
          <p:nvPr/>
        </p:nvSpPr>
        <p:spPr bwMode="auto">
          <a:xfrm>
            <a:off x="9843020" y="628650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D96B8-85F6-426F-9D9A-78BADC70C31F}" type="slidenum"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578840" y="4552746"/>
            <a:ext cx="403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三种统计速率的大小关系</a:t>
            </a:r>
          </a:p>
        </p:txBody>
      </p:sp>
    </p:spTree>
    <p:extLst>
      <p:ext uri="{BB962C8B-B14F-4D97-AF65-F5344CB8AC3E}">
        <p14:creationId xmlns:p14="http://schemas.microsoft.com/office/powerpoint/2010/main" val="27390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230" name="Rectangle 46"/>
          <p:cNvSpPr>
            <a:spLocks noChangeArrowheads="1"/>
          </p:cNvSpPr>
          <p:nvPr/>
        </p:nvSpPr>
        <p:spPr bwMode="auto">
          <a:xfrm>
            <a:off x="1614444" y="241491"/>
            <a:ext cx="6434137" cy="523220"/>
          </a:xfrm>
          <a:prstGeom prst="rect">
            <a:avLst/>
          </a:prstGeom>
          <a:solidFill>
            <a:srgbClr val="0000CC"/>
          </a:solidFill>
          <a:ln w="9525" cap="flat" cmpd="sng" algn="ctr">
            <a:solidFill>
              <a:srgbClr val="003366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7.5      </a:t>
            </a:r>
            <a:r>
              <a:rPr kumimoji="1"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能量均分定理   理想气体的内能</a:t>
            </a:r>
            <a:endParaRPr kumimoji="1"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33231" name="Text Box 47"/>
          <p:cNvSpPr txBox="1">
            <a:spLocks noChangeArrowheads="1"/>
          </p:cNvSpPr>
          <p:nvPr/>
        </p:nvSpPr>
        <p:spPr bwMode="auto">
          <a:xfrm>
            <a:off x="496236" y="5273347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理想气体分子热运动的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</a:p>
        </p:txBody>
      </p:sp>
      <p:sp>
        <p:nvSpPr>
          <p:cNvPr id="733232" name="Text Box 48"/>
          <p:cNvSpPr txBox="1">
            <a:spLocks noChangeArrowheads="1"/>
          </p:cNvSpPr>
          <p:nvPr/>
        </p:nvSpPr>
        <p:spPr bwMode="auto">
          <a:xfrm>
            <a:off x="2843881" y="2561157"/>
            <a:ext cx="3710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平动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转动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振动</a:t>
            </a:r>
          </a:p>
        </p:txBody>
      </p:sp>
      <p:sp>
        <p:nvSpPr>
          <p:cNvPr id="733263" name="Text Box 79"/>
          <p:cNvSpPr txBox="1">
            <a:spLocks noChangeArrowheads="1"/>
          </p:cNvSpPr>
          <p:nvPr/>
        </p:nvSpPr>
        <p:spPr bwMode="auto">
          <a:xfrm>
            <a:off x="-4080" y="908772"/>
            <a:ext cx="8659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  前面讨论中仅将分子视作</a:t>
            </a:r>
            <a:r>
              <a:rPr lang="zh-CN" altLang="en-US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质点，只考虑平动动能，以此推倒出的很多结论必将与实验不符。</a:t>
            </a:r>
          </a:p>
        </p:txBody>
      </p:sp>
      <p:sp>
        <p:nvSpPr>
          <p:cNvPr id="733265" name="Text Box 81"/>
          <p:cNvSpPr txBox="1">
            <a:spLocks noChangeArrowheads="1"/>
          </p:cNvSpPr>
          <p:nvPr/>
        </p:nvSpPr>
        <p:spPr bwMode="auto">
          <a:xfrm>
            <a:off x="507314" y="4263436"/>
            <a:ext cx="633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对于理想气体，其分子可视为刚性分子：</a:t>
            </a:r>
          </a:p>
        </p:txBody>
      </p:sp>
      <p:sp>
        <p:nvSpPr>
          <p:cNvPr id="733266" name="Text Box 82"/>
          <p:cNvSpPr txBox="1">
            <a:spLocks noChangeArrowheads="1"/>
          </p:cNvSpPr>
          <p:nvPr/>
        </p:nvSpPr>
        <p:spPr bwMode="auto">
          <a:xfrm>
            <a:off x="5940095" y="4260068"/>
            <a:ext cx="4464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CC"/>
                </a:solidFill>
              </a:rPr>
              <a:t>原子间距离保持不变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4663425" y="5268719"/>
            <a:ext cx="4465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平动动能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转动动能</a:t>
            </a:r>
          </a:p>
        </p:txBody>
      </p:sp>
      <p:sp>
        <p:nvSpPr>
          <p:cNvPr id="22" name="Text Box 48"/>
          <p:cNvSpPr txBox="1">
            <a:spLocks noChangeArrowheads="1"/>
          </p:cNvSpPr>
          <p:nvPr/>
        </p:nvSpPr>
        <p:spPr bwMode="auto">
          <a:xfrm>
            <a:off x="23503" y="1900927"/>
            <a:ext cx="9825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例如：双原子分子（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en-US" altLang="zh-CN" sz="24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,H</a:t>
            </a:r>
            <a:r>
              <a:rPr lang="en-US" altLang="zh-CN" sz="24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等）和多原子分子（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O,H</a:t>
            </a:r>
            <a:r>
              <a:rPr lang="en-US" altLang="zh-CN" sz="24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等）的运动：</a:t>
            </a:r>
            <a:endParaRPr lang="zh-CN" altLang="en-US" sz="2400">
              <a:solidFill>
                <a:srgbClr val="D600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95950" y="3217754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平动动能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转动动能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振动能量</a:t>
            </a: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292827" y="3221387"/>
            <a:ext cx="431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气体分子热运动能量的总和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297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231" grpId="0"/>
      <p:bldP spid="733232" grpId="0"/>
      <p:bldP spid="733263" grpId="0"/>
      <p:bldP spid="733265" grpId="0" autoUpdateAnimBg="0"/>
      <p:bldP spid="733266" grpId="0" autoUpdateAnimBg="0"/>
      <p:bldP spid="36" grpId="0"/>
      <p:bldP spid="22" grpId="0"/>
      <p:bldP spid="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-701675" y="69056"/>
            <a:ext cx="74517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        N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分子在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不同温度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下的速率分布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1008063" y="1268413"/>
            <a:ext cx="4392612" cy="36052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3252" name="Freeform 6"/>
          <p:cNvSpPr>
            <a:spLocks/>
          </p:cNvSpPr>
          <p:nvPr/>
        </p:nvSpPr>
        <p:spPr bwMode="auto">
          <a:xfrm>
            <a:off x="1512888" y="2781300"/>
            <a:ext cx="3524250" cy="1316038"/>
          </a:xfrm>
          <a:custGeom>
            <a:avLst/>
            <a:gdLst>
              <a:gd name="T0" fmla="*/ 0 w 2104"/>
              <a:gd name="T1" fmla="*/ 2147483646 h 666"/>
              <a:gd name="T2" fmla="*/ 2147483646 w 2104"/>
              <a:gd name="T3" fmla="*/ 2147483646 h 666"/>
              <a:gd name="T4" fmla="*/ 2147483646 w 2104"/>
              <a:gd name="T5" fmla="*/ 2147483646 h 666"/>
              <a:gd name="T6" fmla="*/ 2147483646 w 2104"/>
              <a:gd name="T7" fmla="*/ 2147483646 h 666"/>
              <a:gd name="T8" fmla="*/ 2147483646 w 2104"/>
              <a:gd name="T9" fmla="*/ 2147483646 h 666"/>
              <a:gd name="T10" fmla="*/ 2147483646 w 2104"/>
              <a:gd name="T11" fmla="*/ 2147483646 h 666"/>
              <a:gd name="T12" fmla="*/ 2147483646 w 2104"/>
              <a:gd name="T13" fmla="*/ 2147483646 h 666"/>
              <a:gd name="T14" fmla="*/ 2147483646 w 2104"/>
              <a:gd name="T15" fmla="*/ 2147483646 h 6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04"/>
              <a:gd name="T25" fmla="*/ 0 h 666"/>
              <a:gd name="T26" fmla="*/ 2104 w 2104"/>
              <a:gd name="T27" fmla="*/ 666 h 66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04" h="666">
                <a:moveTo>
                  <a:pt x="0" y="666"/>
                </a:moveTo>
                <a:cubicBezTo>
                  <a:pt x="60" y="637"/>
                  <a:pt x="114" y="605"/>
                  <a:pt x="221" y="512"/>
                </a:cubicBezTo>
                <a:cubicBezTo>
                  <a:pt x="328" y="419"/>
                  <a:pt x="522" y="190"/>
                  <a:pt x="643" y="108"/>
                </a:cubicBezTo>
                <a:cubicBezTo>
                  <a:pt x="764" y="26"/>
                  <a:pt x="847" y="0"/>
                  <a:pt x="945" y="18"/>
                </a:cubicBezTo>
                <a:cubicBezTo>
                  <a:pt x="1043" y="36"/>
                  <a:pt x="1143" y="158"/>
                  <a:pt x="1233" y="217"/>
                </a:cubicBezTo>
                <a:cubicBezTo>
                  <a:pt x="1323" y="276"/>
                  <a:pt x="1397" y="327"/>
                  <a:pt x="1487" y="375"/>
                </a:cubicBezTo>
                <a:cubicBezTo>
                  <a:pt x="1577" y="423"/>
                  <a:pt x="1672" y="469"/>
                  <a:pt x="1775" y="505"/>
                </a:cubicBezTo>
                <a:cubicBezTo>
                  <a:pt x="1878" y="541"/>
                  <a:pt x="2036" y="572"/>
                  <a:pt x="2104" y="589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1441450" y="1844675"/>
            <a:ext cx="2216150" cy="2286000"/>
          </a:xfrm>
          <a:custGeom>
            <a:avLst/>
            <a:gdLst>
              <a:gd name="T0" fmla="*/ 0 w 1323"/>
              <a:gd name="T1" fmla="*/ 2147483646 h 1157"/>
              <a:gd name="T2" fmla="*/ 2147483646 w 1323"/>
              <a:gd name="T3" fmla="*/ 2147483646 h 1157"/>
              <a:gd name="T4" fmla="*/ 2147483646 w 1323"/>
              <a:gd name="T5" fmla="*/ 2147483646 h 1157"/>
              <a:gd name="T6" fmla="*/ 2147483646 w 1323"/>
              <a:gd name="T7" fmla="*/ 2147483646 h 1157"/>
              <a:gd name="T8" fmla="*/ 2147483646 w 1323"/>
              <a:gd name="T9" fmla="*/ 2147483646 h 1157"/>
              <a:gd name="T10" fmla="*/ 2147483646 w 1323"/>
              <a:gd name="T11" fmla="*/ 2147483646 h 1157"/>
              <a:gd name="T12" fmla="*/ 2147483646 w 1323"/>
              <a:gd name="T13" fmla="*/ 2147483646 h 1157"/>
              <a:gd name="T14" fmla="*/ 2147483646 w 1323"/>
              <a:gd name="T15" fmla="*/ 2147483646 h 1157"/>
              <a:gd name="T16" fmla="*/ 2147483646 w 1323"/>
              <a:gd name="T17" fmla="*/ 2147483646 h 1157"/>
              <a:gd name="T18" fmla="*/ 2147483646 w 1323"/>
              <a:gd name="T19" fmla="*/ 2147483646 h 1157"/>
              <a:gd name="T20" fmla="*/ 2147483646 w 1323"/>
              <a:gd name="T21" fmla="*/ 2147483646 h 1157"/>
              <a:gd name="T22" fmla="*/ 2147483646 w 1323"/>
              <a:gd name="T23" fmla="*/ 2147483646 h 115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23"/>
              <a:gd name="T37" fmla="*/ 0 h 1157"/>
              <a:gd name="T38" fmla="*/ 1323 w 1323"/>
              <a:gd name="T39" fmla="*/ 1157 h 115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23" h="1157">
                <a:moveTo>
                  <a:pt x="0" y="1157"/>
                </a:moveTo>
                <a:cubicBezTo>
                  <a:pt x="38" y="1112"/>
                  <a:pt x="87" y="1034"/>
                  <a:pt x="141" y="915"/>
                </a:cubicBezTo>
                <a:cubicBezTo>
                  <a:pt x="195" y="796"/>
                  <a:pt x="277" y="562"/>
                  <a:pt x="322" y="441"/>
                </a:cubicBezTo>
                <a:cubicBezTo>
                  <a:pt x="367" y="320"/>
                  <a:pt x="388" y="249"/>
                  <a:pt x="411" y="187"/>
                </a:cubicBezTo>
                <a:cubicBezTo>
                  <a:pt x="434" y="125"/>
                  <a:pt x="440" y="102"/>
                  <a:pt x="459" y="71"/>
                </a:cubicBezTo>
                <a:cubicBezTo>
                  <a:pt x="478" y="40"/>
                  <a:pt x="505" y="4"/>
                  <a:pt x="528" y="2"/>
                </a:cubicBezTo>
                <a:cubicBezTo>
                  <a:pt x="551" y="0"/>
                  <a:pt x="576" y="32"/>
                  <a:pt x="597" y="57"/>
                </a:cubicBezTo>
                <a:cubicBezTo>
                  <a:pt x="618" y="82"/>
                  <a:pt x="629" y="100"/>
                  <a:pt x="651" y="153"/>
                </a:cubicBezTo>
                <a:cubicBezTo>
                  <a:pt x="673" y="206"/>
                  <a:pt x="690" y="274"/>
                  <a:pt x="727" y="372"/>
                </a:cubicBezTo>
                <a:cubicBezTo>
                  <a:pt x="764" y="470"/>
                  <a:pt x="811" y="639"/>
                  <a:pt x="871" y="743"/>
                </a:cubicBezTo>
                <a:cubicBezTo>
                  <a:pt x="931" y="847"/>
                  <a:pt x="1015" y="940"/>
                  <a:pt x="1090" y="996"/>
                </a:cubicBezTo>
                <a:cubicBezTo>
                  <a:pt x="1165" y="1052"/>
                  <a:pt x="1275" y="1062"/>
                  <a:pt x="1323" y="1079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Freeform 8"/>
          <p:cNvSpPr>
            <a:spLocks/>
          </p:cNvSpPr>
          <p:nvPr/>
        </p:nvSpPr>
        <p:spPr bwMode="auto">
          <a:xfrm>
            <a:off x="2322514" y="1861725"/>
            <a:ext cx="46038" cy="2263775"/>
          </a:xfrm>
          <a:custGeom>
            <a:avLst/>
            <a:gdLst>
              <a:gd name="T0" fmla="*/ 0 w 1"/>
              <a:gd name="T1" fmla="*/ 0 h 1145"/>
              <a:gd name="T2" fmla="*/ 0 w 1"/>
              <a:gd name="T3" fmla="*/ 2147483646 h 1145"/>
              <a:gd name="T4" fmla="*/ 0 60000 65536"/>
              <a:gd name="T5" fmla="*/ 0 60000 65536"/>
              <a:gd name="T6" fmla="*/ 0 w 1"/>
              <a:gd name="T7" fmla="*/ 0 h 1145"/>
              <a:gd name="T8" fmla="*/ 1 w 1"/>
              <a:gd name="T9" fmla="*/ 1145 h 11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45">
                <a:moveTo>
                  <a:pt x="0" y="0"/>
                </a:moveTo>
                <a:lnTo>
                  <a:pt x="0" y="1145"/>
                </a:lnTo>
              </a:path>
            </a:pathLst>
          </a:cu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Line 9"/>
          <p:cNvSpPr>
            <a:spLocks noChangeShapeType="1"/>
          </p:cNvSpPr>
          <p:nvPr/>
        </p:nvSpPr>
        <p:spPr bwMode="auto">
          <a:xfrm>
            <a:off x="3024188" y="2781300"/>
            <a:ext cx="0" cy="1366838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562225" y="1874840"/>
          <a:ext cx="16525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6" name="Equation" r:id="rId3" imgW="1079032" imgH="317362" progId="Equation.3">
                  <p:embed/>
                </p:oleObj>
              </mc:Choice>
              <mc:Fallback>
                <p:oleObj name="Equation" r:id="rId3" imgW="107903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1874840"/>
                        <a:ext cx="16525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11"/>
          <p:cNvGraphicFramePr>
            <a:graphicFrameLocks noChangeAspect="1"/>
          </p:cNvGraphicFramePr>
          <p:nvPr/>
        </p:nvGraphicFramePr>
        <p:xfrm>
          <a:off x="2028827" y="3965577"/>
          <a:ext cx="6588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7" name="Equation" r:id="rId5" imgW="368300" imgH="419100" progId="Equation.3">
                  <p:embed/>
                </p:oleObj>
              </mc:Choice>
              <mc:Fallback>
                <p:oleObj name="Equation" r:id="rId5" imgW="368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7" y="3965577"/>
                        <a:ext cx="6588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2"/>
          <p:cNvGraphicFramePr>
            <a:graphicFrameLocks noChangeAspect="1"/>
          </p:cNvGraphicFramePr>
          <p:nvPr/>
        </p:nvGraphicFramePr>
        <p:xfrm>
          <a:off x="2881313" y="4005265"/>
          <a:ext cx="6032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8" name="Equation" r:id="rId7" imgW="406224" imgH="418918" progId="Equation.3">
                  <p:embed/>
                </p:oleObj>
              </mc:Choice>
              <mc:Fallback>
                <p:oleObj name="Equation" r:id="rId7" imgW="40622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4005265"/>
                        <a:ext cx="6032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3449640" y="2636840"/>
          <a:ext cx="18684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9" name="Equation" r:id="rId9" imgW="1218671" imgH="317362" progId="Equation.3">
                  <p:embed/>
                </p:oleObj>
              </mc:Choice>
              <mc:Fallback>
                <p:oleObj name="Equation" r:id="rId9" imgW="121867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40" y="2636840"/>
                        <a:ext cx="18684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0" name="Group 14"/>
          <p:cNvGrpSpPr>
            <a:grpSpLocks/>
          </p:cNvGrpSpPr>
          <p:nvPr/>
        </p:nvGrpSpPr>
        <p:grpSpPr bwMode="auto">
          <a:xfrm>
            <a:off x="1300163" y="1646240"/>
            <a:ext cx="3725862" cy="2941637"/>
            <a:chOff x="3163" y="2592"/>
            <a:chExt cx="2225" cy="1488"/>
          </a:xfrm>
        </p:grpSpPr>
        <p:sp>
          <p:nvSpPr>
            <p:cNvPr id="53265" name="Line 15"/>
            <p:cNvSpPr>
              <a:spLocks noChangeShapeType="1"/>
            </p:cNvSpPr>
            <p:nvPr/>
          </p:nvSpPr>
          <p:spPr bwMode="auto">
            <a:xfrm>
              <a:off x="3271" y="3836"/>
              <a:ext cx="2117" cy="7"/>
            </a:xfrm>
            <a:prstGeom prst="line">
              <a:avLst/>
            </a:prstGeom>
            <a:noFill/>
            <a:ln w="254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66" name="Object 16"/>
            <p:cNvGraphicFramePr>
              <a:graphicFrameLocks noChangeAspect="1"/>
            </p:cNvGraphicFramePr>
            <p:nvPr/>
          </p:nvGraphicFramePr>
          <p:xfrm>
            <a:off x="5032" y="3888"/>
            <a:ext cx="22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0" name="Equation" r:id="rId11" imgW="177646" imgH="190335" progId="Equation.3">
                    <p:embed/>
                  </p:oleObj>
                </mc:Choice>
                <mc:Fallback>
                  <p:oleObj name="Equation" r:id="rId11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3888"/>
                          <a:ext cx="22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7" name="Object 17"/>
            <p:cNvGraphicFramePr>
              <a:graphicFrameLocks noChangeAspect="1"/>
            </p:cNvGraphicFramePr>
            <p:nvPr/>
          </p:nvGraphicFramePr>
          <p:xfrm>
            <a:off x="3312" y="2592"/>
            <a:ext cx="3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1" name="Equation" r:id="rId13" imgW="533169" imgH="304668" progId="Equation.3">
                    <p:embed/>
                  </p:oleObj>
                </mc:Choice>
                <mc:Fallback>
                  <p:oleObj name="Equation" r:id="rId13" imgW="533169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592"/>
                          <a:ext cx="3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8" name="Line 18"/>
            <p:cNvSpPr>
              <a:spLocks noChangeShapeType="1"/>
            </p:cNvSpPr>
            <p:nvPr/>
          </p:nvSpPr>
          <p:spPr bwMode="auto">
            <a:xfrm flipV="1">
              <a:off x="3270" y="2592"/>
              <a:ext cx="0" cy="1251"/>
            </a:xfrm>
            <a:prstGeom prst="line">
              <a:avLst/>
            </a:prstGeom>
            <a:noFill/>
            <a:ln w="254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69" name="Object 19"/>
            <p:cNvGraphicFramePr>
              <a:graphicFrameLocks noChangeAspect="1"/>
            </p:cNvGraphicFramePr>
            <p:nvPr/>
          </p:nvGraphicFramePr>
          <p:xfrm>
            <a:off x="3163" y="3840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72" name="Equation" r:id="rId15" imgW="126835" imgH="139518" progId="Equation.3">
                    <p:embed/>
                  </p:oleObj>
                </mc:Choice>
                <mc:Fallback>
                  <p:oleObj name="Equation" r:id="rId1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" y="3840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52527" y="4940300"/>
            <a:ext cx="64817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同一种气体分子，温度升高，最可几速率变大，曲线展宽，峰值下降。</a:t>
            </a:r>
          </a:p>
        </p:txBody>
      </p:sp>
      <p:graphicFrame>
        <p:nvGraphicFramePr>
          <p:cNvPr id="256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350216"/>
              </p:ext>
            </p:extLst>
          </p:nvPr>
        </p:nvGraphicFramePr>
        <p:xfrm>
          <a:off x="6227763" y="942975"/>
          <a:ext cx="200025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3" name="Equation" r:id="rId17" imgW="736560" imgH="469800" progId="Equation.DSMT4">
                  <p:embed/>
                </p:oleObj>
              </mc:Choice>
              <mc:Fallback>
                <p:oleObj name="Equation" r:id="rId17" imgW="736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942975"/>
                        <a:ext cx="200025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987A9"/>
                                </a:gs>
                                <a:gs pos="50000">
                                  <a:srgbClr val="FFCCFF"/>
                                </a:gs>
                                <a:gs pos="100000">
                                  <a:srgbClr val="A987A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51254" y="2596321"/>
            <a:ext cx="34821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Arial" panose="020B0604020202020204" pitchFamily="34" charset="0"/>
              </a:rPr>
              <a:t>瘦高、</a:t>
            </a:r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</a:rPr>
              <a:t>矮胖</a:t>
            </a:r>
            <a:r>
              <a:rPr lang="zh-CN" altLang="en-US" sz="3600" b="1">
                <a:solidFill>
                  <a:srgbClr val="0070C0"/>
                </a:solidFill>
                <a:latin typeface="Arial" panose="020B0604020202020204" pitchFamily="34" charset="0"/>
              </a:rPr>
              <a:t>过原点，保证曲线下面积不变</a:t>
            </a:r>
            <a:endParaRPr lang="en-US" altLang="zh-CN" sz="3600" b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3264" name="plant"/>
          <p:cNvSpPr>
            <a:spLocks noEditPoints="1" noChangeArrowheads="1"/>
          </p:cNvSpPr>
          <p:nvPr/>
        </p:nvSpPr>
        <p:spPr bwMode="auto">
          <a:xfrm>
            <a:off x="5505450" y="1975644"/>
            <a:ext cx="617538" cy="5445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0 h 21600"/>
              <a:gd name="T4" fmla="*/ 2147483646 w 21600"/>
              <a:gd name="T5" fmla="*/ 0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0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-684365" y="407585"/>
            <a:ext cx="6842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同一温度</a:t>
            </a:r>
            <a:r>
              <a:rPr lang="zh-CN" altLang="en-US" b="1">
                <a:solidFill>
                  <a:srgbClr val="1C1C1C"/>
                </a:solidFill>
                <a:latin typeface="Times New Roman" panose="02020603050405020304" pitchFamily="18" charset="0"/>
              </a:rPr>
              <a:t>下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不同气体</a:t>
            </a:r>
            <a:r>
              <a:rPr lang="zh-CN" altLang="en-US" b="1">
                <a:solidFill>
                  <a:srgbClr val="1C1C1C"/>
                </a:solidFill>
                <a:latin typeface="Times New Roman" panose="02020603050405020304" pitchFamily="18" charset="0"/>
              </a:rPr>
              <a:t>的速率分布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549402" y="1262063"/>
            <a:ext cx="4391025" cy="31797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4276" name="Freeform 6"/>
          <p:cNvSpPr>
            <a:spLocks/>
          </p:cNvSpPr>
          <p:nvPr/>
        </p:nvSpPr>
        <p:spPr bwMode="auto">
          <a:xfrm>
            <a:off x="1908177" y="2187575"/>
            <a:ext cx="2944813" cy="1658938"/>
          </a:xfrm>
          <a:custGeom>
            <a:avLst/>
            <a:gdLst>
              <a:gd name="T0" fmla="*/ 0 w 1824"/>
              <a:gd name="T1" fmla="*/ 2147483646 h 840"/>
              <a:gd name="T2" fmla="*/ 2147483646 w 1824"/>
              <a:gd name="T3" fmla="*/ 2147483646 h 840"/>
              <a:gd name="T4" fmla="*/ 2147483646 w 1824"/>
              <a:gd name="T5" fmla="*/ 2147483646 h 840"/>
              <a:gd name="T6" fmla="*/ 2147483646 w 1824"/>
              <a:gd name="T7" fmla="*/ 2147483646 h 840"/>
              <a:gd name="T8" fmla="*/ 2147483646 w 1824"/>
              <a:gd name="T9" fmla="*/ 2147483646 h 840"/>
              <a:gd name="T10" fmla="*/ 2147483646 w 1824"/>
              <a:gd name="T11" fmla="*/ 2147483646 h 840"/>
              <a:gd name="T12" fmla="*/ 2147483646 w 1824"/>
              <a:gd name="T13" fmla="*/ 2147483646 h 840"/>
              <a:gd name="T14" fmla="*/ 2147483646 w 1824"/>
              <a:gd name="T15" fmla="*/ 2147483646 h 8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4"/>
              <a:gd name="T25" fmla="*/ 0 h 840"/>
              <a:gd name="T26" fmla="*/ 1824 w 1824"/>
              <a:gd name="T27" fmla="*/ 840 h 8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4" h="840">
                <a:moveTo>
                  <a:pt x="0" y="840"/>
                </a:moveTo>
                <a:cubicBezTo>
                  <a:pt x="52" y="804"/>
                  <a:pt x="104" y="768"/>
                  <a:pt x="192" y="648"/>
                </a:cubicBezTo>
                <a:cubicBezTo>
                  <a:pt x="280" y="528"/>
                  <a:pt x="432" y="224"/>
                  <a:pt x="528" y="120"/>
                </a:cubicBezTo>
                <a:cubicBezTo>
                  <a:pt x="624" y="16"/>
                  <a:pt x="680" y="0"/>
                  <a:pt x="768" y="24"/>
                </a:cubicBezTo>
                <a:cubicBezTo>
                  <a:pt x="856" y="48"/>
                  <a:pt x="968" y="192"/>
                  <a:pt x="1056" y="264"/>
                </a:cubicBezTo>
                <a:cubicBezTo>
                  <a:pt x="1144" y="336"/>
                  <a:pt x="1208" y="392"/>
                  <a:pt x="1296" y="456"/>
                </a:cubicBezTo>
                <a:cubicBezTo>
                  <a:pt x="1384" y="520"/>
                  <a:pt x="1496" y="600"/>
                  <a:pt x="1584" y="648"/>
                </a:cubicBezTo>
                <a:cubicBezTo>
                  <a:pt x="1672" y="696"/>
                  <a:pt x="1784" y="728"/>
                  <a:pt x="1824" y="744"/>
                </a:cubicBezTo>
              </a:path>
            </a:pathLst>
          </a:custGeom>
          <a:noFill/>
          <a:ln w="28575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Freeform 7"/>
          <p:cNvSpPr>
            <a:spLocks/>
          </p:cNvSpPr>
          <p:nvPr/>
        </p:nvSpPr>
        <p:spPr bwMode="auto">
          <a:xfrm>
            <a:off x="1908177" y="2522540"/>
            <a:ext cx="3763963" cy="1323975"/>
          </a:xfrm>
          <a:custGeom>
            <a:avLst/>
            <a:gdLst>
              <a:gd name="T0" fmla="*/ 0 w 1824"/>
              <a:gd name="T1" fmla="*/ 2147483646 h 840"/>
              <a:gd name="T2" fmla="*/ 2147483646 w 1824"/>
              <a:gd name="T3" fmla="*/ 2147483646 h 840"/>
              <a:gd name="T4" fmla="*/ 2147483646 w 1824"/>
              <a:gd name="T5" fmla="*/ 2147483646 h 840"/>
              <a:gd name="T6" fmla="*/ 2147483646 w 1824"/>
              <a:gd name="T7" fmla="*/ 2147483646 h 840"/>
              <a:gd name="T8" fmla="*/ 2147483646 w 1824"/>
              <a:gd name="T9" fmla="*/ 2147483646 h 840"/>
              <a:gd name="T10" fmla="*/ 2147483646 w 1824"/>
              <a:gd name="T11" fmla="*/ 2147483646 h 840"/>
              <a:gd name="T12" fmla="*/ 2147483646 w 1824"/>
              <a:gd name="T13" fmla="*/ 2147483646 h 840"/>
              <a:gd name="T14" fmla="*/ 2147483646 w 1824"/>
              <a:gd name="T15" fmla="*/ 2147483646 h 8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4"/>
              <a:gd name="T25" fmla="*/ 0 h 840"/>
              <a:gd name="T26" fmla="*/ 1824 w 1824"/>
              <a:gd name="T27" fmla="*/ 840 h 8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4" h="840">
                <a:moveTo>
                  <a:pt x="0" y="840"/>
                </a:moveTo>
                <a:cubicBezTo>
                  <a:pt x="52" y="804"/>
                  <a:pt x="104" y="768"/>
                  <a:pt x="192" y="648"/>
                </a:cubicBezTo>
                <a:cubicBezTo>
                  <a:pt x="280" y="528"/>
                  <a:pt x="432" y="224"/>
                  <a:pt x="528" y="120"/>
                </a:cubicBezTo>
                <a:cubicBezTo>
                  <a:pt x="624" y="16"/>
                  <a:pt x="680" y="0"/>
                  <a:pt x="768" y="24"/>
                </a:cubicBezTo>
                <a:cubicBezTo>
                  <a:pt x="856" y="48"/>
                  <a:pt x="968" y="192"/>
                  <a:pt x="1056" y="264"/>
                </a:cubicBezTo>
                <a:cubicBezTo>
                  <a:pt x="1144" y="336"/>
                  <a:pt x="1208" y="392"/>
                  <a:pt x="1296" y="456"/>
                </a:cubicBezTo>
                <a:cubicBezTo>
                  <a:pt x="1384" y="520"/>
                  <a:pt x="1496" y="600"/>
                  <a:pt x="1584" y="648"/>
                </a:cubicBezTo>
                <a:cubicBezTo>
                  <a:pt x="1672" y="696"/>
                  <a:pt x="1784" y="728"/>
                  <a:pt x="1824" y="744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Line 8"/>
          <p:cNvSpPr>
            <a:spLocks noChangeShapeType="1"/>
          </p:cNvSpPr>
          <p:nvPr/>
        </p:nvSpPr>
        <p:spPr bwMode="auto">
          <a:xfrm>
            <a:off x="3071813" y="2271715"/>
            <a:ext cx="0" cy="1589087"/>
          </a:xfrm>
          <a:prstGeom prst="line">
            <a:avLst/>
          </a:prstGeom>
          <a:noFill/>
          <a:ln w="25400">
            <a:solidFill>
              <a:srgbClr val="1C1C1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Line 9"/>
          <p:cNvSpPr>
            <a:spLocks noChangeShapeType="1"/>
          </p:cNvSpPr>
          <p:nvPr/>
        </p:nvSpPr>
        <p:spPr bwMode="auto">
          <a:xfrm>
            <a:off x="3430588" y="2522538"/>
            <a:ext cx="0" cy="1338262"/>
          </a:xfrm>
          <a:prstGeom prst="line">
            <a:avLst/>
          </a:prstGeom>
          <a:noFill/>
          <a:ln w="25400">
            <a:solidFill>
              <a:srgbClr val="1C1C1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2049465" y="2438402"/>
            <a:ext cx="1336675" cy="1990725"/>
            <a:chOff x="2768540" y="2301790"/>
            <a:chExt cx="1336840" cy="1990836"/>
          </a:xfrm>
        </p:grpSpPr>
        <p:graphicFrame>
          <p:nvGraphicFramePr>
            <p:cNvPr id="54291" name="Object 11"/>
            <p:cNvGraphicFramePr>
              <a:graphicFrameLocks noChangeAspect="1"/>
            </p:cNvGraphicFramePr>
            <p:nvPr/>
          </p:nvGraphicFramePr>
          <p:xfrm>
            <a:off x="2768540" y="2301790"/>
            <a:ext cx="477976" cy="427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74" name="Equation" r:id="rId3" imgW="330057" imgH="317362" progId="Equation.3">
                    <p:embed/>
                  </p:oleObj>
                </mc:Choice>
                <mc:Fallback>
                  <p:oleObj name="Equation" r:id="rId3" imgW="330057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540" y="2301790"/>
                          <a:ext cx="477976" cy="427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2" name="Object 12"/>
            <p:cNvGraphicFramePr>
              <a:graphicFrameLocks noChangeAspect="1"/>
            </p:cNvGraphicFramePr>
            <p:nvPr/>
          </p:nvGraphicFramePr>
          <p:xfrm>
            <a:off x="3313732" y="3678988"/>
            <a:ext cx="791648" cy="613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75" name="Equation" r:id="rId5" imgW="291973" imgH="241195" progId="Equation.DSMT4">
                    <p:embed/>
                  </p:oleObj>
                </mc:Choice>
                <mc:Fallback>
                  <p:oleObj name="Equation" r:id="rId5" imgW="291973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3732" y="3678988"/>
                          <a:ext cx="791648" cy="613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3324227" y="2773363"/>
            <a:ext cx="1660525" cy="1744662"/>
            <a:chOff x="4043765" y="2636911"/>
            <a:chExt cx="1659847" cy="1744622"/>
          </a:xfrm>
        </p:grpSpPr>
        <p:graphicFrame>
          <p:nvGraphicFramePr>
            <p:cNvPr id="54289" name="Object 10"/>
            <p:cNvGraphicFramePr>
              <a:graphicFrameLocks noChangeAspect="1"/>
            </p:cNvGraphicFramePr>
            <p:nvPr/>
          </p:nvGraphicFramePr>
          <p:xfrm>
            <a:off x="5225636" y="2636911"/>
            <a:ext cx="477976" cy="426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76" name="Equation" r:id="rId7" imgW="330057" imgH="317362" progId="Equation.3">
                    <p:embed/>
                  </p:oleObj>
                </mc:Choice>
                <mc:Fallback>
                  <p:oleObj name="Equation" r:id="rId7" imgW="330057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5636" y="2636911"/>
                          <a:ext cx="477976" cy="426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Object 13"/>
            <p:cNvGraphicFramePr>
              <a:graphicFrameLocks noChangeAspect="1"/>
            </p:cNvGraphicFramePr>
            <p:nvPr/>
          </p:nvGraphicFramePr>
          <p:xfrm>
            <a:off x="4043765" y="3723204"/>
            <a:ext cx="886870" cy="658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77" name="Equation" r:id="rId9" imgW="304668" imgH="241195" progId="Equation.DSMT4">
                    <p:embed/>
                  </p:oleObj>
                </mc:Choice>
                <mc:Fallback>
                  <p:oleObj name="Equation" r:id="rId9" imgW="30466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765" y="3723204"/>
                          <a:ext cx="886870" cy="658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2" name="Group 14"/>
          <p:cNvGrpSpPr>
            <a:grpSpLocks/>
          </p:cNvGrpSpPr>
          <p:nvPr/>
        </p:nvGrpSpPr>
        <p:grpSpPr bwMode="auto">
          <a:xfrm>
            <a:off x="1719265" y="1685927"/>
            <a:ext cx="4148137" cy="2593975"/>
            <a:chOff x="3163" y="1680"/>
            <a:chExt cx="2222" cy="1488"/>
          </a:xfrm>
        </p:grpSpPr>
        <p:sp>
          <p:nvSpPr>
            <p:cNvPr id="54284" name="Line 15"/>
            <p:cNvSpPr>
              <a:spLocks noChangeShapeType="1"/>
            </p:cNvSpPr>
            <p:nvPr/>
          </p:nvSpPr>
          <p:spPr bwMode="auto">
            <a:xfrm>
              <a:off x="3268" y="2924"/>
              <a:ext cx="2117" cy="7"/>
            </a:xfrm>
            <a:prstGeom prst="line">
              <a:avLst/>
            </a:prstGeom>
            <a:noFill/>
            <a:ln w="254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85" name="Object 16"/>
            <p:cNvGraphicFramePr>
              <a:graphicFrameLocks noChangeAspect="1"/>
            </p:cNvGraphicFramePr>
            <p:nvPr/>
          </p:nvGraphicFramePr>
          <p:xfrm>
            <a:off x="5041" y="2976"/>
            <a:ext cx="14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78" name="Equation" r:id="rId11" imgW="177646" imgH="190335" progId="Equation.3">
                    <p:embed/>
                  </p:oleObj>
                </mc:Choice>
                <mc:Fallback>
                  <p:oleObj name="Equation" r:id="rId11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" y="2976"/>
                          <a:ext cx="14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6" name="Object 17"/>
            <p:cNvGraphicFramePr>
              <a:graphicFrameLocks noChangeAspect="1"/>
            </p:cNvGraphicFramePr>
            <p:nvPr/>
          </p:nvGraphicFramePr>
          <p:xfrm>
            <a:off x="3312" y="1680"/>
            <a:ext cx="3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79" name="Equation" r:id="rId13" imgW="533169" imgH="304668" progId="Equation.3">
                    <p:embed/>
                  </p:oleObj>
                </mc:Choice>
                <mc:Fallback>
                  <p:oleObj name="Equation" r:id="rId13" imgW="533169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80"/>
                          <a:ext cx="3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7" name="Line 18"/>
            <p:cNvSpPr>
              <a:spLocks noChangeShapeType="1"/>
            </p:cNvSpPr>
            <p:nvPr/>
          </p:nvSpPr>
          <p:spPr bwMode="auto">
            <a:xfrm flipV="1">
              <a:off x="3270" y="1680"/>
              <a:ext cx="0" cy="1251"/>
            </a:xfrm>
            <a:prstGeom prst="line">
              <a:avLst/>
            </a:prstGeom>
            <a:noFill/>
            <a:ln w="254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88" name="Object 19"/>
            <p:cNvGraphicFramePr>
              <a:graphicFrameLocks noChangeAspect="1"/>
            </p:cNvGraphicFramePr>
            <p:nvPr/>
          </p:nvGraphicFramePr>
          <p:xfrm>
            <a:off x="3163" y="2928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80" name="Equation" r:id="rId15" imgW="126835" imgH="139518" progId="Equation.3">
                    <p:embed/>
                  </p:oleObj>
                </mc:Choice>
                <mc:Fallback>
                  <p:oleObj name="Equation" r:id="rId1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" y="2928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728064"/>
              </p:ext>
            </p:extLst>
          </p:nvPr>
        </p:nvGraphicFramePr>
        <p:xfrm>
          <a:off x="6443663" y="2098675"/>
          <a:ext cx="20002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1" name="Equation" r:id="rId17" imgW="736560" imgH="469800" progId="Equation.DSMT4">
                  <p:embed/>
                </p:oleObj>
              </mc:Choice>
              <mc:Fallback>
                <p:oleObj name="Equation" r:id="rId17" imgW="736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098675"/>
                        <a:ext cx="200025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987A9"/>
                                </a:gs>
                                <a:gs pos="50000">
                                  <a:srgbClr val="FFCCFF"/>
                                </a:gs>
                                <a:gs pos="100000">
                                  <a:srgbClr val="A987A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95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182147" y="329787"/>
            <a:ext cx="832141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图为同一种气体，处于不同温度状态下的速率分布曲线，试问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(1) 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哪一条曲线对应的温度高？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如果这两条曲线分别对应的是同一温度下氧气和氢气的分布曲线，问哪条曲线对应的是氧气，哪条对应的是氢气？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0150" y="2499592"/>
            <a:ext cx="3587750" cy="2202583"/>
            <a:chOff x="3243" y="251"/>
            <a:chExt cx="2396" cy="1696"/>
          </a:xfrm>
        </p:grpSpPr>
        <p:sp>
          <p:nvSpPr>
            <p:cNvPr id="15380" name="Line 10"/>
            <p:cNvSpPr>
              <a:spLocks noChangeShapeType="1"/>
            </p:cNvSpPr>
            <p:nvPr/>
          </p:nvSpPr>
          <p:spPr bwMode="auto">
            <a:xfrm>
              <a:off x="3379" y="1627"/>
              <a:ext cx="2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 flipV="1">
              <a:off x="3379" y="322"/>
              <a:ext cx="0" cy="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2" name="Freeform 12"/>
            <p:cNvSpPr>
              <a:spLocks/>
            </p:cNvSpPr>
            <p:nvPr/>
          </p:nvSpPr>
          <p:spPr bwMode="auto">
            <a:xfrm>
              <a:off x="3379" y="950"/>
              <a:ext cx="1293" cy="688"/>
            </a:xfrm>
            <a:custGeom>
              <a:avLst/>
              <a:gdLst>
                <a:gd name="T0" fmla="*/ 0 w 2352"/>
                <a:gd name="T1" fmla="*/ 93 h 1496"/>
                <a:gd name="T2" fmla="*/ 1 w 2352"/>
                <a:gd name="T3" fmla="*/ 72 h 1496"/>
                <a:gd name="T4" fmla="*/ 3 w 2352"/>
                <a:gd name="T5" fmla="*/ 30 h 1496"/>
                <a:gd name="T6" fmla="*/ 4 w 2352"/>
                <a:gd name="T7" fmla="*/ 7 h 1496"/>
                <a:gd name="T8" fmla="*/ 5 w 2352"/>
                <a:gd name="T9" fmla="*/ 1 h 1496"/>
                <a:gd name="T10" fmla="*/ 6 w 2352"/>
                <a:gd name="T11" fmla="*/ 10 h 1496"/>
                <a:gd name="T12" fmla="*/ 7 w 2352"/>
                <a:gd name="T13" fmla="*/ 27 h 1496"/>
                <a:gd name="T14" fmla="*/ 8 w 2352"/>
                <a:gd name="T15" fmla="*/ 63 h 1496"/>
                <a:gd name="T16" fmla="*/ 10 w 2352"/>
                <a:gd name="T17" fmla="*/ 82 h 1496"/>
                <a:gd name="T18" fmla="*/ 12 w 2352"/>
                <a:gd name="T19" fmla="*/ 87 h 14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52"/>
                <a:gd name="T31" fmla="*/ 0 h 1496"/>
                <a:gd name="T32" fmla="*/ 2352 w 2352"/>
                <a:gd name="T33" fmla="*/ 1496 h 14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52" h="1496">
                  <a:moveTo>
                    <a:pt x="0" y="1496"/>
                  </a:moveTo>
                  <a:cubicBezTo>
                    <a:pt x="96" y="1412"/>
                    <a:pt x="192" y="1328"/>
                    <a:pt x="288" y="1160"/>
                  </a:cubicBezTo>
                  <a:cubicBezTo>
                    <a:pt x="384" y="992"/>
                    <a:pt x="488" y="664"/>
                    <a:pt x="576" y="488"/>
                  </a:cubicBezTo>
                  <a:cubicBezTo>
                    <a:pt x="664" y="312"/>
                    <a:pt x="744" y="184"/>
                    <a:pt x="816" y="104"/>
                  </a:cubicBezTo>
                  <a:cubicBezTo>
                    <a:pt x="888" y="24"/>
                    <a:pt x="944" y="0"/>
                    <a:pt x="1008" y="8"/>
                  </a:cubicBezTo>
                  <a:cubicBezTo>
                    <a:pt x="1072" y="16"/>
                    <a:pt x="1144" y="80"/>
                    <a:pt x="1200" y="152"/>
                  </a:cubicBezTo>
                  <a:cubicBezTo>
                    <a:pt x="1256" y="224"/>
                    <a:pt x="1280" y="296"/>
                    <a:pt x="1344" y="440"/>
                  </a:cubicBezTo>
                  <a:cubicBezTo>
                    <a:pt x="1408" y="584"/>
                    <a:pt x="1480" y="872"/>
                    <a:pt x="1584" y="1016"/>
                  </a:cubicBezTo>
                  <a:cubicBezTo>
                    <a:pt x="1688" y="1160"/>
                    <a:pt x="1840" y="1240"/>
                    <a:pt x="1968" y="1304"/>
                  </a:cubicBezTo>
                  <a:cubicBezTo>
                    <a:pt x="2096" y="1368"/>
                    <a:pt x="2224" y="1384"/>
                    <a:pt x="2352" y="1400"/>
                  </a:cubicBezTo>
                </a:path>
              </a:pathLst>
            </a:custGeom>
            <a:noFill/>
            <a:ln w="38100" cmpd="sng">
              <a:solidFill>
                <a:srgbClr val="001A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3" name="Text Box 13"/>
            <p:cNvSpPr txBox="1">
              <a:spLocks noChangeArrowheads="1"/>
            </p:cNvSpPr>
            <p:nvPr/>
          </p:nvSpPr>
          <p:spPr bwMode="auto">
            <a:xfrm>
              <a:off x="3379" y="251"/>
              <a:ext cx="44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latin typeface="Bookman Old Style" panose="02050604050505020204" pitchFamily="18" charset="0"/>
                </a:rPr>
                <a:t>v</a:t>
              </a:r>
              <a:r>
                <a:rPr kumimoji="1" lang="en-US" altLang="zh-CN">
                  <a:latin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5384" name="Rectangle 14"/>
            <p:cNvSpPr>
              <a:spLocks noChangeArrowheads="1"/>
            </p:cNvSpPr>
            <p:nvPr/>
          </p:nvSpPr>
          <p:spPr bwMode="auto">
            <a:xfrm>
              <a:off x="5425" y="1638"/>
              <a:ext cx="21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latin typeface="Bookman Old Style" panose="02050604050505020204" pitchFamily="18" charset="0"/>
                </a:rPr>
                <a:t>v</a:t>
              </a:r>
            </a:p>
          </p:txBody>
        </p:sp>
        <p:sp>
          <p:nvSpPr>
            <p:cNvPr id="15385" name="Freeform 15"/>
            <p:cNvSpPr>
              <a:spLocks/>
            </p:cNvSpPr>
            <p:nvPr/>
          </p:nvSpPr>
          <p:spPr bwMode="auto">
            <a:xfrm>
              <a:off x="3396" y="1104"/>
              <a:ext cx="1884" cy="517"/>
            </a:xfrm>
            <a:custGeom>
              <a:avLst/>
              <a:gdLst>
                <a:gd name="T0" fmla="*/ 0 w 2832"/>
                <a:gd name="T1" fmla="*/ 67 h 1072"/>
                <a:gd name="T2" fmla="*/ 17 w 2832"/>
                <a:gd name="T3" fmla="*/ 55 h 1072"/>
                <a:gd name="T4" fmla="*/ 28 w 2832"/>
                <a:gd name="T5" fmla="*/ 40 h 1072"/>
                <a:gd name="T6" fmla="*/ 40 w 2832"/>
                <a:gd name="T7" fmla="*/ 15 h 1072"/>
                <a:gd name="T8" fmla="*/ 51 w 2832"/>
                <a:gd name="T9" fmla="*/ 1 h 1072"/>
                <a:gd name="T10" fmla="*/ 62 w 2832"/>
                <a:gd name="T11" fmla="*/ 10 h 1072"/>
                <a:gd name="T12" fmla="*/ 80 w 2832"/>
                <a:gd name="T13" fmla="*/ 40 h 1072"/>
                <a:gd name="T14" fmla="*/ 96 w 2832"/>
                <a:gd name="T15" fmla="*/ 55 h 1072"/>
                <a:gd name="T16" fmla="*/ 111 w 2832"/>
                <a:gd name="T17" fmla="*/ 61 h 10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32"/>
                <a:gd name="T28" fmla="*/ 0 h 1072"/>
                <a:gd name="T29" fmla="*/ 2832 w 2832"/>
                <a:gd name="T30" fmla="*/ 1072 h 10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32" h="1072">
                  <a:moveTo>
                    <a:pt x="0" y="1072"/>
                  </a:moveTo>
                  <a:cubicBezTo>
                    <a:pt x="156" y="1012"/>
                    <a:pt x="312" y="952"/>
                    <a:pt x="432" y="880"/>
                  </a:cubicBezTo>
                  <a:cubicBezTo>
                    <a:pt x="552" y="808"/>
                    <a:pt x="624" y="744"/>
                    <a:pt x="720" y="640"/>
                  </a:cubicBezTo>
                  <a:cubicBezTo>
                    <a:pt x="816" y="536"/>
                    <a:pt x="912" y="360"/>
                    <a:pt x="1008" y="256"/>
                  </a:cubicBezTo>
                  <a:cubicBezTo>
                    <a:pt x="1104" y="152"/>
                    <a:pt x="1200" y="32"/>
                    <a:pt x="1296" y="16"/>
                  </a:cubicBezTo>
                  <a:cubicBezTo>
                    <a:pt x="1392" y="0"/>
                    <a:pt x="1464" y="56"/>
                    <a:pt x="1584" y="160"/>
                  </a:cubicBezTo>
                  <a:cubicBezTo>
                    <a:pt x="1704" y="264"/>
                    <a:pt x="1872" y="520"/>
                    <a:pt x="2016" y="640"/>
                  </a:cubicBezTo>
                  <a:cubicBezTo>
                    <a:pt x="2160" y="760"/>
                    <a:pt x="2312" y="824"/>
                    <a:pt x="2448" y="880"/>
                  </a:cubicBezTo>
                  <a:cubicBezTo>
                    <a:pt x="2584" y="936"/>
                    <a:pt x="2708" y="956"/>
                    <a:pt x="2832" y="976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Rectangle 16"/>
            <p:cNvSpPr>
              <a:spLocks noChangeArrowheads="1"/>
            </p:cNvSpPr>
            <p:nvPr/>
          </p:nvSpPr>
          <p:spPr bwMode="auto">
            <a:xfrm>
              <a:off x="4016" y="499"/>
              <a:ext cx="36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1A19"/>
                  </a:solidFill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1800" baseline="-25000">
                  <a:solidFill>
                    <a:srgbClr val="001A19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7" name="Rectangle 17"/>
            <p:cNvSpPr>
              <a:spLocks noChangeArrowheads="1"/>
            </p:cNvSpPr>
            <p:nvPr/>
          </p:nvSpPr>
          <p:spPr bwMode="auto">
            <a:xfrm>
              <a:off x="4685" y="1079"/>
              <a:ext cx="26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18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8" name="Rectangle 18"/>
            <p:cNvSpPr>
              <a:spLocks noChangeArrowheads="1"/>
            </p:cNvSpPr>
            <p:nvPr/>
          </p:nvSpPr>
          <p:spPr bwMode="auto">
            <a:xfrm>
              <a:off x="3243" y="1639"/>
              <a:ext cx="24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795963" y="2884490"/>
            <a:ext cx="360362" cy="1800225"/>
            <a:chOff x="2891" y="2208"/>
            <a:chExt cx="248" cy="1852"/>
          </a:xfrm>
        </p:grpSpPr>
        <p:sp>
          <p:nvSpPr>
            <p:cNvPr id="15379" name="Line 20"/>
            <p:cNvSpPr>
              <a:spLocks noChangeShapeType="1"/>
            </p:cNvSpPr>
            <p:nvPr/>
          </p:nvSpPr>
          <p:spPr bwMode="auto">
            <a:xfrm>
              <a:off x="3024" y="2208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5366" name="Object 21"/>
            <p:cNvGraphicFramePr>
              <a:graphicFrameLocks noChangeAspect="1"/>
            </p:cNvGraphicFramePr>
            <p:nvPr/>
          </p:nvGraphicFramePr>
          <p:xfrm>
            <a:off x="2891" y="3648"/>
            <a:ext cx="248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72" name="公式" r:id="rId3" imgW="203040" imgH="241200" progId="Equation.3">
                    <p:embed/>
                  </p:oleObj>
                </mc:Choice>
                <mc:Fallback>
                  <p:oleObj name="公式" r:id="rId3" imgW="20304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" y="3648"/>
                          <a:ext cx="248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372225" y="3317875"/>
            <a:ext cx="431800" cy="1384300"/>
            <a:chOff x="3456" y="2688"/>
            <a:chExt cx="317" cy="1372"/>
          </a:xfrm>
        </p:grpSpPr>
        <p:sp>
          <p:nvSpPr>
            <p:cNvPr id="15378" name="Line 23"/>
            <p:cNvSpPr>
              <a:spLocks noChangeShapeType="1"/>
            </p:cNvSpPr>
            <p:nvPr/>
          </p:nvSpPr>
          <p:spPr bwMode="auto">
            <a:xfrm>
              <a:off x="3600" y="2688"/>
              <a:ext cx="0" cy="10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5365" name="Object 24"/>
            <p:cNvGraphicFramePr>
              <a:graphicFrameLocks noChangeAspect="1"/>
            </p:cNvGraphicFramePr>
            <p:nvPr/>
          </p:nvGraphicFramePr>
          <p:xfrm>
            <a:off x="3456" y="3648"/>
            <a:ext cx="317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73" name="公式" r:id="rId5" imgW="215640" imgH="241200" progId="Equation.3">
                    <p:embed/>
                  </p:oleObj>
                </mc:Choice>
                <mc:Fallback>
                  <p:oleObj name="公式" r:id="rId5" imgW="21564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648"/>
                          <a:ext cx="317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8569" name="Text Box 25"/>
          <p:cNvSpPr txBox="1">
            <a:spLocks noChangeArrowheads="1"/>
          </p:cNvSpPr>
          <p:nvPr/>
        </p:nvSpPr>
        <p:spPr bwMode="auto">
          <a:xfrm>
            <a:off x="395290" y="24384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748570" name="Object 26"/>
          <p:cNvGraphicFramePr>
            <a:graphicFrameLocks noChangeAspect="1"/>
          </p:cNvGraphicFramePr>
          <p:nvPr/>
        </p:nvGraphicFramePr>
        <p:xfrm>
          <a:off x="1763713" y="2349502"/>
          <a:ext cx="16938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4" name="公式" r:id="rId7" imgW="787320" imgH="444240" progId="Equation.3">
                  <p:embed/>
                </p:oleObj>
              </mc:Choice>
              <mc:Fallback>
                <p:oleObj name="公式" r:id="rId7" imgW="78732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2"/>
                        <a:ext cx="1693862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71" name="Text Box 27"/>
          <p:cNvSpPr txBox="1">
            <a:spLocks noChangeArrowheads="1"/>
          </p:cNvSpPr>
          <p:nvPr/>
        </p:nvSpPr>
        <p:spPr bwMode="auto">
          <a:xfrm>
            <a:off x="971552" y="357346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(1)</a:t>
            </a:r>
            <a:endParaRPr lang="en-US" altLang="zh-CN" baseline="-25000">
              <a:latin typeface="Times New Roman" panose="02020603050405020304" pitchFamily="18" charset="0"/>
            </a:endParaRPr>
          </a:p>
        </p:txBody>
      </p:sp>
      <p:sp>
        <p:nvSpPr>
          <p:cNvPr id="748572" name="Text Box 28"/>
          <p:cNvSpPr txBox="1">
            <a:spLocks noChangeArrowheads="1"/>
          </p:cNvSpPr>
          <p:nvPr/>
        </p:nvSpPr>
        <p:spPr bwMode="auto">
          <a:xfrm>
            <a:off x="984252" y="4903790"/>
            <a:ext cx="1139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(2)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8573" name="Text Box 29"/>
          <p:cNvSpPr txBox="1">
            <a:spLocks noChangeArrowheads="1"/>
          </p:cNvSpPr>
          <p:nvPr/>
        </p:nvSpPr>
        <p:spPr bwMode="auto">
          <a:xfrm>
            <a:off x="2916238" y="5589588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zh-CN" sz="2400">
                <a:solidFill>
                  <a:srgbClr val="001A19"/>
                </a:solidFill>
                <a:latin typeface="Times New Roman" panose="02020603050405020304" pitchFamily="18" charset="0"/>
              </a:rPr>
              <a:t>氧</a:t>
            </a:r>
            <a:endParaRPr kumimoji="1" lang="zh-CN" altLang="en-US" sz="2400">
              <a:solidFill>
                <a:srgbClr val="001A1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8574" name="Text Box 30"/>
          <p:cNvSpPr txBox="1">
            <a:spLocks noChangeArrowheads="1"/>
          </p:cNvSpPr>
          <p:nvPr/>
        </p:nvSpPr>
        <p:spPr bwMode="auto">
          <a:xfrm>
            <a:off x="2916240" y="5949952"/>
            <a:ext cx="439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氢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48584" name="Object 40"/>
          <p:cNvGraphicFramePr>
            <a:graphicFrameLocks noChangeAspect="1"/>
          </p:cNvGraphicFramePr>
          <p:nvPr/>
        </p:nvGraphicFramePr>
        <p:xfrm>
          <a:off x="1606550" y="3429002"/>
          <a:ext cx="20780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5" name="公式" r:id="rId9" imgW="787320" imgH="241200" progId="Equation.3">
                  <p:embed/>
                </p:oleObj>
              </mc:Choice>
              <mc:Fallback>
                <p:oleObj name="公式" r:id="rId9" imgW="78732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429002"/>
                        <a:ext cx="20780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85" name="Text Box 41"/>
          <p:cNvSpPr txBox="1">
            <a:spLocks noChangeArrowheads="1"/>
          </p:cNvSpPr>
          <p:nvPr/>
        </p:nvSpPr>
        <p:spPr bwMode="auto">
          <a:xfrm>
            <a:off x="1619250" y="4292602"/>
            <a:ext cx="1728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∴   </a:t>
            </a:r>
            <a:r>
              <a:rPr kumimoji="1" lang="en-US" altLang="zh-CN" sz="2400" i="1">
                <a:solidFill>
                  <a:srgbClr val="001A19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>
                <a:solidFill>
                  <a:srgbClr val="001A19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&lt;</a:t>
            </a:r>
            <a:r>
              <a:rPr kumimoji="1" lang="en-US" altLang="zh-CN" sz="240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74858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889964"/>
              </p:ext>
            </p:extLst>
          </p:nvPr>
        </p:nvGraphicFramePr>
        <p:xfrm>
          <a:off x="1747838" y="4967288"/>
          <a:ext cx="1811053" cy="48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6" name="Equation" r:id="rId11" imgW="812520" imgH="215640" progId="Equation.DSMT4">
                  <p:embed/>
                </p:oleObj>
              </mc:Choice>
              <mc:Fallback>
                <p:oleObj name="Equation" r:id="rId11" imgW="812520" imgH="215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967288"/>
                        <a:ext cx="1811053" cy="482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87" name="Text Box 43"/>
          <p:cNvSpPr txBox="1">
            <a:spLocks noChangeArrowheads="1"/>
          </p:cNvSpPr>
          <p:nvPr/>
        </p:nvSpPr>
        <p:spPr bwMode="auto">
          <a:xfrm>
            <a:off x="1908177" y="5589588"/>
            <a:ext cx="1139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1A19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sz="2400">
                <a:solidFill>
                  <a:srgbClr val="001A19"/>
                </a:solidFill>
                <a:latin typeface="Times New Roman" panose="02020603050405020304" pitchFamily="18" charset="0"/>
              </a:rPr>
              <a:t>黑</a:t>
            </a:r>
            <a:r>
              <a:rPr kumimoji="1" lang="zh-CN" altLang="zh-CN" sz="2400">
                <a:solidFill>
                  <a:srgbClr val="001A19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/>
            <a:r>
              <a:rPr kumimoji="1" lang="zh-CN" altLang="zh-CN" sz="2400">
                <a:solidFill>
                  <a:srgbClr val="66FF33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40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红：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72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4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4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69" grpId="0"/>
      <p:bldP spid="748571" grpId="0"/>
      <p:bldP spid="748572" grpId="0"/>
      <p:bldP spid="748573" grpId="0"/>
      <p:bldP spid="748574" grpId="0"/>
      <p:bldP spid="748585" grpId="0"/>
      <p:bldP spid="7485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11150" y="1629020"/>
            <a:ext cx="8429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1920</a:t>
            </a:r>
            <a:r>
              <a:rPr lang="zh-CN" altLang="en-US" sz="2800" b="1">
                <a:latin typeface="Times New Roman" panose="02020603050405020304" pitchFamily="18" charset="0"/>
              </a:rPr>
              <a:t>年斯特恩（</a:t>
            </a:r>
            <a:r>
              <a:rPr lang="en-US" altLang="zh-CN" sz="2800" b="1">
                <a:latin typeface="Times New Roman" panose="02020603050405020304" pitchFamily="18" charset="0"/>
              </a:rPr>
              <a:t>O.Stern)</a:t>
            </a:r>
            <a:r>
              <a:rPr lang="zh-CN" altLang="en-US" sz="2800" b="1">
                <a:latin typeface="Times New Roman" panose="02020603050405020304" pitchFamily="18" charset="0"/>
              </a:rPr>
              <a:t>首先测出银蒸汽分子的速率分布。</a:t>
            </a:r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95288" y="2625970"/>
            <a:ext cx="83581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斯特恩实验是历史上最早验证麦克斯韦速率分布律的实验。</a:t>
            </a:r>
            <a:r>
              <a:rPr lang="zh-CN" altLang="en-US" sz="2400" b="1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68313" y="4931020"/>
            <a:ext cx="83105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1955</a:t>
            </a:r>
            <a:r>
              <a:rPr lang="zh-CN" altLang="en-US" sz="2800" b="1">
                <a:latin typeface="宋体" panose="02010600030101010101" pitchFamily="2" charset="-122"/>
              </a:rPr>
              <a:t>年密勒</a:t>
            </a: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 i="1">
                <a:latin typeface="Times New Roman" panose="02020603050405020304" pitchFamily="18" charset="0"/>
              </a:rPr>
              <a:t>Mlier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和库士</a:t>
            </a: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 i="1">
                <a:latin typeface="Times New Roman" panose="02020603050405020304" pitchFamily="18" charset="0"/>
              </a:rPr>
              <a:t>Kusch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测出钍蒸汽分子的速率分布。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5288" y="3608632"/>
            <a:ext cx="6192837" cy="1044575"/>
            <a:chOff x="60" y="989"/>
            <a:chExt cx="3901" cy="658"/>
          </a:xfrm>
        </p:grpSpPr>
        <p:sp>
          <p:nvSpPr>
            <p:cNvPr id="36872" name="Text Box 9"/>
            <p:cNvSpPr txBox="1">
              <a:spLocks noChangeArrowheads="1"/>
            </p:cNvSpPr>
            <p:nvPr/>
          </p:nvSpPr>
          <p:spPr bwMode="auto">
            <a:xfrm>
              <a:off x="60" y="1051"/>
              <a:ext cx="390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          1934</a:t>
              </a:r>
              <a:r>
                <a:rPr lang="zh-CN" altLang="en-US" sz="2800" b="1">
                  <a:latin typeface="Times New Roman" panose="02020603050405020304" pitchFamily="18" charset="0"/>
                </a:rPr>
                <a:t>年我国物理学家葛正权测出铋蒸汽分子的速率分布。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73" name="AutoShape 8">
              <a:hlinkClick r:id="rId3" action="ppaction://hlinkfile" highlightClick="1"/>
            </p:cNvPr>
            <p:cNvSpPr>
              <a:spLocks noChangeArrowheads="1"/>
            </p:cNvSpPr>
            <p:nvPr/>
          </p:nvSpPr>
          <p:spPr bwMode="auto">
            <a:xfrm>
              <a:off x="2748" y="989"/>
              <a:ext cx="651" cy="272"/>
            </a:xfrm>
            <a:prstGeom prst="actionButtonBlank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</p:grpSp>
      <p:pic>
        <p:nvPicPr>
          <p:cNvPr id="2253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4" t="9695" r="8368" b="14574"/>
          <a:stretch>
            <a:fillRect/>
          </a:stretch>
        </p:blipFill>
        <p:spPr bwMode="auto">
          <a:xfrm>
            <a:off x="6846887" y="3132382"/>
            <a:ext cx="1893888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1700" y="732542"/>
            <a:ext cx="7661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latin typeface="Arial" panose="020B0604020202020204" pitchFamily="34" charset="0"/>
              </a:rPr>
              <a:t>、 测定气体分子速率分布的实验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35794" y="89809"/>
            <a:ext cx="5948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7.6.4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气体分子速率分布的测定</a:t>
            </a:r>
          </a:p>
        </p:txBody>
      </p:sp>
    </p:spTree>
    <p:extLst>
      <p:ext uri="{BB962C8B-B14F-4D97-AF65-F5344CB8AC3E}">
        <p14:creationId xmlns:p14="http://schemas.microsoft.com/office/powerpoint/2010/main" val="3918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3" grpId="0" autoUpdateAnimBg="0"/>
      <p:bldP spid="2253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6" t="3229" r="16377" b="15926"/>
          <a:stretch/>
        </p:blipFill>
        <p:spPr>
          <a:xfrm rot="16200000">
            <a:off x="1473458" y="-54101"/>
            <a:ext cx="3845337" cy="5483169"/>
          </a:xfrm>
          <a:prstGeom prst="rect">
            <a:avLst/>
          </a:prstGeom>
        </p:spPr>
      </p:pic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6588140" y="1480077"/>
            <a:ext cx="226872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速率选择器</a:t>
            </a:r>
          </a:p>
        </p:txBody>
      </p:sp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633040"/>
              </p:ext>
            </p:extLst>
          </p:nvPr>
        </p:nvGraphicFramePr>
        <p:xfrm>
          <a:off x="3635935" y="1626633"/>
          <a:ext cx="1082122" cy="631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9" name="Equation" r:id="rId4" imgW="342720" imgH="203040" progId="Equation.DSMT4">
                  <p:embed/>
                </p:oleObj>
              </mc:Choice>
              <mc:Fallback>
                <p:oleObj name="Equation" r:id="rId4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935" y="1626633"/>
                        <a:ext cx="1082122" cy="631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38504"/>
              </p:ext>
            </p:extLst>
          </p:nvPr>
        </p:nvGraphicFramePr>
        <p:xfrm>
          <a:off x="1547790" y="4941105"/>
          <a:ext cx="1488936" cy="136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0" name="Equation" r:id="rId6" imgW="380880" imgH="355320" progId="Equation.DSMT4">
                  <p:embed/>
                </p:oleObj>
              </mc:Choice>
              <mc:Fallback>
                <p:oleObj name="Equation" r:id="rId6" imgW="380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790" y="4941105"/>
                        <a:ext cx="1488936" cy="1368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654542" y="228072"/>
            <a:ext cx="2510640" cy="4615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实验装置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3669"/>
              </p:ext>
            </p:extLst>
          </p:nvPr>
        </p:nvGraphicFramePr>
        <p:xfrm>
          <a:off x="3983252" y="5130638"/>
          <a:ext cx="1469609" cy="131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1" name="Equation" r:id="rId8" imgW="419040" imgH="380880" progId="Equation.DSMT4">
                  <p:embed/>
                </p:oleObj>
              </mc:Choice>
              <mc:Fallback>
                <p:oleObj name="Equation" r:id="rId8" imgW="419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252" y="5130638"/>
                        <a:ext cx="1469609" cy="131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5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371600" y="555627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230081" y="1589848"/>
            <a:ext cx="43949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自由程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每个分子连续两次碰撞之间运动的距离</a:t>
            </a:r>
          </a:p>
        </p:txBody>
      </p:sp>
      <p:sp>
        <p:nvSpPr>
          <p:cNvPr id="56326" name="Text Box 10"/>
          <p:cNvSpPr txBox="1">
            <a:spLocks noChangeArrowheads="1"/>
          </p:cNvSpPr>
          <p:nvPr/>
        </p:nvSpPr>
        <p:spPr bwMode="auto">
          <a:xfrm>
            <a:off x="107690" y="3459143"/>
            <a:ext cx="35997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平均自由程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大量分子自由程的平均值</a:t>
            </a:r>
          </a:p>
        </p:txBody>
      </p:sp>
      <p:pic>
        <p:nvPicPr>
          <p:cNvPr id="56327" name="D68FC72">
            <a:hlinkClick r:id="" action="ppaction://media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828800"/>
            <a:ext cx="317023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4837" y="479761"/>
            <a:ext cx="6409318" cy="523220"/>
          </a:xfrm>
          <a:prstGeom prst="rect">
            <a:avLst/>
          </a:prstGeom>
          <a:solidFill>
            <a:srgbClr val="0000CC"/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7.8 </a:t>
            </a:r>
            <a:r>
              <a:rPr kumimoji="1"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气体分子的平均自由程和碰撞频率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85465" y="499802"/>
            <a:ext cx="254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（自学）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4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89" name="Text Box 21"/>
          <p:cNvSpPr txBox="1">
            <a:spLocks noChangeArrowheads="1"/>
          </p:cNvSpPr>
          <p:nvPr/>
        </p:nvSpPr>
        <p:spPr bwMode="auto">
          <a:xfrm>
            <a:off x="12700" y="225654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平均碰撞频率</a:t>
            </a:r>
          </a:p>
        </p:txBody>
      </p:sp>
      <p:graphicFrame>
        <p:nvGraphicFramePr>
          <p:cNvPr id="8007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77192"/>
              </p:ext>
            </p:extLst>
          </p:nvPr>
        </p:nvGraphicFramePr>
        <p:xfrm>
          <a:off x="2261786" y="267722"/>
          <a:ext cx="249238" cy="33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9" name="公式" r:id="rId4" imgW="152280" imgH="190440" progId="Equation.3">
                  <p:embed/>
                </p:oleObj>
              </mc:Choice>
              <mc:Fallback>
                <p:oleObj name="公式" r:id="rId4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786" y="267722"/>
                        <a:ext cx="249238" cy="333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92" name="Text Box 24"/>
          <p:cNvSpPr txBox="1">
            <a:spLocks noChangeArrowheads="1"/>
          </p:cNvSpPr>
          <p:nvPr/>
        </p:nvSpPr>
        <p:spPr bwMode="auto">
          <a:xfrm>
            <a:off x="-118240" y="924662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    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单位时间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内分子与其它分子发生碰撞的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平均次数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807075" y="4461107"/>
            <a:ext cx="3289300" cy="503237"/>
            <a:chOff x="392" y="2915"/>
            <a:chExt cx="2817" cy="317"/>
          </a:xfrm>
        </p:grpSpPr>
        <p:sp>
          <p:nvSpPr>
            <p:cNvPr id="16426" name="Line 31"/>
            <p:cNvSpPr>
              <a:spLocks noChangeShapeType="1"/>
            </p:cNvSpPr>
            <p:nvPr/>
          </p:nvSpPr>
          <p:spPr bwMode="auto">
            <a:xfrm>
              <a:off x="394" y="2958"/>
              <a:ext cx="0" cy="2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32"/>
            <p:cNvSpPr>
              <a:spLocks noChangeShapeType="1"/>
            </p:cNvSpPr>
            <p:nvPr/>
          </p:nvSpPr>
          <p:spPr bwMode="auto">
            <a:xfrm>
              <a:off x="3207" y="2958"/>
              <a:ext cx="0" cy="2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33"/>
            <p:cNvSpPr>
              <a:spLocks noChangeShapeType="1"/>
            </p:cNvSpPr>
            <p:nvPr/>
          </p:nvSpPr>
          <p:spPr bwMode="auto">
            <a:xfrm>
              <a:off x="2024" y="3073"/>
              <a:ext cx="11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34"/>
            <p:cNvSpPr>
              <a:spLocks noChangeShapeType="1"/>
            </p:cNvSpPr>
            <p:nvPr/>
          </p:nvSpPr>
          <p:spPr bwMode="auto">
            <a:xfrm flipH="1">
              <a:off x="392" y="3073"/>
              <a:ext cx="11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89" name="Object 35"/>
            <p:cNvGraphicFramePr>
              <a:graphicFrameLocks noChangeAspect="1"/>
            </p:cNvGraphicFramePr>
            <p:nvPr/>
          </p:nvGraphicFramePr>
          <p:xfrm>
            <a:off x="1643" y="2915"/>
            <a:ext cx="26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80" name="公式" r:id="rId6" imgW="139680" imgH="164880" progId="Equation.3">
                    <p:embed/>
                  </p:oleObj>
                </mc:Choice>
                <mc:Fallback>
                  <p:oleObj name="公式" r:id="rId6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2915"/>
                          <a:ext cx="26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897562" y="2013180"/>
            <a:ext cx="2692400" cy="1473200"/>
            <a:chOff x="445" y="1417"/>
            <a:chExt cx="1958" cy="1053"/>
          </a:xfrm>
        </p:grpSpPr>
        <p:sp>
          <p:nvSpPr>
            <p:cNvPr id="16419" name="Line 37"/>
            <p:cNvSpPr>
              <a:spLocks noChangeShapeType="1"/>
            </p:cNvSpPr>
            <p:nvPr/>
          </p:nvSpPr>
          <p:spPr bwMode="auto">
            <a:xfrm flipV="1">
              <a:off x="527" y="1729"/>
              <a:ext cx="1053" cy="6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38"/>
            <p:cNvSpPr>
              <a:spLocks noChangeShapeType="1"/>
            </p:cNvSpPr>
            <p:nvPr/>
          </p:nvSpPr>
          <p:spPr bwMode="auto">
            <a:xfrm>
              <a:off x="1596" y="1812"/>
              <a:ext cx="511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39"/>
            <p:cNvSpPr>
              <a:spLocks noChangeShapeType="1"/>
            </p:cNvSpPr>
            <p:nvPr/>
          </p:nvSpPr>
          <p:spPr bwMode="auto">
            <a:xfrm flipH="1">
              <a:off x="2104" y="1512"/>
              <a:ext cx="215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Oval 40"/>
            <p:cNvSpPr>
              <a:spLocks noChangeArrowheads="1"/>
            </p:cNvSpPr>
            <p:nvPr/>
          </p:nvSpPr>
          <p:spPr bwMode="auto">
            <a:xfrm>
              <a:off x="1429" y="1677"/>
              <a:ext cx="165" cy="16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23" name="Oval 41"/>
            <p:cNvSpPr>
              <a:spLocks noChangeArrowheads="1"/>
            </p:cNvSpPr>
            <p:nvPr/>
          </p:nvSpPr>
          <p:spPr bwMode="auto">
            <a:xfrm>
              <a:off x="2017" y="1971"/>
              <a:ext cx="165" cy="16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24" name="Oval 42"/>
            <p:cNvSpPr>
              <a:spLocks noChangeArrowheads="1"/>
            </p:cNvSpPr>
            <p:nvPr/>
          </p:nvSpPr>
          <p:spPr bwMode="auto">
            <a:xfrm>
              <a:off x="2238" y="1417"/>
              <a:ext cx="165" cy="16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25" name="Oval 43"/>
            <p:cNvSpPr>
              <a:spLocks noChangeArrowheads="1"/>
            </p:cNvSpPr>
            <p:nvPr/>
          </p:nvSpPr>
          <p:spPr bwMode="auto">
            <a:xfrm>
              <a:off x="445" y="2305"/>
              <a:ext cx="165" cy="16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999162" y="2011594"/>
            <a:ext cx="2736850" cy="1643063"/>
            <a:chOff x="501" y="1427"/>
            <a:chExt cx="1990" cy="1175"/>
          </a:xfrm>
        </p:grpSpPr>
        <p:sp>
          <p:nvSpPr>
            <p:cNvPr id="16410" name="Line 45"/>
            <p:cNvSpPr>
              <a:spLocks noChangeShapeType="1"/>
            </p:cNvSpPr>
            <p:nvPr/>
          </p:nvSpPr>
          <p:spPr bwMode="auto">
            <a:xfrm flipV="1">
              <a:off x="501" y="1559"/>
              <a:ext cx="1053" cy="6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46"/>
            <p:cNvSpPr>
              <a:spLocks noChangeShapeType="1"/>
            </p:cNvSpPr>
            <p:nvPr/>
          </p:nvSpPr>
          <p:spPr bwMode="auto">
            <a:xfrm flipV="1">
              <a:off x="665" y="1988"/>
              <a:ext cx="839" cy="5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47"/>
            <p:cNvSpPr>
              <a:spLocks noChangeShapeType="1"/>
            </p:cNvSpPr>
            <p:nvPr/>
          </p:nvSpPr>
          <p:spPr bwMode="auto">
            <a:xfrm>
              <a:off x="1520" y="1608"/>
              <a:ext cx="511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48"/>
            <p:cNvSpPr>
              <a:spLocks noChangeShapeType="1"/>
            </p:cNvSpPr>
            <p:nvPr/>
          </p:nvSpPr>
          <p:spPr bwMode="auto">
            <a:xfrm flipH="1" flipV="1">
              <a:off x="1501" y="1968"/>
              <a:ext cx="708" cy="3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49"/>
            <p:cNvSpPr>
              <a:spLocks noChangeShapeType="1"/>
            </p:cNvSpPr>
            <p:nvPr/>
          </p:nvSpPr>
          <p:spPr bwMode="auto">
            <a:xfrm flipV="1">
              <a:off x="2046" y="1427"/>
              <a:ext cx="149" cy="4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50"/>
            <p:cNvSpPr>
              <a:spLocks noChangeShapeType="1"/>
            </p:cNvSpPr>
            <p:nvPr/>
          </p:nvSpPr>
          <p:spPr bwMode="auto">
            <a:xfrm flipV="1">
              <a:off x="2227" y="1554"/>
              <a:ext cx="264" cy="7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Oval 51"/>
            <p:cNvSpPr>
              <a:spLocks noChangeArrowheads="1"/>
            </p:cNvSpPr>
            <p:nvPr/>
          </p:nvSpPr>
          <p:spPr bwMode="auto">
            <a:xfrm>
              <a:off x="2094" y="2135"/>
              <a:ext cx="165" cy="165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417" name="Oval 52"/>
            <p:cNvSpPr>
              <a:spLocks noChangeArrowheads="1"/>
            </p:cNvSpPr>
            <p:nvPr/>
          </p:nvSpPr>
          <p:spPr bwMode="auto">
            <a:xfrm>
              <a:off x="1432" y="1504"/>
              <a:ext cx="165" cy="165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18" name="Oval 53"/>
            <p:cNvSpPr>
              <a:spLocks noChangeArrowheads="1"/>
            </p:cNvSpPr>
            <p:nvPr/>
          </p:nvSpPr>
          <p:spPr bwMode="auto">
            <a:xfrm>
              <a:off x="540" y="2437"/>
              <a:ext cx="165" cy="165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5719762" y="3861030"/>
            <a:ext cx="3424238" cy="684212"/>
            <a:chOff x="435" y="2559"/>
            <a:chExt cx="2922" cy="500"/>
          </a:xfrm>
        </p:grpSpPr>
        <p:sp>
          <p:nvSpPr>
            <p:cNvPr id="16402" name="Line 55"/>
            <p:cNvSpPr>
              <a:spLocks noChangeShapeType="1"/>
            </p:cNvSpPr>
            <p:nvPr/>
          </p:nvSpPr>
          <p:spPr bwMode="auto">
            <a:xfrm>
              <a:off x="477" y="2666"/>
              <a:ext cx="28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56"/>
            <p:cNvSpPr>
              <a:spLocks noChangeShapeType="1"/>
            </p:cNvSpPr>
            <p:nvPr/>
          </p:nvSpPr>
          <p:spPr bwMode="auto">
            <a:xfrm>
              <a:off x="477" y="2828"/>
              <a:ext cx="28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57"/>
            <p:cNvSpPr>
              <a:spLocks noChangeShapeType="1"/>
            </p:cNvSpPr>
            <p:nvPr/>
          </p:nvSpPr>
          <p:spPr bwMode="auto">
            <a:xfrm>
              <a:off x="477" y="2990"/>
              <a:ext cx="28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Oval 58"/>
            <p:cNvSpPr>
              <a:spLocks noChangeArrowheads="1"/>
            </p:cNvSpPr>
            <p:nvPr/>
          </p:nvSpPr>
          <p:spPr bwMode="auto">
            <a:xfrm>
              <a:off x="3187" y="2749"/>
              <a:ext cx="165" cy="16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06" name="Oval 59"/>
            <p:cNvSpPr>
              <a:spLocks noChangeArrowheads="1"/>
            </p:cNvSpPr>
            <p:nvPr/>
          </p:nvSpPr>
          <p:spPr bwMode="auto">
            <a:xfrm>
              <a:off x="435" y="2894"/>
              <a:ext cx="165" cy="165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07" name="Oval 60"/>
            <p:cNvSpPr>
              <a:spLocks noChangeArrowheads="1"/>
            </p:cNvSpPr>
            <p:nvPr/>
          </p:nvSpPr>
          <p:spPr bwMode="auto">
            <a:xfrm>
              <a:off x="442" y="2718"/>
              <a:ext cx="165" cy="16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08" name="Oval 61"/>
            <p:cNvSpPr>
              <a:spLocks noChangeArrowheads="1"/>
            </p:cNvSpPr>
            <p:nvPr/>
          </p:nvSpPr>
          <p:spPr bwMode="auto">
            <a:xfrm>
              <a:off x="2341" y="2874"/>
              <a:ext cx="165" cy="165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09" name="Oval 62"/>
            <p:cNvSpPr>
              <a:spLocks noChangeArrowheads="1"/>
            </p:cNvSpPr>
            <p:nvPr/>
          </p:nvSpPr>
          <p:spPr bwMode="auto">
            <a:xfrm>
              <a:off x="1598" y="2559"/>
              <a:ext cx="165" cy="165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800831" name="Text Box 63"/>
          <p:cNvSpPr txBox="1">
            <a:spLocks noChangeArrowheads="1"/>
          </p:cNvSpPr>
          <p:nvPr/>
        </p:nvSpPr>
        <p:spPr bwMode="auto">
          <a:xfrm>
            <a:off x="6072189" y="3016480"/>
            <a:ext cx="315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00832" name="Text Box 64"/>
          <p:cNvSpPr txBox="1">
            <a:spLocks noChangeArrowheads="1"/>
          </p:cNvSpPr>
          <p:nvPr/>
        </p:nvSpPr>
        <p:spPr bwMode="auto">
          <a:xfrm>
            <a:off x="6242052" y="3856269"/>
            <a:ext cx="365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00834" name="Text Box 66"/>
          <p:cNvSpPr txBox="1">
            <a:spLocks noChangeArrowheads="1"/>
          </p:cNvSpPr>
          <p:nvPr/>
        </p:nvSpPr>
        <p:spPr bwMode="auto">
          <a:xfrm>
            <a:off x="201448" y="5279429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一秒钟内分子将与分子中心位于管内的所有分子进行碰撞，故平均碰撞次数为：</a:t>
            </a:r>
          </a:p>
        </p:txBody>
      </p:sp>
      <p:sp>
        <p:nvSpPr>
          <p:cNvPr id="800835" name="Text Box 67"/>
          <p:cNvSpPr txBox="1">
            <a:spLocks noChangeArrowheads="1"/>
          </p:cNvSpPr>
          <p:nvPr/>
        </p:nvSpPr>
        <p:spPr bwMode="auto">
          <a:xfrm>
            <a:off x="134202" y="3675625"/>
            <a:ext cx="49574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凡是分子中心位于管内的分子都将与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分子进行碰撞</a:t>
            </a: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.  </a:t>
            </a: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分子数为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0083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700844"/>
              </p:ext>
            </p:extLst>
          </p:nvPr>
        </p:nvGraphicFramePr>
        <p:xfrm>
          <a:off x="4919664" y="5900967"/>
          <a:ext cx="17621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1" name="公式" r:id="rId8" imgW="685800" imgH="203040" progId="Equation.3">
                  <p:embed/>
                </p:oleObj>
              </mc:Choice>
              <mc:Fallback>
                <p:oleObj name="公式" r:id="rId8" imgW="68580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4" y="5900967"/>
                        <a:ext cx="17621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3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12024"/>
              </p:ext>
            </p:extLst>
          </p:nvPr>
        </p:nvGraphicFramePr>
        <p:xfrm>
          <a:off x="2417647" y="4558859"/>
          <a:ext cx="11747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2" name="Equation" r:id="rId10" imgW="457200" imgH="203040" progId="Equation.DSMT4">
                  <p:embed/>
                </p:oleObj>
              </mc:Choice>
              <mc:Fallback>
                <p:oleObj name="Equation" r:id="rId10" imgW="457200" imgH="2030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647" y="4558859"/>
                        <a:ext cx="11747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-76686" y="1489714"/>
            <a:ext cx="8424863" cy="830262"/>
            <a:chOff x="667852" y="1465672"/>
            <a:chExt cx="8424863" cy="830262"/>
          </a:xfrm>
        </p:grpSpPr>
        <p:grpSp>
          <p:nvGrpSpPr>
            <p:cNvPr id="2" name="Group 65"/>
            <p:cNvGrpSpPr>
              <a:grpSpLocks/>
            </p:cNvGrpSpPr>
            <p:nvPr/>
          </p:nvGrpSpPr>
          <p:grpSpPr bwMode="auto">
            <a:xfrm>
              <a:off x="667852" y="1465672"/>
              <a:ext cx="8424863" cy="830262"/>
              <a:chOff x="226" y="845"/>
              <a:chExt cx="5307" cy="523"/>
            </a:xfrm>
          </p:grpSpPr>
          <p:sp>
            <p:nvSpPr>
              <p:cNvPr id="16432" name="Text Box 25"/>
              <p:cNvSpPr txBox="1">
                <a:spLocks noChangeArrowheads="1"/>
              </p:cNvSpPr>
              <p:nvPr/>
            </p:nvSpPr>
            <p:spPr bwMode="auto">
              <a:xfrm>
                <a:off x="226" y="845"/>
                <a:ext cx="530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设分子有效直径</a:t>
                </a:r>
                <a:r>
                  <a:rPr kumimoji="1" lang="en-US" altLang="zh-CN" sz="2400" b="0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d</a:t>
                </a:r>
                <a:r>
                  <a:rPr kumimoji="1"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，设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kumimoji="1"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分子以相对平均速率 </a:t>
                </a:r>
                <a:r>
                  <a:rPr kumimoji="1" lang="en-US" altLang="zh-CN" sz="2400" b="0" i="1">
                    <a:latin typeface="Book Antiqua" panose="02040602050305030304" pitchFamily="18" charset="0"/>
                    <a:ea typeface="黑体" panose="02010609060101010101" pitchFamily="49" charset="-122"/>
                  </a:rPr>
                  <a:t>  </a:t>
                </a:r>
                <a:r>
                  <a:rPr kumimoji="1" lang="en-US" altLang="zh-CN" sz="2400">
                    <a:latin typeface="Book Antiqua" panose="02040602050305030304" pitchFamily="18" charset="0"/>
                    <a:ea typeface="黑体" panose="02010609060101010101" pitchFamily="49" charset="-122"/>
                  </a:rPr>
                  <a:t> </a:t>
                </a:r>
                <a:r>
                  <a:rPr kumimoji="1"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运动，其它分子都不动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.</a:t>
                </a:r>
                <a:endPara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33" name="Line 26"/>
              <p:cNvSpPr>
                <a:spLocks noChangeShapeType="1"/>
              </p:cNvSpPr>
              <p:nvPr/>
            </p:nvSpPr>
            <p:spPr bwMode="auto">
              <a:xfrm>
                <a:off x="3678" y="917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0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2208145"/>
                </p:ext>
              </p:extLst>
            </p:nvPr>
          </p:nvGraphicFramePr>
          <p:xfrm>
            <a:off x="7100889" y="1501935"/>
            <a:ext cx="32543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83" name="Equation" r:id="rId12" imgW="126720" imgH="152280" progId="Equation.DSMT4">
                    <p:embed/>
                  </p:oleObj>
                </mc:Choice>
                <mc:Fallback>
                  <p:oleObj name="Equation" r:id="rId12" imgW="126720" imgH="1522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0889" y="1501935"/>
                          <a:ext cx="325437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188145" y="2379429"/>
            <a:ext cx="5908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每秒内，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分子运动的相对路径是一折线，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41" y="2867381"/>
            <a:ext cx="5465220" cy="830263"/>
            <a:chOff x="747379" y="2843338"/>
            <a:chExt cx="5465220" cy="830263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747379" y="2843338"/>
              <a:ext cx="5430838" cy="830263"/>
              <a:chOff x="-3045" y="1313"/>
              <a:chExt cx="3421" cy="523"/>
            </a:xfrm>
          </p:grpSpPr>
          <p:sp>
            <p:nvSpPr>
              <p:cNvPr id="16430" name="Text Box 28"/>
              <p:cNvSpPr txBox="1">
                <a:spLocks noChangeArrowheads="1"/>
              </p:cNvSpPr>
              <p:nvPr/>
            </p:nvSpPr>
            <p:spPr bwMode="auto">
              <a:xfrm>
                <a:off x="-3045" y="1313"/>
                <a:ext cx="3421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以此折线轴线，作一半径为</a:t>
                </a:r>
                <a:r>
                  <a:rPr kumimoji="1" lang="en-US" altLang="zh-CN" sz="2400" b="0" i="1">
                    <a:latin typeface="Times New Roman" panose="02020603050405020304" pitchFamily="18" charset="0"/>
                  </a:rPr>
                  <a:t>d</a:t>
                </a:r>
                <a:r>
                  <a:rPr kumimoji="1" lang="en-US" altLang="zh-CN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>
                    <a:latin typeface="Times New Roman" panose="02020603050405020304" pitchFamily="18" charset="0"/>
                  </a:rPr>
                  <a:t>，</a:t>
                </a:r>
                <a:r>
                  <a:rPr kumimoji="1"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总长度</a:t>
                </a:r>
                <a:r>
                  <a:rPr kumimoji="1" lang="en-US" altLang="zh-CN" sz="2400" b="0" i="1">
                    <a:latin typeface="Book Antiqua" panose="02040602050305030304" pitchFamily="18" charset="0"/>
                  </a:rPr>
                  <a:t> </a:t>
                </a:r>
                <a:r>
                  <a:rPr kumimoji="1" lang="zh-CN" altLang="en-US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的圆管</a:t>
                </a:r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.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1" name="Line 29"/>
              <p:cNvSpPr>
                <a:spLocks noChangeShapeType="1"/>
              </p:cNvSpPr>
              <p:nvPr/>
            </p:nvSpPr>
            <p:spPr bwMode="auto">
              <a:xfrm>
                <a:off x="-1320" y="1697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3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3109226"/>
                </p:ext>
              </p:extLst>
            </p:nvPr>
          </p:nvGraphicFramePr>
          <p:xfrm>
            <a:off x="5887162" y="2876973"/>
            <a:ext cx="32543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84" name="Equation" r:id="rId14" imgW="126720" imgH="152280" progId="Equation.DSMT4">
                    <p:embed/>
                  </p:oleObj>
                </mc:Choice>
                <mc:Fallback>
                  <p:oleObj name="Equation" r:id="rId14" imgW="126720" imgH="1522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7162" y="2876973"/>
                          <a:ext cx="325437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81227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0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0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00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0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0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0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0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0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0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80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80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89" grpId="0"/>
      <p:bldP spid="800831" grpId="0" autoUpdateAnimBg="0"/>
      <p:bldP spid="800832" grpId="0" autoUpdateAnimBg="0"/>
      <p:bldP spid="800834" grpId="0"/>
      <p:bldP spid="800835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77" name="Text Box 45"/>
          <p:cNvSpPr txBox="1">
            <a:spLocks noChangeArrowheads="1"/>
          </p:cNvSpPr>
          <p:nvPr/>
        </p:nvSpPr>
        <p:spPr bwMode="auto">
          <a:xfrm>
            <a:off x="574675" y="692150"/>
            <a:ext cx="471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考虑到其它分子都在运动，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60878" name="Object 46"/>
          <p:cNvGraphicFramePr>
            <a:graphicFrameLocks noChangeAspect="1"/>
          </p:cNvGraphicFramePr>
          <p:nvPr/>
        </p:nvGraphicFramePr>
        <p:xfrm>
          <a:off x="2339977" y="2276475"/>
          <a:ext cx="2232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9" name="公式" r:id="rId4" imgW="901440" imgH="241200" progId="Equation.3">
                  <p:embed/>
                </p:oleObj>
              </mc:Choice>
              <mc:Fallback>
                <p:oleObj name="公式" r:id="rId4" imgW="90144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7" y="2276475"/>
                        <a:ext cx="2232025" cy="490538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20000">
                                  <a:srgbClr val="000040"/>
                                </a:gs>
                                <a:gs pos="50000">
                                  <a:srgbClr val="400040"/>
                                </a:gs>
                                <a:gs pos="75000">
                                  <a:srgbClr val="8F0040"/>
                                </a:gs>
                                <a:gs pos="89999">
                                  <a:srgbClr val="F27300"/>
                                </a:gs>
                                <a:gs pos="100000">
                                  <a:srgbClr val="FFB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79" name="Text Box 47"/>
          <p:cNvSpPr txBox="1">
            <a:spLocks noChangeArrowheads="1"/>
          </p:cNvSpPr>
          <p:nvPr/>
        </p:nvSpPr>
        <p:spPr bwMode="auto">
          <a:xfrm>
            <a:off x="4859340" y="2349500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约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</a:rPr>
              <a:t>9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— 10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s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</a:p>
        </p:txBody>
      </p:sp>
      <p:sp>
        <p:nvSpPr>
          <p:cNvPr id="760880" name="Text Box 48"/>
          <p:cNvSpPr txBox="1">
            <a:spLocks noChangeArrowheads="1"/>
          </p:cNvSpPr>
          <p:nvPr/>
        </p:nvSpPr>
        <p:spPr bwMode="auto">
          <a:xfrm>
            <a:off x="323852" y="3068638"/>
            <a:ext cx="255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分子平均自由程</a:t>
            </a:r>
          </a:p>
        </p:txBody>
      </p:sp>
      <p:graphicFrame>
        <p:nvGraphicFramePr>
          <p:cNvPr id="760881" name="Object 49"/>
          <p:cNvGraphicFramePr>
            <a:graphicFrameLocks noChangeAspect="1"/>
          </p:cNvGraphicFramePr>
          <p:nvPr/>
        </p:nvGraphicFramePr>
        <p:xfrm>
          <a:off x="3059113" y="3068638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0" name="公式" r:id="rId6" imgW="152280" imgH="203040" progId="Equation.3">
                  <p:embed/>
                </p:oleObj>
              </mc:Choice>
              <mc:Fallback>
                <p:oleObj name="公式" r:id="rId6" imgW="15228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068638"/>
                        <a:ext cx="323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82" name="Text Box 50"/>
          <p:cNvSpPr txBox="1">
            <a:spLocks noChangeArrowheads="1"/>
          </p:cNvSpPr>
          <p:nvPr/>
        </p:nvSpPr>
        <p:spPr bwMode="auto">
          <a:xfrm>
            <a:off x="755650" y="3716338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分子在连续两次碰撞间通过的自由路程的平均值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760883" name="Object 51"/>
          <p:cNvGraphicFramePr>
            <a:graphicFrameLocks noChangeAspect="1"/>
          </p:cNvGraphicFramePr>
          <p:nvPr/>
        </p:nvGraphicFramePr>
        <p:xfrm>
          <a:off x="2411415" y="4364040"/>
          <a:ext cx="21605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1" name="公式" r:id="rId8" imgW="1143000" imgH="431640" progId="Equation.3">
                  <p:embed/>
                </p:oleObj>
              </mc:Choice>
              <mc:Fallback>
                <p:oleObj name="公式" r:id="rId8" imgW="114300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5" y="4364040"/>
                        <a:ext cx="2160587" cy="733425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20000">
                                  <a:srgbClr val="000040"/>
                                </a:gs>
                                <a:gs pos="50000">
                                  <a:srgbClr val="400040"/>
                                </a:gs>
                                <a:gs pos="75000">
                                  <a:srgbClr val="8F0040"/>
                                </a:gs>
                                <a:gs pos="89999">
                                  <a:srgbClr val="F27300"/>
                                </a:gs>
                                <a:gs pos="100000">
                                  <a:srgbClr val="FFB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84" name="Text Box 52"/>
          <p:cNvSpPr txBox="1">
            <a:spLocks noChangeArrowheads="1"/>
          </p:cNvSpPr>
          <p:nvPr/>
        </p:nvSpPr>
        <p:spPr bwMode="auto">
          <a:xfrm>
            <a:off x="4894265" y="4579938"/>
            <a:ext cx="4249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常温常压下约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10 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</a:rPr>
              <a:t>-8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— 10 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</a:rPr>
              <a:t>-7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m </a:t>
            </a:r>
          </a:p>
        </p:txBody>
      </p:sp>
      <p:graphicFrame>
        <p:nvGraphicFramePr>
          <p:cNvPr id="760885" name="Object 53"/>
          <p:cNvGraphicFramePr>
            <a:graphicFrameLocks noChangeAspect="1"/>
          </p:cNvGraphicFramePr>
          <p:nvPr/>
        </p:nvGraphicFramePr>
        <p:xfrm>
          <a:off x="1258888" y="5643563"/>
          <a:ext cx="1441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2" name="公式" r:id="rId10" imgW="672840" imgH="203040" progId="Equation.3">
                  <p:embed/>
                </p:oleObj>
              </mc:Choice>
              <mc:Fallback>
                <p:oleObj name="公式" r:id="rId10" imgW="67284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43563"/>
                        <a:ext cx="1441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86" name="Object 54"/>
          <p:cNvGraphicFramePr>
            <a:graphicFrameLocks noChangeAspect="1"/>
          </p:cNvGraphicFramePr>
          <p:nvPr/>
        </p:nvGraphicFramePr>
        <p:xfrm>
          <a:off x="3276602" y="5570540"/>
          <a:ext cx="18018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3" name="公式" r:id="rId12" imgW="876240" imgH="431640" progId="Equation.3">
                  <p:embed/>
                </p:oleObj>
              </mc:Choice>
              <mc:Fallback>
                <p:oleObj name="公式" r:id="rId12" imgW="87624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2" y="5570540"/>
                        <a:ext cx="1801813" cy="738187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91"/>
          <p:cNvGraphicFramePr>
            <a:graphicFrameLocks noChangeAspect="1"/>
          </p:cNvGraphicFramePr>
          <p:nvPr/>
        </p:nvGraphicFramePr>
        <p:xfrm>
          <a:off x="7164390" y="333375"/>
          <a:ext cx="176053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4" name="公式" r:id="rId14" imgW="685800" imgH="203040" progId="Equation.3">
                  <p:embed/>
                </p:oleObj>
              </mc:Choice>
              <mc:Fallback>
                <p:oleObj name="公式" r:id="rId14" imgW="68580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90" y="333375"/>
                        <a:ext cx="176053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924" name="Object 92"/>
          <p:cNvGraphicFramePr>
            <a:graphicFrameLocks noChangeAspect="1"/>
          </p:cNvGraphicFramePr>
          <p:nvPr/>
        </p:nvGraphicFramePr>
        <p:xfrm>
          <a:off x="4572002" y="687388"/>
          <a:ext cx="14144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5" name="公式" r:id="rId16" imgW="571320" imgH="215640" progId="Equation.3">
                  <p:embed/>
                </p:oleObj>
              </mc:Choice>
              <mc:Fallback>
                <p:oleObj name="公式" r:id="rId16" imgW="57132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2" y="687388"/>
                        <a:ext cx="14144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925" name="Text Box 93"/>
          <p:cNvSpPr txBox="1">
            <a:spLocks noChangeArrowheads="1"/>
          </p:cNvSpPr>
          <p:nvPr/>
        </p:nvSpPr>
        <p:spPr bwMode="auto">
          <a:xfrm>
            <a:off x="1042990" y="1412875"/>
            <a:ext cx="410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得到分子平均碰撞次数为：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709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6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6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6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6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6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6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6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6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6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77" grpId="0"/>
      <p:bldP spid="760879" grpId="0"/>
      <p:bldP spid="760880" grpId="0"/>
      <p:bldP spid="760882" grpId="0"/>
      <p:bldP spid="760884" grpId="0"/>
      <p:bldP spid="7609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250827" y="404815"/>
            <a:ext cx="8353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001A0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求氢气在标准状态下分子的平均碰撞频率和平均自由程</a:t>
            </a:r>
            <a:r>
              <a:rPr kumimoji="1" lang="en-US" altLang="zh-CN" sz="2400">
                <a:solidFill>
                  <a:srgbClr val="001A0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1A0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>
                <a:solidFill>
                  <a:srgbClr val="001A0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已知分子直径 </a:t>
            </a:r>
            <a:r>
              <a:rPr kumimoji="1" lang="en-US" altLang="zh-CN" sz="2400" i="1">
                <a:solidFill>
                  <a:srgbClr val="001A04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2400">
                <a:solidFill>
                  <a:srgbClr val="001A04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2</a:t>
            </a:r>
            <a:r>
              <a:rPr kumimoji="1" lang="en-US" altLang="zh-CN" sz="2400">
                <a:solidFill>
                  <a:srgbClr val="001A04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10 </a:t>
            </a:r>
            <a:r>
              <a:rPr kumimoji="1" lang="en-US" altLang="zh-CN" sz="2400" baseline="30000">
                <a:solidFill>
                  <a:srgbClr val="001A04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-10 </a:t>
            </a:r>
            <a:r>
              <a:rPr kumimoji="1" lang="en-US" altLang="zh-CN" sz="2400">
                <a:solidFill>
                  <a:srgbClr val="001A04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 ) </a:t>
            </a:r>
          </a:p>
        </p:txBody>
      </p:sp>
      <p:sp>
        <p:nvSpPr>
          <p:cNvPr id="762888" name="Text Box 8"/>
          <p:cNvSpPr txBox="1">
            <a:spLocks noChangeArrowheads="1"/>
          </p:cNvSpPr>
          <p:nvPr/>
        </p:nvSpPr>
        <p:spPr bwMode="auto">
          <a:xfrm>
            <a:off x="598490" y="1916113"/>
            <a:ext cx="59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762889" name="Object 9"/>
          <p:cNvGraphicFramePr>
            <a:graphicFrameLocks noChangeAspect="1"/>
          </p:cNvGraphicFramePr>
          <p:nvPr/>
        </p:nvGraphicFramePr>
        <p:xfrm>
          <a:off x="1274763" y="2060575"/>
          <a:ext cx="1427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3" name="公式" r:id="rId4" imgW="711000" imgH="444240" progId="Equation.3">
                  <p:embed/>
                </p:oleObj>
              </mc:Choice>
              <mc:Fallback>
                <p:oleObj name="公式" r:id="rId4" imgW="71100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060575"/>
                        <a:ext cx="14271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0" name="Object 10"/>
          <p:cNvGraphicFramePr>
            <a:graphicFrameLocks noChangeAspect="1"/>
          </p:cNvGraphicFramePr>
          <p:nvPr/>
        </p:nvGraphicFramePr>
        <p:xfrm>
          <a:off x="2787652" y="2060575"/>
          <a:ext cx="42830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4" name="公式" r:id="rId6" imgW="2209680" imgH="444240" progId="Equation.3">
                  <p:embed/>
                </p:oleObj>
              </mc:Choice>
              <mc:Fallback>
                <p:oleObj name="公式" r:id="rId6" imgW="22096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2" y="2060575"/>
                        <a:ext cx="42830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1" name="Object 11"/>
          <p:cNvGraphicFramePr>
            <a:graphicFrameLocks noChangeAspect="1"/>
          </p:cNvGraphicFramePr>
          <p:nvPr/>
        </p:nvGraphicFramePr>
        <p:xfrm>
          <a:off x="1706565" y="3141663"/>
          <a:ext cx="1114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5" name="公式" r:id="rId8" imgW="469800" imgH="393480" progId="Equation.3">
                  <p:embed/>
                </p:oleObj>
              </mc:Choice>
              <mc:Fallback>
                <p:oleObj name="公式" r:id="rId8" imgW="469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5" y="3141663"/>
                        <a:ext cx="1114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2" name="Object 12"/>
          <p:cNvGraphicFramePr>
            <a:graphicFrameLocks noChangeAspect="1"/>
          </p:cNvGraphicFramePr>
          <p:nvPr/>
        </p:nvGraphicFramePr>
        <p:xfrm>
          <a:off x="3074988" y="3141663"/>
          <a:ext cx="4737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6" name="公式" r:id="rId10" imgW="2234880" imgH="419040" progId="Equation.3">
                  <p:embed/>
                </p:oleObj>
              </mc:Choice>
              <mc:Fallback>
                <p:oleObj name="公式" r:id="rId10" imgW="223488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3141663"/>
                        <a:ext cx="4737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3" name="Object 13"/>
          <p:cNvGraphicFramePr>
            <a:graphicFrameLocks noChangeAspect="1"/>
          </p:cNvGraphicFramePr>
          <p:nvPr/>
        </p:nvGraphicFramePr>
        <p:xfrm>
          <a:off x="2570163" y="4292600"/>
          <a:ext cx="39608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7" name="公式" r:id="rId12" imgW="1803240" imgH="431640" progId="Equation.3">
                  <p:embed/>
                </p:oleObj>
              </mc:Choice>
              <mc:Fallback>
                <p:oleObj name="公式" r:id="rId12" imgW="180324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292600"/>
                        <a:ext cx="39608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4" name="Object 14"/>
          <p:cNvGraphicFramePr>
            <a:graphicFrameLocks noChangeAspect="1"/>
          </p:cNvGraphicFramePr>
          <p:nvPr/>
        </p:nvGraphicFramePr>
        <p:xfrm>
          <a:off x="3362327" y="5229225"/>
          <a:ext cx="26701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8" name="公式" r:id="rId14" imgW="1307880" imgH="393480" progId="Equation.3">
                  <p:embed/>
                </p:oleObj>
              </mc:Choice>
              <mc:Fallback>
                <p:oleObj name="公式" r:id="rId14" imgW="130788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7" y="5229225"/>
                        <a:ext cx="26701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83" name="Object 51"/>
          <p:cNvGraphicFramePr>
            <a:graphicFrameLocks noChangeAspect="1"/>
          </p:cNvGraphicFramePr>
          <p:nvPr/>
        </p:nvGraphicFramePr>
        <p:xfrm>
          <a:off x="6732588" y="981077"/>
          <a:ext cx="24114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9" name="公式" r:id="rId16" imgW="1143000" imgH="431640" progId="Equation.3">
                  <p:embed/>
                </p:oleObj>
              </mc:Choice>
              <mc:Fallback>
                <p:oleObj name="公式" r:id="rId16" imgW="114300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981077"/>
                        <a:ext cx="2411412" cy="81756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20000">
                                  <a:srgbClr val="000040"/>
                                </a:gs>
                                <a:gs pos="50000">
                                  <a:srgbClr val="400040"/>
                                </a:gs>
                                <a:gs pos="75000">
                                  <a:srgbClr val="8F0040"/>
                                </a:gs>
                                <a:gs pos="89999">
                                  <a:srgbClr val="F27300"/>
                                </a:gs>
                                <a:gs pos="100000">
                                  <a:srgbClr val="FFB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89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62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6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7" grpId="0"/>
      <p:bldP spid="7628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73493" y="174373"/>
            <a:ext cx="3275013" cy="5016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anose="02010609060101010101" pitchFamily="49" charset="-122"/>
              </a:rPr>
              <a:t>本节课知识要点</a:t>
            </a:r>
          </a:p>
        </p:txBody>
      </p:sp>
      <p:sp>
        <p:nvSpPr>
          <p:cNvPr id="19474" name="Text Box 4"/>
          <p:cNvSpPr txBox="1">
            <a:spLocks noChangeArrowheads="1"/>
          </p:cNvSpPr>
          <p:nvPr/>
        </p:nvSpPr>
        <p:spPr bwMode="auto">
          <a:xfrm>
            <a:off x="922412" y="1416347"/>
            <a:ext cx="3313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理想气体分子自由度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75" name="Text Box 44"/>
          <p:cNvSpPr txBox="1">
            <a:spLocks noChangeArrowheads="1"/>
          </p:cNvSpPr>
          <p:nvPr/>
        </p:nvSpPr>
        <p:spPr bwMode="auto">
          <a:xfrm>
            <a:off x="1140058" y="2604232"/>
            <a:ext cx="4392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能量按自由度均分定理</a:t>
            </a:r>
          </a:p>
        </p:txBody>
      </p:sp>
      <p:graphicFrame>
        <p:nvGraphicFramePr>
          <p:cNvPr id="26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59994"/>
              </p:ext>
            </p:extLst>
          </p:nvPr>
        </p:nvGraphicFramePr>
        <p:xfrm>
          <a:off x="4711001" y="1224904"/>
          <a:ext cx="2016125" cy="975360"/>
        </p:xfrm>
        <a:graphic>
          <a:graphicData uri="http://schemas.openxmlformats.org/drawingml/2006/table">
            <a:tbl>
              <a:tblPr/>
              <a:tblGrid>
                <a:gridCol w="438150"/>
                <a:gridCol w="453587"/>
                <a:gridCol w="605276"/>
                <a:gridCol w="519112"/>
              </a:tblGrid>
              <a:tr h="3242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C9E7A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7A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双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7A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多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7A7"/>
                    </a:solidFill>
                  </a:tcPr>
                </a:tc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7A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7A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7A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7A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5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63798"/>
              </p:ext>
            </p:extLst>
          </p:nvPr>
        </p:nvGraphicFramePr>
        <p:xfrm>
          <a:off x="2526600" y="3061598"/>
          <a:ext cx="984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" name="公式" r:id="rId3" imgW="355320" imgH="215640" progId="Equation.3">
                  <p:embed/>
                </p:oleObj>
              </mc:Choice>
              <mc:Fallback>
                <p:oleObj name="公式" r:id="rId3" imgW="35532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600" y="3061598"/>
                        <a:ext cx="984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4" name="Text Box 14"/>
          <p:cNvSpPr txBox="1">
            <a:spLocks noChangeArrowheads="1"/>
          </p:cNvSpPr>
          <p:nvPr/>
        </p:nvSpPr>
        <p:spPr bwMode="auto">
          <a:xfrm>
            <a:off x="1326450" y="3839497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单个分子的平均总动能</a:t>
            </a:r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360836"/>
              </p:ext>
            </p:extLst>
          </p:nvPr>
        </p:nvGraphicFramePr>
        <p:xfrm>
          <a:off x="4810683" y="3637091"/>
          <a:ext cx="14176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2" name="公式" r:id="rId5" imgW="647640" imgH="393480" progId="Equation.3">
                  <p:embed/>
                </p:oleObj>
              </mc:Choice>
              <mc:Fallback>
                <p:oleObj name="公式" r:id="rId5" imgW="64764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683" y="3637091"/>
                        <a:ext cx="1417637" cy="862013"/>
                      </a:xfrm>
                      <a:prstGeom prst="rect">
                        <a:avLst/>
                      </a:prstGeom>
                      <a:noFill/>
                      <a:ln w="57150" cmpd="thinThick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5" name="Text Box 5"/>
          <p:cNvSpPr txBox="1">
            <a:spLocks noChangeArrowheads="1"/>
          </p:cNvSpPr>
          <p:nvPr/>
        </p:nvSpPr>
        <p:spPr bwMode="auto">
          <a:xfrm>
            <a:off x="1245394" y="4725487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刚性分子理想气体内能 </a:t>
            </a:r>
          </a:p>
        </p:txBody>
      </p:sp>
      <p:graphicFrame>
        <p:nvGraphicFramePr>
          <p:cNvPr id="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85940"/>
              </p:ext>
            </p:extLst>
          </p:nvPr>
        </p:nvGraphicFramePr>
        <p:xfrm>
          <a:off x="3087353" y="5733557"/>
          <a:ext cx="13684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3" name="公式" r:id="rId7" imgW="723600" imgH="393480" progId="Equation.3">
                  <p:embed/>
                </p:oleObj>
              </mc:Choice>
              <mc:Fallback>
                <p:oleObj name="公式" r:id="rId7" imgW="7236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353" y="5733557"/>
                        <a:ext cx="1368425" cy="747712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2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19" name="Text Box 15"/>
          <p:cNvSpPr txBox="1">
            <a:spLocks noChangeArrowheads="1"/>
          </p:cNvSpPr>
          <p:nvPr/>
        </p:nvSpPr>
        <p:spPr bwMode="auto">
          <a:xfrm>
            <a:off x="4277940" y="1566863"/>
            <a:ext cx="150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latin typeface="Times New Roman" panose="02020603050405020304" pitchFamily="18" charset="0"/>
              </a:rPr>
              <a:t>x  y  z</a:t>
            </a:r>
          </a:p>
        </p:txBody>
      </p:sp>
      <p:sp>
        <p:nvSpPr>
          <p:cNvPr id="789520" name="Text Box 16"/>
          <p:cNvSpPr txBox="1">
            <a:spLocks noChangeArrowheads="1"/>
          </p:cNvSpPr>
          <p:nvPr/>
        </p:nvSpPr>
        <p:spPr bwMode="auto">
          <a:xfrm>
            <a:off x="1128386" y="1601788"/>
            <a:ext cx="291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=3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平动自由度</a:t>
            </a:r>
          </a:p>
        </p:txBody>
      </p:sp>
      <p:sp>
        <p:nvSpPr>
          <p:cNvPr id="789524" name="Text Box 20"/>
          <p:cNvSpPr txBox="1">
            <a:spLocks noChangeArrowheads="1"/>
          </p:cNvSpPr>
          <p:nvPr/>
        </p:nvSpPr>
        <p:spPr bwMode="auto">
          <a:xfrm>
            <a:off x="4476550" y="2593275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质心的位置：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x  y  z</a:t>
            </a:r>
          </a:p>
        </p:txBody>
      </p:sp>
      <p:sp>
        <p:nvSpPr>
          <p:cNvPr id="789525" name="AutoShape 21"/>
          <p:cNvSpPr>
            <a:spLocks/>
          </p:cNvSpPr>
          <p:nvPr/>
        </p:nvSpPr>
        <p:spPr bwMode="auto">
          <a:xfrm>
            <a:off x="4364296" y="2951167"/>
            <a:ext cx="163991" cy="419457"/>
          </a:xfrm>
          <a:prstGeom prst="leftBrace">
            <a:avLst>
              <a:gd name="adj1" fmla="val 2366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9526" name="Text Box 22"/>
          <p:cNvSpPr txBox="1">
            <a:spLocks noChangeArrowheads="1"/>
          </p:cNvSpPr>
          <p:nvPr/>
        </p:nvSpPr>
        <p:spPr bwMode="auto">
          <a:xfrm>
            <a:off x="5809923" y="4132720"/>
            <a:ext cx="26765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9001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001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001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001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001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tabLst/>
            </a:pPr>
            <a:r>
              <a:rPr kumimoji="1" lang="zh-CN" altLang="en-US" sz="2800">
                <a:solidFill>
                  <a:prstClr val="black"/>
                </a:solidFill>
                <a:latin typeface="宋体" panose="02010600030101010101" pitchFamily="2" charset="-122"/>
              </a:rPr>
              <a:t>视为</a:t>
            </a:r>
            <a:r>
              <a:rPr kumimoji="1"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自由刚体</a:t>
            </a:r>
          </a:p>
        </p:txBody>
      </p:sp>
      <p:sp>
        <p:nvSpPr>
          <p:cNvPr id="789536" name="Text Box 32"/>
          <p:cNvSpPr txBox="1">
            <a:spLocks noChangeArrowheads="1"/>
          </p:cNvSpPr>
          <p:nvPr/>
        </p:nvSpPr>
        <p:spPr bwMode="auto">
          <a:xfrm>
            <a:off x="763690" y="2916304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平动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+2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转动）</a:t>
            </a:r>
          </a:p>
        </p:txBody>
      </p:sp>
      <p:sp>
        <p:nvSpPr>
          <p:cNvPr id="789538" name="AutoShape 34"/>
          <p:cNvSpPr>
            <a:spLocks/>
          </p:cNvSpPr>
          <p:nvPr/>
        </p:nvSpPr>
        <p:spPr bwMode="auto">
          <a:xfrm>
            <a:off x="3333736" y="5703215"/>
            <a:ext cx="281437" cy="458153"/>
          </a:xfrm>
          <a:prstGeom prst="leftBrace">
            <a:avLst>
              <a:gd name="adj1" fmla="val 355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9539" name="Text Box 35"/>
          <p:cNvSpPr txBox="1">
            <a:spLocks noChangeArrowheads="1"/>
          </p:cNvSpPr>
          <p:nvPr/>
        </p:nvSpPr>
        <p:spPr bwMode="auto">
          <a:xfrm>
            <a:off x="3608468" y="4899631"/>
            <a:ext cx="3136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质心的位置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x   y   z</a:t>
            </a:r>
          </a:p>
        </p:txBody>
      </p:sp>
      <p:sp>
        <p:nvSpPr>
          <p:cNvPr id="789540" name="Text Box 36"/>
          <p:cNvSpPr txBox="1">
            <a:spLocks noChangeArrowheads="1"/>
          </p:cNvSpPr>
          <p:nvPr/>
        </p:nvSpPr>
        <p:spPr bwMode="auto">
          <a:xfrm>
            <a:off x="3592899" y="5380997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轴的方向 </a:t>
            </a:r>
            <a:r>
              <a:rPr lang="en-US" altLang="zh-CN" sz="2400" i="1">
                <a:latin typeface="Symbol" panose="05050102010706020507" pitchFamily="18" charset="2"/>
                <a:ea typeface="黑体" panose="02010609060101010101" pitchFamily="49" charset="-122"/>
              </a:rPr>
              <a:t>a  b</a:t>
            </a:r>
            <a:endParaRPr lang="en-US" altLang="zh-CN" sz="2400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9541" name="Text Box 37"/>
          <p:cNvSpPr txBox="1">
            <a:spLocks noChangeArrowheads="1"/>
          </p:cNvSpPr>
          <p:nvPr/>
        </p:nvSpPr>
        <p:spPr bwMode="auto">
          <a:xfrm>
            <a:off x="3628492" y="5950754"/>
            <a:ext cx="331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自转角度 </a:t>
            </a:r>
            <a:r>
              <a:rPr lang="en-US" altLang="zh-CN" sz="2400" i="1">
                <a:latin typeface="Symbol" panose="05050102010706020507" pitchFamily="18" charset="2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endParaRPr lang="en-US" altLang="zh-CN" sz="2400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9542" name="Text Box 38"/>
          <p:cNvSpPr txBox="1">
            <a:spLocks noChangeArrowheads="1"/>
          </p:cNvSpPr>
          <p:nvPr/>
        </p:nvSpPr>
        <p:spPr bwMode="auto">
          <a:xfrm>
            <a:off x="308854" y="5164824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=6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平动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转动）</a:t>
            </a:r>
          </a:p>
        </p:txBody>
      </p:sp>
      <p:sp>
        <p:nvSpPr>
          <p:cNvPr id="789546" name="Text Box 42"/>
          <p:cNvSpPr txBox="1">
            <a:spLocks noChangeArrowheads="1"/>
          </p:cNvSpPr>
          <p:nvPr/>
        </p:nvSpPr>
        <p:spPr bwMode="auto">
          <a:xfrm>
            <a:off x="517197" y="917575"/>
            <a:ext cx="179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单原子</a:t>
            </a:r>
          </a:p>
        </p:txBody>
      </p:sp>
      <p:sp>
        <p:nvSpPr>
          <p:cNvPr id="789547" name="Text Box 43"/>
          <p:cNvSpPr txBox="1">
            <a:spLocks noChangeArrowheads="1"/>
          </p:cNvSpPr>
          <p:nvPr/>
        </p:nvSpPr>
        <p:spPr bwMode="auto">
          <a:xfrm>
            <a:off x="462261" y="2172860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双原子（常温）</a:t>
            </a:r>
          </a:p>
        </p:txBody>
      </p:sp>
      <p:sp>
        <p:nvSpPr>
          <p:cNvPr id="789548" name="Text Box 44"/>
          <p:cNvSpPr txBox="1">
            <a:spLocks noChangeArrowheads="1"/>
          </p:cNvSpPr>
          <p:nvPr/>
        </p:nvSpPr>
        <p:spPr bwMode="auto">
          <a:xfrm>
            <a:off x="194368" y="4149050"/>
            <a:ext cx="317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多原子（常温）</a:t>
            </a:r>
          </a:p>
        </p:txBody>
      </p:sp>
      <p:sp>
        <p:nvSpPr>
          <p:cNvPr id="789553" name="Text Box 49"/>
          <p:cNvSpPr txBox="1">
            <a:spLocks noChangeArrowheads="1"/>
          </p:cNvSpPr>
          <p:nvPr/>
        </p:nvSpPr>
        <p:spPr bwMode="auto">
          <a:xfrm>
            <a:off x="2677787" y="100171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氦、氩等</a:t>
            </a:r>
          </a:p>
        </p:txBody>
      </p:sp>
      <p:sp>
        <p:nvSpPr>
          <p:cNvPr id="789555" name="Text Box 51"/>
          <p:cNvSpPr txBox="1">
            <a:spLocks noChangeArrowheads="1"/>
          </p:cNvSpPr>
          <p:nvPr/>
        </p:nvSpPr>
        <p:spPr bwMode="auto">
          <a:xfrm>
            <a:off x="3703936" y="2172860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氢、氧、氮等</a:t>
            </a:r>
          </a:p>
        </p:txBody>
      </p:sp>
      <p:sp>
        <p:nvSpPr>
          <p:cNvPr id="789582" name="Text Box 78"/>
          <p:cNvSpPr txBox="1">
            <a:spLocks noChangeArrowheads="1"/>
          </p:cNvSpPr>
          <p:nvPr/>
        </p:nvSpPr>
        <p:spPr bwMode="auto">
          <a:xfrm>
            <a:off x="2859780" y="4220489"/>
            <a:ext cx="4392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水蒸汽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、甲烷等</a:t>
            </a:r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266373" y="115888"/>
            <a:ext cx="240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7.5.1 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自由度</a:t>
            </a:r>
            <a:endParaRPr kumimoji="1" lang="zh-CN" altLang="en-US" sz="2400" i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2534910" y="2"/>
            <a:ext cx="5759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确定物体位置的</a:t>
            </a:r>
            <a:r>
              <a:rPr kumimoji="1" lang="zh-CN" altLang="en-US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独立坐标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数目  </a:t>
            </a:r>
            <a:r>
              <a:rPr kumimoji="1" lang="en-US" altLang="zh-CN" sz="40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i</a:t>
            </a:r>
          </a:p>
        </p:txBody>
      </p:sp>
      <p:grpSp>
        <p:nvGrpSpPr>
          <p:cNvPr id="94" name="Group 21"/>
          <p:cNvGrpSpPr>
            <a:grpSpLocks/>
          </p:cNvGrpSpPr>
          <p:nvPr/>
        </p:nvGrpSpPr>
        <p:grpSpPr bwMode="auto">
          <a:xfrm>
            <a:off x="5796085" y="801780"/>
            <a:ext cx="2911475" cy="1631950"/>
            <a:chOff x="3600" y="2512"/>
            <a:chExt cx="1834" cy="1028"/>
          </a:xfrm>
        </p:grpSpPr>
        <p:grpSp>
          <p:nvGrpSpPr>
            <p:cNvPr id="95" name="Group 22"/>
            <p:cNvGrpSpPr>
              <a:grpSpLocks/>
            </p:cNvGrpSpPr>
            <p:nvPr/>
          </p:nvGrpSpPr>
          <p:grpSpPr bwMode="auto">
            <a:xfrm>
              <a:off x="3706" y="2580"/>
              <a:ext cx="1728" cy="960"/>
              <a:chOff x="4032" y="624"/>
              <a:chExt cx="1728" cy="960"/>
            </a:xfrm>
          </p:grpSpPr>
          <p:sp>
            <p:nvSpPr>
              <p:cNvPr id="99" name="Line 23"/>
              <p:cNvSpPr>
                <a:spLocks noChangeShapeType="1"/>
              </p:cNvSpPr>
              <p:nvPr/>
            </p:nvSpPr>
            <p:spPr bwMode="auto">
              <a:xfrm>
                <a:off x="4368" y="1344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Line 24"/>
              <p:cNvSpPr>
                <a:spLocks noChangeShapeType="1"/>
              </p:cNvSpPr>
              <p:nvPr/>
            </p:nvSpPr>
            <p:spPr bwMode="auto">
              <a:xfrm flipV="1">
                <a:off x="4368" y="624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25"/>
              <p:cNvSpPr>
                <a:spLocks noChangeShapeType="1"/>
              </p:cNvSpPr>
              <p:nvPr/>
            </p:nvSpPr>
            <p:spPr bwMode="auto">
              <a:xfrm flipH="1">
                <a:off x="4032" y="1344"/>
                <a:ext cx="336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6" name="Text Box 26"/>
            <p:cNvSpPr txBox="1">
              <a:spLocks noChangeArrowheads="1"/>
            </p:cNvSpPr>
            <p:nvPr/>
          </p:nvSpPr>
          <p:spPr bwMode="auto">
            <a:xfrm>
              <a:off x="5184" y="2944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97" name="Text Box 27"/>
            <p:cNvSpPr txBox="1">
              <a:spLocks noChangeArrowheads="1"/>
            </p:cNvSpPr>
            <p:nvPr/>
          </p:nvSpPr>
          <p:spPr bwMode="auto">
            <a:xfrm>
              <a:off x="3696" y="251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98" name="Text Box 28"/>
            <p:cNvSpPr txBox="1">
              <a:spLocks noChangeArrowheads="1"/>
            </p:cNvSpPr>
            <p:nvPr/>
          </p:nvSpPr>
          <p:spPr bwMode="auto">
            <a:xfrm>
              <a:off x="3600" y="308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Z</a:t>
              </a:r>
            </a:p>
          </p:txBody>
        </p:sp>
      </p:grpSp>
      <p:grpSp>
        <p:nvGrpSpPr>
          <p:cNvPr id="102" name="Group 29"/>
          <p:cNvGrpSpPr>
            <a:grpSpLocks/>
          </p:cNvGrpSpPr>
          <p:nvPr/>
        </p:nvGrpSpPr>
        <p:grpSpPr bwMode="auto">
          <a:xfrm>
            <a:off x="7015284" y="700180"/>
            <a:ext cx="1295400" cy="1066800"/>
            <a:chOff x="4416" y="816"/>
            <a:chExt cx="816" cy="672"/>
          </a:xfrm>
        </p:grpSpPr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4550" y="844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4416" y="816"/>
              <a:ext cx="816" cy="672"/>
              <a:chOff x="4416" y="816"/>
              <a:chExt cx="816" cy="672"/>
            </a:xfrm>
          </p:grpSpPr>
          <p:sp>
            <p:nvSpPr>
              <p:cNvPr id="105" name="Line 32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576" cy="43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Oval 33"/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Oval 34"/>
              <p:cNvSpPr>
                <a:spLocks noChangeArrowheads="1"/>
              </p:cNvSpPr>
              <p:nvPr/>
            </p:nvSpPr>
            <p:spPr bwMode="auto">
              <a:xfrm>
                <a:off x="4416" y="129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66"/>
                  </a:gs>
                  <a:gs pos="100000">
                    <a:srgbClr val="8F8F3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Oval 35"/>
              <p:cNvSpPr>
                <a:spLocks noChangeArrowheads="1"/>
              </p:cNvSpPr>
              <p:nvPr/>
            </p:nvSpPr>
            <p:spPr bwMode="auto">
              <a:xfrm>
                <a:off x="5040" y="81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66"/>
                  </a:gs>
                  <a:gs pos="100000">
                    <a:srgbClr val="8F8F3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9" name="Line 36"/>
          <p:cNvSpPr>
            <a:spLocks noChangeShapeType="1"/>
          </p:cNvSpPr>
          <p:nvPr/>
        </p:nvSpPr>
        <p:spPr bwMode="auto">
          <a:xfrm flipV="1">
            <a:off x="6858121" y="620805"/>
            <a:ext cx="1676400" cy="121920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Oval 50"/>
          <p:cNvSpPr>
            <a:spLocks noChangeArrowheads="1"/>
          </p:cNvSpPr>
          <p:nvPr/>
        </p:nvSpPr>
        <p:spPr bwMode="auto">
          <a:xfrm>
            <a:off x="2172166" y="951709"/>
            <a:ext cx="151251" cy="363836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11" name="Group 52"/>
          <p:cNvGrpSpPr>
            <a:grpSpLocks/>
          </p:cNvGrpSpPr>
          <p:nvPr/>
        </p:nvGrpSpPr>
        <p:grpSpPr bwMode="auto">
          <a:xfrm>
            <a:off x="2941937" y="2165631"/>
            <a:ext cx="631825" cy="519067"/>
            <a:chOff x="3312" y="1748"/>
            <a:chExt cx="768" cy="632"/>
          </a:xfrm>
        </p:grpSpPr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312" y="1748"/>
              <a:ext cx="288" cy="63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3792" y="1748"/>
              <a:ext cx="288" cy="63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3600" y="20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5" name="Group 10"/>
          <p:cNvGrpSpPr>
            <a:grpSpLocks/>
          </p:cNvGrpSpPr>
          <p:nvPr/>
        </p:nvGrpSpPr>
        <p:grpSpPr bwMode="auto">
          <a:xfrm>
            <a:off x="6078836" y="4798876"/>
            <a:ext cx="2911475" cy="1631950"/>
            <a:chOff x="3600" y="2512"/>
            <a:chExt cx="1834" cy="1028"/>
          </a:xfrm>
        </p:grpSpPr>
        <p:grpSp>
          <p:nvGrpSpPr>
            <p:cNvPr id="116" name="Group 11"/>
            <p:cNvGrpSpPr>
              <a:grpSpLocks/>
            </p:cNvGrpSpPr>
            <p:nvPr/>
          </p:nvGrpSpPr>
          <p:grpSpPr bwMode="auto">
            <a:xfrm>
              <a:off x="3706" y="2580"/>
              <a:ext cx="1728" cy="960"/>
              <a:chOff x="4032" y="624"/>
              <a:chExt cx="1728" cy="960"/>
            </a:xfrm>
          </p:grpSpPr>
          <p:sp>
            <p:nvSpPr>
              <p:cNvPr id="120" name="Line 12"/>
              <p:cNvSpPr>
                <a:spLocks noChangeShapeType="1"/>
              </p:cNvSpPr>
              <p:nvPr/>
            </p:nvSpPr>
            <p:spPr bwMode="auto">
              <a:xfrm>
                <a:off x="4368" y="1344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13"/>
              <p:cNvSpPr>
                <a:spLocks noChangeShapeType="1"/>
              </p:cNvSpPr>
              <p:nvPr/>
            </p:nvSpPr>
            <p:spPr bwMode="auto">
              <a:xfrm flipV="1">
                <a:off x="4368" y="624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Line 14"/>
              <p:cNvSpPr>
                <a:spLocks noChangeShapeType="1"/>
              </p:cNvSpPr>
              <p:nvPr/>
            </p:nvSpPr>
            <p:spPr bwMode="auto">
              <a:xfrm flipH="1">
                <a:off x="4032" y="1344"/>
                <a:ext cx="336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" name="Text Box 15"/>
            <p:cNvSpPr txBox="1">
              <a:spLocks noChangeArrowheads="1"/>
            </p:cNvSpPr>
            <p:nvPr/>
          </p:nvSpPr>
          <p:spPr bwMode="auto">
            <a:xfrm>
              <a:off x="5184" y="2944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118" name="Text Box 16"/>
            <p:cNvSpPr txBox="1">
              <a:spLocks noChangeArrowheads="1"/>
            </p:cNvSpPr>
            <p:nvPr/>
          </p:nvSpPr>
          <p:spPr bwMode="auto">
            <a:xfrm>
              <a:off x="3696" y="251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19" name="Text Box 17"/>
            <p:cNvSpPr txBox="1">
              <a:spLocks noChangeArrowheads="1"/>
            </p:cNvSpPr>
            <p:nvPr/>
          </p:nvSpPr>
          <p:spPr bwMode="auto">
            <a:xfrm>
              <a:off x="3600" y="308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Z</a:t>
              </a:r>
            </a:p>
          </p:txBody>
        </p:sp>
      </p:grpSp>
      <p:grpSp>
        <p:nvGrpSpPr>
          <p:cNvPr id="123" name="Group 37"/>
          <p:cNvGrpSpPr>
            <a:grpSpLocks/>
          </p:cNvGrpSpPr>
          <p:nvPr/>
        </p:nvGrpSpPr>
        <p:grpSpPr bwMode="auto">
          <a:xfrm>
            <a:off x="7118786" y="4740716"/>
            <a:ext cx="1295400" cy="1143000"/>
            <a:chOff x="4176" y="2352"/>
            <a:chExt cx="816" cy="720"/>
          </a:xfrm>
        </p:grpSpPr>
        <p:sp>
          <p:nvSpPr>
            <p:cNvPr id="124" name="Oval 38"/>
            <p:cNvSpPr>
              <a:spLocks noChangeArrowheads="1"/>
            </p:cNvSpPr>
            <p:nvPr/>
          </p:nvSpPr>
          <p:spPr bwMode="auto">
            <a:xfrm>
              <a:off x="4176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8F8F3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5" name="Oval 39"/>
            <p:cNvSpPr>
              <a:spLocks noChangeArrowheads="1"/>
            </p:cNvSpPr>
            <p:nvPr/>
          </p:nvSpPr>
          <p:spPr bwMode="auto">
            <a:xfrm>
              <a:off x="4800" y="235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8F8F3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6" name="Line 40"/>
            <p:cNvSpPr>
              <a:spLocks noChangeShapeType="1"/>
            </p:cNvSpPr>
            <p:nvPr/>
          </p:nvSpPr>
          <p:spPr bwMode="auto">
            <a:xfrm flipH="1">
              <a:off x="4320" y="2496"/>
              <a:ext cx="528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41"/>
            <p:cNvSpPr>
              <a:spLocks noChangeShapeType="1"/>
            </p:cNvSpPr>
            <p:nvPr/>
          </p:nvSpPr>
          <p:spPr bwMode="auto">
            <a:xfrm>
              <a:off x="4560" y="2688"/>
              <a:ext cx="192" cy="24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4608" y="273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auto">
            <a:xfrm>
              <a:off x="4704" y="288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8F8F3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0" name="Text Box 44"/>
            <p:cNvSpPr txBox="1">
              <a:spLocks noChangeArrowheads="1"/>
            </p:cNvSpPr>
            <p:nvPr/>
          </p:nvSpPr>
          <p:spPr bwMode="auto">
            <a:xfrm>
              <a:off x="4704" y="2524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153" name="Text Box 20"/>
          <p:cNvSpPr txBox="1">
            <a:spLocks noChangeArrowheads="1"/>
          </p:cNvSpPr>
          <p:nvPr/>
        </p:nvSpPr>
        <p:spPr bwMode="auto">
          <a:xfrm>
            <a:off x="4526712" y="3178225"/>
            <a:ext cx="3636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原子连线的方位：</a:t>
            </a:r>
            <a:r>
              <a:rPr lang="en-US" altLang="zh-CN" sz="2400" i="1">
                <a:latin typeface="Symbol" panose="05050102010706020507" pitchFamily="18" charset="2"/>
                <a:ea typeface="黑体" panose="02010609060101010101" pitchFamily="49" charset="-122"/>
              </a:rPr>
              <a:t>a  b</a:t>
            </a:r>
            <a:endParaRPr lang="en-US" altLang="zh-CN" sz="2400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628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9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5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9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5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78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8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89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5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8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8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8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8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78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8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9" grpId="0" autoUpdateAnimBg="0"/>
      <p:bldP spid="789520" grpId="0" autoUpdateAnimBg="0"/>
      <p:bldP spid="789524" grpId="0" autoUpdateAnimBg="0"/>
      <p:bldP spid="789525" grpId="0" animBg="1"/>
      <p:bldP spid="789526" grpId="0" autoUpdateAnimBg="0"/>
      <p:bldP spid="789536" grpId="0" autoUpdateAnimBg="0"/>
      <p:bldP spid="789538" grpId="0" animBg="1"/>
      <p:bldP spid="789539" grpId="0" autoUpdateAnimBg="0"/>
      <p:bldP spid="789540" grpId="0" autoUpdateAnimBg="0"/>
      <p:bldP spid="789541" grpId="0" autoUpdateAnimBg="0"/>
      <p:bldP spid="789542" grpId="0" autoUpdateAnimBg="0"/>
      <p:bldP spid="789546" grpId="0" autoUpdateAnimBg="0"/>
      <p:bldP spid="789547" grpId="0" autoUpdateAnimBg="0"/>
      <p:bldP spid="789548" grpId="0" autoUpdateAnimBg="0"/>
      <p:bldP spid="789553" grpId="0"/>
      <p:bldP spid="789555" grpId="0"/>
      <p:bldP spid="789582" grpId="0"/>
      <p:bldP spid="67" grpId="0" autoUpdateAnimBg="0"/>
      <p:bldP spid="68" grpId="0" autoUpdateAnimBg="0"/>
      <p:bldP spid="109" grpId="0" animBg="1"/>
      <p:bldP spid="110" grpId="0" animBg="1"/>
      <p:bldP spid="15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8"/>
          <p:cNvGrpSpPr>
            <a:grpSpLocks/>
          </p:cNvGrpSpPr>
          <p:nvPr/>
        </p:nvGrpSpPr>
        <p:grpSpPr bwMode="auto">
          <a:xfrm>
            <a:off x="1120702" y="6083295"/>
            <a:ext cx="5361327" cy="646112"/>
            <a:chOff x="2836" y="0"/>
            <a:chExt cx="5361784" cy="646550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2836" y="72280"/>
              <a:ext cx="1368542" cy="50199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anose="02010609060101010101" pitchFamily="49" charset="-122"/>
                </a:rPr>
                <a:t>作业</a:t>
              </a:r>
            </a:p>
          </p:txBody>
        </p:sp>
        <p:sp>
          <p:nvSpPr>
            <p:cNvPr id="4" name="Rectangle 67"/>
            <p:cNvSpPr>
              <a:spLocks noChangeArrowheads="1"/>
            </p:cNvSpPr>
            <p:nvPr/>
          </p:nvSpPr>
          <p:spPr bwMode="auto">
            <a:xfrm>
              <a:off x="1331640" y="0"/>
              <a:ext cx="4032980" cy="6465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FF00"/>
                  </a:solidFill>
                </a:rPr>
                <a:t> </a:t>
              </a:r>
              <a:r>
                <a:rPr lang="en-US" altLang="zh-CN" sz="3600" smtClean="0">
                  <a:solidFill>
                    <a:srgbClr val="FFFF00"/>
                  </a:solidFill>
                </a:rPr>
                <a:t>7-9, 7-16</a:t>
              </a:r>
              <a:endParaRPr lang="en-US" altLang="zh-CN" sz="3600">
                <a:solidFill>
                  <a:srgbClr val="FFFF00"/>
                </a:solidFill>
              </a:endParaRPr>
            </a:p>
          </p:txBody>
        </p:sp>
      </p:grp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96344" y="645809"/>
            <a:ext cx="316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速率分布函数</a:t>
            </a:r>
          </a:p>
        </p:txBody>
      </p:sp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98070"/>
              </p:ext>
            </p:extLst>
          </p:nvPr>
        </p:nvGraphicFramePr>
        <p:xfrm>
          <a:off x="3131900" y="548800"/>
          <a:ext cx="14398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3" name="公式" r:id="rId3" imgW="787320" imgH="393480" progId="Equation.3">
                  <p:embed/>
                </p:oleObj>
              </mc:Choice>
              <mc:Fallback>
                <p:oleObj name="公式" r:id="rId3" imgW="78732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00" y="548800"/>
                        <a:ext cx="1439863" cy="801688"/>
                      </a:xfrm>
                      <a:prstGeom prst="rect">
                        <a:avLst/>
                      </a:prstGeom>
                      <a:noFill/>
                      <a:ln w="57150" cmpd="thinThick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7109943" y="699294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归一化条件</a:t>
            </a:r>
          </a:p>
        </p:txBody>
      </p:sp>
      <p:graphicFrame>
        <p:nvGraphicFramePr>
          <p:cNvPr id="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081705"/>
              </p:ext>
            </p:extLst>
          </p:nvPr>
        </p:nvGraphicFramePr>
        <p:xfrm>
          <a:off x="5524263" y="602458"/>
          <a:ext cx="15843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4" name="公式" r:id="rId5" imgW="799920" imgH="330120" progId="Equation.3">
                  <p:embed/>
                </p:oleObj>
              </mc:Choice>
              <mc:Fallback>
                <p:oleObj name="公式" r:id="rId5" imgW="799920" imgH="3301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263" y="602458"/>
                        <a:ext cx="1584325" cy="650875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196344" y="203855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  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三个统计速率</a:t>
            </a:r>
          </a:p>
        </p:txBody>
      </p:sp>
      <p:grpSp>
        <p:nvGrpSpPr>
          <p:cNvPr id="10" name="组合 36"/>
          <p:cNvGrpSpPr>
            <a:grpSpLocks/>
          </p:cNvGrpSpPr>
          <p:nvPr/>
        </p:nvGrpSpPr>
        <p:grpSpPr bwMode="auto">
          <a:xfrm>
            <a:off x="2806447" y="1778279"/>
            <a:ext cx="2809875" cy="863600"/>
            <a:chOff x="3059113" y="5013325"/>
            <a:chExt cx="3025775" cy="1079500"/>
          </a:xfrm>
        </p:grpSpPr>
        <p:graphicFrame>
          <p:nvGraphicFramePr>
            <p:cNvPr id="11" name="Object 52"/>
            <p:cNvGraphicFramePr>
              <a:graphicFrameLocks noChangeAspect="1"/>
            </p:cNvGraphicFramePr>
            <p:nvPr/>
          </p:nvGraphicFramePr>
          <p:xfrm>
            <a:off x="3127375" y="5157788"/>
            <a:ext cx="1773238" cy="893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65" name="公式" r:id="rId7" imgW="850680" imgH="469800" progId="Equation.3">
                    <p:embed/>
                  </p:oleObj>
                </mc:Choice>
                <mc:Fallback>
                  <p:oleObj name="公式" r:id="rId7" imgW="85068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375" y="5157788"/>
                          <a:ext cx="1773238" cy="893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3"/>
            <p:cNvGraphicFramePr>
              <a:graphicFrameLocks noChangeAspect="1"/>
            </p:cNvGraphicFramePr>
            <p:nvPr/>
          </p:nvGraphicFramePr>
          <p:xfrm>
            <a:off x="5003800" y="5157788"/>
            <a:ext cx="1033463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66" name="公式" r:id="rId9" imgW="495000" imgH="444240" progId="Equation.3">
                    <p:embed/>
                  </p:oleObj>
                </mc:Choice>
                <mc:Fallback>
                  <p:oleObj name="公式" r:id="rId9" imgW="49500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800" y="5157788"/>
                          <a:ext cx="1033463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54"/>
            <p:cNvSpPr>
              <a:spLocks noChangeArrowheads="1"/>
            </p:cNvSpPr>
            <p:nvPr/>
          </p:nvSpPr>
          <p:spPr bwMode="auto">
            <a:xfrm>
              <a:off x="3059113" y="5013325"/>
              <a:ext cx="3025775" cy="1079500"/>
            </a:xfrm>
            <a:prstGeom prst="rect">
              <a:avLst/>
            </a:prstGeom>
            <a:noFill/>
            <a:ln w="57150" cmpd="thickThin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43420"/>
              </p:ext>
            </p:extLst>
          </p:nvPr>
        </p:nvGraphicFramePr>
        <p:xfrm>
          <a:off x="6124399" y="1805062"/>
          <a:ext cx="12858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7" name="公式" r:id="rId11" imgW="672840" imgH="469800" progId="Equation.3">
                  <p:embed/>
                </p:oleObj>
              </mc:Choice>
              <mc:Fallback>
                <p:oleObj name="公式" r:id="rId11" imgW="67284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399" y="1805062"/>
                        <a:ext cx="12858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379216"/>
              </p:ext>
            </p:extLst>
          </p:nvPr>
        </p:nvGraphicFramePr>
        <p:xfrm>
          <a:off x="7444819" y="1778279"/>
          <a:ext cx="12731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8" name="公式" r:id="rId13" imgW="711000" imgH="482400" progId="Equation.3">
                  <p:embed/>
                </p:oleObj>
              </mc:Choice>
              <mc:Fallback>
                <p:oleObj name="公式" r:id="rId13" imgW="71100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819" y="1778279"/>
                        <a:ext cx="12731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6012100" y="1778279"/>
            <a:ext cx="2865437" cy="89058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01946"/>
              </p:ext>
            </p:extLst>
          </p:nvPr>
        </p:nvGraphicFramePr>
        <p:xfrm>
          <a:off x="2983407" y="2883668"/>
          <a:ext cx="16938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9" name="公式" r:id="rId15" imgW="965160" imgH="469800" progId="Equation.3">
                  <p:embed/>
                </p:oleObj>
              </mc:Choice>
              <mc:Fallback>
                <p:oleObj name="公式" r:id="rId15" imgW="96516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407" y="2883668"/>
                        <a:ext cx="169386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681994"/>
              </p:ext>
            </p:extLst>
          </p:nvPr>
        </p:nvGraphicFramePr>
        <p:xfrm>
          <a:off x="4717557" y="2870968"/>
          <a:ext cx="86836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0" name="公式" r:id="rId17" imgW="495000" imgH="482400" progId="Equation.3">
                  <p:embed/>
                </p:oleObj>
              </mc:Choice>
              <mc:Fallback>
                <p:oleObj name="公式" r:id="rId17" imgW="49500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557" y="2870968"/>
                        <a:ext cx="868362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2869838" y="2808356"/>
            <a:ext cx="2879725" cy="1008063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586019"/>
              </p:ext>
            </p:extLst>
          </p:nvPr>
        </p:nvGraphicFramePr>
        <p:xfrm>
          <a:off x="3193687" y="4143532"/>
          <a:ext cx="2232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1" name="公式" r:id="rId19" imgW="901440" imgH="241200" progId="Equation.3">
                  <p:embed/>
                </p:oleObj>
              </mc:Choice>
              <mc:Fallback>
                <p:oleObj name="公式" r:id="rId19" imgW="90144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687" y="4143532"/>
                        <a:ext cx="2232025" cy="490538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20000">
                                  <a:srgbClr val="000040"/>
                                </a:gs>
                                <a:gs pos="50000">
                                  <a:srgbClr val="400040"/>
                                </a:gs>
                                <a:gs pos="75000">
                                  <a:srgbClr val="8F0040"/>
                                </a:gs>
                                <a:gs pos="89999">
                                  <a:srgbClr val="F27300"/>
                                </a:gs>
                                <a:gs pos="100000">
                                  <a:srgbClr val="FFB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822682"/>
              </p:ext>
            </p:extLst>
          </p:nvPr>
        </p:nvGraphicFramePr>
        <p:xfrm>
          <a:off x="3012266" y="5096415"/>
          <a:ext cx="21605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2" name="公式" r:id="rId21" imgW="1143000" imgH="431640" progId="Equation.3">
                  <p:embed/>
                </p:oleObj>
              </mc:Choice>
              <mc:Fallback>
                <p:oleObj name="公式" r:id="rId21" imgW="114300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266" y="5096415"/>
                        <a:ext cx="2160587" cy="733425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20000">
                                  <a:srgbClr val="000040"/>
                                </a:gs>
                                <a:gs pos="50000">
                                  <a:srgbClr val="400040"/>
                                </a:gs>
                                <a:gs pos="75000">
                                  <a:srgbClr val="8F0040"/>
                                </a:gs>
                                <a:gs pos="89999">
                                  <a:srgbClr val="F27300"/>
                                </a:gs>
                                <a:gs pos="100000">
                                  <a:srgbClr val="FFB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54803"/>
              </p:ext>
            </p:extLst>
          </p:nvPr>
        </p:nvGraphicFramePr>
        <p:xfrm>
          <a:off x="5847319" y="5053225"/>
          <a:ext cx="180181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3" name="公式" r:id="rId23" imgW="876240" imgH="431640" progId="Equation.3">
                  <p:embed/>
                </p:oleObj>
              </mc:Choice>
              <mc:Fallback>
                <p:oleObj name="公式" r:id="rId23" imgW="87624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319" y="5053225"/>
                        <a:ext cx="1801812" cy="738187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467344" y="410109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kumimoji="1"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平均碰撞频率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7344" y="5151684"/>
            <a:ext cx="2034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kumimoji="1"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平均自由程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7" name="Text Box 9"/>
          <p:cNvSpPr txBox="1">
            <a:spLocks noChangeArrowheads="1"/>
          </p:cNvSpPr>
          <p:nvPr/>
        </p:nvSpPr>
        <p:spPr bwMode="auto">
          <a:xfrm>
            <a:off x="250827" y="187325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7.5.2 </a:t>
            </a:r>
            <a:r>
              <a:rPr kumimoji="1"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能量按自由度均分原理</a:t>
            </a:r>
          </a:p>
        </p:txBody>
      </p:sp>
      <p:sp>
        <p:nvSpPr>
          <p:cNvPr id="734218" name="Text Box 10"/>
          <p:cNvSpPr txBox="1">
            <a:spLocks noChangeArrowheads="1"/>
          </p:cNvSpPr>
          <p:nvPr/>
        </p:nvSpPr>
        <p:spPr bwMode="auto">
          <a:xfrm>
            <a:off x="144465" y="890588"/>
            <a:ext cx="4427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气体分子平均平动动能</a:t>
            </a:r>
            <a:endParaRPr kumimoji="1" lang="zh-CN" altLang="en-US" sz="2400" i="1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734219" name="Object 11"/>
          <p:cNvGraphicFramePr>
            <a:graphicFrameLocks noChangeAspect="1"/>
          </p:cNvGraphicFramePr>
          <p:nvPr/>
        </p:nvGraphicFramePr>
        <p:xfrm>
          <a:off x="827090" y="1628775"/>
          <a:ext cx="6826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8" name="公式" r:id="rId3" imgW="317160" imgH="228600" progId="Equation.3">
                  <p:embed/>
                </p:oleObj>
              </mc:Choice>
              <mc:Fallback>
                <p:oleObj name="公式" r:id="rId3" imgW="31716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90" y="1628775"/>
                        <a:ext cx="6826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96656"/>
              </p:ext>
            </p:extLst>
          </p:nvPr>
        </p:nvGraphicFramePr>
        <p:xfrm>
          <a:off x="6885436" y="2309813"/>
          <a:ext cx="2051384" cy="80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9" name="Equation" r:id="rId5" imgW="698400" imgH="241200" progId="Equation.DSMT4">
                  <p:embed/>
                </p:oleObj>
              </mc:Choice>
              <mc:Fallback>
                <p:oleObj name="Equation" r:id="rId5" imgW="698400" imgH="241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436" y="2309813"/>
                        <a:ext cx="2051384" cy="80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43621"/>
              </p:ext>
            </p:extLst>
          </p:nvPr>
        </p:nvGraphicFramePr>
        <p:xfrm>
          <a:off x="2344739" y="2327276"/>
          <a:ext cx="1120775" cy="81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0" name="Equation" r:id="rId7" imgW="469800" imgH="342720" progId="Equation.DSMT4">
                  <p:embed/>
                </p:oleObj>
              </mc:Choice>
              <mc:Fallback>
                <p:oleObj name="Equation" r:id="rId7" imgW="46980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9" y="2327276"/>
                        <a:ext cx="1120775" cy="818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22" name="Object 14"/>
          <p:cNvGraphicFramePr>
            <a:graphicFrameLocks noChangeAspect="1"/>
          </p:cNvGraphicFramePr>
          <p:nvPr/>
        </p:nvGraphicFramePr>
        <p:xfrm>
          <a:off x="1547813" y="1484313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1" name="公式" r:id="rId9" imgW="317160" imgH="393480" progId="Equation.3">
                  <p:embed/>
                </p:oleObj>
              </mc:Choice>
              <mc:Fallback>
                <p:oleObj name="公式" r:id="rId9" imgW="3171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84313"/>
                        <a:ext cx="82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150410"/>
              </p:ext>
            </p:extLst>
          </p:nvPr>
        </p:nvGraphicFramePr>
        <p:xfrm>
          <a:off x="1960563" y="3472657"/>
          <a:ext cx="17287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2" name="公式" r:id="rId11" imgW="863280" imgH="393480" progId="Equation.3">
                  <p:embed/>
                </p:oleObj>
              </mc:Choice>
              <mc:Fallback>
                <p:oleObj name="公式" r:id="rId11" imgW="86328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3472657"/>
                        <a:ext cx="172878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24" name="AutoShape 16"/>
          <p:cNvSpPr>
            <a:spLocks noChangeArrowheads="1"/>
          </p:cNvSpPr>
          <p:nvPr/>
        </p:nvSpPr>
        <p:spPr bwMode="auto">
          <a:xfrm rot="5400000">
            <a:off x="3259139" y="2868613"/>
            <a:ext cx="682625" cy="793750"/>
          </a:xfrm>
          <a:prstGeom prst="rightArrow">
            <a:avLst>
              <a:gd name="adj1" fmla="val 50000"/>
              <a:gd name="adj2" fmla="val 44676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4225" name="Text Box 17"/>
          <p:cNvSpPr txBox="1">
            <a:spLocks noChangeArrowheads="1"/>
          </p:cNvSpPr>
          <p:nvPr/>
        </p:nvSpPr>
        <p:spPr bwMode="auto">
          <a:xfrm>
            <a:off x="3997326" y="3668805"/>
            <a:ext cx="4500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每个平动自由度上的能量均等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35612" y="5404090"/>
            <a:ext cx="8928590" cy="946150"/>
            <a:chOff x="596" y="2581"/>
            <a:chExt cx="4808" cy="596"/>
          </a:xfrm>
        </p:grpSpPr>
        <p:sp>
          <p:nvSpPr>
            <p:cNvPr id="4114" name="Text Box 20"/>
            <p:cNvSpPr txBox="1">
              <a:spLocks noChangeArrowheads="1"/>
            </p:cNvSpPr>
            <p:nvPr/>
          </p:nvSpPr>
          <p:spPr bwMode="auto">
            <a:xfrm>
              <a:off x="596" y="2581"/>
              <a:ext cx="4808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40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能量均分原理</a:t>
              </a:r>
              <a:r>
                <a:rPr kumimoji="1" lang="en-US" altLang="zh-CN" sz="240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在温度为</a:t>
              </a:r>
              <a:r>
                <a:rPr kumimoji="1" lang="zh-CN" altLang="en-US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T </a:t>
              </a: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的平衡态下，物质分子的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每一个自由度</a:t>
              </a: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都具有</a:t>
              </a:r>
              <a:r>
                <a:rPr kumimoji="1" lang="zh-CN" altLang="en-US" sz="240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相同的平均动能</a:t>
              </a: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等于</a:t>
              </a:r>
            </a:p>
          </p:txBody>
        </p:sp>
        <p:graphicFrame>
          <p:nvGraphicFramePr>
            <p:cNvPr id="410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0319429"/>
                </p:ext>
              </p:extLst>
            </p:nvPr>
          </p:nvGraphicFramePr>
          <p:xfrm>
            <a:off x="2791" y="2859"/>
            <a:ext cx="38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3" name="公式" r:id="rId13" imgW="355320" imgH="215640" progId="Equation.3">
                    <p:embed/>
                  </p:oleObj>
                </mc:Choice>
                <mc:Fallback>
                  <p:oleObj name="公式" r:id="rId13" imgW="355320" imgH="2156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1" y="2859"/>
                          <a:ext cx="38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277970"/>
              </p:ext>
            </p:extLst>
          </p:nvPr>
        </p:nvGraphicFramePr>
        <p:xfrm>
          <a:off x="6588141" y="1222352"/>
          <a:ext cx="2607881" cy="81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4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41" y="1222352"/>
                        <a:ext cx="2607881" cy="81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437008"/>
              </p:ext>
            </p:extLst>
          </p:nvPr>
        </p:nvGraphicFramePr>
        <p:xfrm>
          <a:off x="3537603" y="2337890"/>
          <a:ext cx="1062037" cy="79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5" name="Equation" r:id="rId17" imgW="457200" imgH="342720" progId="Equation.DSMT4">
                  <p:embed/>
                </p:oleObj>
              </mc:Choice>
              <mc:Fallback>
                <p:oleObj name="Equation" r:id="rId17" imgW="45720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603" y="2337890"/>
                        <a:ext cx="1062037" cy="796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23788"/>
              </p:ext>
            </p:extLst>
          </p:nvPr>
        </p:nvGraphicFramePr>
        <p:xfrm>
          <a:off x="4592247" y="2354247"/>
          <a:ext cx="1048011" cy="807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" name="Equation" r:id="rId19" imgW="444240" imgH="342720" progId="Equation.DSMT4">
                  <p:embed/>
                </p:oleObj>
              </mc:Choice>
              <mc:Fallback>
                <p:oleObj name="Equation" r:id="rId19" imgW="44424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247" y="2354247"/>
                        <a:ext cx="1048011" cy="807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268538" y="1463675"/>
          <a:ext cx="1282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7" name="公式" r:id="rId21" imgW="596880" imgH="393480" progId="Equation.3">
                  <p:embed/>
                </p:oleObj>
              </mc:Choice>
              <mc:Fallback>
                <p:oleObj name="公式" r:id="rId21" imgW="59688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63675"/>
                        <a:ext cx="1282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50826" y="4436083"/>
            <a:ext cx="868599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麦克斯韦将以上情况推广到分子的转动和振动，即对应于转动和振动的</a:t>
            </a:r>
            <a:r>
              <a:rPr kumimoji="1" lang="zh-CN" altLang="en-US" sz="2400" b="1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每个自由度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的运动也都有一份能量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—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kT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/2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22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3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3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3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7" grpId="0"/>
      <p:bldP spid="734218" grpId="0"/>
      <p:bldP spid="734224" grpId="0" animBg="1"/>
      <p:bldP spid="73422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7" name="Group 11"/>
          <p:cNvGrpSpPr>
            <a:grpSpLocks/>
          </p:cNvGrpSpPr>
          <p:nvPr/>
        </p:nvGrpSpPr>
        <p:grpSpPr bwMode="auto">
          <a:xfrm>
            <a:off x="467715" y="257971"/>
            <a:ext cx="7632700" cy="1212851"/>
            <a:chOff x="521" y="2614"/>
            <a:chExt cx="4808" cy="764"/>
          </a:xfrm>
        </p:grpSpPr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521" y="2614"/>
              <a:ext cx="480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40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能量均分原理</a:t>
              </a:r>
              <a:r>
                <a:rPr kumimoji="1" lang="en-US" altLang="zh-CN" sz="240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在温度为</a:t>
              </a:r>
              <a:r>
                <a:rPr kumimoji="1" lang="zh-CN" altLang="en-US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T </a:t>
              </a: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的平衡态下，物质分子的每一个自由度都具有相同的平均动能等于</a:t>
              </a:r>
            </a:p>
          </p:txBody>
        </p:sp>
        <p:graphicFrame>
          <p:nvGraphicFramePr>
            <p:cNvPr id="512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5414462"/>
                </p:ext>
              </p:extLst>
            </p:nvPr>
          </p:nvGraphicFramePr>
          <p:xfrm>
            <a:off x="3877" y="3015"/>
            <a:ext cx="71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12" name="Equation" r:id="rId3" imgW="355320" imgH="215640" progId="Equation.DSMT4">
                    <p:embed/>
                  </p:oleObj>
                </mc:Choice>
                <mc:Fallback>
                  <p:oleObj name="Equation" r:id="rId3" imgW="355320" imgH="2156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3015"/>
                          <a:ext cx="710" cy="363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900113" y="1603377"/>
            <a:ext cx="6335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自由度为  </a:t>
            </a:r>
            <a:r>
              <a:rPr lang="en-US" altLang="zh-CN" sz="3600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 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的单个分子的平均总动能</a:t>
            </a:r>
          </a:p>
        </p:txBody>
      </p:sp>
      <p:graphicFrame>
        <p:nvGraphicFramePr>
          <p:cNvPr id="802831" name="Object 15"/>
          <p:cNvGraphicFramePr>
            <a:graphicFrameLocks noChangeAspect="1"/>
          </p:cNvGraphicFramePr>
          <p:nvPr/>
        </p:nvGraphicFramePr>
        <p:xfrm>
          <a:off x="3370265" y="2276477"/>
          <a:ext cx="14176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3" name="Equation" r:id="rId5" imgW="647640" imgH="393480" progId="Equation.DSMT4">
                  <p:embed/>
                </p:oleObj>
              </mc:Choice>
              <mc:Fallback>
                <p:oleObj name="Equation" r:id="rId5" imgW="64764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5" y="2276477"/>
                        <a:ext cx="1417637" cy="862013"/>
                      </a:xfrm>
                      <a:prstGeom prst="rect">
                        <a:avLst/>
                      </a:prstGeom>
                      <a:noFill/>
                      <a:ln w="57150" cmpd="thinThick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1979615" y="371633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单原子分子：</a:t>
            </a:r>
          </a:p>
        </p:txBody>
      </p:sp>
      <p:graphicFrame>
        <p:nvGraphicFramePr>
          <p:cNvPr id="802833" name="Object 17"/>
          <p:cNvGraphicFramePr>
            <a:graphicFrameLocks noChangeAspect="1"/>
          </p:cNvGraphicFramePr>
          <p:nvPr/>
        </p:nvGraphicFramePr>
        <p:xfrm>
          <a:off x="3922715" y="3429000"/>
          <a:ext cx="14827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4" name="公式" r:id="rId7" imgW="647640" imgH="393480" progId="Equation.3">
                  <p:embed/>
                </p:oleObj>
              </mc:Choice>
              <mc:Fallback>
                <p:oleObj name="公式" r:id="rId7" imgW="64764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5" y="3429000"/>
                        <a:ext cx="14827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1979615" y="449897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双原子分子：</a:t>
            </a:r>
          </a:p>
        </p:txBody>
      </p:sp>
      <p:graphicFrame>
        <p:nvGraphicFramePr>
          <p:cNvPr id="802835" name="Object 19"/>
          <p:cNvGraphicFramePr>
            <a:graphicFrameLocks noChangeAspect="1"/>
          </p:cNvGraphicFramePr>
          <p:nvPr/>
        </p:nvGraphicFramePr>
        <p:xfrm>
          <a:off x="3922715" y="4283075"/>
          <a:ext cx="15128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5" name="公式" r:id="rId9" imgW="647640" imgH="393480" progId="Equation.3">
                  <p:embed/>
                </p:oleObj>
              </mc:Choice>
              <mc:Fallback>
                <p:oleObj name="公式" r:id="rId9" imgW="64764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5" y="4283075"/>
                        <a:ext cx="151288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973265" y="544512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多原子分子：</a:t>
            </a:r>
          </a:p>
        </p:txBody>
      </p:sp>
      <p:graphicFrame>
        <p:nvGraphicFramePr>
          <p:cNvPr id="802837" name="Object 21"/>
          <p:cNvGraphicFramePr>
            <a:graphicFrameLocks noChangeAspect="1"/>
          </p:cNvGraphicFramePr>
          <p:nvPr/>
        </p:nvGraphicFramePr>
        <p:xfrm>
          <a:off x="3924300" y="5218115"/>
          <a:ext cx="15573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6" name="公式" r:id="rId11" imgW="647640" imgH="393480" progId="Equation.3">
                  <p:embed/>
                </p:oleObj>
              </mc:Choice>
              <mc:Fallback>
                <p:oleObj name="公式" r:id="rId11" imgW="64764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218115"/>
                        <a:ext cx="155733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822612" y="3429000"/>
            <a:ext cx="4536315" cy="2808195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prstDash val="lgDas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56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0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0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0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0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30" grpId="0"/>
      <p:bldP spid="802832" grpId="0"/>
      <p:bldP spid="802834" grpId="0"/>
      <p:bldP spid="80283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2476573" y="123429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7.5.3 </a:t>
            </a:r>
            <a:r>
              <a:rPr kumimoji="1"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理想气体的内能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351707" y="1729642"/>
            <a:ext cx="76676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理想气体模型：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分子间</a:t>
            </a:r>
            <a:r>
              <a:rPr lang="zh-CN" altLang="en-US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无相互作用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无相互作用势能；刚性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分子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，无振动自由度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-65430" y="2735263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刚性分子理想气体内能 </a:t>
            </a:r>
          </a:p>
        </p:txBody>
      </p:sp>
      <p:sp>
        <p:nvSpPr>
          <p:cNvPr id="735238" name="Text Box 6"/>
          <p:cNvSpPr txBox="1">
            <a:spLocks noChangeArrowheads="1"/>
          </p:cNvSpPr>
          <p:nvPr/>
        </p:nvSpPr>
        <p:spPr bwMode="auto">
          <a:xfrm>
            <a:off x="1691556" y="3421063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1 mol</a:t>
            </a:r>
          </a:p>
        </p:txBody>
      </p:sp>
      <p:graphicFrame>
        <p:nvGraphicFramePr>
          <p:cNvPr id="735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15017"/>
              </p:ext>
            </p:extLst>
          </p:nvPr>
        </p:nvGraphicFramePr>
        <p:xfrm>
          <a:off x="3275881" y="3517900"/>
          <a:ext cx="9540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6" name="公式" r:id="rId4" imgW="419040" imgH="228600" progId="Equation.3">
                  <p:embed/>
                </p:oleObj>
              </mc:Choice>
              <mc:Fallback>
                <p:oleObj name="公式" r:id="rId4" imgW="41904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81" y="3517900"/>
                        <a:ext cx="9540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202544"/>
              </p:ext>
            </p:extLst>
          </p:nvPr>
        </p:nvGraphicFramePr>
        <p:xfrm>
          <a:off x="5257079" y="3357563"/>
          <a:ext cx="11160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7" name="公式" r:id="rId6" imgW="495000" imgH="393480" progId="Equation.3">
                  <p:embed/>
                </p:oleObj>
              </mc:Choice>
              <mc:Fallback>
                <p:oleObj name="公式" r:id="rId6" imgW="4950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079" y="3357563"/>
                        <a:ext cx="11160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1" name="Text Box 9"/>
          <p:cNvSpPr txBox="1">
            <a:spLocks noChangeArrowheads="1"/>
          </p:cNvSpPr>
          <p:nvPr/>
        </p:nvSpPr>
        <p:spPr bwMode="auto">
          <a:xfrm>
            <a:off x="1543123" y="4437857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Symbol" panose="05050102010706020507" pitchFamily="18" charset="2"/>
                <a:ea typeface="黑体" panose="02010609060101010101" pitchFamily="49" charset="-122"/>
                <a:sym typeface="Symbol" panose="05050102010706020507" pitchFamily="18" charset="2"/>
              </a:rPr>
              <a:t></a:t>
            </a:r>
            <a:r>
              <a:rPr lang="en-US" altLang="zh-CN" sz="2400" i="1">
                <a:latin typeface="Symbol" panose="05050102010706020507" pitchFamily="18" charset="2"/>
                <a:ea typeface="黑体" panose="02010609060101010101" pitchFamily="49" charset="-122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mol</a:t>
            </a:r>
          </a:p>
        </p:txBody>
      </p:sp>
      <p:graphicFrame>
        <p:nvGraphicFramePr>
          <p:cNvPr id="7352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348856"/>
              </p:ext>
            </p:extLst>
          </p:nvPr>
        </p:nvGraphicFramePr>
        <p:xfrm>
          <a:off x="3044006" y="4362450"/>
          <a:ext cx="286543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8" name="Equation" r:id="rId8" imgW="1231560" imgH="342720" progId="Equation.DSMT4">
                  <p:embed/>
                </p:oleObj>
              </mc:Choice>
              <mc:Fallback>
                <p:oleObj name="Equation" r:id="rId8" imgW="123156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006" y="4362450"/>
                        <a:ext cx="2865437" cy="801687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4" name="Text Box 12"/>
          <p:cNvSpPr txBox="1">
            <a:spLocks noChangeArrowheads="1"/>
          </p:cNvSpPr>
          <p:nvPr/>
        </p:nvSpPr>
        <p:spPr bwMode="auto">
          <a:xfrm>
            <a:off x="244548" y="496145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内能的改变量</a:t>
            </a:r>
          </a:p>
        </p:txBody>
      </p:sp>
      <p:graphicFrame>
        <p:nvGraphicFramePr>
          <p:cNvPr id="7352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74741"/>
              </p:ext>
            </p:extLst>
          </p:nvPr>
        </p:nvGraphicFramePr>
        <p:xfrm>
          <a:off x="1659213" y="5298281"/>
          <a:ext cx="1809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89" name="Equation" r:id="rId10" imgW="888840" imgH="342720" progId="Equation.DSMT4">
                  <p:embed/>
                </p:oleObj>
              </mc:Choice>
              <mc:Fallback>
                <p:oleObj name="Equation" r:id="rId10" imgW="88884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213" y="5298281"/>
                        <a:ext cx="18097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B4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1620118" y="6092825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理想气体内能是温度的</a:t>
            </a:r>
            <a:r>
              <a:rPr kumimoji="1" lang="zh-CN" altLang="en-US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单值函数</a:t>
            </a:r>
          </a:p>
        </p:txBody>
      </p:sp>
      <p:sp>
        <p:nvSpPr>
          <p:cNvPr id="735259" name="Text Box 27"/>
          <p:cNvSpPr txBox="1">
            <a:spLocks noChangeArrowheads="1"/>
          </p:cNvSpPr>
          <p:nvPr/>
        </p:nvSpPr>
        <p:spPr bwMode="auto">
          <a:xfrm>
            <a:off x="130204" y="695075"/>
            <a:ext cx="903631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理想气体内所有分子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各种形式的动能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（平动、转动和振动动能）以及分子间、分子内各原子间的</a:t>
            </a:r>
            <a:r>
              <a:rPr kumimoji="1" lang="zh-CN" altLang="en-US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相互作用势能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的总和，称为</a:t>
            </a:r>
            <a:r>
              <a:rPr kumimoji="1"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内能</a:t>
            </a:r>
          </a:p>
        </p:txBody>
      </p:sp>
      <p:graphicFrame>
        <p:nvGraphicFramePr>
          <p:cNvPr id="7352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47693"/>
              </p:ext>
            </p:extLst>
          </p:nvPr>
        </p:nvGraphicFramePr>
        <p:xfrm>
          <a:off x="3205616" y="2745611"/>
          <a:ext cx="4778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0" name="公式" r:id="rId12" imgW="228600" imgH="241200" progId="Equation.3">
                  <p:embed/>
                </p:oleObj>
              </mc:Choice>
              <mc:Fallback>
                <p:oleObj name="公式" r:id="rId12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616" y="2745611"/>
                        <a:ext cx="4778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6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881231"/>
              </p:ext>
            </p:extLst>
          </p:nvPr>
        </p:nvGraphicFramePr>
        <p:xfrm>
          <a:off x="3745364" y="2745611"/>
          <a:ext cx="6842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1" name="公式" r:id="rId14" imgW="317160" imgH="228600" progId="Equation.3">
                  <p:embed/>
                </p:oleObj>
              </mc:Choice>
              <mc:Fallback>
                <p:oleObj name="公式" r:id="rId14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364" y="2745611"/>
                        <a:ext cx="6842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6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449959"/>
              </p:ext>
            </p:extLst>
          </p:nvPr>
        </p:nvGraphicFramePr>
        <p:xfrm>
          <a:off x="4166468" y="3571875"/>
          <a:ext cx="5191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2" name="公式" r:id="rId16" imgW="228600" imgH="215640" progId="Equation.3">
                  <p:embed/>
                </p:oleObj>
              </mc:Choice>
              <mc:Fallback>
                <p:oleObj name="公式" r:id="rId16" imgW="22860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468" y="3571875"/>
                        <a:ext cx="5191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240493"/>
              </p:ext>
            </p:extLst>
          </p:nvPr>
        </p:nvGraphicFramePr>
        <p:xfrm>
          <a:off x="4610968" y="3357565"/>
          <a:ext cx="7540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3" name="公式" r:id="rId18" imgW="330120" imgH="393480" progId="Equation.3">
                  <p:embed/>
                </p:oleObj>
              </mc:Choice>
              <mc:Fallback>
                <p:oleObj name="公式" r:id="rId18" imgW="33012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968" y="3357565"/>
                        <a:ext cx="754063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293988"/>
              </p:ext>
            </p:extLst>
          </p:nvPr>
        </p:nvGraphicFramePr>
        <p:xfrm>
          <a:off x="4448626" y="2801173"/>
          <a:ext cx="7937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4" name="公式" r:id="rId20" imgW="368280" imgH="241200" progId="Equation.3">
                  <p:embed/>
                </p:oleObj>
              </mc:Choice>
              <mc:Fallback>
                <p:oleObj name="公式" r:id="rId20" imgW="368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626" y="2801173"/>
                        <a:ext cx="7937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116178"/>
              </p:ext>
            </p:extLst>
          </p:nvPr>
        </p:nvGraphicFramePr>
        <p:xfrm>
          <a:off x="5209041" y="2801173"/>
          <a:ext cx="8207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5" name="公式" r:id="rId22" imgW="380880" imgH="241200" progId="Equation.3">
                  <p:embed/>
                </p:oleObj>
              </mc:Choice>
              <mc:Fallback>
                <p:oleObj name="公式" r:id="rId22" imgW="380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041" y="2801173"/>
                        <a:ext cx="8207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663540"/>
              </p:ext>
            </p:extLst>
          </p:nvPr>
        </p:nvGraphicFramePr>
        <p:xfrm>
          <a:off x="6238155" y="2701132"/>
          <a:ext cx="18986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6" name="公式" r:id="rId24" imgW="495000" imgH="164880" progId="Equation.3">
                  <p:embed/>
                </p:oleObj>
              </mc:Choice>
              <mc:Fallback>
                <p:oleObj name="公式" r:id="rId24" imgW="495000" imgH="164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155" y="2701132"/>
                        <a:ext cx="18986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694166" y="3204704"/>
            <a:ext cx="1731564" cy="734342"/>
            <a:chOff x="9091613" y="3212985"/>
            <a:chExt cx="1731564" cy="734342"/>
          </a:xfrm>
        </p:grpSpPr>
        <p:sp>
          <p:nvSpPr>
            <p:cNvPr id="5" name="矩形 4"/>
            <p:cNvSpPr/>
            <p:nvPr/>
          </p:nvSpPr>
          <p:spPr>
            <a:xfrm>
              <a:off x="9091613" y="3485662"/>
              <a:ext cx="17315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平动自由度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H="1" flipV="1">
              <a:off x="9552240" y="3212985"/>
              <a:ext cx="94999" cy="35889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7286782" y="2169525"/>
            <a:ext cx="1731564" cy="706306"/>
            <a:chOff x="9838538" y="2157543"/>
            <a:chExt cx="1731564" cy="706306"/>
          </a:xfrm>
        </p:grpSpPr>
        <p:sp>
          <p:nvSpPr>
            <p:cNvPr id="10" name="矩形 9"/>
            <p:cNvSpPr/>
            <p:nvPr/>
          </p:nvSpPr>
          <p:spPr>
            <a:xfrm>
              <a:off x="9838538" y="2157543"/>
              <a:ext cx="17315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转动自由度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H="1">
              <a:off x="10379076" y="2556706"/>
              <a:ext cx="325244" cy="307143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401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3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73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7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/>
      <p:bldP spid="735236" grpId="0"/>
      <p:bldP spid="735237" grpId="0"/>
      <p:bldP spid="735238" grpId="0"/>
      <p:bldP spid="735241" grpId="0"/>
      <p:bldP spid="735244" grpId="0"/>
      <p:bldP spid="735246" grpId="0"/>
      <p:bldP spid="7352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Text Box 2"/>
          <p:cNvSpPr txBox="1">
            <a:spLocks noChangeArrowheads="1"/>
          </p:cNvSpPr>
          <p:nvPr/>
        </p:nvSpPr>
        <p:spPr bwMode="auto">
          <a:xfrm>
            <a:off x="339532" y="324892"/>
            <a:ext cx="7488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7-5:</a:t>
            </a:r>
            <a:r>
              <a:rPr kumimoji="1" lang="en-US" altLang="zh-CN" sz="24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摩尔氧气 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视为理想气体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) 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，温度为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27</a:t>
            </a:r>
            <a:r>
              <a:rPr kumimoji="1" lang="en-US" altLang="zh-CN" dirty="0">
                <a:latin typeface="Arial" charset="0"/>
              </a:rPr>
              <a:t>℃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                                                 </a:t>
            </a:r>
          </a:p>
        </p:txBody>
      </p:sp>
      <p:sp>
        <p:nvSpPr>
          <p:cNvPr id="7181" name="Text Box 3"/>
          <p:cNvSpPr txBox="1">
            <a:spLocks noChangeArrowheads="1"/>
          </p:cNvSpPr>
          <p:nvPr/>
        </p:nvSpPr>
        <p:spPr bwMode="auto">
          <a:xfrm>
            <a:off x="15682" y="974182"/>
            <a:ext cx="916463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）一个氧分子的平均平动动能、平均转动动能和平均总动能；（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摩尔氧气的内能、平动动能和转动动能</a:t>
            </a:r>
          </a:p>
          <a:p>
            <a:pPr eaLnBrk="1" hangingPunct="1"/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）若温度升高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1℃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时，其内能增加多少</a:t>
            </a:r>
          </a:p>
          <a:p>
            <a:pPr eaLnBrk="1" hangingPunct="1">
              <a:spcBef>
                <a:spcPct val="25000"/>
              </a:spcBef>
            </a:pPr>
            <a:endParaRPr kumimoji="1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555433" y="2439442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）解</a:t>
            </a:r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kumimoji="1" lang="en-US" altLang="zh-CN" sz="24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3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927989"/>
              </p:ext>
            </p:extLst>
          </p:nvPr>
        </p:nvGraphicFramePr>
        <p:xfrm>
          <a:off x="3108132" y="3014117"/>
          <a:ext cx="13398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0" name="公式" r:id="rId4" imgW="647640" imgH="393480" progId="Equation.3">
                  <p:embed/>
                </p:oleObj>
              </mc:Choice>
              <mc:Fallback>
                <p:oleObj name="公式" r:id="rId4" imgW="64764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132" y="3014117"/>
                        <a:ext cx="133985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8818"/>
              </p:ext>
            </p:extLst>
          </p:nvPr>
        </p:nvGraphicFramePr>
        <p:xfrm>
          <a:off x="3098609" y="5535067"/>
          <a:ext cx="12731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1" name="公式" r:id="rId6" imgW="622080" imgH="393480" progId="Equation.3">
                  <p:embed/>
                </p:oleObj>
              </mc:Choice>
              <mc:Fallback>
                <p:oleObj name="公式" r:id="rId6" imgW="62208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609" y="5535067"/>
                        <a:ext cx="12731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626870" y="3158580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平均平动动能</a:t>
            </a:r>
          </a:p>
        </p:txBody>
      </p:sp>
      <p:graphicFrame>
        <p:nvGraphicFramePr>
          <p:cNvPr id="7373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465546"/>
              </p:ext>
            </p:extLst>
          </p:nvPr>
        </p:nvGraphicFramePr>
        <p:xfrm>
          <a:off x="4371784" y="3014117"/>
          <a:ext cx="37814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2" name="公式" r:id="rId8" imgW="1828800" imgH="393480" progId="Equation.3">
                  <p:embed/>
                </p:oleObj>
              </mc:Choice>
              <mc:Fallback>
                <p:oleObj name="公式" r:id="rId8" imgW="1828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784" y="3014117"/>
                        <a:ext cx="37814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373201"/>
              </p:ext>
            </p:extLst>
          </p:nvPr>
        </p:nvGraphicFramePr>
        <p:xfrm>
          <a:off x="4371782" y="3950744"/>
          <a:ext cx="21526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3" name="公式" r:id="rId10" imgW="1041120" imgH="228600" progId="Equation.3">
                  <p:embed/>
                </p:oleObj>
              </mc:Choice>
              <mc:Fallback>
                <p:oleObj name="公式" r:id="rId10" imgW="104112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782" y="3950744"/>
                        <a:ext cx="21526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402092"/>
              </p:ext>
            </p:extLst>
          </p:nvPr>
        </p:nvGraphicFramePr>
        <p:xfrm>
          <a:off x="3108132" y="4598442"/>
          <a:ext cx="13652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4" name="公式" r:id="rId12" imgW="660240" imgH="393480" progId="Equation.3">
                  <p:embed/>
                </p:oleObj>
              </mc:Choice>
              <mc:Fallback>
                <p:oleObj name="公式" r:id="rId12" imgW="66024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132" y="4598442"/>
                        <a:ext cx="136525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332810"/>
              </p:ext>
            </p:extLst>
          </p:nvPr>
        </p:nvGraphicFramePr>
        <p:xfrm>
          <a:off x="4443220" y="4719094"/>
          <a:ext cx="2178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5" name="公式" r:id="rId14" imgW="1054080" imgH="228600" progId="Equation.3">
                  <p:embed/>
                </p:oleObj>
              </mc:Choice>
              <mc:Fallback>
                <p:oleObj name="公式" r:id="rId14" imgW="105408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220" y="4719094"/>
                        <a:ext cx="21780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09" name="Text Box 29"/>
          <p:cNvSpPr txBox="1">
            <a:spLocks noChangeArrowheads="1"/>
          </p:cNvSpPr>
          <p:nvPr/>
        </p:nvSpPr>
        <p:spPr bwMode="auto">
          <a:xfrm>
            <a:off x="555432" y="4598442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平均转动动能</a:t>
            </a:r>
          </a:p>
        </p:txBody>
      </p:sp>
      <p:sp>
        <p:nvSpPr>
          <p:cNvPr id="737310" name="Text Box 30"/>
          <p:cNvSpPr txBox="1">
            <a:spLocks noChangeArrowheads="1"/>
          </p:cNvSpPr>
          <p:nvPr/>
        </p:nvSpPr>
        <p:spPr bwMode="auto">
          <a:xfrm>
            <a:off x="555432" y="5744617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平均总动能</a:t>
            </a:r>
          </a:p>
        </p:txBody>
      </p:sp>
      <p:graphicFrame>
        <p:nvGraphicFramePr>
          <p:cNvPr id="7373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504233"/>
              </p:ext>
            </p:extLst>
          </p:nvPr>
        </p:nvGraphicFramePr>
        <p:xfrm>
          <a:off x="4443220" y="5728744"/>
          <a:ext cx="21256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6" name="公式" r:id="rId16" imgW="1028520" imgH="228600" progId="Equation.3">
                  <p:embed/>
                </p:oleObj>
              </mc:Choice>
              <mc:Fallback>
                <p:oleObj name="公式" r:id="rId16" imgW="102852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220" y="5728744"/>
                        <a:ext cx="21256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743980"/>
              </p:ext>
            </p:extLst>
          </p:nvPr>
        </p:nvGraphicFramePr>
        <p:xfrm>
          <a:off x="1274570" y="3663407"/>
          <a:ext cx="9572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7" name="公式" r:id="rId18" imgW="317160" imgH="177480" progId="Equation.3">
                  <p:embed/>
                </p:oleObj>
              </mc:Choice>
              <mc:Fallback>
                <p:oleObj name="公式" r:id="rId18" imgW="31716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570" y="3663407"/>
                        <a:ext cx="957262" cy="53498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0995"/>
              </p:ext>
            </p:extLst>
          </p:nvPr>
        </p:nvGraphicFramePr>
        <p:xfrm>
          <a:off x="1093595" y="4977857"/>
          <a:ext cx="10334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8" name="公式" r:id="rId20" imgW="342720" imgH="164880" progId="Equation.3">
                  <p:embed/>
                </p:oleObj>
              </mc:Choice>
              <mc:Fallback>
                <p:oleObj name="公式" r:id="rId20" imgW="342720" imgH="164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595" y="4977857"/>
                        <a:ext cx="1033462" cy="49688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254255"/>
              </p:ext>
            </p:extLst>
          </p:nvPr>
        </p:nvGraphicFramePr>
        <p:xfrm>
          <a:off x="2066734" y="2366417"/>
          <a:ext cx="21447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9" name="公式" r:id="rId22" imgW="711000" imgH="177480" progId="Equation.3">
                  <p:embed/>
                </p:oleObj>
              </mc:Choice>
              <mc:Fallback>
                <p:oleObj name="公式" r:id="rId22" imgW="71100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734" y="2366417"/>
                        <a:ext cx="2144713" cy="53498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193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3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3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3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3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3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3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3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3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3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3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5" grpId="0"/>
      <p:bldP spid="737298" grpId="0"/>
      <p:bldP spid="737309" grpId="0"/>
      <p:bldP spid="7373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Text Box 2"/>
          <p:cNvSpPr txBox="1">
            <a:spLocks noChangeArrowheads="1"/>
          </p:cNvSpPr>
          <p:nvPr/>
        </p:nvSpPr>
        <p:spPr bwMode="auto">
          <a:xfrm>
            <a:off x="323850" y="234950"/>
            <a:ext cx="7488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7-5:</a:t>
            </a:r>
            <a:r>
              <a:rPr kumimoji="1" lang="en-US" altLang="zh-CN" sz="24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摩尔数氧气 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视为理想气体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) 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，温度为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27</a:t>
            </a:r>
            <a:r>
              <a:rPr kumimoji="1" lang="en-US" altLang="zh-CN">
                <a:latin typeface="Arial" charset="0"/>
              </a:rPr>
              <a:t>℃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                                                   </a:t>
            </a:r>
          </a:p>
        </p:txBody>
      </p:sp>
      <p:sp>
        <p:nvSpPr>
          <p:cNvPr id="8206" name="Text Box 3"/>
          <p:cNvSpPr txBox="1">
            <a:spLocks noChangeArrowheads="1"/>
          </p:cNvSpPr>
          <p:nvPr/>
        </p:nvSpPr>
        <p:spPr bwMode="auto">
          <a:xfrm>
            <a:off x="160340" y="836613"/>
            <a:ext cx="91646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摩尔氧气的内能、平动动能和转动动能</a:t>
            </a:r>
          </a:p>
          <a:p>
            <a:pPr eaLnBrk="1" hangingPunct="1">
              <a:spcBef>
                <a:spcPct val="25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）若温度升高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1℃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时，其内能增加多少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323850" y="1989138"/>
            <a:ext cx="596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）解</a:t>
            </a:r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en-US" altLang="zh-CN" sz="24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kumimoji="1" lang="en-US" altLang="zh-CN" sz="24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90533" name="Object 5"/>
          <p:cNvGraphicFramePr>
            <a:graphicFrameLocks noChangeAspect="1"/>
          </p:cNvGraphicFramePr>
          <p:nvPr/>
        </p:nvGraphicFramePr>
        <p:xfrm>
          <a:off x="3259138" y="2420940"/>
          <a:ext cx="131286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2" name="公式" r:id="rId4" imgW="634680" imgH="393480" progId="Equation.3">
                  <p:embed/>
                </p:oleObj>
              </mc:Choice>
              <mc:Fallback>
                <p:oleObj name="公式" r:id="rId4" imgW="63468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2420940"/>
                        <a:ext cx="131286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35" name="Object 7"/>
          <p:cNvGraphicFramePr>
            <a:graphicFrameLocks noChangeAspect="1"/>
          </p:cNvGraphicFramePr>
          <p:nvPr/>
        </p:nvGraphicFramePr>
        <p:xfrm>
          <a:off x="2662238" y="4508500"/>
          <a:ext cx="14525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3" name="公式" r:id="rId6" imgW="711000" imgH="393480" progId="Equation.3">
                  <p:embed/>
                </p:oleObj>
              </mc:Choice>
              <mc:Fallback>
                <p:oleObj name="公式" r:id="rId6" imgW="7110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508500"/>
                        <a:ext cx="145256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37" name="Text Box 9"/>
          <p:cNvSpPr txBox="1">
            <a:spLocks noChangeArrowheads="1"/>
          </p:cNvSpPr>
          <p:nvPr/>
        </p:nvSpPr>
        <p:spPr bwMode="auto">
          <a:xfrm>
            <a:off x="684213" y="2565400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1mol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氧气的内能</a:t>
            </a:r>
          </a:p>
        </p:txBody>
      </p:sp>
      <p:graphicFrame>
        <p:nvGraphicFramePr>
          <p:cNvPr id="790538" name="Object 10"/>
          <p:cNvGraphicFramePr>
            <a:graphicFrameLocks noChangeAspect="1"/>
          </p:cNvGraphicFramePr>
          <p:nvPr/>
        </p:nvGraphicFramePr>
        <p:xfrm>
          <a:off x="4716463" y="2420940"/>
          <a:ext cx="288766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4" name="公式" r:id="rId8" imgW="1396800" imgH="393480" progId="Equation.3">
                  <p:embed/>
                </p:oleObj>
              </mc:Choice>
              <mc:Fallback>
                <p:oleObj name="公式" r:id="rId8" imgW="1396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420940"/>
                        <a:ext cx="288766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39" name="Object 11"/>
          <p:cNvGraphicFramePr>
            <a:graphicFrameLocks noChangeAspect="1"/>
          </p:cNvGraphicFramePr>
          <p:nvPr/>
        </p:nvGraphicFramePr>
        <p:xfrm>
          <a:off x="4737100" y="3213102"/>
          <a:ext cx="19954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5" name="公式" r:id="rId10" imgW="965160" imgH="228600" progId="Equation.3">
                  <p:embed/>
                </p:oleObj>
              </mc:Choice>
              <mc:Fallback>
                <p:oleObj name="公式" r:id="rId10" imgW="96516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213102"/>
                        <a:ext cx="19954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0" name="Object 12"/>
          <p:cNvGraphicFramePr>
            <a:graphicFrameLocks noChangeAspect="1"/>
          </p:cNvGraphicFramePr>
          <p:nvPr/>
        </p:nvGraphicFramePr>
        <p:xfrm>
          <a:off x="2647950" y="3716340"/>
          <a:ext cx="14684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6" name="公式" r:id="rId12" imgW="711000" imgH="393480" progId="Equation.3">
                  <p:embed/>
                </p:oleObj>
              </mc:Choice>
              <mc:Fallback>
                <p:oleObj name="公式" r:id="rId12" imgW="7110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3716340"/>
                        <a:ext cx="146843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1" name="Object 13"/>
          <p:cNvGraphicFramePr>
            <a:graphicFrameLocks noChangeAspect="1"/>
          </p:cNvGraphicFramePr>
          <p:nvPr/>
        </p:nvGraphicFramePr>
        <p:xfrm>
          <a:off x="4302125" y="3883027"/>
          <a:ext cx="19954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7" name="公式" r:id="rId14" imgW="965160" imgH="228600" progId="Equation.3">
                  <p:embed/>
                </p:oleObj>
              </mc:Choice>
              <mc:Fallback>
                <p:oleObj name="公式" r:id="rId14" imgW="96516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3883027"/>
                        <a:ext cx="19954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42" name="Text Box 14"/>
          <p:cNvSpPr txBox="1">
            <a:spLocks noChangeArrowheads="1"/>
          </p:cNvSpPr>
          <p:nvPr/>
        </p:nvSpPr>
        <p:spPr bwMode="auto">
          <a:xfrm>
            <a:off x="1042988" y="3789363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平动动能</a:t>
            </a:r>
          </a:p>
        </p:txBody>
      </p:sp>
      <p:sp>
        <p:nvSpPr>
          <p:cNvPr id="790543" name="Text Box 15"/>
          <p:cNvSpPr txBox="1">
            <a:spLocks noChangeArrowheads="1"/>
          </p:cNvSpPr>
          <p:nvPr/>
        </p:nvSpPr>
        <p:spPr bwMode="auto">
          <a:xfrm>
            <a:off x="1000125" y="4581525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转动动能</a:t>
            </a:r>
          </a:p>
        </p:txBody>
      </p:sp>
      <p:graphicFrame>
        <p:nvGraphicFramePr>
          <p:cNvPr id="790544" name="Object 16"/>
          <p:cNvGraphicFramePr>
            <a:graphicFrameLocks noChangeAspect="1"/>
          </p:cNvGraphicFramePr>
          <p:nvPr/>
        </p:nvGraphicFramePr>
        <p:xfrm>
          <a:off x="4284665" y="4652965"/>
          <a:ext cx="19954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8" name="公式" r:id="rId16" imgW="965160" imgH="228600" progId="Equation.3">
                  <p:embed/>
                </p:oleObj>
              </mc:Choice>
              <mc:Fallback>
                <p:oleObj name="公式" r:id="rId16" imgW="96516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5" y="4652965"/>
                        <a:ext cx="19954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45" name="Text Box 17"/>
          <p:cNvSpPr txBox="1">
            <a:spLocks noChangeArrowheads="1"/>
          </p:cNvSpPr>
          <p:nvPr/>
        </p:nvSpPr>
        <p:spPr bwMode="auto">
          <a:xfrm>
            <a:off x="2" y="5445125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）解</a:t>
            </a:r>
            <a:r>
              <a:rPr kumimoji="1"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kumimoji="1" lang="en-US" altLang="zh-CN" sz="24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90546" name="Object 18"/>
          <p:cNvGraphicFramePr>
            <a:graphicFrameLocks noChangeAspect="1"/>
          </p:cNvGraphicFramePr>
          <p:nvPr/>
        </p:nvGraphicFramePr>
        <p:xfrm>
          <a:off x="1258888" y="5661025"/>
          <a:ext cx="168116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9" name="公式" r:id="rId18" imgW="812520" imgH="393480" progId="Equation.3">
                  <p:embed/>
                </p:oleObj>
              </mc:Choice>
              <mc:Fallback>
                <p:oleObj name="公式" r:id="rId18" imgW="81252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61025"/>
                        <a:ext cx="1681162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8" name="Object 20"/>
          <p:cNvGraphicFramePr>
            <a:graphicFrameLocks noChangeAspect="1"/>
          </p:cNvGraphicFramePr>
          <p:nvPr/>
        </p:nvGraphicFramePr>
        <p:xfrm>
          <a:off x="2987677" y="5638800"/>
          <a:ext cx="17065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0" name="公式" r:id="rId20" imgW="825480" imgH="393480" progId="Equation.3">
                  <p:embed/>
                </p:oleObj>
              </mc:Choice>
              <mc:Fallback>
                <p:oleObj name="公式" r:id="rId20" imgW="82548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7" y="5638800"/>
                        <a:ext cx="1706563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9" name="Object 21"/>
          <p:cNvGraphicFramePr>
            <a:graphicFrameLocks noChangeAspect="1"/>
          </p:cNvGraphicFramePr>
          <p:nvPr/>
        </p:nvGraphicFramePr>
        <p:xfrm>
          <a:off x="4984752" y="5857875"/>
          <a:ext cx="13128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1" name="公式" r:id="rId22" imgW="634680" imgH="203040" progId="Equation.3">
                  <p:embed/>
                </p:oleObj>
              </mc:Choice>
              <mc:Fallback>
                <p:oleObj name="公式" r:id="rId22" imgW="63468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2" y="5857875"/>
                        <a:ext cx="13128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00309"/>
              </p:ext>
            </p:extLst>
          </p:nvPr>
        </p:nvGraphicFramePr>
        <p:xfrm>
          <a:off x="7324726" y="895350"/>
          <a:ext cx="15081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2" name="Equation" r:id="rId24" imgW="647640" imgH="342720" progId="Equation.DSMT4">
                  <p:embed/>
                </p:oleObj>
              </mc:Choice>
              <mc:Fallback>
                <p:oleObj name="Equation" r:id="rId24" imgW="64764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6" y="895350"/>
                        <a:ext cx="1508125" cy="800100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151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9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9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9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9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9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9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9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9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9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2" grpId="0"/>
      <p:bldP spid="790537" grpId="0"/>
      <p:bldP spid="790542" grpId="0"/>
      <p:bldP spid="790543" grpId="0"/>
      <p:bldP spid="7905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250827" y="2214563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解</a:t>
            </a:r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（</a:t>
            </a:r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kumimoji="1" lang="en-US" altLang="zh-CN" sz="24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9241" name="组合 16"/>
          <p:cNvGrpSpPr>
            <a:grpSpLocks/>
          </p:cNvGrpSpPr>
          <p:nvPr/>
        </p:nvGrpSpPr>
        <p:grpSpPr bwMode="auto">
          <a:xfrm>
            <a:off x="-107950" y="234952"/>
            <a:ext cx="8928100" cy="1698625"/>
            <a:chOff x="-108520" y="234950"/>
            <a:chExt cx="8928491" cy="1697927"/>
          </a:xfrm>
        </p:grpSpPr>
        <p:sp>
          <p:nvSpPr>
            <p:cNvPr id="737282" name="Text Box 2"/>
            <p:cNvSpPr txBox="1">
              <a:spLocks noChangeArrowheads="1"/>
            </p:cNvSpPr>
            <p:nvPr/>
          </p:nvSpPr>
          <p:spPr bwMode="auto">
            <a:xfrm>
              <a:off x="323299" y="234950"/>
              <a:ext cx="8496672" cy="4617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练习</a:t>
              </a:r>
              <a:r>
                <a:rPr kumimoji="1" lang="en-US" altLang="zh-CN" sz="240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1:</a:t>
              </a:r>
              <a:r>
                <a:rPr kumimoji="1" lang="en-US" altLang="zh-CN" sz="2400" smtClean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zh-CN" altLang="en-US" sz="2400" dirty="0">
                  <a:latin typeface="黑体" pitchFamily="2" charset="-122"/>
                  <a:ea typeface="黑体" pitchFamily="2" charset="-122"/>
                </a:rPr>
                <a:t>分别计算</a:t>
              </a:r>
              <a:r>
                <a:rPr kumimoji="1" lang="en-US" altLang="zh-CN" sz="2400" dirty="0">
                  <a:latin typeface="黑体" pitchFamily="2" charset="-122"/>
                  <a:ea typeface="黑体" pitchFamily="2" charset="-122"/>
                </a:rPr>
                <a:t>27</a:t>
              </a:r>
              <a:r>
                <a:rPr kumimoji="1" lang="en-US" altLang="zh-CN" dirty="0">
                  <a:latin typeface="Arial" charset="0"/>
                </a:rPr>
                <a:t>℃</a:t>
              </a:r>
              <a:r>
                <a:rPr kumimoji="1" lang="zh-CN" altLang="en-US" sz="2400" dirty="0">
                  <a:latin typeface="Arial" charset="0"/>
                </a:rPr>
                <a:t>时</a:t>
              </a:r>
              <a:r>
                <a:rPr kumimoji="1" lang="en-US" altLang="zh-CN" sz="2400" dirty="0">
                  <a:latin typeface="黑体" pitchFamily="2" charset="-122"/>
                  <a:ea typeface="黑体" pitchFamily="2" charset="-122"/>
                </a:rPr>
                <a:t>                                                   </a:t>
              </a:r>
            </a:p>
          </p:txBody>
        </p:sp>
        <p:sp>
          <p:nvSpPr>
            <p:cNvPr id="9247" name="Text Box 3"/>
            <p:cNvSpPr txBox="1">
              <a:spLocks noChangeArrowheads="1"/>
            </p:cNvSpPr>
            <p:nvPr/>
          </p:nvSpPr>
          <p:spPr bwMode="auto">
            <a:xfrm>
              <a:off x="-108520" y="692696"/>
              <a:ext cx="8696078" cy="1200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 1</a:t>
              </a: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摩尔数氧气的内能</a:t>
              </a:r>
              <a:r>
                <a:rPr kumimoji="1" lang="en-US" altLang="zh-CN" sz="2400" i="1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1" lang="en-US" altLang="zh-CN" sz="2400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； （</a:t>
              </a:r>
              <a:r>
                <a: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64</a:t>
              </a: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克氧气的内能</a:t>
              </a:r>
              <a:r>
                <a:rPr kumimoji="1" lang="en-US" altLang="zh-CN" sz="2400" i="1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kumimoji="1" lang="en-US" altLang="zh-CN" sz="2400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  <a:endPara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/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）每个氧气分子的平均动能   ；</a:t>
              </a:r>
              <a:endPara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/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）每个氧气分子的平均平动动能</a:t>
              </a:r>
              <a:endPara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38" name="Object 32"/>
            <p:cNvGraphicFramePr>
              <a:graphicFrameLocks noChangeAspect="1"/>
            </p:cNvGraphicFramePr>
            <p:nvPr/>
          </p:nvGraphicFramePr>
          <p:xfrm>
            <a:off x="4176347" y="980643"/>
            <a:ext cx="395288" cy="594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20" name="公式" r:id="rId4" imgW="152280" imgH="228600" progId="Equation.3">
                    <p:embed/>
                  </p:oleObj>
                </mc:Choice>
                <mc:Fallback>
                  <p:oleObj name="公式" r:id="rId4" imgW="15228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347" y="980643"/>
                          <a:ext cx="395288" cy="594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33"/>
            <p:cNvGraphicFramePr>
              <a:graphicFrameLocks noChangeAspect="1"/>
            </p:cNvGraphicFramePr>
            <p:nvPr/>
          </p:nvGraphicFramePr>
          <p:xfrm>
            <a:off x="4752238" y="1340642"/>
            <a:ext cx="395486" cy="592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21" name="公式" r:id="rId6" imgW="152280" imgH="228600" progId="Equation.3">
                    <p:embed/>
                  </p:oleObj>
                </mc:Choice>
                <mc:Fallback>
                  <p:oleObj name="公式" r:id="rId6" imgW="15228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238" y="1340642"/>
                          <a:ext cx="395486" cy="592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35"/>
          <p:cNvGraphicFramePr>
            <a:graphicFrameLocks noChangeAspect="1"/>
          </p:cNvGraphicFramePr>
          <p:nvPr/>
        </p:nvGraphicFramePr>
        <p:xfrm>
          <a:off x="1868490" y="2646365"/>
          <a:ext cx="139223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22" name="公式" r:id="rId8" imgW="672840" imgH="393480" progId="Equation.3">
                  <p:embed/>
                </p:oleObj>
              </mc:Choice>
              <mc:Fallback>
                <p:oleObj name="公式" r:id="rId8" imgW="67284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90" y="2646365"/>
                        <a:ext cx="1392237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539875" y="2214563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1mol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氧气的内能</a:t>
            </a:r>
          </a:p>
        </p:txBody>
      </p:sp>
      <p:graphicFrame>
        <p:nvGraphicFramePr>
          <p:cNvPr id="21" name="Object 36"/>
          <p:cNvGraphicFramePr>
            <a:graphicFrameLocks noChangeAspect="1"/>
          </p:cNvGraphicFramePr>
          <p:nvPr/>
        </p:nvGraphicFramePr>
        <p:xfrm>
          <a:off x="3268663" y="2624140"/>
          <a:ext cx="288766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23" name="公式" r:id="rId10" imgW="1396800" imgH="393480" progId="Equation.3">
                  <p:embed/>
                </p:oleObj>
              </mc:Choice>
              <mc:Fallback>
                <p:oleObj name="公式" r:id="rId10" imgW="13968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2624140"/>
                        <a:ext cx="288766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7"/>
          <p:cNvGraphicFramePr>
            <a:graphicFrameLocks noChangeAspect="1"/>
          </p:cNvGraphicFramePr>
          <p:nvPr/>
        </p:nvGraphicFramePr>
        <p:xfrm>
          <a:off x="6181725" y="2789240"/>
          <a:ext cx="1943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24" name="公式" r:id="rId12" imgW="939600" imgH="228600" progId="Equation.3">
                  <p:embed/>
                </p:oleObj>
              </mc:Choice>
              <mc:Fallback>
                <p:oleObj name="公式" r:id="rId12" imgW="9396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2789240"/>
                        <a:ext cx="1943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827088" y="3654425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kumimoji="1" lang="en-US" altLang="zh-CN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373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488787"/>
              </p:ext>
            </p:extLst>
          </p:nvPr>
        </p:nvGraphicFramePr>
        <p:xfrm>
          <a:off x="2132013" y="379095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25" name="Equation" r:id="rId14" imgW="177480" imgH="190440" progId="Equation.DSMT4">
                  <p:embed/>
                </p:oleObj>
              </mc:Choice>
              <mc:Fallback>
                <p:oleObj name="Equation" r:id="rId14" imgW="177480" imgH="1904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790950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004831"/>
              </p:ext>
            </p:extLst>
          </p:nvPr>
        </p:nvGraphicFramePr>
        <p:xfrm>
          <a:off x="2507457" y="3551239"/>
          <a:ext cx="15224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26" name="公式" r:id="rId16" imgW="736560" imgH="444240" progId="Equation.3">
                  <p:embed/>
                </p:oleObj>
              </mc:Choice>
              <mc:Fallback>
                <p:oleObj name="公式" r:id="rId16" imgW="73656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457" y="3551239"/>
                        <a:ext cx="152241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51399"/>
              </p:ext>
            </p:extLst>
          </p:nvPr>
        </p:nvGraphicFramePr>
        <p:xfrm>
          <a:off x="4058444" y="3584576"/>
          <a:ext cx="10239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27" name="公式" r:id="rId18" imgW="495000" imgH="393480" progId="Equation.3">
                  <p:embed/>
                </p:oleObj>
              </mc:Choice>
              <mc:Fallback>
                <p:oleObj name="公式" r:id="rId18" imgW="4950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444" y="3584576"/>
                        <a:ext cx="102393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806901"/>
              </p:ext>
            </p:extLst>
          </p:nvPr>
        </p:nvGraphicFramePr>
        <p:xfrm>
          <a:off x="5210969" y="3495676"/>
          <a:ext cx="17335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28" name="公式" r:id="rId20" imgW="838080" imgH="457200" progId="Equation.3">
                  <p:embed/>
                </p:oleObj>
              </mc:Choice>
              <mc:Fallback>
                <p:oleObj name="公式" r:id="rId20" imgW="83808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969" y="3495676"/>
                        <a:ext cx="17335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99135"/>
              </p:ext>
            </p:extLst>
          </p:nvPr>
        </p:nvGraphicFramePr>
        <p:xfrm>
          <a:off x="5498307" y="3944941"/>
          <a:ext cx="10779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29" name="公式" r:id="rId22" imgW="520560" imgH="203040" progId="Equation.3">
                  <p:embed/>
                </p:oleObj>
              </mc:Choice>
              <mc:Fallback>
                <p:oleObj name="公式" r:id="rId22" imgW="52056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8307" y="3944941"/>
                        <a:ext cx="107791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856751"/>
              </p:ext>
            </p:extLst>
          </p:nvPr>
        </p:nvGraphicFramePr>
        <p:xfrm>
          <a:off x="6944520" y="3723009"/>
          <a:ext cx="19446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0" name="公式" r:id="rId24" imgW="939600" imgH="228600" progId="Equation.3">
                  <p:embed/>
                </p:oleObj>
              </mc:Choice>
              <mc:Fallback>
                <p:oleObj name="公式" r:id="rId24" imgW="9396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520" y="3723009"/>
                        <a:ext cx="19446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55652" y="506253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kumimoji="1" lang="en-US" altLang="zh-CN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2" name="Object 45"/>
          <p:cNvGraphicFramePr>
            <a:graphicFrameLocks noChangeAspect="1"/>
          </p:cNvGraphicFramePr>
          <p:nvPr/>
        </p:nvGraphicFramePr>
        <p:xfrm>
          <a:off x="1619252" y="4824415"/>
          <a:ext cx="13684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1" name="公式" r:id="rId26" imgW="609480" imgH="393480" progId="Equation.3">
                  <p:embed/>
                </p:oleObj>
              </mc:Choice>
              <mc:Fallback>
                <p:oleObj name="公式" r:id="rId26" imgW="60948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2" y="4824415"/>
                        <a:ext cx="13684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6" name="Object 46"/>
          <p:cNvGraphicFramePr>
            <a:graphicFrameLocks noChangeAspect="1"/>
          </p:cNvGraphicFramePr>
          <p:nvPr/>
        </p:nvGraphicFramePr>
        <p:xfrm>
          <a:off x="2987675" y="4846638"/>
          <a:ext cx="5349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2" name="公式" r:id="rId28" imgW="266400" imgH="393480" progId="Equation.3">
                  <p:embed/>
                </p:oleObj>
              </mc:Choice>
              <mc:Fallback>
                <p:oleObj name="公式" r:id="rId28" imgW="2664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846638"/>
                        <a:ext cx="53498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328853"/>
              </p:ext>
            </p:extLst>
          </p:nvPr>
        </p:nvGraphicFramePr>
        <p:xfrm>
          <a:off x="3521075" y="5019675"/>
          <a:ext cx="1454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3" name="Equation" r:id="rId30" imgW="647640" imgH="177480" progId="Equation.DSMT4">
                  <p:embed/>
                </p:oleObj>
              </mc:Choice>
              <mc:Fallback>
                <p:oleObj name="Equation" r:id="rId30" imgW="647640" imgH="177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5019675"/>
                        <a:ext cx="14541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8" name="Object 48"/>
          <p:cNvGraphicFramePr>
            <a:graphicFrameLocks noChangeAspect="1"/>
          </p:cNvGraphicFramePr>
          <p:nvPr/>
        </p:nvGraphicFramePr>
        <p:xfrm>
          <a:off x="4932363" y="5062538"/>
          <a:ext cx="825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4" name="公式" r:id="rId32" imgW="368280" imgH="177480" progId="Equation.3">
                  <p:embed/>
                </p:oleObj>
              </mc:Choice>
              <mc:Fallback>
                <p:oleObj name="公式" r:id="rId32" imgW="36828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062538"/>
                        <a:ext cx="825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9" name="Object 49"/>
          <p:cNvGraphicFramePr>
            <a:graphicFrameLocks noChangeAspect="1"/>
          </p:cNvGraphicFramePr>
          <p:nvPr/>
        </p:nvGraphicFramePr>
        <p:xfrm>
          <a:off x="5722938" y="5062540"/>
          <a:ext cx="22336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5" name="公式" r:id="rId34" imgW="1079280" imgH="228600" progId="Equation.3">
                  <p:embed/>
                </p:oleObj>
              </mc:Choice>
              <mc:Fallback>
                <p:oleObj name="公式" r:id="rId34" imgW="107928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5062540"/>
                        <a:ext cx="22336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84213" y="6021388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kumimoji="1" lang="en-US" altLang="zh-CN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8" name="Object 50"/>
          <p:cNvGraphicFramePr>
            <a:graphicFrameLocks noChangeAspect="1"/>
          </p:cNvGraphicFramePr>
          <p:nvPr/>
        </p:nvGraphicFramePr>
        <p:xfrm>
          <a:off x="1547815" y="5783265"/>
          <a:ext cx="13684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6" name="公式" r:id="rId36" imgW="609480" imgH="393480" progId="Equation.3">
                  <p:embed/>
                </p:oleObj>
              </mc:Choice>
              <mc:Fallback>
                <p:oleObj name="公式" r:id="rId36" imgW="60948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5" y="5783265"/>
                        <a:ext cx="13684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1" name="Object 51"/>
          <p:cNvGraphicFramePr>
            <a:graphicFrameLocks noChangeAspect="1"/>
          </p:cNvGraphicFramePr>
          <p:nvPr/>
        </p:nvGraphicFramePr>
        <p:xfrm>
          <a:off x="2914650" y="5854702"/>
          <a:ext cx="5349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7" name="公式" r:id="rId38" imgW="266400" imgH="393480" progId="Equation.3">
                  <p:embed/>
                </p:oleObj>
              </mc:Choice>
              <mc:Fallback>
                <p:oleObj name="公式" r:id="rId38" imgW="2664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5854702"/>
                        <a:ext cx="5349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741733"/>
              </p:ext>
            </p:extLst>
          </p:nvPr>
        </p:nvGraphicFramePr>
        <p:xfrm>
          <a:off x="3448050" y="6027738"/>
          <a:ext cx="1454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8" name="Equation" r:id="rId40" imgW="647640" imgH="177480" progId="Equation.DSMT4">
                  <p:embed/>
                </p:oleObj>
              </mc:Choice>
              <mc:Fallback>
                <p:oleObj name="Equation" r:id="rId40" imgW="647640" imgH="177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6027738"/>
                        <a:ext cx="14541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3" name="Object 53"/>
          <p:cNvGraphicFramePr>
            <a:graphicFrameLocks noChangeAspect="1"/>
          </p:cNvGraphicFramePr>
          <p:nvPr/>
        </p:nvGraphicFramePr>
        <p:xfrm>
          <a:off x="4859338" y="6070600"/>
          <a:ext cx="825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9" name="公式" r:id="rId42" imgW="368280" imgH="177480" progId="Equation.3">
                  <p:embed/>
                </p:oleObj>
              </mc:Choice>
              <mc:Fallback>
                <p:oleObj name="公式" r:id="rId42" imgW="36828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6070600"/>
                        <a:ext cx="825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4" name="Object 54"/>
          <p:cNvGraphicFramePr>
            <a:graphicFrameLocks noChangeAspect="1"/>
          </p:cNvGraphicFramePr>
          <p:nvPr/>
        </p:nvGraphicFramePr>
        <p:xfrm>
          <a:off x="5729288" y="6070602"/>
          <a:ext cx="20748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0" name="公式" r:id="rId44" imgW="1002960" imgH="228600" progId="Equation.3">
                  <p:embed/>
                </p:oleObj>
              </mc:Choice>
              <mc:Fallback>
                <p:oleObj name="公式" r:id="rId44" imgW="100296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6070602"/>
                        <a:ext cx="20748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5774"/>
              </p:ext>
            </p:extLst>
          </p:nvPr>
        </p:nvGraphicFramePr>
        <p:xfrm>
          <a:off x="5714090" y="1319216"/>
          <a:ext cx="286543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1" name="Equation" r:id="rId46" imgW="1231560" imgH="342720" progId="Equation.DSMT4">
                  <p:embed/>
                </p:oleObj>
              </mc:Choice>
              <mc:Fallback>
                <p:oleObj name="Equation" r:id="rId46" imgW="123156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090" y="1319216"/>
                        <a:ext cx="2865437" cy="801687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572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3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3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3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3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3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3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3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73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3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3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3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73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5" grpId="0"/>
      <p:bldP spid="20" grpId="0"/>
      <p:bldP spid="24" grpId="0"/>
      <p:bldP spid="31" grpId="0"/>
      <p:bldP spid="37" grpId="0"/>
    </p:bldLst>
  </p:timing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1884</Words>
  <Application>Microsoft Office PowerPoint</Application>
  <PresentationFormat>全屏显示(4:3)</PresentationFormat>
  <Paragraphs>261</Paragraphs>
  <Slides>30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黑体</vt:lpstr>
      <vt:lpstr>隶书</vt:lpstr>
      <vt:lpstr>宋体</vt:lpstr>
      <vt:lpstr>Arial</vt:lpstr>
      <vt:lpstr>Book Antiqua</vt:lpstr>
      <vt:lpstr>Bookman Old Style</vt:lpstr>
      <vt:lpstr>Calibri</vt:lpstr>
      <vt:lpstr>Calibri Light</vt:lpstr>
      <vt:lpstr>Symbol</vt:lpstr>
      <vt:lpstr>Tahoma</vt:lpstr>
      <vt:lpstr>Times New Roman</vt:lpstr>
      <vt:lpstr>Wingdings</vt:lpstr>
      <vt:lpstr>默认设计模板</vt:lpstr>
      <vt:lpstr>Image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孔祥明</dc:creator>
  <cp:lastModifiedBy>孔祥明</cp:lastModifiedBy>
  <cp:revision>115</cp:revision>
  <dcterms:created xsi:type="dcterms:W3CDTF">2020-05-04T13:42:05Z</dcterms:created>
  <dcterms:modified xsi:type="dcterms:W3CDTF">2021-05-23T09:00:03Z</dcterms:modified>
</cp:coreProperties>
</file>