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345" r:id="rId4"/>
    <p:sldId id="552" r:id="rId5"/>
    <p:sldId id="346" r:id="rId6"/>
    <p:sldId id="347" r:id="rId7"/>
    <p:sldId id="524" r:id="rId8"/>
    <p:sldId id="525" r:id="rId10"/>
    <p:sldId id="526" r:id="rId11"/>
    <p:sldId id="522" r:id="rId12"/>
    <p:sldId id="528" r:id="rId13"/>
    <p:sldId id="529" r:id="rId14"/>
    <p:sldId id="372" r:id="rId15"/>
    <p:sldId id="530" r:id="rId16"/>
    <p:sldId id="531" r:id="rId17"/>
    <p:sldId id="383" r:id="rId18"/>
    <p:sldId id="532" r:id="rId19"/>
    <p:sldId id="536" r:id="rId20"/>
    <p:sldId id="537" r:id="rId21"/>
    <p:sldId id="538" r:id="rId22"/>
    <p:sldId id="540" r:id="rId23"/>
    <p:sldId id="394" r:id="rId24"/>
    <p:sldId id="544" r:id="rId25"/>
    <p:sldId id="546" r:id="rId26"/>
    <p:sldId id="545" r:id="rId27"/>
    <p:sldId id="541" r:id="rId28"/>
    <p:sldId id="395" r:id="rId29"/>
    <p:sldId id="397" r:id="rId30"/>
    <p:sldId id="398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3771CA"/>
    <a:srgbClr val="F4891E"/>
    <a:srgbClr val="0057E1"/>
    <a:srgbClr val="45B664"/>
    <a:srgbClr val="43BEB9"/>
    <a:srgbClr val="6F99D9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加入大前端团队的7个理由：</a:t>
            </a:r>
            <a:endParaRPr lang="zh-CN" altLang="en-US"/>
          </a:p>
          <a:p>
            <a:r>
              <a:rPr lang="zh-CN" altLang="en-US"/>
              <a:t>1、大前端是最接近终端用户、与产品和业务交流最多的技术团队，能够第一时间了解用户的需求，特别是在教育行业，能够对行业业务形态、用户需求有更深刻的理解，是那些对用户体验、交互感兴趣的同学的最佳选择。</a:t>
            </a:r>
            <a:endParaRPr lang="zh-CN" altLang="en-US"/>
          </a:p>
          <a:p>
            <a:r>
              <a:rPr lang="zh-CN" altLang="en-US"/>
              <a:t>2、大前端是最容易成为全栈工程师的技术岗位。掌握大前端技术和语言也能进行后端服务开发，比如Javascript、Java、C/++等，掌握大前端技术能快速实现产品原型，很容易获得及时的成就感，适合有产品想法，想成为全栈工程师，希望掌握技术全貌的同学选择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选择服务端开发方向的3个理由：</a:t>
            </a:r>
            <a:endParaRPr lang="zh-CN" altLang="en-US"/>
          </a:p>
          <a:p>
            <a:r>
              <a:rPr lang="zh-CN" altLang="en-US"/>
              <a:t>1、 服务端开发是开发团队中最核心的部分，离业务最近，随着工作中不断积累的经验和对业务的理解加深，会快速成长为一名懂业务的技术专家，</a:t>
            </a:r>
            <a:endParaRPr lang="zh-CN" altLang="en-US"/>
          </a:p>
          <a:p>
            <a:r>
              <a:rPr lang="zh-CN" altLang="en-US"/>
              <a:t>2、服务端开发技术体系成熟完善，不用自己摸着石头过河，重复造轮子，从长远的职业规划来讲，从事服务端开发作为技术道路的起点对长期是很有利的。 </a:t>
            </a:r>
            <a:endParaRPr lang="zh-CN" altLang="en-US"/>
          </a:p>
          <a:p>
            <a:r>
              <a:rPr lang="zh-CN" altLang="en-US"/>
              <a:t>3、如果你喜欢设计算法和逻辑，喜欢高并发、高可用、高性能业务场景技术挑战，那么你可能会喜欢成为一名服务端开发人员。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好未来测试团队无论是在团队规模还是测试技术上都在快速发展， 尤其是测试技术上，在前端自动化建设、后端流量回放建设的基础上，不断探索高效的测试方法及测试技术，取得多项专利和开源项目。业界各种测试大会也都有好未来的QA老师们分享演讲。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59470" y="844631"/>
            <a:ext cx="10945531" cy="783450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4B5D75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1" y="6192580"/>
            <a:ext cx="2780778" cy="39101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047849" y="6193277"/>
            <a:ext cx="515884" cy="350196"/>
          </a:xfrm>
          <a:prstGeom prst="rect">
            <a:avLst/>
          </a:prstGeom>
          <a:solidFill>
            <a:srgbClr val="ED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6104" y="6177532"/>
            <a:ext cx="565921" cy="392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86CB4B4D-7CA3-9044-876B-883B54F8677D}" type="slidenum">
              <a:rPr lang="uk-UA" smtClean="0"/>
            </a:fld>
            <a:endParaRPr lang="uk-UA" dirty="0"/>
          </a:p>
        </p:txBody>
      </p:sp>
      <p:pic>
        <p:nvPicPr>
          <p:cNvPr id="18" name="图片 17" descr="好未来画册-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06" y="6120798"/>
            <a:ext cx="1512072" cy="475912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4214674" y="6317671"/>
            <a:ext cx="529346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Advancing Education Through Science and Technology</a:t>
            </a:r>
            <a:r>
              <a:rPr kumimoji="1" lang="en-US" altLang="zh-CN" sz="1000" baseline="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kumimoji="1" lang="zh-CN" altLang="en-US" sz="1000" dirty="0">
              <a:solidFill>
                <a:srgbClr val="4B5D7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488" y="2209800"/>
            <a:ext cx="10914513" cy="3581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kumimoji="1" lang="zh-CN" altLang="en-US" dirty="0"/>
              <a:t>单击此处编辑文本内容。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59470" y="844631"/>
            <a:ext cx="10945531" cy="783450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4B5D75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1" y="6192580"/>
            <a:ext cx="2780778" cy="39101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047849" y="6193277"/>
            <a:ext cx="515884" cy="350196"/>
          </a:xfrm>
          <a:prstGeom prst="rect">
            <a:avLst/>
          </a:prstGeom>
          <a:solidFill>
            <a:srgbClr val="ED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6104" y="6177532"/>
            <a:ext cx="565921" cy="392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86CB4B4D-7CA3-9044-876B-883B54F8677D}" type="slidenum">
              <a:rPr lang="uk-UA" smtClean="0"/>
            </a:fld>
            <a:endParaRPr lang="uk-UA" dirty="0"/>
          </a:p>
        </p:txBody>
      </p:sp>
      <p:pic>
        <p:nvPicPr>
          <p:cNvPr id="18" name="图片 17" descr="好未来画册-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06" y="6120798"/>
            <a:ext cx="1512072" cy="475912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4214674" y="6317671"/>
            <a:ext cx="529346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Advancing Education Through Science and Technology</a:t>
            </a:r>
            <a:r>
              <a:rPr kumimoji="1" lang="en-US" altLang="zh-CN" sz="1000" baseline="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kumimoji="1" lang="zh-CN" altLang="en-US" sz="1000" dirty="0">
              <a:solidFill>
                <a:srgbClr val="4B5D7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488" y="2209800"/>
            <a:ext cx="10914513" cy="3581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kumimoji="1" lang="zh-CN" altLang="en-US" dirty="0"/>
              <a:t>单击此处编辑文本内容。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712450" y="365125"/>
            <a:ext cx="641350" cy="3981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hyperlink" Target="https://github.com/heiyeluren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blog.csdn.net/heiyeshuwu" TargetMode="External"/><Relationship Id="rId3" Type="http://schemas.openxmlformats.org/officeDocument/2006/relationships/hyperlink" Target="http://weibo.com/heiyeluren" TargetMode="Externa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.xml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6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4.xml"/><Relationship Id="rId4" Type="http://schemas.openxmlformats.org/officeDocument/2006/relationships/hyperlink" Target="https://github.com/TeamStuQ/skill-map" TargetMode="Externa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0.xml"/><Relationship Id="rId7" Type="http://schemas.openxmlformats.org/officeDocument/2006/relationships/image" Target="../media/image15.png"/><Relationship Id="rId6" Type="http://schemas.openxmlformats.org/officeDocument/2006/relationships/tags" Target="../tags/tag69.xml"/><Relationship Id="rId5" Type="http://schemas.openxmlformats.org/officeDocument/2006/relationships/image" Target="../media/image14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8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SEG.png" descr="SE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16" y="-5781675"/>
            <a:ext cx="11545570" cy="115455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0" y="1804035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方正正粗黑简体" panose="02010600010101010101" charset="-122"/>
                <a:ea typeface="方正正粗黑简体" panose="02010600010101010101" charset="-122"/>
                <a:cs typeface="方正正粗黑简体" panose="02010600010101010101" charset="-122"/>
              </a:rPr>
              <a:t>初入职场计算机工程师</a:t>
            </a:r>
            <a:endParaRPr lang="zh-CN" altLang="en-US" sz="5400" dirty="0">
              <a:solidFill>
                <a:schemeClr val="bg1"/>
              </a:solidFill>
              <a:latin typeface="方正正粗黑简体" panose="02010600010101010101" charset="-122"/>
              <a:ea typeface="方正正粗黑简体" panose="02010600010101010101" charset="-122"/>
              <a:cs typeface="方正正粗黑简体" panose="0201060001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方正正粗黑简体" panose="02010600010101010101" charset="-122"/>
                <a:ea typeface="方正正粗黑简体" panose="02010600010101010101" charset="-122"/>
                <a:cs typeface="方正正粗黑简体" panose="02010600010101010101" charset="-122"/>
              </a:rPr>
              <a:t>关注的技术能力</a:t>
            </a:r>
            <a:endParaRPr lang="zh-CN" altLang="en-US" sz="6000" dirty="0">
              <a:solidFill>
                <a:schemeClr val="bg1"/>
              </a:solidFill>
              <a:latin typeface="方正正粗黑简体" panose="02010600010101010101" charset="-122"/>
              <a:ea typeface="方正正粗黑简体" panose="02010600010101010101" charset="-122"/>
              <a:cs typeface="方正正粗黑简体" panose="0201060001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15841" y="4133215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zh-CN" dirty="0">
                <a:solidFill>
                  <a:schemeClr val="bg1"/>
                </a:solidFill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</a:rPr>
              <a:t>谢华亮（黑夜路人 </a:t>
            </a:r>
            <a:r>
              <a:rPr lang="en-US" altLang="zh-CN" dirty="0">
                <a:solidFill>
                  <a:schemeClr val="bg1"/>
                </a:solidFill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</a:rPr>
              <a:t>Black</a:t>
            </a:r>
            <a:r>
              <a:rPr lang="zh-CN" dirty="0">
                <a:solidFill>
                  <a:schemeClr val="bg1"/>
                </a:solidFill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</a:rPr>
              <a:t>2021/07</a:t>
            </a:r>
            <a:endParaRPr lang="en-US" altLang="zh-CN" dirty="0">
              <a:solidFill>
                <a:schemeClr val="bg1"/>
              </a:solidFill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930" y="5843270"/>
            <a:ext cx="763270" cy="473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运维方向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(SRE - Site Reliability Engineer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)</a:t>
            </a:r>
            <a:endParaRPr lang="en-US" alt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各岗位解析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2140" y="1511300"/>
            <a:ext cx="10767060" cy="424624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1、在线业务SRE：是在线业务的运维owner，负责业务在高可用、高性能、低成本等方面的架构设计与落地实施，可成长为业务架构师或基础服务架构师。</a:t>
            </a:r>
            <a:endParaRPr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2、运维产品研发工程师：负责设计研发运维产品，实现对在线服务可用性、效率、成本等方面的管控，成为在线业务不可缺少的运维基石，可成长为基础服务研发架构师。</a:t>
            </a:r>
            <a:endParaRPr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</a:t>
            </a:r>
            <a:r>
              <a:rPr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、</a:t>
            </a:r>
            <a:r>
              <a:rPr 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安全工程师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: </a:t>
            </a:r>
            <a:r>
              <a:rPr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负责公司黑、白盒方式的渗透测试工作,应急响应并解决公司相关的安全事件,负责公司业务相关的安全技术研究。</a:t>
            </a:r>
            <a:endParaRPr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-2"/>
            <a:ext cx="12192000" cy="4136573"/>
          </a:xfrm>
          <a:prstGeom prst="rect">
            <a:avLst/>
          </a:prstGeom>
          <a:solidFill>
            <a:srgbClr val="3E8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副标题 2"/>
          <p:cNvSpPr txBox="1"/>
          <p:nvPr/>
        </p:nvSpPr>
        <p:spPr>
          <a:xfrm>
            <a:off x="-635" y="2929255"/>
            <a:ext cx="12192635" cy="1035685"/>
          </a:xfrm>
          <a:prstGeom prst="rect">
            <a:avLst/>
          </a:prstGeom>
          <a:ln w="3175">
            <a:miter lim="400000"/>
          </a:ln>
        </p:spPr>
        <p:txBody>
          <a:bodyPr lIns="53672" tIns="53672" rIns="53672" bIns="53672">
            <a:noAutofit/>
          </a:bodyPr>
          <a:lstStyle>
            <a:lvl1pPr marL="0" marR="0" indent="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1pPr>
            <a:lvl2pPr marL="0" marR="0" indent="457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2pPr>
            <a:lvl3pPr marL="0" marR="0" indent="914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3pPr>
            <a:lvl4pPr marL="0" marR="0" indent="1371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4pPr>
            <a:lvl5pPr marL="0" marR="0" indent="18288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5pPr>
            <a:lvl6pPr marL="0" marR="0" indent="22860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2743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3200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3657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algn="ctr" defTabSz="680720" hangingPunct="1">
              <a:lnSpc>
                <a:spcPct val="100000"/>
              </a:lnSpc>
              <a:buSzPct val="145000"/>
              <a:defRPr sz="2490"/>
            </a:pPr>
            <a:r>
              <a:rPr lang="zh-CN" altLang="en-US" sz="5400" dirty="0">
                <a:solidFill>
                  <a:schemeClr val="bg1"/>
                </a:solidFill>
              </a:rPr>
              <a:t>二、需掌握的通用技术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基础知识</a:t>
            </a:r>
            <a:endParaRPr lang="zh-CN" altLang="en-US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需掌握的通用技术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7380" y="1993265"/>
            <a:ext cx="10713720" cy="239966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不管你是哪个方向，前端、后端、运维、QA、数据甚至AI等，基础的重要性再怎么强调都不为过。因为</a:t>
            </a:r>
            <a:r>
              <a:rPr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基础决定了一个工程师未来能达到的高度</a:t>
            </a:r>
            <a:r>
              <a:rPr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</a:t>
            </a:r>
            <a:endParaRPr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建议大家可以把大学里对应专业的基础课程，找一些更好更深入的教材再好好的看看。对开发来讲，</a:t>
            </a:r>
            <a:r>
              <a:rPr altLang="zh-CN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程序设计、数据结构和算法、操作系统、数据库、计算机网络、软件工程</a:t>
            </a:r>
            <a:r>
              <a:rPr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等等都应该看看。</a:t>
            </a:r>
            <a:endParaRPr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相关书籍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列表</a:t>
            </a:r>
            <a:endParaRPr lang="zh-CN" altLang="en-US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需掌握的通用技术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6260" y="1682750"/>
            <a:ext cx="10749915" cy="332295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操作系统  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《现代操作系统》《</a:t>
            </a:r>
            <a:r>
              <a:rPr lang="en-US" altLang="zh-CN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深入理解计算机系统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》《操作系统导论》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数据库 《</a:t>
            </a:r>
            <a:r>
              <a:rPr lang="zh-CN" altLang="en-US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MySQL必知必会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》《SQL语言艺术》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《高性能MySQL》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数据结构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算法  《</a:t>
            </a:r>
            <a:r>
              <a:rPr lang="zh-CN" altLang="en-US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算法导论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》《算法》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网络知识 《</a:t>
            </a:r>
            <a:r>
              <a:rPr lang="zh-CN" altLang="en-US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计算机网络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-自顶向下方法》 《</a:t>
            </a:r>
            <a:r>
              <a:rPr lang="zh-CN" altLang="en-US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图解HTTP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》《</a:t>
            </a:r>
            <a:r>
              <a:rPr lang="zh-CN" altLang="en-US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TCP/IP详解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》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熟练掌握一门编程语言 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(Go/C++/Java/Python)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可进一步阅读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《代码整洁之道》《编写可读代码的艺术》《设计模式》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《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Unix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编程艺术》《编程珠玑》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软件工程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《人月神话》《人件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》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-2"/>
            <a:ext cx="12192000" cy="4136573"/>
          </a:xfrm>
          <a:prstGeom prst="rect">
            <a:avLst/>
          </a:prstGeom>
          <a:solidFill>
            <a:srgbClr val="3E8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副标题 2"/>
          <p:cNvSpPr txBox="1"/>
          <p:nvPr/>
        </p:nvSpPr>
        <p:spPr>
          <a:xfrm>
            <a:off x="-635" y="2929255"/>
            <a:ext cx="12192635" cy="1035685"/>
          </a:xfrm>
          <a:prstGeom prst="rect">
            <a:avLst/>
          </a:prstGeom>
          <a:ln w="3175">
            <a:miter lim="400000"/>
          </a:ln>
        </p:spPr>
        <p:txBody>
          <a:bodyPr lIns="53672" tIns="53672" rIns="53672" bIns="53672">
            <a:noAutofit/>
          </a:bodyPr>
          <a:lstStyle>
            <a:lvl1pPr marL="0" marR="0" indent="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1pPr>
            <a:lvl2pPr marL="0" marR="0" indent="457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2pPr>
            <a:lvl3pPr marL="0" marR="0" indent="914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3pPr>
            <a:lvl4pPr marL="0" marR="0" indent="1371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4pPr>
            <a:lvl5pPr marL="0" marR="0" indent="18288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5pPr>
            <a:lvl6pPr marL="0" marR="0" indent="22860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2743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3200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3657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algn="ctr" defTabSz="680720" hangingPunct="1">
              <a:lnSpc>
                <a:spcPct val="100000"/>
              </a:lnSpc>
              <a:buSzPct val="145000"/>
              <a:defRPr sz="2490"/>
            </a:pPr>
            <a:r>
              <a:rPr lang="zh-CN" altLang="en-US" sz="5400" dirty="0">
                <a:solidFill>
                  <a:schemeClr val="bg1"/>
                </a:solidFill>
              </a:rPr>
              <a:t>三、基本开发技能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IDE（集成开发环境）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(Jetbrains/VSCode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)</a:t>
            </a:r>
            <a:endParaRPr lang="en-US" alt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基本开发技能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6725" y="1496060"/>
            <a:ext cx="10749915" cy="1014730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多数初级开发者只是用了IDE提供的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极少部分功能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，似乎只是一个方便”写代码“的工具，对于代码之外，对于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IDE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中强大的功能并没有深入的挖掘，几乎是视而不见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6725" y="2780030"/>
            <a:ext cx="10892155" cy="332295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代码优化提示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真处理IDE的优化意见，对代码功底是有相当大的提高的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代码提示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 智能的提示能用上的类、方法或变量,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提高效率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重构: 不限于方法、变量名称的修改，还有雷同代码的可重构性提示.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版本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管理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 IDE中除了代码编辑，一个重要的作用就是对代码进行版本管理.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拼写提示：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规避命名词不达意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拼写错误等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不要忽略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IDE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的警告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任务列表（TODO List）: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学会用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TODO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来管理你的开发工作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编译/构建工具: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做好配置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提高软件开发效率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熟悉软件项目设计流程</a:t>
            </a:r>
            <a:endParaRPr lang="en-US" alt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基本开发技能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2575" y="2200275"/>
            <a:ext cx="11779885" cy="228790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zh-CN" sz="2800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产品环节</a:t>
            </a:r>
            <a:r>
              <a:rPr lang="zh-CN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项目立项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-&gt;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产品设计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需求分析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技术方案评审</a:t>
            </a:r>
            <a:endParaRPr sz="2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zh-CN" sz="2800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开发环节</a:t>
            </a:r>
            <a:r>
              <a:rPr lang="zh-CN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接口设计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 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DB设计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 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开发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</a:t>
            </a: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单测</a:t>
            </a:r>
            <a:r>
              <a:rPr lang="en-US" altLang="zh-CN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/</a:t>
            </a: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自测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endParaRPr sz="2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 algn="l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测试发布</a:t>
            </a: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集成测试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联调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构建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发布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回滚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监控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</a:t>
            </a: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运维</a:t>
            </a:r>
            <a:endParaRPr lang="zh-CN" altLang="en-US" sz="2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学习并遵守技术规范</a:t>
            </a:r>
            <a:endParaRPr lang="zh-CN" altLang="en-US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基本开发技能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6725" y="1572260"/>
            <a:ext cx="10892155" cy="5077460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编码规范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接口规范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数据规范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日志规范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安全规范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测试用例规范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bugfix规范</a:t>
            </a:r>
            <a:r>
              <a:rPr 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Bug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修复）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CI/CD规范</a:t>
            </a:r>
            <a:r>
              <a:rPr 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（持续集成）</a:t>
            </a:r>
            <a:endParaRPr lang="zh-CN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其他规范</a:t>
            </a:r>
            <a:endParaRPr lang="zh-CN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掌握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工具链 </a:t>
            </a:r>
            <a:endParaRPr lang="zh-CN" altLang="en-US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基本开发技能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6725" y="1572260"/>
            <a:ext cx="10892155" cy="452310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项目管理平台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构建平台(CI/CD系统)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mock系统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文档系统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代码管理系统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发布平台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监控平台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基础服务组件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解决技术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问题的方法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 </a:t>
            </a:r>
            <a:endParaRPr lang="zh-CN" altLang="en-US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基本开发技能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84505" y="1572260"/>
            <a:ext cx="10892155" cy="189166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使用搜索解决90%的问题 要掌握搜索技巧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https://wiki.zhiyinlou.com</a:t>
            </a:r>
            <a:endParaRPr lang="en-US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https://www.google.com</a:t>
            </a:r>
            <a:endParaRPr lang="en-US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github 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等国内外技术网站</a:t>
            </a:r>
            <a:endParaRPr lang="en-US" altLang="zh-CN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505" y="4060825"/>
            <a:ext cx="10892155" cy="230695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提问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问题应该描述清楚尽可能的站在对方的立场去描述问题。让对方花的气力越小问题越容易被解决.</a:t>
            </a:r>
            <a:endParaRPr lang="en-US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提供尽可能多的信息：环境、问题背景</a:t>
            </a:r>
            <a:endParaRPr lang="en-US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提供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重现问题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的方式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en-US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11493"/>
            <a:ext cx="45719" cy="530189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165100" y="411480"/>
            <a:ext cx="824484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spc="150" dirty="0">
                <a:ea typeface="方正正黑简体" panose="02010600010101010101" charset="-122"/>
                <a:sym typeface="Arial" panose="020B0604020202020204" pitchFamily="34" charset="0"/>
              </a:rPr>
              <a:t>自我介绍</a:t>
            </a:r>
            <a:endParaRPr lang="zh-CN" altLang="en-US" sz="2400" spc="150" dirty="0">
              <a:ea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1163955" y="1374775"/>
            <a:ext cx="81965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微软雅黑 Light" panose="020B0502040204020203" charset="-122"/>
                <a:ea typeface="微软雅黑 Light" panose="020B0502040204020203" charset="-122"/>
              </a:rPr>
              <a:t>谢华亮</a:t>
            </a:r>
            <a:r>
              <a:rPr lang="en-US" altLang="zh-CN" sz="2000" b="1" dirty="0"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r>
              <a:rPr lang="zh-CN" altLang="en-US" sz="2000" b="1" dirty="0">
                <a:latin typeface="微软雅黑 Light" panose="020B0502040204020203" charset="-122"/>
                <a:ea typeface="微软雅黑 Light" panose="020B0502040204020203" charset="-122"/>
              </a:rPr>
              <a:t>（</a:t>
            </a:r>
            <a:r>
              <a:rPr lang="en-US" altLang="zh-CN" sz="2000" b="1" dirty="0">
                <a:latin typeface="微软雅黑 Light" panose="020B0502040204020203" charset="-122"/>
                <a:ea typeface="微软雅黑 Light" panose="020B0502040204020203" charset="-122"/>
              </a:rPr>
              <a:t>Black</a:t>
            </a:r>
            <a:r>
              <a:rPr lang="zh-CN" altLang="en-US" sz="2000" b="1" dirty="0">
                <a:latin typeface="微软雅黑 Light" panose="020B0502040204020203" charset="-122"/>
                <a:ea typeface="微软雅黑 Light" panose="020B0502040204020203" charset="-122"/>
              </a:rPr>
              <a:t>），网名 “黑夜路人”（</a:t>
            </a:r>
            <a:r>
              <a:rPr lang="en-US" altLang="zh-CN" sz="2000" b="1" dirty="0">
                <a:latin typeface="微软雅黑 Light" panose="020B0502040204020203" charset="-122"/>
                <a:ea typeface="微软雅黑 Light" panose="020B0502040204020203" charset="-122"/>
              </a:rPr>
              <a:t>heiyeluren</a:t>
            </a:r>
            <a:r>
              <a:rPr lang="zh-CN" altLang="en-US" sz="2000" b="1" dirty="0">
                <a:latin typeface="微软雅黑 Light" panose="020B0502040204020203" charset="-122"/>
                <a:ea typeface="微软雅黑 Light" panose="020B0502040204020203" charset="-122"/>
              </a:rPr>
              <a:t>），热爱技术的程序员，互联网服务端工程师出身</a:t>
            </a:r>
            <a:endParaRPr lang="en-US" altLang="zh-CN" sz="2000" b="1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</a:rPr>
              <a:t>曾就职于百度、腾讯、阿里、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</a:rPr>
              <a:t>360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</a:rPr>
              <a:t>、好未来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</a:rPr>
              <a:t>等公司，是个准的程序员，后因工作原因转型成为架构师、项目负责人、技术</a:t>
            </a:r>
            <a:r>
              <a:rPr lang="zh-CN" sz="2000" dirty="0">
                <a:latin typeface="微软雅黑 Light" panose="020B0502040204020203" charset="-122"/>
                <a:ea typeface="微软雅黑 Light" panose="020B0502040204020203" charset="-122"/>
              </a:rPr>
              <a:t>经理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</a:rPr>
              <a:t>、总监、创业公司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</a:rPr>
              <a:t>CTO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</a:rPr>
              <a:t>等角色。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670765" y="5767811"/>
            <a:ext cx="6096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个人微信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815965" y="4599940"/>
            <a:ext cx="27127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1pPr>
            <a:lvl2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2pPr>
            <a:lvl3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3pPr>
            <a:lvl4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4pPr>
            <a:lvl5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5pPr>
            <a:lvl6pPr marL="4572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6pPr>
            <a:lvl7pPr marL="9144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7pPr>
            <a:lvl8pPr marL="13716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8pPr>
            <a:lvl9pPr marL="18288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9pPr>
          </a:lstStyle>
          <a:p>
            <a:pPr hangingPunct="0"/>
            <a:r>
              <a:rPr lang="en-US" sz="1400" b="0" dirty="0">
                <a:latin typeface="微软雅黑" panose="020B0503020204020204" charset="-122"/>
                <a:ea typeface="微软雅黑" panose="020B0503020204020204" charset="-122"/>
                <a:sym typeface="+mn-ea"/>
                <a:hlinkClick r:id="rId3"/>
              </a:rPr>
              <a:t>weibo.com/heiyeluren</a:t>
            </a:r>
            <a:endParaRPr lang="en-US" sz="1400" b="0" dirty="0">
              <a:latin typeface="微软雅黑" panose="020B0503020204020204" charset="-122"/>
              <a:ea typeface="微软雅黑" panose="020B0503020204020204" charset="-122"/>
              <a:sym typeface="+mn-ea"/>
              <a:hlinkClick r:id="rId3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59450" y="506222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hlinkClick r:id="rId4"/>
              </a:rPr>
              <a:t>blog.csdn.net/heiyeshuwu</a:t>
            </a:r>
            <a:endParaRPr lang="en-US" altLang="zh-CN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微软雅黑" panose="020B0503020204020204" charset="-122"/>
              <a:hlinkClick r:id="rId4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610" y="5467985"/>
            <a:ext cx="381635" cy="33147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734685" y="549910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微软雅黑" panose="020B0503020204020204" charset="-122"/>
                <a:hlinkClick r:id="rId6" action="ppaction://hlinkfile"/>
              </a:rPr>
              <a:t>github.com/heiyeluren</a:t>
            </a:r>
            <a:endParaRPr lang="en-US" altLang="zh-CN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微软雅黑" panose="020B0503020204020204" charset="-122"/>
              <a:hlinkClick r:id="rId6" action="ppaction://hlinkfile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7"/>
          <a:stretch>
            <a:fillRect/>
          </a:stretch>
        </p:blipFill>
        <p:spPr>
          <a:xfrm>
            <a:off x="5293360" y="4585335"/>
            <a:ext cx="363220" cy="325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8"/>
          <a:stretch>
            <a:fillRect/>
          </a:stretch>
        </p:blipFill>
        <p:spPr>
          <a:xfrm>
            <a:off x="5243830" y="5020945"/>
            <a:ext cx="415925" cy="381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0640" y="4507865"/>
            <a:ext cx="1054735" cy="10579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9440" y="4507865"/>
            <a:ext cx="1127125" cy="1127125"/>
          </a:xfrm>
          <a:prstGeom prst="rect">
            <a:avLst/>
          </a:prstGeom>
        </p:spPr>
      </p:pic>
      <p:pic>
        <p:nvPicPr>
          <p:cNvPr id="103" name="图片 102"/>
          <p:cNvPicPr/>
          <p:nvPr/>
        </p:nvPicPr>
        <p:blipFill>
          <a:blip r:embed="rId11"/>
          <a:stretch>
            <a:fillRect/>
          </a:stretch>
        </p:blipFill>
        <p:spPr>
          <a:xfrm>
            <a:off x="1374775" y="5701665"/>
            <a:ext cx="287655" cy="332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3105" y="5735955"/>
            <a:ext cx="254635" cy="248285"/>
          </a:xfrm>
          <a:prstGeom prst="rect">
            <a:avLst/>
          </a:prstGeom>
        </p:spPr>
      </p:pic>
      <p:sp>
        <p:nvSpPr>
          <p:cNvPr id="32" name="TextBox 3"/>
          <p:cNvSpPr txBox="1"/>
          <p:nvPr/>
        </p:nvSpPr>
        <p:spPr>
          <a:xfrm>
            <a:off x="3571955" y="5767811"/>
            <a:ext cx="4572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公众号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  <p:custDataLst>
      <p:tags r:id="rId13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-2"/>
            <a:ext cx="12192000" cy="4136573"/>
          </a:xfrm>
          <a:prstGeom prst="rect">
            <a:avLst/>
          </a:prstGeom>
          <a:solidFill>
            <a:srgbClr val="3E8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副标题 2"/>
          <p:cNvSpPr txBox="1"/>
          <p:nvPr/>
        </p:nvSpPr>
        <p:spPr>
          <a:xfrm>
            <a:off x="-635" y="2929255"/>
            <a:ext cx="12192635" cy="1035685"/>
          </a:xfrm>
          <a:prstGeom prst="rect">
            <a:avLst/>
          </a:prstGeom>
          <a:ln w="3175">
            <a:miter lim="400000"/>
          </a:ln>
        </p:spPr>
        <p:txBody>
          <a:bodyPr lIns="53672" tIns="53672" rIns="53672" bIns="53672">
            <a:noAutofit/>
          </a:bodyPr>
          <a:lstStyle>
            <a:lvl1pPr marL="0" marR="0" indent="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1pPr>
            <a:lvl2pPr marL="0" marR="0" indent="457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2pPr>
            <a:lvl3pPr marL="0" marR="0" indent="914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3pPr>
            <a:lvl4pPr marL="0" marR="0" indent="1371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4pPr>
            <a:lvl5pPr marL="0" marR="0" indent="18288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5pPr>
            <a:lvl6pPr marL="0" marR="0" indent="22860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2743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3200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3657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algn="ctr" defTabSz="680720" hangingPunct="1">
              <a:lnSpc>
                <a:spcPct val="100000"/>
              </a:lnSpc>
              <a:buSzPct val="145000"/>
              <a:defRPr sz="2490"/>
            </a:pPr>
            <a:r>
              <a:rPr lang="zh-CN" altLang="en-US" sz="5400" dirty="0">
                <a:solidFill>
                  <a:schemeClr val="bg1"/>
                </a:solidFill>
              </a:rPr>
              <a:t>四、各岗位的关键技术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能力模型 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P5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 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PHP/Golang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开发工程师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:</a:t>
            </a:r>
            <a:endParaRPr lang="en-US" alt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各岗位的关键技术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" y="1341120"/>
            <a:ext cx="10332720" cy="52939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035" y="1508125"/>
            <a:ext cx="2295525" cy="6286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程序员技能图谱</a:t>
            </a:r>
            <a:endParaRPr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各岗位的关键技术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4040" y="1609090"/>
            <a:ext cx="10214610" cy="452310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其中包括</a:t>
            </a:r>
            <a:r>
              <a:rPr lang="en-US" altLang="zh-CN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</a:t>
            </a:r>
            <a:endParaRPr 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各领域的技能节点</a:t>
            </a:r>
            <a:endParaRPr 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参考学习路径</a:t>
            </a:r>
            <a:endParaRPr 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相关优质资源</a:t>
            </a:r>
            <a:endParaRPr 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程序员技能图谱</a:t>
            </a:r>
            <a:r>
              <a:rPr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r>
              <a:rPr sz="2400" b="1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  <a:hlinkClick r:id="rId4" action="ppaction://hlinkfile"/>
              </a:rPr>
              <a:t>https://github.com/TeamStuQ/skill-map</a:t>
            </a:r>
            <a:endParaRPr 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程序员技能图谱</a:t>
            </a:r>
            <a:endParaRPr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各岗位的关键技术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720" y="1804035"/>
            <a:ext cx="6657975" cy="3385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35750" y="993775"/>
            <a:ext cx="5267960" cy="48704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-2"/>
            <a:ext cx="12192000" cy="4136573"/>
          </a:xfrm>
          <a:prstGeom prst="rect">
            <a:avLst/>
          </a:prstGeom>
          <a:solidFill>
            <a:srgbClr val="3E8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副标题 2"/>
          <p:cNvSpPr txBox="1"/>
          <p:nvPr/>
        </p:nvSpPr>
        <p:spPr>
          <a:xfrm>
            <a:off x="-635" y="2929255"/>
            <a:ext cx="12192635" cy="1035685"/>
          </a:xfrm>
          <a:prstGeom prst="rect">
            <a:avLst/>
          </a:prstGeom>
          <a:ln w="3175">
            <a:miter lim="400000"/>
          </a:ln>
        </p:spPr>
        <p:txBody>
          <a:bodyPr lIns="53672" tIns="53672" rIns="53672" bIns="53672">
            <a:noAutofit/>
          </a:bodyPr>
          <a:lstStyle>
            <a:lvl1pPr marL="0" marR="0" indent="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1pPr>
            <a:lvl2pPr marL="0" marR="0" indent="457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2pPr>
            <a:lvl3pPr marL="0" marR="0" indent="914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3pPr>
            <a:lvl4pPr marL="0" marR="0" indent="1371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4pPr>
            <a:lvl5pPr marL="0" marR="0" indent="18288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5pPr>
            <a:lvl6pPr marL="0" marR="0" indent="22860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2743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3200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3657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algn="ctr" defTabSz="680720" hangingPunct="1">
              <a:lnSpc>
                <a:spcPct val="100000"/>
              </a:lnSpc>
              <a:buSzPct val="145000"/>
              <a:defRPr sz="2490"/>
            </a:pPr>
            <a:r>
              <a:rPr lang="zh-CN" altLang="en-US" sz="5400" dirty="0">
                <a:solidFill>
                  <a:schemeClr val="bg1"/>
                </a:solidFill>
              </a:rPr>
              <a:t>五、个人软素质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1836837" y="355600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优秀程序员软素质</a:t>
            </a:r>
            <a:endParaRPr 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35062" y="43688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个人软素质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8240" y="2286000"/>
            <a:ext cx="9996170" cy="3900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None/>
            </a:pPr>
            <a:r>
              <a:rPr lang="zh-CN" altLang="zh-CN" sz="15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1、细心：</a:t>
            </a:r>
            <a:r>
              <a:rPr lang="zh-CN" altLang="zh-CN" sz="15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写完代码都需要重新Review一遍，变量名是否正确，变量是否初始化，每个SQL语句是否性能高超或者不会导致超时死锁；</a:t>
            </a:r>
            <a:endParaRPr lang="zh-CN" altLang="zh-CN" sz="15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indent="0" algn="l">
              <a:buNone/>
            </a:pPr>
            <a:r>
              <a:rPr lang="zh-CN" altLang="zh-CN" sz="15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2、认真：</a:t>
            </a:r>
            <a:r>
              <a:rPr lang="zh-CN" altLang="zh-CN" sz="15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每个函数是否都自己校验过输入输出是满足预期的；条件允许，是否核心函数都具备单元测试代码；</a:t>
            </a:r>
            <a:endParaRPr lang="zh-CN" altLang="zh-CN" sz="15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indent="0" algn="l">
              <a:buNone/>
            </a:pPr>
            <a:r>
              <a:rPr lang="zh-CN" altLang="zh-CN" sz="15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3、谨慎：</a:t>
            </a:r>
            <a:r>
              <a:rPr lang="zh-CN" altLang="zh-CN" sz="15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不要相信任何外部输入的数据，包括数据库、文件、缓存、用户HTTP提交各种变量，都需要严格校验和过滤。</a:t>
            </a:r>
            <a:endParaRPr lang="zh-CN" altLang="zh-CN" sz="15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indent="0" algn="l">
              <a:buNone/>
            </a:pPr>
            <a:r>
              <a:rPr lang="zh-CN" altLang="zh-CN" sz="15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4、精进：</a:t>
            </a:r>
            <a:r>
              <a:rPr lang="zh-CN" altLang="zh-CN" sz="15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不要惧怕别人说你代码烂，必须能够持续被人吐槽下优化，在在我革新下优化；要学习别人优秀的代码设计思想和代码风格，持续进步。</a:t>
            </a:r>
            <a:endParaRPr lang="zh-CN" altLang="zh-CN" sz="15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indent="0" algn="l">
              <a:buNone/>
            </a:pPr>
            <a:r>
              <a:rPr lang="zh-CN" altLang="zh-CN" sz="15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5. 专业：</a:t>
            </a:r>
            <a:r>
              <a:rPr lang="zh-CN" altLang="zh-CN" sz="15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专业是一种工作态度，也是一种人生态度；代码要专业、架构要专业、变量名要专业、文档要专业、跟别人发工作消息邮件要专业、开会要专业、沟通要专业，等等，专业要伴随自己一生</a:t>
            </a:r>
            <a:endParaRPr lang="zh-CN" altLang="zh-CN" sz="15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4" name="矩形: 圆角 7"/>
          <p:cNvSpPr/>
          <p:nvPr/>
        </p:nvSpPr>
        <p:spPr>
          <a:xfrm>
            <a:off x="1259840" y="1598930"/>
            <a:ext cx="1435100" cy="341630"/>
          </a:xfrm>
          <a:prstGeom prst="roundRect">
            <a:avLst>
              <a:gd name="adj" fmla="val 7253"/>
            </a:avLst>
          </a:prstGeom>
          <a:solidFill>
            <a:srgbClr val="F48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 dirty="0">
                <a:ea typeface="兰亭黑-简" panose="02000000000000000000" charset="-122"/>
              </a:rPr>
              <a:t>细心</a:t>
            </a:r>
            <a:endParaRPr lang="zh-CN" sz="1600" dirty="0">
              <a:ea typeface="兰亭黑-简" panose="02000000000000000000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303905" y="1598930"/>
            <a:ext cx="1435100" cy="341630"/>
          </a:xfrm>
          <a:prstGeom prst="roundRect">
            <a:avLst>
              <a:gd name="adj" fmla="val 7253"/>
            </a:avLst>
          </a:prstGeom>
          <a:solidFill>
            <a:srgbClr val="F48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 dirty="0">
                <a:ea typeface="兰亭黑-简" panose="02000000000000000000" charset="-122"/>
              </a:rPr>
              <a:t>认真</a:t>
            </a:r>
            <a:endParaRPr lang="zh-CN" sz="1600" dirty="0">
              <a:ea typeface="兰亭黑-简" panose="02000000000000000000" charset="-122"/>
            </a:endParaRPr>
          </a:p>
        </p:txBody>
      </p:sp>
      <p:sp>
        <p:nvSpPr>
          <p:cNvPr id="10" name="矩形: 圆角 7"/>
          <p:cNvSpPr/>
          <p:nvPr/>
        </p:nvSpPr>
        <p:spPr>
          <a:xfrm>
            <a:off x="5250815" y="1598930"/>
            <a:ext cx="1435100" cy="341630"/>
          </a:xfrm>
          <a:prstGeom prst="roundRect">
            <a:avLst>
              <a:gd name="adj" fmla="val 7253"/>
            </a:avLst>
          </a:prstGeom>
          <a:solidFill>
            <a:srgbClr val="F48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 dirty="0">
                <a:ea typeface="兰亭黑-简" panose="02000000000000000000" charset="-122"/>
              </a:rPr>
              <a:t>谨慎</a:t>
            </a:r>
            <a:endParaRPr lang="zh-CN" sz="1600" dirty="0">
              <a:ea typeface="兰亭黑-简" panose="02000000000000000000" charset="-122"/>
            </a:endParaRPr>
          </a:p>
        </p:txBody>
      </p:sp>
      <p:sp>
        <p:nvSpPr>
          <p:cNvPr id="11" name="矩形: 圆角 7"/>
          <p:cNvSpPr/>
          <p:nvPr/>
        </p:nvSpPr>
        <p:spPr>
          <a:xfrm>
            <a:off x="7254875" y="1598930"/>
            <a:ext cx="1280160" cy="341630"/>
          </a:xfrm>
          <a:prstGeom prst="roundRect">
            <a:avLst>
              <a:gd name="adj" fmla="val 7253"/>
            </a:avLst>
          </a:prstGeom>
          <a:solidFill>
            <a:srgbClr val="3E8AF4"/>
          </a:solidFill>
          <a:ln>
            <a:solidFill>
              <a:srgbClr val="3E8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ea typeface="兰亭黑-简" panose="02000000000000000000" charset="-122"/>
              </a:rPr>
              <a:t>精进</a:t>
            </a:r>
            <a:endParaRPr lang="zh-CN" altLang="en-US" sz="1600" dirty="0">
              <a:ea typeface="兰亭黑-简" panose="02000000000000000000" charset="-122"/>
            </a:endParaRPr>
          </a:p>
        </p:txBody>
      </p:sp>
      <p:sp>
        <p:nvSpPr>
          <p:cNvPr id="12" name="矩形: 圆角 7"/>
          <p:cNvSpPr/>
          <p:nvPr/>
        </p:nvSpPr>
        <p:spPr>
          <a:xfrm>
            <a:off x="9150985" y="1598930"/>
            <a:ext cx="1280160" cy="341630"/>
          </a:xfrm>
          <a:prstGeom prst="roundRect">
            <a:avLst>
              <a:gd name="adj" fmla="val 7253"/>
            </a:avLst>
          </a:prstGeom>
          <a:solidFill>
            <a:srgbClr val="3E8AF4"/>
          </a:solidFill>
          <a:ln>
            <a:solidFill>
              <a:srgbClr val="3E8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ea typeface="兰亭黑-简" panose="02000000000000000000" charset="-122"/>
              </a:rPr>
              <a:t>专业</a:t>
            </a:r>
            <a:endParaRPr lang="zh-CN" altLang="en-US" sz="1600" dirty="0">
              <a:ea typeface="兰亭黑-简" panose="02000000000000000000" charset="-122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-846455" y="2948940"/>
            <a:ext cx="5124450" cy="59626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spc="15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愿你们成为</a:t>
            </a:r>
            <a:endParaRPr lang="zh-CN" altLang="en-US" sz="40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67555" y="2089785"/>
            <a:ext cx="6508750" cy="1649730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6000" spc="15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最厉害的</a:t>
            </a:r>
            <a:r>
              <a:rPr lang="zh-CN" altLang="en-US" sz="6000" spc="150">
                <a:solidFill>
                  <a:srgbClr val="0057E1"/>
                </a:solidFill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程序员</a:t>
            </a:r>
            <a:endParaRPr lang="zh-CN" altLang="en-US" sz="6000" spc="15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6000" spc="15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最优秀的工程师</a:t>
            </a:r>
            <a:endParaRPr lang="zh-CN" altLang="en-US" sz="4800" spc="15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48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4387850" y="2694305"/>
            <a:ext cx="85725" cy="126873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4000"/>
          </a:p>
        </p:txBody>
      </p:sp>
    </p:spTree>
    <p:custDataLst>
      <p:tags r:id="rId3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8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SEG.png" descr="SE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16" y="-5772785"/>
            <a:ext cx="11545570" cy="115455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0" y="2111375"/>
            <a:ext cx="12192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dirty="0">
                <a:solidFill>
                  <a:schemeClr val="bg1"/>
                </a:solidFill>
                <a:latin typeface="方正正粗黑简体" panose="02010600010101010101" charset="-122"/>
                <a:ea typeface="方正正粗黑简体" panose="02010600010101010101" charset="-122"/>
                <a:cs typeface="方正正粗黑简体" panose="02010600010101010101" charset="-122"/>
              </a:rPr>
              <a:t>Thanks</a:t>
            </a:r>
            <a:endParaRPr lang="en-US" altLang="zh-CN" sz="6000" dirty="0">
              <a:solidFill>
                <a:schemeClr val="bg1"/>
              </a:solidFill>
              <a:latin typeface="方正正粗黑简体" panose="02010600010101010101" charset="-122"/>
              <a:ea typeface="方正正粗黑简体" panose="02010600010101010101" charset="-122"/>
              <a:cs typeface="方正正粗黑简体" panose="02010600010101010101" charset="-122"/>
            </a:endParaRPr>
          </a:p>
          <a:p>
            <a:pPr algn="ctr"/>
            <a:endParaRPr lang="en-US" altLang="zh-CN" sz="6000" dirty="0">
              <a:solidFill>
                <a:schemeClr val="bg1"/>
              </a:solidFill>
              <a:latin typeface="方正正粗黑简体" panose="02010600010101010101" charset="-122"/>
              <a:ea typeface="方正正粗黑简体" panose="02010600010101010101" charset="-122"/>
              <a:cs typeface="方正正粗黑简体" panose="02010600010101010101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方正正粗黑简体" panose="02010600010101010101" charset="-122"/>
                <a:ea typeface="方正正粗黑简体" panose="02010600010101010101" charset="-122"/>
                <a:cs typeface="方正正粗黑简体" panose="02010600010101010101" charset="-122"/>
              </a:rPr>
              <a:t>感谢聆听</a:t>
            </a:r>
            <a:endParaRPr lang="zh-CN" altLang="en-US" sz="6000" dirty="0">
              <a:solidFill>
                <a:schemeClr val="bg1"/>
              </a:solidFill>
              <a:latin typeface="方正正粗黑简体" panose="02010600010101010101" charset="-122"/>
              <a:ea typeface="方正正粗黑简体" panose="02010600010101010101" charset="-122"/>
              <a:cs typeface="方正正粗黑简体" panose="0201060001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8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916680" y="692785"/>
            <a:ext cx="5421630" cy="5214620"/>
            <a:chOff x="4778922" y="1085215"/>
            <a:chExt cx="2945587" cy="3410273"/>
          </a:xfrm>
        </p:grpSpPr>
        <p:sp>
          <p:nvSpPr>
            <p:cNvPr id="4" name="文本框 3"/>
            <p:cNvSpPr txBox="1"/>
            <p:nvPr>
              <p:custDataLst>
                <p:tags r:id="rId1"/>
              </p:custDataLst>
            </p:nvPr>
          </p:nvSpPr>
          <p:spPr>
            <a:xfrm>
              <a:off x="4783759" y="1085215"/>
              <a:ext cx="2246005" cy="604870"/>
            </a:xfrm>
            <a:prstGeom prst="rect">
              <a:avLst/>
            </a:prstGeom>
            <a:noFill/>
          </p:spPr>
          <p:txBody>
            <a:bodyPr wrap="square" tIns="0" rtlCol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4400" spc="15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目录</a:t>
              </a:r>
              <a:endParaRPr lang="zh-CN" altLang="en-US" sz="4400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副标题 2"/>
            <p:cNvSpPr txBox="1"/>
            <p:nvPr/>
          </p:nvSpPr>
          <p:spPr>
            <a:xfrm>
              <a:off x="4778922" y="2002880"/>
              <a:ext cx="2945587" cy="2492608"/>
            </a:xfrm>
            <a:prstGeom prst="rect">
              <a:avLst/>
            </a:prstGeom>
            <a:ln w="3175">
              <a:miter lim="400000"/>
            </a:ln>
          </p:spPr>
          <p:txBody>
            <a:bodyPr lIns="53672" tIns="53672" rIns="53672" bIns="53672">
              <a:noAutofit/>
            </a:bodyPr>
            <a:lstStyle>
              <a:lvl1pPr marL="0" marR="0" indent="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PingFang SC Regular"/>
                </a:defRPr>
              </a:lvl1pPr>
              <a:lvl2pPr marL="0" marR="0" indent="45720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PingFang SC Regular"/>
                </a:defRPr>
              </a:lvl2pPr>
              <a:lvl3pPr marL="0" marR="0" indent="91440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PingFang SC Regular"/>
                </a:defRPr>
              </a:lvl3pPr>
              <a:lvl4pPr marL="0" marR="0" indent="137160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PingFang SC Regular"/>
                </a:defRPr>
              </a:lvl4pPr>
              <a:lvl5pPr marL="0" marR="0" indent="182880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PingFang SC Regular"/>
                </a:defRPr>
              </a:lvl5pPr>
              <a:lvl6pPr marL="0" marR="0" indent="228600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lvl6pPr>
              <a:lvl7pPr marL="0" marR="0" indent="274320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lvl7pPr>
              <a:lvl8pPr marL="0" marR="0" indent="320040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lvl8pPr>
              <a:lvl9pPr marL="0" marR="0" indent="365760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lvl9pPr>
            </a:lstStyle>
            <a:p>
              <a:pPr defTabSz="680720" hangingPunct="1">
                <a:lnSpc>
                  <a:spcPct val="200000"/>
                </a:lnSpc>
                <a:buSzPct val="145000"/>
                <a:defRPr sz="2490"/>
              </a:pPr>
              <a:r>
                <a:rPr lang="zh-CN" altLang="en-US" dirty="0">
                  <a:solidFill>
                    <a:schemeClr val="bg1"/>
                  </a:solidFill>
                </a:rPr>
                <a:t>一、各</a:t>
              </a:r>
              <a:r>
                <a:rPr lang="zh-CN" altLang="en-US" dirty="0">
                  <a:solidFill>
                    <a:schemeClr val="bg1"/>
                  </a:solidFill>
                </a:rPr>
                <a:t>岗位解析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pPr defTabSz="680720" hangingPunct="1">
                <a:lnSpc>
                  <a:spcPct val="200000"/>
                </a:lnSpc>
                <a:buSzPct val="145000"/>
                <a:defRPr sz="2490"/>
              </a:pPr>
              <a:r>
                <a:rPr lang="zh-CN" altLang="en-US" dirty="0">
                  <a:solidFill>
                    <a:schemeClr val="bg1"/>
                  </a:solidFill>
                </a:rPr>
                <a:t>二、需掌握的通用技术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defTabSz="680720" hangingPunct="1">
                <a:lnSpc>
                  <a:spcPct val="200000"/>
                </a:lnSpc>
                <a:buSzPct val="145000"/>
                <a:defRPr sz="2490"/>
              </a:pPr>
              <a:r>
                <a:rPr lang="zh-CN" altLang="en-US" dirty="0">
                  <a:solidFill>
                    <a:schemeClr val="bg1"/>
                  </a:solidFill>
                </a:rPr>
                <a:t>三、基本开发技能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pPr defTabSz="680720" hangingPunct="1">
                <a:lnSpc>
                  <a:spcPct val="200000"/>
                </a:lnSpc>
                <a:buSzPct val="145000"/>
                <a:defRPr sz="2490"/>
              </a:pPr>
              <a:r>
                <a:rPr lang="zh-CN" altLang="en-US" dirty="0">
                  <a:solidFill>
                    <a:schemeClr val="bg1"/>
                  </a:solidFill>
                </a:rPr>
                <a:t>四、各岗位的关键技术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pPr defTabSz="680720" hangingPunct="1">
                <a:lnSpc>
                  <a:spcPct val="200000"/>
                </a:lnSpc>
                <a:buSzPct val="145000"/>
                <a:defRPr sz="2490"/>
              </a:pPr>
              <a:r>
                <a:rPr lang="zh-CN" altLang="en-US" sz="2485" dirty="0">
                  <a:solidFill>
                    <a:schemeClr val="bg1"/>
                  </a:solidFill>
                  <a:sym typeface="+mn-ea"/>
                </a:rPr>
                <a:t>五、个人软素质</a:t>
              </a:r>
              <a:endParaRPr lang="zh-CN" altLang="en-US" sz="2485" dirty="0">
                <a:solidFill>
                  <a:schemeClr val="bg1"/>
                </a:solidFill>
              </a:endParaRPr>
            </a:p>
            <a:p>
              <a:pPr defTabSz="680720" hangingPunct="1">
                <a:lnSpc>
                  <a:spcPct val="200000"/>
                </a:lnSpc>
                <a:buSzPct val="145000"/>
                <a:defRPr sz="2490"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-2"/>
            <a:ext cx="12192000" cy="4136573"/>
          </a:xfrm>
          <a:prstGeom prst="rect">
            <a:avLst/>
          </a:prstGeom>
          <a:solidFill>
            <a:srgbClr val="3E8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副标题 2"/>
          <p:cNvSpPr txBox="1"/>
          <p:nvPr/>
        </p:nvSpPr>
        <p:spPr>
          <a:xfrm>
            <a:off x="0" y="2911475"/>
            <a:ext cx="12192635" cy="1035685"/>
          </a:xfrm>
          <a:prstGeom prst="rect">
            <a:avLst/>
          </a:prstGeom>
          <a:ln w="3175">
            <a:miter lim="400000"/>
          </a:ln>
        </p:spPr>
        <p:txBody>
          <a:bodyPr lIns="53672" tIns="53672" rIns="53672" bIns="53672">
            <a:noAutofit/>
          </a:bodyPr>
          <a:lstStyle>
            <a:lvl1pPr marL="0" marR="0" indent="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1pPr>
            <a:lvl2pPr marL="0" marR="0" indent="457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2pPr>
            <a:lvl3pPr marL="0" marR="0" indent="914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3pPr>
            <a:lvl4pPr marL="0" marR="0" indent="1371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4pPr>
            <a:lvl5pPr marL="0" marR="0" indent="18288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5pPr>
            <a:lvl6pPr marL="0" marR="0" indent="22860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2743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3200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3657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algn="ctr" defTabSz="680720" hangingPunct="1">
              <a:lnSpc>
                <a:spcPct val="100000"/>
              </a:lnSpc>
              <a:buSzPct val="145000"/>
              <a:defRPr sz="2490"/>
            </a:pPr>
            <a:r>
              <a:rPr lang="zh-CN" altLang="en-US" sz="5400" dirty="0">
                <a:solidFill>
                  <a:schemeClr val="bg1"/>
                </a:solidFill>
              </a:rPr>
              <a:t>一、</a:t>
            </a:r>
            <a:r>
              <a:rPr lang="zh-CN" altLang="en-US" sz="5400" dirty="0">
                <a:solidFill>
                  <a:schemeClr val="bg1"/>
                </a:solidFill>
                <a:sym typeface="+mn-ea"/>
              </a:rPr>
              <a:t>各岗位解析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大前端方向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(Web/Android/iOS/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桌面客户端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)</a:t>
            </a:r>
            <a:endParaRPr lang="en-US" alt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各岗位解析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180" y="1643380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01 </a:t>
            </a:r>
            <a:r>
              <a:rPr lang="zh-CN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Web前端方向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以Javascript/Typescript为主要语言</a:t>
            </a: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进行</a:t>
            </a: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浏览器终端应用开发，也包括用Phaser/Pixi/Cocos/Unitiy等动画/游戏引擎进行互动游戏开发。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6810" y="1643380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02 </a:t>
            </a:r>
            <a:r>
              <a:rPr lang="zh-CN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Android移动端方向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以Java/Kotlin为主要语言在Android Pad/Android手机终端上进行应用开发。</a:t>
            </a: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2180" y="4088130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03 </a:t>
            </a:r>
            <a:r>
              <a:rPr lang="zh-CN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iOS移动端方向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以Object-C/Swift为主要语言在iPad/iPhone终端上进行应用开发。</a:t>
            </a: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>
            <a:spLocks noChangeAspect="1"/>
          </p:cNvSpPr>
          <p:nvPr/>
        </p:nvSpPr>
        <p:spPr>
          <a:xfrm>
            <a:off x="6226810" y="4065905"/>
            <a:ext cx="5040000" cy="227672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04 </a:t>
            </a:r>
            <a:r>
              <a:rPr lang="zh-CN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C/C++客户端方向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  以C/C++/QT为主要语言在</a:t>
            </a: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Windows/Mac终端上进行应用开发。</a:t>
            </a: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服务端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方向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(</a:t>
            </a:r>
            <a:r>
              <a:rPr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PHP</a:t>
            </a:r>
            <a:r>
              <a:rPr 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/</a:t>
            </a:r>
            <a:r>
              <a:rPr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Go</a:t>
            </a:r>
            <a:r>
              <a:rPr 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/</a:t>
            </a:r>
            <a:r>
              <a:rPr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C++</a:t>
            </a:r>
            <a:r>
              <a:rPr 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/</a:t>
            </a:r>
            <a:r>
              <a:rPr 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Java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)</a:t>
            </a:r>
            <a:endParaRPr lang="en-US" alt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各岗位解析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180" y="1643380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01 PHP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以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PHP</a:t>
            </a: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为主要语言在服务端上进行应用系统开发，面向</a:t>
            </a: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前台业务系统和中台管理系统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en-US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6810" y="1643380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02 Go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</a:t>
            </a: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以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Go</a:t>
            </a: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为主要语言在服务端系统开发，包含前台业务系统开发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,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服务端基础组件的开发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,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云服务开发相关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2180" y="4117975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03 C++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使用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C/C++ 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语言进行</a:t>
            </a: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服务端的音视频服务系统开发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,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直播系统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/WebRTC/流媒体.</a:t>
            </a:r>
            <a:endParaRPr lang="en-US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>
            <a:spLocks noChangeAspect="1"/>
          </p:cNvSpPr>
          <p:nvPr/>
        </p:nvSpPr>
        <p:spPr>
          <a:xfrm>
            <a:off x="6226810" y="4088130"/>
            <a:ext cx="5040000" cy="226190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04 Java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使用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Java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相关技术栈进行培优等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前台业务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(用户/班课/订单/营销中心/积分/课堂中心)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及部分中台系统的开发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算法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方向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(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机器学习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/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图像算法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/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语音算法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/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策略算法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)</a:t>
            </a:r>
            <a:endParaRPr lang="en-US" alt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各岗位解析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3290" y="1643380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01 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机器学习算法</a:t>
            </a: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&amp;NLP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C++/Python 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面对教育场景下的多种业务需求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 课堂质量自动评价算法体系、口语表达能力算法体系、中英文作文批改算法体系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等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en-US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6810" y="1643380"/>
            <a:ext cx="5040000" cy="226123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02 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视频图像算法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C++/Python .面向好未来有大量真实且刚需的图像AI需求，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人脸识别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,OCR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等 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落地性强。</a:t>
            </a: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2180" y="4088130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03 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语音算法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</a:t>
            </a:r>
            <a:r>
              <a:rPr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C++/Python 语音识别，语音合成，语音评测，语音信号处理.落地场景包括中英文，成人儿童，线上线下，电话信道等等。</a:t>
            </a:r>
            <a:endParaRPr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26810" y="4088130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04 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策略算法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C++\Python </a:t>
            </a:r>
            <a:r>
              <a:rPr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通过海量数据，分析与挖掘各种潜在关联，挖掘用户特征，参与个性化性能调优,提升DAU/留存/时长等核心指标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大数据方向</a:t>
            </a:r>
            <a:endParaRPr lang="zh-CN" altLang="en-US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各岗位解析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2140" y="1511300"/>
            <a:ext cx="10767060" cy="3784600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zh-CN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数据处理语言及相关大数据组件</a:t>
            </a:r>
            <a:r>
              <a:rPr lang="zh-CN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SQL/Hadoop/Spark/..</a:t>
            </a:r>
            <a:endParaRPr lang="zh-CN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 参与大数据平台和数据仓库的设计和研发工作，构建高性能的存储、计算和访问平台</a:t>
            </a:r>
            <a:endParaRPr lang="zh-CN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2、建设稳定高效的数据计算和服务体系，负责运维数据、业务数据的实时收集、计算、存储，为业务部门提供直接数据决策；</a:t>
            </a:r>
            <a:endParaRPr lang="zh-CN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3、设计开发数据模型，不断提升数据质量和数据可用性，开发可靠、高效、准确的实时和准实时采集和计算代码,高效支持业务运营分析和商业决策。</a:t>
            </a:r>
            <a:endParaRPr lang="zh-CN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测试方向 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(测试开发、大数据测试、性能测试)</a:t>
            </a:r>
            <a:endParaRPr lang="en-US" alt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各岗位解析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2140" y="1511300"/>
            <a:ext cx="10767060" cy="3784600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工作职责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</a:t>
            </a:r>
            <a:endParaRPr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1、根据需求，设计编写测试方案脑图用例，设计高效的测试方法及测试数据</a:t>
            </a:r>
            <a:endParaRPr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2、把控测试质量、进度、风险、完成测试，输出报告</a:t>
            </a:r>
            <a:endParaRPr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3、基于web、app(ios、andriod)、Windows等，进行全面的接口、数据、功能等测试</a:t>
            </a:r>
            <a:endParaRPr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4、分析定位常见缺陷，</a:t>
            </a:r>
            <a:r>
              <a:rPr 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与研发工程师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产品经理紧密配合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5、在即有测试框架下，丰富和完善测试自动化用例及工具；</a:t>
            </a:r>
            <a:endParaRPr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6、根据产品特点及测试需求，设计编写测试工具或脚本，提高测试效率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3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3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6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PLACING_PICTURE_USER_VIEWPORT" val="{&quot;height&quot;:5331,&quot;width&quot;:10485}"/>
</p:tagLst>
</file>

<file path=ppt/tags/tag69.xml><?xml version="1.0" encoding="utf-8"?>
<p:tagLst xmlns:p="http://schemas.openxmlformats.org/presentationml/2006/main">
  <p:tag name="KSO_WM_UNIT_PLACING_PICTURE_USER_VIEWPORT" val="{&quot;height&quot;:8930,&quot;width&quot;:9660}"/>
</p:tagLst>
</file>

<file path=ppt/tags/tag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7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8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BFBF"/>
      </a:hlink>
      <a:folHlink>
        <a:srgbClr val="A6A6A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BFBF"/>
      </a:hlink>
      <a:folHlink>
        <a:srgbClr val="A6A6A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3541</Words>
  <Application>WPS 演示</Application>
  <PresentationFormat>宽屏</PresentationFormat>
  <Paragraphs>268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方正正粗黑简体</vt:lpstr>
      <vt:lpstr>黑体</vt:lpstr>
      <vt:lpstr>方正正黑简体</vt:lpstr>
      <vt:lpstr>PingFang SC Regular</vt:lpstr>
      <vt:lpstr>等线</vt:lpstr>
      <vt:lpstr>Calibri</vt:lpstr>
      <vt:lpstr>Calibri Light</vt:lpstr>
      <vt:lpstr>Arial Unicode MS</vt:lpstr>
      <vt:lpstr>等线 Light</vt:lpstr>
      <vt:lpstr>兰亭黑-简</vt:lpstr>
      <vt:lpstr>微软雅黑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wangxiaoqi</dc:creator>
  <cp:lastModifiedBy>Black Xie</cp:lastModifiedBy>
  <cp:revision>340</cp:revision>
  <dcterms:created xsi:type="dcterms:W3CDTF">2020-04-09T09:16:00Z</dcterms:created>
  <dcterms:modified xsi:type="dcterms:W3CDTF">2021-11-15T15:09:01Z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4178E284728748F2A0E9073C22F4C132</vt:lpwstr>
  </property>
</Properties>
</file>