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4" r:id="rId4"/>
    <p:sldId id="257" r:id="rId5"/>
    <p:sldId id="258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5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69" r:id="rId26"/>
    <p:sldId id="261" r:id="rId27"/>
  </p:sldIdLst>
  <p:sldSz cx="12192000" cy="685800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u="none" kern="1200" baseline="0">
        <a:solidFill>
          <a:schemeClr val="tx1"/>
        </a:solidFill>
        <a:latin typeface="Calibri" panose="020F0502020204030204" pitchFamily="2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L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3927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0334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102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lnSpc>
          <a:spcPct val="90000"/>
        </a:lnSpc>
        <a:spcBef>
          <a:spcPct val="0"/>
        </a:spcBef>
        <a:spcAft>
          <a:spcPct val="0"/>
        </a:spcAft>
        <a:buNone/>
        <a:defRPr sz="440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0" fontAlgn="base" latinLnBrk="0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hyperlink" Target="https://github.com/heiyeluren" TargetMode="External"/><Relationship Id="rId4" Type="http://schemas.openxmlformats.org/officeDocument/2006/relationships/image" Target="../media/image4.png"/><Relationship Id="rId3" Type="http://schemas.openxmlformats.org/officeDocument/2006/relationships/hyperlink" Target="http://blog.csdn.net/heiyeshuwu" TargetMode="External"/><Relationship Id="rId2" Type="http://schemas.openxmlformats.org/officeDocument/2006/relationships/hyperlink" Target="http://weibo.com/heiyeluren" TargetMode="Externa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://www.cnblogs.com/reveyjay/archive/2012/03/09/2387493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49" name="组合 3076"/>
          <p:cNvGrpSpPr/>
          <p:nvPr/>
        </p:nvGrpSpPr>
        <p:grpSpPr>
          <a:xfrm>
            <a:off x="4846638" y="1217613"/>
            <a:ext cx="2544762" cy="1470025"/>
            <a:chOff x="0" y="0"/>
            <a:chExt cx="2543995" cy="1470643"/>
          </a:xfrm>
        </p:grpSpPr>
        <p:sp>
          <p:nvSpPr>
            <p:cNvPr id="2050" name="Rectangle 9"/>
            <p:cNvSpPr/>
            <p:nvPr/>
          </p:nvSpPr>
          <p:spPr>
            <a:xfrm>
              <a:off x="137448" y="747932"/>
              <a:ext cx="297530" cy="719172"/>
            </a:xfrm>
            <a:prstGeom prst="rect">
              <a:avLst/>
            </a:prstGeom>
            <a:solidFill>
              <a:srgbClr val="CC9900"/>
            </a:solidFill>
            <a:ln w="9525">
              <a:noFill/>
            </a:ln>
          </p:spPr>
          <p:txBody>
            <a:bodyPr anchor="ctr" anchorCtr="0"/>
            <a:p>
              <a:endParaRPr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1" name="Line 13"/>
            <p:cNvSpPr/>
            <p:nvPr/>
          </p:nvSpPr>
          <p:spPr>
            <a:xfrm>
              <a:off x="0" y="1469707"/>
              <a:ext cx="2543995" cy="936"/>
            </a:xfrm>
            <a:prstGeom prst="line">
              <a:avLst/>
            </a:prstGeom>
            <a:ln w="28575" cap="flat" cmpd="sng">
              <a:solidFill>
                <a:srgbClr val="DC7C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52" name="未知"/>
            <p:cNvSpPr/>
            <p:nvPr/>
          </p:nvSpPr>
          <p:spPr>
            <a:xfrm>
              <a:off x="116323" y="0"/>
              <a:ext cx="2405321" cy="684925"/>
            </a:xfrm>
            <a:custGeom>
              <a:avLst/>
              <a:gdLst/>
              <a:ahLst/>
              <a:cxnLst>
                <a:cxn ang="0">
                  <a:pos x="0" y="21718623"/>
                </a:cxn>
                <a:cxn ang="0">
                  <a:pos x="108082654" y="16233674"/>
                </a:cxn>
                <a:cxn ang="0">
                  <a:pos x="147640162" y="6887618"/>
                </a:cxn>
                <a:cxn ang="0">
                  <a:pos x="267850422" y="0"/>
                </a:cxn>
              </a:cxnLst>
              <a:pathLst>
                <a:path w="21600" h="21600">
                  <a:moveTo>
                    <a:pt x="0" y="21600"/>
                  </a:moveTo>
                  <a:lnTo>
                    <a:pt x="8716" y="16145"/>
                  </a:lnTo>
                  <a:lnTo>
                    <a:pt x="11906" y="6850"/>
                  </a:lnTo>
                  <a:lnTo>
                    <a:pt x="21600" y="0"/>
                  </a:lnTo>
                </a:path>
              </a:pathLst>
            </a:custGeom>
            <a:noFill/>
            <a:ln w="19050" cap="flat" cmpd="sng">
              <a:solidFill>
                <a:srgbClr val="FFC000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3" name="Rectangle 9"/>
            <p:cNvSpPr/>
            <p:nvPr/>
          </p:nvSpPr>
          <p:spPr>
            <a:xfrm>
              <a:off x="618587" y="684925"/>
              <a:ext cx="297530" cy="782179"/>
            </a:xfrm>
            <a:prstGeom prst="rect">
              <a:avLst/>
            </a:prstGeom>
            <a:solidFill>
              <a:srgbClr val="CC9900"/>
            </a:solidFill>
            <a:ln w="9525">
              <a:noFill/>
            </a:ln>
          </p:spPr>
          <p:txBody>
            <a:bodyPr anchor="ctr" anchorCtr="0"/>
            <a:p>
              <a:endParaRPr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4" name="Rectangle 9"/>
            <p:cNvSpPr/>
            <p:nvPr/>
          </p:nvSpPr>
          <p:spPr>
            <a:xfrm>
              <a:off x="1099726" y="572726"/>
              <a:ext cx="297530" cy="894378"/>
            </a:xfrm>
            <a:prstGeom prst="rect">
              <a:avLst/>
            </a:prstGeom>
            <a:solidFill>
              <a:srgbClr val="CC9900"/>
            </a:solidFill>
            <a:ln w="9525">
              <a:noFill/>
            </a:ln>
          </p:spPr>
          <p:txBody>
            <a:bodyPr anchor="ctr" anchorCtr="0"/>
            <a:p>
              <a:endParaRPr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5" name="Rectangle 9"/>
            <p:cNvSpPr/>
            <p:nvPr/>
          </p:nvSpPr>
          <p:spPr>
            <a:xfrm>
              <a:off x="1580865" y="336752"/>
              <a:ext cx="297530" cy="1130352"/>
            </a:xfrm>
            <a:prstGeom prst="rect">
              <a:avLst/>
            </a:prstGeom>
            <a:solidFill>
              <a:srgbClr val="CC9900"/>
            </a:solidFill>
            <a:ln w="9525">
              <a:noFill/>
            </a:ln>
          </p:spPr>
          <p:txBody>
            <a:bodyPr anchor="ctr" anchorCtr="0"/>
            <a:p>
              <a:endParaRPr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56" name="Rectangle 9"/>
            <p:cNvSpPr/>
            <p:nvPr/>
          </p:nvSpPr>
          <p:spPr>
            <a:xfrm>
              <a:off x="2062004" y="179435"/>
              <a:ext cx="297530" cy="1287669"/>
            </a:xfrm>
            <a:prstGeom prst="rect">
              <a:avLst/>
            </a:prstGeom>
            <a:solidFill>
              <a:srgbClr val="CC9900"/>
            </a:solidFill>
            <a:ln w="9525">
              <a:noFill/>
            </a:ln>
          </p:spPr>
          <p:txBody>
            <a:bodyPr anchor="ctr" anchorCtr="0"/>
            <a:p>
              <a:endParaRPr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7" name="文本框 14"/>
          <p:cNvSpPr txBox="1"/>
          <p:nvPr/>
        </p:nvSpPr>
        <p:spPr>
          <a:xfrm>
            <a:off x="2933700" y="3097213"/>
            <a:ext cx="7178675" cy="8747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48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LNMP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开发中的：</a:t>
            </a:r>
            <a:r>
              <a:rPr lang="en-US" altLang="zh-CN" sz="48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MySQL</a:t>
            </a:r>
            <a:endParaRPr lang="en-US" altLang="zh-CN" sz="48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cxnSp>
        <p:nvCxnSpPr>
          <p:cNvPr id="2058" name="直接连接符 16"/>
          <p:cNvCxnSpPr/>
          <p:nvPr/>
        </p:nvCxnSpPr>
        <p:spPr>
          <a:xfrm flipV="1">
            <a:off x="2941638" y="4032250"/>
            <a:ext cx="7037387" cy="25400"/>
          </a:xfrm>
          <a:prstGeom prst="line">
            <a:avLst/>
          </a:prstGeom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9" name="文本框 18"/>
          <p:cNvSpPr txBox="1"/>
          <p:nvPr/>
        </p:nvSpPr>
        <p:spPr>
          <a:xfrm>
            <a:off x="4470400" y="4383088"/>
            <a:ext cx="4292600" cy="8493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黑夜路人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(heiyeluren)</a:t>
            </a:r>
            <a:br>
              <a:rPr lang="zh-CN" altLang="en-US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</a:br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2016/8/17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206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5738" y="1162050"/>
            <a:ext cx="2262187" cy="1543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1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225" y="1149350"/>
            <a:ext cx="2819400" cy="1552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138" y="4471988"/>
            <a:ext cx="682625" cy="682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0241" name="直接连接符 16"/>
          <p:cNvCxnSpPr/>
          <p:nvPr/>
        </p:nvCxnSpPr>
        <p:spPr>
          <a:xfrm>
            <a:off x="1643063" y="1355725"/>
            <a:ext cx="3554412" cy="1588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42" name="文本框 18"/>
          <p:cNvSpPr txBox="1"/>
          <p:nvPr/>
        </p:nvSpPr>
        <p:spPr>
          <a:xfrm>
            <a:off x="1643063" y="704850"/>
            <a:ext cx="4508500" cy="5159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MyISAM </a:t>
            </a:r>
            <a:r>
              <a:rPr lang="zh-CN" altLang="zh-CN" sz="2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索引结构：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B+Tree</a:t>
            </a:r>
            <a:endParaRPr lang="en-US" altLang="zh-CN" sz="2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024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4025" y="1355725"/>
            <a:ext cx="6324600" cy="5086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矩形 1"/>
          <p:cNvSpPr/>
          <p:nvPr/>
        </p:nvSpPr>
        <p:spPr>
          <a:xfrm>
            <a:off x="792163" y="1620838"/>
            <a:ext cx="4405312" cy="452755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矩形 23"/>
          <p:cNvSpPr/>
          <p:nvPr/>
        </p:nvSpPr>
        <p:spPr>
          <a:xfrm>
            <a:off x="935038" y="1697038"/>
            <a:ext cx="4262438" cy="56149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MyISAM </a:t>
            </a:r>
            <a:r>
              <a:rPr lang="zh-CN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主索引和辅助索引</a:t>
            </a:r>
            <a:endParaRPr lang="zh-CN" sz="16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sz="14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主索引与辅助索引（Secondary key）没明显区别，区别在于：主索引</a:t>
            </a:r>
            <a:r>
              <a:rPr lang="en-US" altLang="zh-CN" sz="14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Key</a:t>
            </a:r>
            <a:r>
              <a:rPr lang="zh-CN" altLang="en-US" sz="14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是唯一；辅助索引</a:t>
            </a:r>
            <a:r>
              <a:rPr lang="en-US" altLang="zh-CN" sz="14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Key</a:t>
            </a:r>
            <a:r>
              <a:rPr lang="zh-CN" altLang="en-US" sz="14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可以重复</a:t>
            </a:r>
            <a:br>
              <a:rPr 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</a:br>
            <a:endParaRPr lang="en-US" sz="16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索引操作过程：</a:t>
            </a:r>
            <a:endParaRPr lang="zh-CN" sz="16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MyISAM中索引检索的算法为首先按照B+Tree搜索算法搜索索引，如果指定的Key存在，则取出其data域的值，然后以data域的值为地址，读取相应数据记录</a:t>
            </a:r>
            <a:endParaRPr 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MyISAM</a:t>
            </a:r>
            <a:r>
              <a:rPr lang="zh-CN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为非聚簇索引（</a:t>
            </a:r>
            <a:r>
              <a:rPr lang="en-US" altLang="zh-CN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NonCluster Index</a:t>
            </a:r>
            <a:r>
              <a:rPr lang="zh-CN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）</a:t>
            </a:r>
            <a:endParaRPr lang="zh-CN" sz="16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endParaRPr lang="zh-CN" sz="16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endParaRPr 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</a:pP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fontAlgn="base">
              <a:lnSpc>
                <a:spcPct val="125000"/>
              </a:lnSpc>
            </a:pP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265" name="直接连接符 16"/>
          <p:cNvCxnSpPr/>
          <p:nvPr/>
        </p:nvCxnSpPr>
        <p:spPr>
          <a:xfrm>
            <a:off x="1643063" y="1355725"/>
            <a:ext cx="3554412" cy="1588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66" name="文本框 18"/>
          <p:cNvSpPr txBox="1"/>
          <p:nvPr/>
        </p:nvSpPr>
        <p:spPr>
          <a:xfrm>
            <a:off x="1643063" y="704850"/>
            <a:ext cx="4784725" cy="5159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</a:t>
            </a:r>
            <a:r>
              <a:rPr lang="zh-CN" altLang="zh-CN" sz="2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索引结构：</a:t>
            </a:r>
            <a:r>
              <a:rPr lang="en-US" altLang="zh-CN" sz="2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B+Tree</a:t>
            </a:r>
            <a:endParaRPr lang="en-US" altLang="zh-CN" sz="2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1267" name="矩形 1"/>
          <p:cNvSpPr/>
          <p:nvPr/>
        </p:nvSpPr>
        <p:spPr>
          <a:xfrm>
            <a:off x="792163" y="1620838"/>
            <a:ext cx="5392737" cy="5097462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1268" name="矩形 23"/>
          <p:cNvSpPr/>
          <p:nvPr/>
        </p:nvSpPr>
        <p:spPr>
          <a:xfrm>
            <a:off x="935038" y="1697038"/>
            <a:ext cx="5132387" cy="47005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主索引（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Primary Index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的主索引是聚簇索引（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Cluster Index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），数据和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本身都会存储在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B+Tree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的叶子节点</a:t>
            </a:r>
            <a:endParaRPr lang="zh-CN" altLang="zh-CN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必须强制生成一个唯一标识，如果不设置，内部会默认生成一个，一般推荐自增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ID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（短的唯一主键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key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能够减少辅助索引的长度</a:t>
            </a: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endParaRPr lang="zh-CN" altLang="zh-CN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按照树的深度，比如假设最多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次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IO</a:t>
            </a:r>
            <a:endParaRPr lang="en-US" altLang="en-US" sz="1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辅助索引（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S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econdary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I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ndex）：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InnoDB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的辅助索引本身主要是记录主索引的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Key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，最终查找数据还是从辅助索引再去主索引查找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纯读模式下，性能对比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MyISAM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引擎会稍有影响（辅助索引需要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次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io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，主索引需要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3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次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io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MyISAM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可能只需要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次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IO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宋体" panose="02010600030101010101" pitchFamily="2" charset="-122"/>
              </a:rPr>
              <a:t>）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宋体" panose="02010600030101010101" pitchFamily="2" charset="-122"/>
            </a:endParaRPr>
          </a:p>
          <a:p>
            <a:pPr marL="285750" indent="-28575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适应场景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在读写请求类似多模式下，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表现更稳定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11269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7788" y="1620838"/>
            <a:ext cx="5172075" cy="2295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70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88" y="4283075"/>
            <a:ext cx="5172075" cy="2114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2289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90" name="文本框 18"/>
          <p:cNvSpPr txBox="1"/>
          <p:nvPr/>
        </p:nvSpPr>
        <p:spPr>
          <a:xfrm>
            <a:off x="1549400" y="815975"/>
            <a:ext cx="5629275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存储引擎及版本选择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2291" name="矩形 1"/>
          <p:cNvSpPr/>
          <p:nvPr/>
        </p:nvSpPr>
        <p:spPr>
          <a:xfrm>
            <a:off x="1617663" y="1673225"/>
            <a:ext cx="9475787" cy="4725988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916113" y="1482725"/>
            <a:ext cx="8712200" cy="4740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en-US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结论：</a:t>
            </a: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如果非特殊原因，强烈建议使用  </a:t>
            </a:r>
            <a:r>
              <a:rPr lang="en-US" altLang="zh-CN" sz="2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</a:t>
            </a:r>
            <a:r>
              <a:rPr lang="zh-CN" altLang="en-US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（</a:t>
            </a:r>
            <a:r>
              <a:rPr lang="en-US" altLang="zh-CN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XtraDB</a:t>
            </a:r>
            <a:r>
              <a:rPr lang="zh-CN" altLang="en-US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）存储引擎！</a:t>
            </a: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按照目前发展来看，强烈建议使用 </a:t>
            </a:r>
            <a:r>
              <a:rPr lang="en-US" altLang="zh-CN" sz="20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 5.5+</a:t>
            </a:r>
            <a:r>
              <a:rPr lang="en-US" altLang="zh-CN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zh-CN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版于生产环境</a:t>
            </a:r>
            <a:endParaRPr lang="zh-CN" altLang="zh-CN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en-US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原因：（对比</a:t>
            </a:r>
            <a:r>
              <a:rPr lang="en-US" altLang="zh-CN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MyISAM or Aria</a:t>
            </a:r>
            <a:r>
              <a:rPr lang="zh-CN" altLang="en-US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）</a:t>
            </a: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更稳定可靠的数据存储和索引结构；整个存储引擎设计思想更可靠先进，接近于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Oracle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SQL Server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级别的数据库（有兴趣可以去阅读源码了解细节）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更多可靠特性支持，比如事务、外键等支持（支付等关键领域事务非常重要）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运行更稳定，不论读写数据的量级，都能够保证比较稳定的性能响应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更好地崩溃恢复机制，特别利用一些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Percona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的一些工具，更有效运维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</a:t>
            </a:r>
            <a:endParaRPr lang="en-US" altLang="zh-CN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 5.5+ </a:t>
            </a:r>
            <a:r>
              <a:rPr lang="zh-CN" altLang="zh-CN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对比 </a:t>
            </a:r>
            <a:r>
              <a:rPr lang="en-US" altLang="zh-CN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 5.1.x </a:t>
            </a:r>
            <a:r>
              <a:rPr lang="zh-CN" altLang="zh-CN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总体功能和性能提升太多，改进太多</a:t>
            </a:r>
            <a:endParaRPr lang="zh-CN" altLang="zh-CN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313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14" name="文本框 18"/>
          <p:cNvSpPr txBox="1"/>
          <p:nvPr/>
        </p:nvSpPr>
        <p:spPr>
          <a:xfrm>
            <a:off x="1549400" y="815975"/>
            <a:ext cx="53911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优化：硬件</a:t>
            </a:r>
            <a:endParaRPr lang="zh-CN" altLang="zh-CN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3315" name="矩形 1"/>
          <p:cNvSpPr/>
          <p:nvPr/>
        </p:nvSpPr>
        <p:spPr>
          <a:xfrm>
            <a:off x="1617663" y="1673225"/>
            <a:ext cx="8183562" cy="433070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916113" y="1482725"/>
            <a:ext cx="7499350" cy="3863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CPU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：使用多核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CPU</a:t>
            </a:r>
            <a:r>
              <a:rPr lang="zh-CN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，能够充分发挥新版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多核下的效果，建议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4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核以上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内存：如果数据量比较大，建议使用不要低于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20G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内存的服务器；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硬盘：如果条件允许使用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SSD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硬盘，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TPS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能够达到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2000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或者更高；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SAS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硬盘的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TPS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极限也可能在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1000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左右，对性能的提升是非常显著；为保证数据可靠性，建议适合的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RAID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方案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en-US" sz="18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网卡：保证网卡不是瓶颈，保证足够的吞吐量，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建议千兆网卡</a:t>
            </a: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4337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38" name="文本框 18"/>
          <p:cNvSpPr txBox="1"/>
          <p:nvPr/>
        </p:nvSpPr>
        <p:spPr>
          <a:xfrm>
            <a:off x="1549400" y="815975"/>
            <a:ext cx="53911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优化：操作系统</a:t>
            </a:r>
            <a:endParaRPr lang="zh-CN" altLang="zh-CN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4339" name="矩形 1"/>
          <p:cNvSpPr/>
          <p:nvPr/>
        </p:nvSpPr>
        <p:spPr>
          <a:xfrm>
            <a:off x="1617663" y="1673225"/>
            <a:ext cx="9475787" cy="4529138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916113" y="1482725"/>
            <a:ext cx="9040813" cy="5273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OS</a:t>
            </a:r>
            <a:r>
              <a:rPr lang="zh-CN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类型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：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建议使用 </a:t>
            </a:r>
            <a:r>
              <a:rPr lang="en-US" altLang="zh-CN" sz="20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Linux 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或 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FreeBSD 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上使用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；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Windows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应用在服务器方面综合性能方面还是不如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Linux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，并且各类工具和教程没有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Linux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丰富，稳定性也不是太强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Linux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关键配置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文件打开描述符：/etc/security/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limits.conf 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中 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nofile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/proc/sys/fs/nr_open</a:t>
            </a: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可分配文件句柄数：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/etc/sysctl.conf 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中 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fs.file-max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/proc/sys/fs/file-max</a:t>
            </a: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进程数：/etc/security/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limits.conf 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中的 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nproc</a:t>
            </a: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线程数：/proc/sys/kernel/thread-max</a:t>
            </a: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其他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TCP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和网络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相关选项：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/etc/sysctl.conf</a:t>
            </a: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这些都可以通过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ulimit 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或 直接调整 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/proc 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中变量进行临时修改</a:t>
            </a: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建议关闭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SWAP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分区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（内存要足够大才行）；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如果数据太大，为了防止夯死主机，可以设置</a:t>
            </a:r>
            <a:r>
              <a:rPr lang="en-US" altLang="zh-CN" sz="14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2G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左右的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SWAP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分区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1200150" lvl="2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5361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62" name="文本框 18"/>
          <p:cNvSpPr txBox="1"/>
          <p:nvPr/>
        </p:nvSpPr>
        <p:spPr>
          <a:xfrm>
            <a:off x="1549400" y="815975"/>
            <a:ext cx="53911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优化：基础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配置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5363" name="矩形 1"/>
          <p:cNvSpPr/>
          <p:nvPr/>
        </p:nvSpPr>
        <p:spPr>
          <a:xfrm>
            <a:off x="1617663" y="1673225"/>
            <a:ext cx="9475787" cy="4529138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5364" name="矩形 23"/>
          <p:cNvSpPr/>
          <p:nvPr/>
        </p:nvSpPr>
        <p:spPr>
          <a:xfrm>
            <a:off x="5727700" y="1928813"/>
            <a:ext cx="5189538" cy="3101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5000"/>
              </a:lnSpc>
              <a:buFont typeface="Wingdings" panose="05000000000000000000" charset="0"/>
            </a:pP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25000"/>
              </a:lnSpc>
              <a:buFont typeface="Wingdings" panose="05000000000000000000" charset="0"/>
            </a:pP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net_buffer_length=8K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read_buffer_size=4M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read_rnd_buffer_size=1M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sort_buffer_size=256K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join_buffer_size=2M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table_open_cache=512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thread_cache_size=512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query_cache_type=1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query_cache_size=256M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" name="矩形 23"/>
          <p:cNvSpPr/>
          <p:nvPr/>
        </p:nvSpPr>
        <p:spPr>
          <a:xfrm>
            <a:off x="2043113" y="1609725"/>
            <a:ext cx="5189538" cy="3444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基础配置 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&amp; MyISAM</a:t>
            </a:r>
            <a:r>
              <a:rPr lang="zh-CN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配置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：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max_connections=3000</a:t>
            </a:r>
            <a:endParaRPr lang="zh-CN" altLang="en-US" sz="1400" strike="noStrike" noProof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max_user_connections=2800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max_connect_errors=10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max_allowed_packet=64M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max_heap_table_size=512M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tmp_table_size=512M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max_length_for_sort_data=16k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wait_timeout=172800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interactive_timeout=172800 </a:t>
            </a: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6385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86" name="文本框 18"/>
          <p:cNvSpPr txBox="1"/>
          <p:nvPr/>
        </p:nvSpPr>
        <p:spPr>
          <a:xfrm>
            <a:off x="1549400" y="815975"/>
            <a:ext cx="53911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优化：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InnoDB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配置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6387" name="矩形 1"/>
          <p:cNvSpPr/>
          <p:nvPr/>
        </p:nvSpPr>
        <p:spPr>
          <a:xfrm>
            <a:off x="1555750" y="1673225"/>
            <a:ext cx="10196513" cy="4529138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555750" y="1457325"/>
            <a:ext cx="5730875" cy="4511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</a:t>
            </a:r>
            <a:r>
              <a:rPr 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</a:t>
            </a:r>
            <a:r>
              <a:rPr 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插件扩展配置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：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（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5.5+ &amp; Innodb 1.X</a:t>
            </a:r>
            <a:r>
              <a:rPr lang="zh-CN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版本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）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innodb_file_per_table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=1</a:t>
            </a: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innodb_open_files=7168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innodb_use_sys_malloc=1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innodb_additional_mem_pool_size=64M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innodb_buffer_pool_instances=4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innodb_buffer_pool_size=20G</a:t>
            </a:r>
            <a:endParaRPr lang="zh-CN" altLang="en-US" sz="1400" strike="noStrike" noProof="1" dirty="0">
              <a:solidFill>
                <a:schemeClr val="accent2">
                  <a:lumMod val="60000"/>
                  <a:lumOff val="40000"/>
                </a:schemeClr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innodb_data_home_dir=/home/work/data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innodb_data_file_path=ibdata1:1024M:autoextend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innodb_autoextend_increment=128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innodb_thread_concurrency=0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innodb_flush_log_at_trx_commit=1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innodb_fast_shutdown=1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innodb_force_recovery=0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6389" name="矩形 23"/>
          <p:cNvSpPr/>
          <p:nvPr/>
        </p:nvSpPr>
        <p:spPr>
          <a:xfrm>
            <a:off x="6445250" y="2058988"/>
            <a:ext cx="5281613" cy="3635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5000"/>
              </a:lnSpc>
              <a:buFont typeface="Wingdings" panose="05000000000000000000" charset="0"/>
            </a:pPr>
            <a:endParaRPr lang="zh-CN" altLang="en-US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innodb_log_buffer_size=16M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innodb_log_file_size=128M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innodb_log_files_in_group=4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innodb_log_group_home_dir=/home/work/data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innodb_max_dirty_pages_pct=60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innodb_purge_threads=0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innodb_lock_wait_timeout=50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innodb_rollback_on_timeout=1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innodb_commit_concurrency=0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innodb_concurrency_tickets=1024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innodb_autoinc_lock_mode=2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innodb_change_buffering=all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7409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10" name="文本框 18"/>
          <p:cNvSpPr txBox="1"/>
          <p:nvPr/>
        </p:nvSpPr>
        <p:spPr>
          <a:xfrm>
            <a:off x="1549400" y="815975"/>
            <a:ext cx="53911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优化：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InnoDB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配置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7411" name="矩形 1"/>
          <p:cNvSpPr/>
          <p:nvPr/>
        </p:nvSpPr>
        <p:spPr>
          <a:xfrm>
            <a:off x="1136650" y="1673225"/>
            <a:ext cx="9956800" cy="4529138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441450" y="1909763"/>
            <a:ext cx="8710613" cy="29098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InnoDB</a:t>
            </a:r>
            <a:r>
              <a:rPr lang="zh-CN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插件扩展配置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：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（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5.5+ &amp; Innodb 1.X</a:t>
            </a:r>
            <a:r>
              <a:rPr lang="zh-CN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版本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）</a:t>
            </a: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innodb_io_capacity=1000</a:t>
            </a: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innodb_read_io_threads=16</a:t>
            </a: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innodb_write_io_threads=8</a:t>
            </a: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innodb_file_format=Barracuda</a:t>
            </a: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innodb_file_format_check=1</a:t>
            </a: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innodb_strict_mode=1</a:t>
            </a: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innodb_stats_on_metadata=0</a:t>
            </a: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433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34" name="文本框 18"/>
          <p:cNvSpPr txBox="1"/>
          <p:nvPr/>
        </p:nvSpPr>
        <p:spPr>
          <a:xfrm>
            <a:off x="1549400" y="815975"/>
            <a:ext cx="53911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优化：表设计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8435" name="矩形 1"/>
          <p:cNvSpPr/>
          <p:nvPr/>
        </p:nvSpPr>
        <p:spPr>
          <a:xfrm>
            <a:off x="1136650" y="1673225"/>
            <a:ext cx="9956800" cy="4529138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441450" y="1673225"/>
            <a:ext cx="8710613" cy="4092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en-US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表设计的要求：</a:t>
            </a:r>
            <a:endParaRPr lang="zh-CN" altLang="en-US" sz="14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互联网业务的特点：数据量大、读写操作多、业务模式相对简单</a:t>
            </a:r>
            <a:endParaRPr lang="zh-CN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单表字段不宜过多，尽量不按照第三范式去设计表结构，</a:t>
            </a:r>
            <a:endParaRPr lang="zh-CN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尽量减少表关联，适当的冗余保证不联表查询</a:t>
            </a:r>
            <a:endParaRPr lang="zh-CN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表名和字段尽量采用小写字母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+</a:t>
            </a:r>
            <a:r>
              <a:rPr lang="zh-CN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下划线的命名规则，尽量使用英文，例如：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user_score</a:t>
            </a:r>
            <a:endParaRPr lang="en-US" altLang="zh-CN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每个表一定要有主键，一般建议自增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ID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；单表</a:t>
            </a:r>
            <a:r>
              <a:rPr lang="zh-CN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索引不宜过多，一般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5~6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个索引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字段尽量使用高效类型，比如数字或时间，</a:t>
            </a: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IP</a:t>
            </a:r>
            <a:r>
              <a:rPr lang="zh-CN" altLang="en-US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地址、手机号等都可以使用数字类型存储，非不得已采用字符</a:t>
            </a:r>
            <a:endParaRPr lang="zh-CN" altLang="en-US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9457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58" name="文本框 18"/>
          <p:cNvSpPr txBox="1"/>
          <p:nvPr/>
        </p:nvSpPr>
        <p:spPr>
          <a:xfrm>
            <a:off x="1549400" y="815975"/>
            <a:ext cx="53911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优化：查询语句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19459" name="矩形 1"/>
          <p:cNvSpPr/>
          <p:nvPr/>
        </p:nvSpPr>
        <p:spPr>
          <a:xfrm>
            <a:off x="1136650" y="1673225"/>
            <a:ext cx="9956800" cy="4529138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441450" y="1909763"/>
            <a:ext cx="9144000" cy="40909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SQL</a:t>
            </a: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语句要求</a:t>
            </a:r>
            <a:r>
              <a:rPr lang="zh-CN" altLang="en-US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：</a:t>
            </a:r>
            <a:endParaRPr lang="zh-CN" altLang="en-US" sz="14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不要写太复杂的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SQL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语句，尽量简单，能够让业务去做的，就不要让数据库区操作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尽量避免：子查询、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group by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distinct 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等操作（子查询可以用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left join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替代）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where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order by 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等关键字段一定要建立索引，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where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里多个条件经常使用的可以建立联合索引（注意建立索引的数据必须是尽量分布多并且具备单调性，重复率低）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注意：把数据当做神一样来供着，能够缓存的尽量缓存（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redis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memcached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等），能够多次查询的就不要关联查询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所有的变更操作（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update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delete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）必须有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where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条件！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不适合使用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服务的数据功能操作，尽量采用别的第三方服务支持，比如全文检索功能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>
            <p:custDataLst>
              <p:tags r:id="rId1"/>
            </p:custDataLst>
          </p:nvPr>
        </p:nvSpPr>
        <p:spPr>
          <a:xfrm>
            <a:off x="1163955" y="430530"/>
            <a:ext cx="824484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spc="15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分享人介绍</a:t>
            </a:r>
            <a:endParaRPr lang="zh-CN" altLang="en-US" sz="2400" b="1" spc="15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3955" y="1374775"/>
            <a:ext cx="81965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谢华亮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Black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），网名 “黑夜路人”（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heiyeluren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），热爱技术的程序员，互联网服务端工程师出身</a:t>
            </a:r>
            <a:endParaRPr lang="en-US" altLang="zh-CN" sz="20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曾就职于百度、腾讯、阿里、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360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、好未来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等公司，是个准的程序员，后因工作原因转型成为架构师、项目负责人、技术</a:t>
            </a:r>
            <a:r>
              <a:rPr 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经理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、总监、创业公司</a:t>
            </a: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CTO</a:t>
            </a:r>
            <a:r>
              <a:rPr lang="zh-CN" alt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等角色。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1670765" y="5767811"/>
            <a:ext cx="6096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个人微信</a:t>
            </a:r>
            <a:endParaRPr lang="zh-CN" altLang="en-US" sz="1200" b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5815965" y="4599940"/>
            <a:ext cx="27127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  <a:sym typeface="Calibri" panose="020F0502020204030204" pitchFamily="2" charset="0"/>
              </a:defRPr>
            </a:lvl1pPr>
            <a:lvl2pPr>
              <a:defRPr sz="3200" b="1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  <a:sym typeface="Calibri" panose="020F0502020204030204" pitchFamily="2" charset="0"/>
              </a:defRPr>
            </a:lvl2pPr>
            <a:lvl3pPr>
              <a:defRPr sz="3200" b="1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  <a:sym typeface="Calibri" panose="020F0502020204030204" pitchFamily="2" charset="0"/>
              </a:defRPr>
            </a:lvl3pPr>
            <a:lvl4pPr>
              <a:defRPr sz="3200" b="1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  <a:sym typeface="Calibri" panose="020F0502020204030204" pitchFamily="2" charset="0"/>
              </a:defRPr>
            </a:lvl4pPr>
            <a:lvl5pPr>
              <a:defRPr sz="3200" b="1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  <a:sym typeface="Calibri" panose="020F0502020204030204" pitchFamily="2" charset="0"/>
              </a:defRPr>
            </a:lvl5pPr>
            <a:lvl6pPr marL="4572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  <a:sym typeface="Calibri" panose="020F0502020204030204" pitchFamily="2" charset="0"/>
              </a:defRPr>
            </a:lvl6pPr>
            <a:lvl7pPr marL="9144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  <a:sym typeface="Calibri" panose="020F0502020204030204" pitchFamily="2" charset="0"/>
              </a:defRPr>
            </a:lvl7pPr>
            <a:lvl8pPr marL="13716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  <a:sym typeface="Calibri" panose="020F0502020204030204" pitchFamily="2" charset="0"/>
              </a:defRPr>
            </a:lvl8pPr>
            <a:lvl9pPr marL="18288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pitchFamily="2" charset="0"/>
                <a:ea typeface="Calibri" panose="020F0502020204030204" pitchFamily="2" charset="0"/>
                <a:cs typeface="Calibri" panose="020F0502020204030204" pitchFamily="2" charset="0"/>
                <a:sym typeface="Calibri" panose="020F0502020204030204" pitchFamily="2" charset="0"/>
              </a:defRPr>
            </a:lvl9pPr>
          </a:lstStyle>
          <a:p>
            <a:pPr hangingPunct="0"/>
            <a:r>
              <a:rPr lang="en-US" sz="1400" b="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sym typeface="+mn-ea"/>
                <a:hlinkClick r:id="rId2"/>
              </a:rPr>
              <a:t>weibo.com/heiyeluren</a:t>
            </a:r>
            <a:endParaRPr lang="en-US" sz="1400" b="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  <a:hlinkClick r:id="rId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59450" y="506222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Calibri" panose="020F0502020204030204" pitchFamily="2" charset="0"/>
                <a:hlinkClick r:id="rId3"/>
              </a:rPr>
              <a:t>blog.csdn.net/heiyeshuwu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Calibri" panose="020F0502020204030204" pitchFamily="2" charset="0"/>
              <a:sym typeface="微软雅黑" panose="020B0503020204020204" pitchFamily="2" charset="-122"/>
              <a:hlinkClick r:id="rId3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610" y="5467985"/>
            <a:ext cx="381635" cy="33147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734685" y="549910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p>
            <a:pPr hangingPunct="0"/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Calibri" panose="020F0502020204030204" pitchFamily="2" charset="0"/>
                <a:sym typeface="微软雅黑" panose="020B0503020204020204" pitchFamily="2" charset="-122"/>
                <a:hlinkClick r:id="rId5" action="ppaction://hlinkfile"/>
              </a:rPr>
              <a:t>github.com/heiyeluren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cs typeface="Calibri" panose="020F0502020204030204" pitchFamily="2" charset="0"/>
              <a:sym typeface="微软雅黑" panose="020B0503020204020204" pitchFamily="2" charset="-122"/>
              <a:hlinkClick r:id="rId5" action="ppaction://hlinkfile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6"/>
          <a:stretch>
            <a:fillRect/>
          </a:stretch>
        </p:blipFill>
        <p:spPr>
          <a:xfrm>
            <a:off x="5293360" y="4585335"/>
            <a:ext cx="363220" cy="325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7"/>
          <a:stretch>
            <a:fillRect/>
          </a:stretch>
        </p:blipFill>
        <p:spPr>
          <a:xfrm>
            <a:off x="5243830" y="5020945"/>
            <a:ext cx="415925" cy="381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0640" y="4507865"/>
            <a:ext cx="1054735" cy="10579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9440" y="4507865"/>
            <a:ext cx="1127125" cy="1127125"/>
          </a:xfrm>
          <a:prstGeom prst="rect">
            <a:avLst/>
          </a:prstGeom>
        </p:spPr>
      </p:pic>
      <p:pic>
        <p:nvPicPr>
          <p:cNvPr id="103" name="图片 102"/>
          <p:cNvPicPr/>
          <p:nvPr/>
        </p:nvPicPr>
        <p:blipFill>
          <a:blip r:embed="rId10"/>
          <a:stretch>
            <a:fillRect/>
          </a:stretch>
        </p:blipFill>
        <p:spPr>
          <a:xfrm>
            <a:off x="1374775" y="5701665"/>
            <a:ext cx="287655" cy="332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53105" y="5735955"/>
            <a:ext cx="254635" cy="248285"/>
          </a:xfrm>
          <a:prstGeom prst="rect">
            <a:avLst/>
          </a:prstGeom>
        </p:spPr>
      </p:pic>
      <p:sp>
        <p:nvSpPr>
          <p:cNvPr id="32" name="TextBox 3"/>
          <p:cNvSpPr txBox="1"/>
          <p:nvPr/>
        </p:nvSpPr>
        <p:spPr>
          <a:xfrm>
            <a:off x="3571955" y="5767811"/>
            <a:ext cx="4572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</a:rPr>
              <a:t>公众号</a:t>
            </a:r>
            <a:endParaRPr lang="zh-CN" altLang="en-US" sz="1200" b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0481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82" name="文本框 18"/>
          <p:cNvSpPr txBox="1"/>
          <p:nvPr/>
        </p:nvSpPr>
        <p:spPr>
          <a:xfrm>
            <a:off x="1549400" y="815975"/>
            <a:ext cx="53911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优化：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优化实例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0483" name="矩形 1"/>
          <p:cNvSpPr/>
          <p:nvPr/>
        </p:nvSpPr>
        <p:spPr>
          <a:xfrm>
            <a:off x="1136650" y="1673225"/>
            <a:ext cx="9917113" cy="4830763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363663" y="1468438"/>
            <a:ext cx="9144000" cy="6072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</a:t>
            </a:r>
            <a:r>
              <a:rPr lang="en-US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Like</a:t>
            </a:r>
            <a:r>
              <a:rPr 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优化</a:t>
            </a:r>
            <a:r>
              <a:rPr lang="zh-CN" altLang="en-US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：</a:t>
            </a:r>
            <a:endParaRPr lang="zh-CN" altLang="en-US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利用全文检索优化、利用联表查询优化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select * from xxx where col1 like '%aaa%'</a:t>
            </a: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select * from xxx where match (col1) against 'aaaa'</a:t>
            </a: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endParaRPr lang="zh-CN" altLang="en-US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Limit</a:t>
            </a: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优化</a:t>
            </a:r>
            <a:endParaRPr lang="zh-CN" altLang="zh-CN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数据量很大的分页操作</a:t>
            </a:r>
            <a:endParaRPr lang="zh-CN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select * from xxx limit 200000,10</a:t>
            </a: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select * from xxxx where uid &gt; 200000 limit 10</a:t>
            </a: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 </a:t>
            </a: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中 </a:t>
            </a:r>
            <a:r>
              <a:rPr lang="en-US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count </a:t>
            </a: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优化</a:t>
            </a:r>
            <a:endParaRPr lang="zh-CN" altLang="zh-CN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count 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辅助索引比主索引速度更快，因为主索引是聚簇索引，数据块比较大</a:t>
            </a:r>
            <a:b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</a:b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en-US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记得经常使用</a:t>
            </a:r>
            <a:r>
              <a:rPr lang="en-US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Explain</a:t>
            </a: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查看执行计划</a:t>
            </a:r>
            <a:endParaRPr lang="zh-CN" altLang="zh-CN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505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06" name="文本框 18"/>
          <p:cNvSpPr txBox="1"/>
          <p:nvPr/>
        </p:nvSpPr>
        <p:spPr>
          <a:xfrm>
            <a:off x="1549400" y="815975"/>
            <a:ext cx="53911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PHP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交互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1507" name="矩形 1"/>
          <p:cNvSpPr/>
          <p:nvPr/>
        </p:nvSpPr>
        <p:spPr>
          <a:xfrm>
            <a:off x="1136650" y="1673225"/>
            <a:ext cx="9917113" cy="4830763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363663" y="1468438"/>
            <a:ext cx="9144000" cy="59959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</a:t>
            </a: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扩展层</a:t>
            </a:r>
            <a:r>
              <a:rPr lang="zh-CN" altLang="en-US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：</a:t>
            </a:r>
            <a:endParaRPr lang="zh-CN" altLang="en-US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建议使用 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mysqli 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扩展，同时为了方便操作，也建议安装 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pdo_mysql 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方便开发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基于稳定性等考虑，不建议使用 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mysqlnd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等扩展，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mysqlnd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扩展在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高负载下稳定性不够</a:t>
            </a:r>
            <a:endParaRPr lang="zh-CN" altLang="en-US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代码层</a:t>
            </a:r>
            <a:endParaRPr lang="zh-CN" altLang="zh-CN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为防止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太慢夯住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PHP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，建议设置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SQL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超时，或者设置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execute_time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等超时设置</a:t>
            </a:r>
            <a:endParaRPr lang="zh-CN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1200150" lvl="2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$mysqli-&gt;options(MYSQL_OPT_READ_TIMEOUT, 3); </a:t>
            </a:r>
            <a:endParaRPr lang="zh-CN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1200150" lvl="2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$mysqli-&gt;options(MYSQL_OPT_WRITE_TIMEOUT, 1); </a:t>
            </a:r>
            <a:endParaRPr lang="zh-CN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务必在代码里记录相关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SQL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语句执行性能和时间等信息，方便后续优化</a:t>
            </a: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超时设置</a:t>
            </a:r>
            <a:endParaRPr lang="zh-CN" altLang="zh-CN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PHP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代码连接后端的超时设置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php.ini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中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execute_time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设置</a:t>
            </a:r>
            <a:endParaRPr lang="zh-CN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php-fpm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中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request_terminate_timeout，request_slowlog_timeout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nginx upstream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相关超时设置</a:t>
            </a:r>
            <a:endParaRPr lang="zh-CN" altLang="zh-CN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2529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30" name="文本框 18"/>
          <p:cNvSpPr txBox="1"/>
          <p:nvPr/>
        </p:nvSpPr>
        <p:spPr>
          <a:xfrm>
            <a:off x="1549400" y="815975"/>
            <a:ext cx="5391150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PHP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安全</a:t>
            </a:r>
            <a:endParaRPr lang="zh-CN" altLang="zh-CN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2531" name="矩形 1"/>
          <p:cNvSpPr/>
          <p:nvPr/>
        </p:nvSpPr>
        <p:spPr>
          <a:xfrm>
            <a:off x="1136650" y="1673225"/>
            <a:ext cx="9917113" cy="496252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336675" y="1452563"/>
            <a:ext cx="9144000" cy="59975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18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SQL</a:t>
            </a: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注入</a:t>
            </a:r>
            <a:r>
              <a:rPr lang="zh-CN" altLang="en-US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：</a:t>
            </a:r>
            <a:endParaRPr lang="zh-CN" altLang="en-US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输入数据必须要过滤才能入库，必须使用做好相关数据类型强转或者字符过滤</a:t>
            </a: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使用 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mysqli_real_escape_string 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（不建议使用 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addslashes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mysqli_escape_string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函数）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建议使用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PDO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扩展中的参数绑定功能来保证安全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基于稳定性等考虑，不建议使用 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mysqlnd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等扩展，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mysqlnd</a:t>
            </a: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扩展在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高负载下稳定性不够</a:t>
            </a:r>
            <a:endParaRPr lang="zh-CN" altLang="en-US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服务端</a:t>
            </a:r>
            <a:endParaRPr lang="zh-CN" altLang="zh-CN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只有高级权限用户才能启动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服务，包括数据库文件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所有用户必须设置密码；读写账户分离，如果只需要读取数据权限就开放读取权限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尽量只允许指定机器访问数据库，通过防火墙阻止相关机器访问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  <a:sym typeface="+mn-ea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公网服务器建议禁止直接访问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mysql 3306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等端口，可以采用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SSH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  <a:sym typeface="+mn-ea"/>
              </a:rPr>
              <a:t>代理等方式远程访问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zh-CN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备份机制</a:t>
            </a:r>
            <a:endParaRPr lang="zh-CN" altLang="zh-CN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保证每天最少一次离线数据（冷数据）备份，比如每天凌晨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1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点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条件允许，最少搭建相应从库服务器同步数据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条件允许，使用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XtraBackup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等工具进行在线热数据备份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3553" name="直接连接符 16"/>
          <p:cNvCxnSpPr/>
          <p:nvPr/>
        </p:nvCxnSpPr>
        <p:spPr>
          <a:xfrm>
            <a:off x="1617663" y="1452563"/>
            <a:ext cx="3514725" cy="15875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54" name="文本框 18"/>
          <p:cNvSpPr txBox="1"/>
          <p:nvPr/>
        </p:nvSpPr>
        <p:spPr>
          <a:xfrm>
            <a:off x="1549400" y="815975"/>
            <a:ext cx="5391150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最后的话</a:t>
            </a:r>
            <a:endParaRPr lang="zh-CN" altLang="zh-CN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23555" name="矩形 1"/>
          <p:cNvSpPr/>
          <p:nvPr/>
        </p:nvSpPr>
        <p:spPr>
          <a:xfrm>
            <a:off x="1136650" y="1673225"/>
            <a:ext cx="9917113" cy="496252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336675" y="1552575"/>
            <a:ext cx="9144000" cy="5730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lvl="0" fontAlgn="base">
              <a:lnSpc>
                <a:spcPct val="125000"/>
              </a:lnSpc>
              <a:buFont typeface="Wingdings" panose="05000000000000000000" charset="0"/>
            </a:pPr>
            <a:endParaRPr lang="zh-CN" altLang="en-US" sz="2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z="2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MySQL</a:t>
            </a:r>
            <a:r>
              <a:rPr lang="zh-CN" altLang="en-US" sz="2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是非常优秀的数据库，值得认真使用和反复了解钻研</a:t>
            </a:r>
            <a:endParaRPr lang="zh-CN" altLang="en-US" sz="2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en-US" altLang="zh-CN" sz="2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2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的书籍和资料非常丰富，建议多阅读理解，条件允许阅读一下源码</a:t>
            </a:r>
            <a:endParaRPr lang="zh-CN" altLang="en-US" sz="2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en-US" sz="2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注意：</a:t>
            </a:r>
            <a:endParaRPr lang="zh-CN" altLang="en-US" sz="2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能够用缓存的地方就用缓存，不要访问数据库</a:t>
            </a:r>
            <a:endParaRPr lang="zh-CN" altLang="en-US" sz="20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能够使用其他服务解决的就不要麻烦数据库</a:t>
            </a:r>
            <a:endParaRPr lang="zh-CN" altLang="en-US" sz="20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zh-CN" sz="20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做好数据库的备份工作，多机备份，多</a:t>
            </a:r>
            <a:r>
              <a:rPr lang="en-US" altLang="zh-CN" sz="20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IDC</a:t>
            </a: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备份</a:t>
            </a:r>
            <a:endParaRPr lang="zh-CN" altLang="en-US" sz="20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Wingdings" panose="05000000000000000000" charset="0"/>
              <a:buChar char="ü"/>
            </a:pP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设计好数据库表、建好索引、写合适的</a:t>
            </a:r>
            <a:r>
              <a:rPr lang="en-US" altLang="zh-CN" sz="20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SQL</a:t>
            </a:r>
            <a:r>
              <a:rPr lang="zh-CN" altLang="en-US" sz="20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语句</a:t>
            </a:r>
            <a:endParaRPr lang="zh-CN" altLang="en-US" sz="20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2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sz="2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zh-CN" sz="2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sz="2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4577" name="直接连接符 16"/>
          <p:cNvCxnSpPr/>
          <p:nvPr/>
        </p:nvCxnSpPr>
        <p:spPr>
          <a:xfrm>
            <a:off x="1617663" y="1922463"/>
            <a:ext cx="2763837" cy="1587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78" name="矩形 1"/>
          <p:cNvSpPr/>
          <p:nvPr/>
        </p:nvSpPr>
        <p:spPr>
          <a:xfrm>
            <a:off x="1643063" y="2143125"/>
            <a:ext cx="9037637" cy="4111625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矩形 23"/>
          <p:cNvSpPr/>
          <p:nvPr/>
        </p:nvSpPr>
        <p:spPr>
          <a:xfrm>
            <a:off x="1963738" y="2268538"/>
            <a:ext cx="7377113" cy="3444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参考书籍：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《高性能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》第三版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《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管理之道：性能调优、高可用与监控》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《深入理解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MariaDB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与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》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《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技术内幕：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存储引擎》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《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MariaDB</a:t>
            </a: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原理与实现》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fontAlgn="base">
              <a:lnSpc>
                <a:spcPct val="125000"/>
              </a:lnSpc>
            </a:pP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参考文章：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张洋《MySQL索引背后的数据结构及算法原理》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fontAlgn="base">
              <a:lnSpc>
                <a:spcPct val="125000"/>
              </a:lnSpc>
            </a:pP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4580" name="文本框 18"/>
          <p:cNvSpPr txBox="1"/>
          <p:nvPr/>
        </p:nvSpPr>
        <p:spPr>
          <a:xfrm>
            <a:off x="1617663" y="1298575"/>
            <a:ext cx="3149600" cy="517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鸣谢（参考文档）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框 18"/>
          <p:cNvSpPr txBox="1"/>
          <p:nvPr/>
        </p:nvSpPr>
        <p:spPr>
          <a:xfrm>
            <a:off x="5192713" y="2911475"/>
            <a:ext cx="1862137" cy="612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谢谢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grpSp>
        <p:nvGrpSpPr>
          <p:cNvPr id="25602" name="组合 8196"/>
          <p:cNvGrpSpPr/>
          <p:nvPr/>
        </p:nvGrpSpPr>
        <p:grpSpPr>
          <a:xfrm>
            <a:off x="4683125" y="2813050"/>
            <a:ext cx="1312863" cy="107950"/>
            <a:chOff x="0" y="0"/>
            <a:chExt cx="1312753" cy="108642"/>
          </a:xfrm>
        </p:grpSpPr>
        <p:cxnSp>
          <p:nvCxnSpPr>
            <p:cNvPr id="25603" name="直接连接符 34"/>
            <p:cNvCxnSpPr/>
            <p:nvPr/>
          </p:nvCxnSpPr>
          <p:spPr>
            <a:xfrm flipH="1">
              <a:off x="0" y="54321"/>
              <a:ext cx="1204812" cy="0"/>
            </a:xfrm>
            <a:prstGeom prst="line">
              <a:avLst/>
            </a:prstGeom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604" name="椭圆 35"/>
            <p:cNvSpPr/>
            <p:nvPr/>
          </p:nvSpPr>
          <p:spPr>
            <a:xfrm flipH="1">
              <a:off x="1204812" y="0"/>
              <a:ext cx="107941" cy="10864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605" name="组合 8199"/>
          <p:cNvGrpSpPr/>
          <p:nvPr/>
        </p:nvGrpSpPr>
        <p:grpSpPr>
          <a:xfrm flipH="1">
            <a:off x="6257925" y="3551238"/>
            <a:ext cx="1311275" cy="107950"/>
            <a:chOff x="0" y="0"/>
            <a:chExt cx="1312753" cy="108642"/>
          </a:xfrm>
        </p:grpSpPr>
        <p:cxnSp>
          <p:nvCxnSpPr>
            <p:cNvPr id="25606" name="直接连接符 37"/>
            <p:cNvCxnSpPr/>
            <p:nvPr/>
          </p:nvCxnSpPr>
          <p:spPr>
            <a:xfrm flipH="1">
              <a:off x="0" y="54321"/>
              <a:ext cx="1204681" cy="0"/>
            </a:xfrm>
            <a:prstGeom prst="line">
              <a:avLst/>
            </a:prstGeom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607" name="椭圆 40"/>
            <p:cNvSpPr/>
            <p:nvPr/>
          </p:nvSpPr>
          <p:spPr>
            <a:xfrm flipH="1">
              <a:off x="1204681" y="0"/>
              <a:ext cx="108072" cy="108642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文本框 14"/>
          <p:cNvSpPr txBox="1"/>
          <p:nvPr/>
        </p:nvSpPr>
        <p:spPr>
          <a:xfrm>
            <a:off x="1533525" y="1239838"/>
            <a:ext cx="1149350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目录</a:t>
            </a:r>
            <a:endParaRPr lang="zh-CN" altLang="en-US" sz="360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cxnSp>
        <p:nvCxnSpPr>
          <p:cNvPr id="3074" name="直接连接符 16"/>
          <p:cNvCxnSpPr/>
          <p:nvPr/>
        </p:nvCxnSpPr>
        <p:spPr>
          <a:xfrm>
            <a:off x="1687513" y="1922463"/>
            <a:ext cx="3382962" cy="0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5" name="文本框 18"/>
          <p:cNvSpPr txBox="1"/>
          <p:nvPr/>
        </p:nvSpPr>
        <p:spPr>
          <a:xfrm>
            <a:off x="2319338" y="2682875"/>
            <a:ext cx="31496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基本介绍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cxnSp>
        <p:nvCxnSpPr>
          <p:cNvPr id="3076" name="直接连接符 2"/>
          <p:cNvCxnSpPr/>
          <p:nvPr/>
        </p:nvCxnSpPr>
        <p:spPr>
          <a:xfrm flipH="1">
            <a:off x="19716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7" name="文本框 15"/>
          <p:cNvSpPr txBox="1"/>
          <p:nvPr/>
        </p:nvSpPr>
        <p:spPr>
          <a:xfrm>
            <a:off x="1687513" y="2614613"/>
            <a:ext cx="325437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78" name="文本框 17"/>
          <p:cNvSpPr txBox="1"/>
          <p:nvPr/>
        </p:nvSpPr>
        <p:spPr>
          <a:xfrm>
            <a:off x="2319338" y="3567113"/>
            <a:ext cx="31496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引擎区别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cxnSp>
        <p:nvCxnSpPr>
          <p:cNvPr id="3079" name="直接连接符 19"/>
          <p:cNvCxnSpPr/>
          <p:nvPr/>
        </p:nvCxnSpPr>
        <p:spPr>
          <a:xfrm flipH="1">
            <a:off x="19716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0" name="文本框 25"/>
          <p:cNvSpPr txBox="1"/>
          <p:nvPr/>
        </p:nvSpPr>
        <p:spPr>
          <a:xfrm>
            <a:off x="1687513" y="3498850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81" name="文本框 26"/>
          <p:cNvSpPr txBox="1"/>
          <p:nvPr/>
        </p:nvSpPr>
        <p:spPr>
          <a:xfrm>
            <a:off x="2319338" y="4451350"/>
            <a:ext cx="31496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优化和技巧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cxnSp>
        <p:nvCxnSpPr>
          <p:cNvPr id="3082" name="直接连接符 27"/>
          <p:cNvCxnSpPr/>
          <p:nvPr/>
        </p:nvCxnSpPr>
        <p:spPr>
          <a:xfrm flipH="1">
            <a:off x="1971675" y="448945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3" name="文本框 28"/>
          <p:cNvSpPr txBox="1"/>
          <p:nvPr/>
        </p:nvSpPr>
        <p:spPr>
          <a:xfrm>
            <a:off x="1687513" y="4383088"/>
            <a:ext cx="325437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84" name="文本框 29"/>
          <p:cNvSpPr txBox="1"/>
          <p:nvPr/>
        </p:nvSpPr>
        <p:spPr>
          <a:xfrm>
            <a:off x="7208838" y="2682875"/>
            <a:ext cx="3151187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PHP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交互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cxnSp>
        <p:nvCxnSpPr>
          <p:cNvPr id="3085" name="直接连接符 30"/>
          <p:cNvCxnSpPr/>
          <p:nvPr/>
        </p:nvCxnSpPr>
        <p:spPr>
          <a:xfrm flipH="1">
            <a:off x="6861175" y="2719388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6" name="文本框 31"/>
          <p:cNvSpPr txBox="1"/>
          <p:nvPr/>
        </p:nvSpPr>
        <p:spPr>
          <a:xfrm>
            <a:off x="6578600" y="2614613"/>
            <a:ext cx="32385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87" name="文本框 32"/>
          <p:cNvSpPr txBox="1"/>
          <p:nvPr/>
        </p:nvSpPr>
        <p:spPr>
          <a:xfrm>
            <a:off x="7208838" y="3567113"/>
            <a:ext cx="3151187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PHP</a:t>
            </a:r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安全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cxnSp>
        <p:nvCxnSpPr>
          <p:cNvPr id="3088" name="直接连接符 33"/>
          <p:cNvCxnSpPr/>
          <p:nvPr/>
        </p:nvCxnSpPr>
        <p:spPr>
          <a:xfrm flipH="1">
            <a:off x="6861175" y="3605213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9" name="文本框 34"/>
          <p:cNvSpPr txBox="1"/>
          <p:nvPr/>
        </p:nvSpPr>
        <p:spPr>
          <a:xfrm>
            <a:off x="6578600" y="3498850"/>
            <a:ext cx="3238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3090" name="文本框 35"/>
          <p:cNvSpPr txBox="1"/>
          <p:nvPr/>
        </p:nvSpPr>
        <p:spPr>
          <a:xfrm>
            <a:off x="7208838" y="4451350"/>
            <a:ext cx="3151187" cy="517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其他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cxnSp>
        <p:nvCxnSpPr>
          <p:cNvPr id="3091" name="直接连接符 36"/>
          <p:cNvCxnSpPr/>
          <p:nvPr/>
        </p:nvCxnSpPr>
        <p:spPr>
          <a:xfrm flipH="1">
            <a:off x="6861175" y="4489450"/>
            <a:ext cx="347663" cy="447675"/>
          </a:xfrm>
          <a:prstGeom prst="line">
            <a:avLst/>
          </a:prstGeom>
          <a:ln w="635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2" name="文本框 37"/>
          <p:cNvSpPr txBox="1"/>
          <p:nvPr/>
        </p:nvSpPr>
        <p:spPr>
          <a:xfrm>
            <a:off x="6578600" y="4383088"/>
            <a:ext cx="323850" cy="523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6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097" name="直接连接符 16"/>
          <p:cNvCxnSpPr/>
          <p:nvPr/>
        </p:nvCxnSpPr>
        <p:spPr>
          <a:xfrm flipV="1">
            <a:off x="1617663" y="1911350"/>
            <a:ext cx="2538412" cy="11113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98" name="矩形 1"/>
          <p:cNvSpPr/>
          <p:nvPr/>
        </p:nvSpPr>
        <p:spPr>
          <a:xfrm>
            <a:off x="1643063" y="2143125"/>
            <a:ext cx="8932862" cy="3268663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099" name="矩形 23"/>
          <p:cNvSpPr/>
          <p:nvPr/>
        </p:nvSpPr>
        <p:spPr>
          <a:xfrm>
            <a:off x="1963738" y="2268538"/>
            <a:ext cx="7377112" cy="28352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MySQL</a:t>
            </a:r>
            <a:r>
              <a:rPr lang="zh-CN" altLang="x-none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</a:t>
            </a:r>
            <a:r>
              <a:rPr lang="zh-CN" altLang="x-none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hlinkClick r:id="rId1"/>
              </a:rPr>
              <a:t>发展史</a:t>
            </a:r>
            <a:endParaRPr lang="zh-CN" altLang="x-none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MySQL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是由Monty创建开发，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1996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年发布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1.0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版本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MySQL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，标志性版本是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3.23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2001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2001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4.1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2004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5.0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2005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5.1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2008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 5.5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2010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5.6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2012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）、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5.7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2015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）等版本；</a:t>
            </a:r>
            <a:endParaRPr lang="zh-CN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25000"/>
              </a:lnSpc>
            </a:pPr>
            <a:endParaRPr lang="zh-CN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2008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MySQL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被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Sun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公司收购；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2009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年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Oracle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收购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Sun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公司，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MySQL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转入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Oracle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；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2010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年发布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MySQL 5.5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；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MySQL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创始人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2009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年创立了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MySQL</a:t>
            </a:r>
            <a:r>
              <a:rPr lang="zh-CN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的替代开源产品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MariaDB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，同时类似开源产品还有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  <a:t>Percona Server</a:t>
            </a:r>
            <a:endParaRPr lang="en-US" altLang="zh-CN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sz="1600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4100" name="文本框 18"/>
          <p:cNvSpPr txBox="1"/>
          <p:nvPr/>
        </p:nvSpPr>
        <p:spPr>
          <a:xfrm>
            <a:off x="1617663" y="1298575"/>
            <a:ext cx="3149600" cy="520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基本介绍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121" name="直接连接符 16"/>
          <p:cNvCxnSpPr/>
          <p:nvPr/>
        </p:nvCxnSpPr>
        <p:spPr>
          <a:xfrm>
            <a:off x="1617663" y="1922463"/>
            <a:ext cx="3554412" cy="1587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22" name="文本框 18"/>
          <p:cNvSpPr txBox="1"/>
          <p:nvPr/>
        </p:nvSpPr>
        <p:spPr>
          <a:xfrm>
            <a:off x="1549400" y="1285875"/>
            <a:ext cx="4033838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及衍生版本介绍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5123" name="矩形 1"/>
          <p:cNvSpPr/>
          <p:nvPr/>
        </p:nvSpPr>
        <p:spPr>
          <a:xfrm>
            <a:off x="1643063" y="2143125"/>
            <a:ext cx="4610100" cy="4056063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851025" y="2268538"/>
            <a:ext cx="4402138" cy="3444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endParaRPr 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Oracle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官方产品，主打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引擎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MariaDB</a:t>
            </a: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Monty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于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2009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年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创建，融合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与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Percona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功能，完整兼容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官方产品，自主发展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Aria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存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引擎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Percona Server</a:t>
            </a: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主打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XtraDB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引擎，运维工具方面非常牛，比如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trabackup</a:t>
            </a: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fontAlgn="base">
              <a:lnSpc>
                <a:spcPct val="125000"/>
              </a:lnSpc>
            </a:pP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pic>
        <p:nvPicPr>
          <p:cNvPr id="5125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8025" y="1522413"/>
            <a:ext cx="4484688" cy="4676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145" name="直接连接符 16"/>
          <p:cNvCxnSpPr/>
          <p:nvPr/>
        </p:nvCxnSpPr>
        <p:spPr>
          <a:xfrm>
            <a:off x="1643063" y="1355725"/>
            <a:ext cx="3554412" cy="1588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46" name="文本框 18"/>
          <p:cNvSpPr txBox="1"/>
          <p:nvPr/>
        </p:nvSpPr>
        <p:spPr>
          <a:xfrm>
            <a:off x="1617663" y="717550"/>
            <a:ext cx="4033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推荐使用</a:t>
            </a:r>
            <a:r>
              <a:rPr lang="en-US" altLang="zh-CN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版本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6147" name="矩形 1"/>
          <p:cNvSpPr/>
          <p:nvPr/>
        </p:nvSpPr>
        <p:spPr>
          <a:xfrm>
            <a:off x="1643063" y="1576388"/>
            <a:ext cx="9278937" cy="4926012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795463" y="1674813"/>
            <a:ext cx="8602663" cy="4778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首选推荐：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MariaDB</a:t>
            </a: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完整包含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 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社区版、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Percona Server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的功能；完全兼容 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官方版本；</a:t>
            </a: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提供很多只有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企业版才有的功能，并且是免费的；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各种有价值的特性；自有群解决方案，比如会提前包含线程池、组提交、多主等新功能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各个大企业包括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Google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、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Facebook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等使用，并且开源系统遵循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LGPL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协议，不会有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可能会有闭源的风险整个团队是由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创始人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Monty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创建，具备长久社区维护的可能，不会中途放弃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缺点：总体性能来看，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MariaDB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跟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官方版本有时候不太一致，波动更大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次选推荐：官方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</a:t>
            </a:r>
            <a:endParaRPr lang="zh-CN" altLang="en-US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优点：官方出品，稳定性各方面得到保证，群众基础广泛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缺点：很多功能和特性只有企业版才有，并且新功能增加比较缓慢，无自有集群方案，必须依赖第三方</a:t>
            </a: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最后推荐：</a:t>
            </a:r>
            <a:r>
              <a:rPr lang="en-US" altLang="zh-CN" sz="16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Percona Server</a:t>
            </a: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优点：主打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XtraDB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引擎，运维工具方面非常牛，比如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X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trabackup，监控工具，自有集群解决方案</a:t>
            </a: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缺点：支持公司研发能力对比上两家稍弱，强项在运维和付费服务方面</a:t>
            </a: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fontAlgn="base">
              <a:lnSpc>
                <a:spcPct val="125000"/>
              </a:lnSpc>
            </a:pP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169" name="直接连接符 16"/>
          <p:cNvCxnSpPr/>
          <p:nvPr/>
        </p:nvCxnSpPr>
        <p:spPr>
          <a:xfrm>
            <a:off x="1643063" y="1355725"/>
            <a:ext cx="3554412" cy="1588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70" name="文本框 18"/>
          <p:cNvSpPr txBox="1"/>
          <p:nvPr/>
        </p:nvSpPr>
        <p:spPr>
          <a:xfrm>
            <a:off x="1617663" y="717550"/>
            <a:ext cx="4033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工作基本机制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pic>
        <p:nvPicPr>
          <p:cNvPr id="717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5763" y="1557338"/>
            <a:ext cx="7783512" cy="5062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193" name="直接连接符 16"/>
          <p:cNvCxnSpPr/>
          <p:nvPr/>
        </p:nvCxnSpPr>
        <p:spPr>
          <a:xfrm>
            <a:off x="1643063" y="1355725"/>
            <a:ext cx="3554412" cy="1588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94" name="文本框 18"/>
          <p:cNvSpPr txBox="1"/>
          <p:nvPr/>
        </p:nvSpPr>
        <p:spPr>
          <a:xfrm>
            <a:off x="1617663" y="717550"/>
            <a:ext cx="4033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主要存储引擎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表格 15"/>
          <p:cNvGraphicFramePr/>
          <p:nvPr/>
        </p:nvGraphicFramePr>
        <p:xfrm>
          <a:off x="1643063" y="1524000"/>
          <a:ext cx="9278938" cy="4926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145"/>
                <a:gridCol w="2202815"/>
                <a:gridCol w="2124710"/>
                <a:gridCol w="1911985"/>
                <a:gridCol w="1878965"/>
              </a:tblGrid>
              <a:tr h="3930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F7EBDD"/>
                          </a:solidFill>
                          <a:highlight>
                            <a:srgbClr val="4472C4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 </a:t>
                      </a:r>
                      <a:r>
                        <a:rPr lang="zh-CN" altLang="en-US" sz="1200" b="0" u="none">
                          <a:solidFill>
                            <a:srgbClr val="F7EBDD"/>
                          </a:solidFill>
                          <a:highlight>
                            <a:srgbClr val="4472C4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特性</a:t>
                      </a:r>
                      <a:r>
                        <a:rPr lang="en-US" altLang="zh-CN" sz="1200" b="0" u="none">
                          <a:solidFill>
                            <a:srgbClr val="F7EBDD"/>
                          </a:solidFill>
                          <a:highlight>
                            <a:srgbClr val="4472C4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/</a:t>
                      </a:r>
                      <a:r>
                        <a:rPr lang="zh-CN" altLang="en-US" sz="1200" b="0" u="none">
                          <a:solidFill>
                            <a:srgbClr val="F7EBDD"/>
                          </a:solidFill>
                          <a:highlight>
                            <a:srgbClr val="4472C4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引擎</a:t>
                      </a:r>
                      <a:endParaRPr lang="zh-CN" altLang="en-US" sz="1200" b="0" u="none">
                        <a:solidFill>
                          <a:srgbClr val="F7EBDD"/>
                        </a:solidFill>
                        <a:highlight>
                          <a:srgbClr val="4472C4"/>
                        </a:highlight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F7EBDD"/>
                          </a:solidFill>
                          <a:highlight>
                            <a:srgbClr val="4472C4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 MyISAM</a:t>
                      </a:r>
                      <a:endParaRPr lang="zh-CN" altLang="en-US" sz="1200" b="0" u="none">
                        <a:solidFill>
                          <a:srgbClr val="F7EBDD"/>
                        </a:solidFill>
                        <a:highlight>
                          <a:srgbClr val="4472C4"/>
                        </a:highlight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F7EBDD"/>
                          </a:solidFill>
                          <a:highlight>
                            <a:srgbClr val="4472C4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 Aria</a:t>
                      </a:r>
                      <a:endParaRPr lang="zh-CN" altLang="en-US" sz="1200" b="0" u="none">
                        <a:solidFill>
                          <a:srgbClr val="F7EBDD"/>
                        </a:solidFill>
                        <a:highlight>
                          <a:srgbClr val="4472C4"/>
                        </a:highlight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F7EBDD"/>
                          </a:solidFill>
                          <a:highlight>
                            <a:srgbClr val="4472C4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 InnoDB</a:t>
                      </a:r>
                      <a:endParaRPr lang="zh-CN" altLang="en-US" sz="1200" b="0" u="none">
                        <a:solidFill>
                          <a:srgbClr val="F7EBDD"/>
                        </a:solidFill>
                        <a:highlight>
                          <a:srgbClr val="4472C4"/>
                        </a:highlight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0" u="none">
                          <a:solidFill>
                            <a:srgbClr val="F7EBDD"/>
                          </a:solidFill>
                          <a:highlight>
                            <a:srgbClr val="4472C4"/>
                          </a:highlight>
                          <a:latin typeface="微软雅黑" panose="020B0503020204020204" pitchFamily="2" charset="-122"/>
                          <a:ea typeface="微软雅黑" panose="020B0503020204020204" pitchFamily="2" charset="-122"/>
                          <a:cs typeface="微软雅黑" panose="020B0503020204020204" pitchFamily="2" charset="-122"/>
                        </a:rPr>
                        <a:t> XtraDB</a:t>
                      </a:r>
                      <a:endParaRPr lang="zh-CN" altLang="en-US" sz="1200" b="0" u="none">
                        <a:solidFill>
                          <a:srgbClr val="F7EBDD"/>
                        </a:solidFill>
                        <a:highlight>
                          <a:srgbClr val="4472C4"/>
                        </a:highlight>
                        <a:latin typeface="微软雅黑" panose="020B0503020204020204" pitchFamily="2" charset="-122"/>
                        <a:ea typeface="微软雅黑" panose="020B0503020204020204" pitchFamily="2" charset="-122"/>
                        <a:cs typeface="微软雅黑" panose="020B0503020204020204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</a:tr>
              <a:tr h="32702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数据存储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传统顺序数据存储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传统顺序数据存储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 </a:t>
                      </a:r>
                      <a:r>
                        <a:rPr lang="zh-CN" altLang="en-US" sz="1100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表空间存储方式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表空间存储方式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43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事务支持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3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外键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不支持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全文检索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5.6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之后支持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5.6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之后支持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16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锁级别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表级锁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表级锁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行级锁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行级锁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Count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速度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快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快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慢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慢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531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适合业务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读多写少，单表数据量小于</a:t>
                      </a: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1KW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读多写少，</a:t>
                      </a:r>
                      <a:r>
                        <a:rPr lang="zh-CN" altLang="en-US" sz="1100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  <a:sym typeface="+mn-ea"/>
                        </a:rPr>
                        <a:t>单表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数据量小于</a:t>
                      </a: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1KW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读写均衡，数据量不限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读写均衡，数据量不限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594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可用版本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MySQL/MariaDB/Percona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MariaDB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MySQL/MariaDB/Percona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MariaDB/Percona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018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其他说明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传统顺序索引数据库，适合读多写少小数据量业务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MyISAM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的增强版，性能比</a:t>
                      </a: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MyISAM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更好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适合高压力高性能的业务模型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InnoDB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增强版，集成了</a:t>
                      </a:r>
                      <a:r>
                        <a:rPr lang="en-US" altLang="zh-CN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Google/Facebook</a:t>
                      </a:r>
                      <a:r>
                        <a:rPr lang="zh-CN" altLang="en-US" sz="1100" b="0" u="none">
                          <a:solidFill>
                            <a:srgbClr val="F7EBDD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等公司社区补丁，很多高性能新特性</a:t>
                      </a:r>
                      <a:endParaRPr lang="zh-CN" altLang="en-US" sz="1100" b="0" u="none">
                        <a:solidFill>
                          <a:srgbClr val="F7EBDD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4472C4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9217" name="直接连接符 16"/>
          <p:cNvCxnSpPr/>
          <p:nvPr/>
        </p:nvCxnSpPr>
        <p:spPr>
          <a:xfrm>
            <a:off x="1643063" y="1355725"/>
            <a:ext cx="3554412" cy="1588"/>
          </a:xfrm>
          <a:prstGeom prst="line">
            <a:avLst/>
          </a:prstGeom>
          <a:ln w="1270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18" name="文本框 18"/>
          <p:cNvSpPr txBox="1"/>
          <p:nvPr/>
        </p:nvSpPr>
        <p:spPr>
          <a:xfrm>
            <a:off x="1617663" y="717550"/>
            <a:ext cx="4033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MySQL</a:t>
            </a:r>
            <a:r>
              <a:rPr lang="zh-CN" altLang="en-US" sz="2800" dirty="0">
                <a:solidFill>
                  <a:schemeClr val="bg1"/>
                </a:solidFill>
                <a:latin typeface="Calibri" panose="020F0502020204030204" pitchFamily="2" charset="0"/>
                <a:ea typeface="宋体" panose="02010600030101010101" pitchFamily="2" charset="-122"/>
              </a:rPr>
              <a:t>索引结构：类型</a:t>
            </a:r>
            <a:endParaRPr lang="zh-CN" altLang="en-US" sz="2800" dirty="0">
              <a:solidFill>
                <a:schemeClr val="bg1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9219" name="矩形 1"/>
          <p:cNvSpPr/>
          <p:nvPr/>
        </p:nvSpPr>
        <p:spPr>
          <a:xfrm>
            <a:off x="1668463" y="1620838"/>
            <a:ext cx="9475787" cy="4527550"/>
          </a:xfrm>
          <a:prstGeom prst="rect">
            <a:avLst/>
          </a:prstGeom>
          <a:noFill/>
          <a:ln w="12700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矩形 23"/>
          <p:cNvSpPr/>
          <p:nvPr/>
        </p:nvSpPr>
        <p:spPr>
          <a:xfrm>
            <a:off x="1928813" y="1697038"/>
            <a:ext cx="8712200" cy="49291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zh-CN" altLang="en-US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索引定义：</a:t>
            </a:r>
            <a:r>
              <a:rPr lang="en-US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索引（Index）是帮助MySQL高效获取数据的数据结构</a:t>
            </a:r>
            <a:br>
              <a:rPr lang="en-US" sz="1600" b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</a:br>
            <a:endParaRPr lang="en-US" sz="16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B-Tree</a:t>
            </a:r>
            <a:endParaRPr lang="en-US" sz="16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可用于排序的索引数据结构，可应用于 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=,&gt;,&lt; 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等各个范围查询，并且可以排序</a:t>
            </a: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时间复杂度：</a:t>
            </a:r>
            <a:r>
              <a:rPr 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O(log2N)</a:t>
            </a:r>
            <a:br>
              <a:rPr lang="en-US" sz="1600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</a:rPr>
            </a:b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altLang="zh-CN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Hash</a:t>
            </a:r>
            <a:endParaRPr lang="en-US" altLang="zh-CN" sz="16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只能用于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=,IN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等操作，无法进行范围操作，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Key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冲突严重情况下可能性能比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B-Tree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低下</a:t>
            </a: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时间复杂度：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O(1)</a:t>
            </a: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endParaRPr lang="en-US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altLang="zh-CN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Fulltext</a:t>
            </a:r>
            <a:endParaRPr lang="en-US" altLang="zh-CN" sz="16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主要用于全文检索方向，目前只有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MyISAM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和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MySQL 5.6</a:t>
            </a:r>
            <a:r>
              <a:rPr lang="zh-CN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 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+ 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的</a:t>
            </a: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InnoDB 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支持；目前只是支持英文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endParaRPr lang="en-US" altLang="zh-CN" sz="16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285750" lvl="0" indent="-285750" fontAlgn="base">
              <a:lnSpc>
                <a:spcPct val="125000"/>
              </a:lnSpc>
              <a:buFont typeface="Wingdings" panose="05000000000000000000" charset="0"/>
              <a:buChar char="Ø"/>
            </a:pPr>
            <a:r>
              <a:rPr lang="en-US" altLang="zh-CN" sz="1600" b="1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R-Tree</a:t>
            </a:r>
            <a:endParaRPr lang="en-US" altLang="zh-CN" sz="1600" b="1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GIS</a:t>
            </a:r>
            <a:r>
              <a:rPr lang="zh-CN" altLang="en-US" sz="1400" strike="noStrike" noProof="1" dirty="0">
                <a:solidFill>
                  <a:schemeClr val="bg1"/>
                </a:solidFill>
                <a:latin typeface="微软雅黑" panose="020B0503020204020204" pitchFamily="2" charset="-122"/>
                <a:ea typeface="微软雅黑" panose="020B0503020204020204" pitchFamily="2" charset="-122"/>
                <a:cs typeface="+mn-ea"/>
              </a:rPr>
              <a:t>相关空间查询使用索引数据结构</a:t>
            </a: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marL="742950" lvl="1" indent="-285750" fontAlgn="base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zh-CN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  <a:p>
            <a:pPr lvl="0" indent="0" fontAlgn="base">
              <a:lnSpc>
                <a:spcPct val="125000"/>
              </a:lnSpc>
            </a:pPr>
            <a:endParaRPr lang="zh-CN" altLang="en-US" sz="1400" strike="noStrike" noProof="1" dirty="0">
              <a:solidFill>
                <a:schemeClr val="bg1"/>
              </a:solidFill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6CBE6"/>
      </a:accent5>
      <a:accent6>
        <a:srgbClr val="D4702B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6706</Words>
  <Application>WPS 演示</Application>
  <PresentationFormat>宽屏</PresentationFormat>
  <Paragraphs>455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Calibri Light</vt:lpstr>
      <vt:lpstr>微软雅黑</vt:lpstr>
      <vt:lpstr>幼圆</vt:lpstr>
      <vt:lpstr>Wingdings</vt:lpstr>
      <vt:lpstr>Arial Unicode MS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D13001</dc:creator>
  <cp:lastModifiedBy>Black Xie</cp:lastModifiedBy>
  <cp:revision>286</cp:revision>
  <dcterms:created xsi:type="dcterms:W3CDTF">2013-11-25T09:03:42Z</dcterms:created>
  <dcterms:modified xsi:type="dcterms:W3CDTF">2021-11-15T15:12:33Z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3D4BD55D11D7450CB00910DE10D09F72</vt:lpwstr>
  </property>
</Properties>
</file>