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9"/>
  </p:notesMasterIdLst>
  <p:sldIdLst>
    <p:sldId id="345" r:id="rId4"/>
    <p:sldId id="552" r:id="rId5"/>
    <p:sldId id="346" r:id="rId6"/>
    <p:sldId id="347" r:id="rId7"/>
    <p:sldId id="524" r:id="rId8"/>
    <p:sldId id="525" r:id="rId10"/>
    <p:sldId id="526" r:id="rId11"/>
    <p:sldId id="522" r:id="rId12"/>
    <p:sldId id="528" r:id="rId13"/>
    <p:sldId id="529" r:id="rId14"/>
    <p:sldId id="372" r:id="rId15"/>
    <p:sldId id="530" r:id="rId16"/>
    <p:sldId id="531" r:id="rId17"/>
    <p:sldId id="383" r:id="rId18"/>
    <p:sldId id="532" r:id="rId19"/>
    <p:sldId id="536" r:id="rId20"/>
    <p:sldId id="537" r:id="rId21"/>
    <p:sldId id="538" r:id="rId22"/>
    <p:sldId id="540" r:id="rId23"/>
    <p:sldId id="394" r:id="rId24"/>
    <p:sldId id="544" r:id="rId25"/>
    <p:sldId id="546" r:id="rId26"/>
    <p:sldId id="545" r:id="rId27"/>
    <p:sldId id="541" r:id="rId28"/>
    <p:sldId id="395" r:id="rId29"/>
    <p:sldId id="397" r:id="rId30"/>
    <p:sldId id="398" r:id="rId3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  <a:srgbClr val="3771CA"/>
    <a:srgbClr val="F4891E"/>
    <a:srgbClr val="0057E1"/>
    <a:srgbClr val="45B664"/>
    <a:srgbClr val="43BEB9"/>
    <a:srgbClr val="6F99D9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加入大前端团队的7个理由：</a:t>
            </a:r>
            <a:endParaRPr lang="zh-CN" altLang="en-US"/>
          </a:p>
          <a:p>
            <a:r>
              <a:rPr lang="zh-CN" altLang="en-US"/>
              <a:t>1、大前端是最接近终端用户、与产品和业务交流最多的技术团队，能够第一时间了解用户的需求，特别是在教育行业，能够对行业业务形态、用户需求有更深刻的理解，是那些对用户体验、交互感兴趣的同学的最佳选择。</a:t>
            </a:r>
            <a:endParaRPr lang="zh-CN" altLang="en-US"/>
          </a:p>
          <a:p>
            <a:r>
              <a:rPr lang="zh-CN" altLang="en-US"/>
              <a:t>2、大前端是最容易成为全栈工程师的技术岗位。掌握大前端技术和语言也能进行后端服务开发，比如Javascript、Java、C/++等，掌握大前端技术能快速实现产品原型，很容易获得及时的成就感，适合有产品想法，想成为全栈工程师，希望掌握技术全貌的同学选择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选择服务端开发方向的3个理由：</a:t>
            </a:r>
            <a:endParaRPr lang="zh-CN" altLang="en-US"/>
          </a:p>
          <a:p>
            <a:r>
              <a:rPr lang="zh-CN" altLang="en-US"/>
              <a:t>1、 服务端开发是开发团队中最核心的部分，离业务最近，随着工作中不断积累的经验和对业务的理解加深，会快速成长为一名懂业务的技术专家，</a:t>
            </a:r>
            <a:endParaRPr lang="zh-CN" altLang="en-US"/>
          </a:p>
          <a:p>
            <a:r>
              <a:rPr lang="zh-CN" altLang="en-US"/>
              <a:t>2、服务端开发技术体系成熟完善，不用自己摸着石头过河，重复造轮子，从长远的职业规划来讲，从事服务端开发作为技术道路的起点对长期是很有利的。 </a:t>
            </a:r>
            <a:endParaRPr lang="zh-CN" altLang="en-US"/>
          </a:p>
          <a:p>
            <a:r>
              <a:rPr lang="zh-CN" altLang="en-US"/>
              <a:t>3、如果你喜欢设计算法和逻辑，喜欢高并发、高可用、高性能业务场景技术挑战，那么你可能会喜欢成为一名服务端开发人员。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好未来测试团队无论是在团队规模还是测试技术上都在快速发展， 尤其是测试技术上，在前端自动化建设、后端流量回放建设的基础上，不断探索高效的测试方法及测试技术，取得多项专利和开源项目。业界各种测试大会也都有好未来的QA老师们分享演讲。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559470" y="844631"/>
            <a:ext cx="10945531" cy="783450"/>
          </a:xfrm>
        </p:spPr>
        <p:txBody>
          <a:bodyPr>
            <a:normAutofit/>
          </a:bodyPr>
          <a:lstStyle>
            <a:lvl1pPr>
              <a:defRPr sz="4400" b="1">
                <a:solidFill>
                  <a:srgbClr val="4B5D75"/>
                </a:solidFill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51" y="6192580"/>
            <a:ext cx="2780778" cy="391010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11047849" y="6193277"/>
            <a:ext cx="515884" cy="350196"/>
          </a:xfrm>
          <a:prstGeom prst="rect">
            <a:avLst/>
          </a:prstGeom>
          <a:solidFill>
            <a:srgbClr val="ED8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0" tIns="45715" rIns="91430" bIns="45715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26104" y="6177532"/>
            <a:ext cx="565921" cy="392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86CB4B4D-7CA3-9044-876B-883B54F8677D}" type="slidenum">
              <a:rPr lang="uk-UA" smtClean="0"/>
            </a:fld>
            <a:endParaRPr lang="uk-UA" dirty="0"/>
          </a:p>
        </p:txBody>
      </p:sp>
      <p:pic>
        <p:nvPicPr>
          <p:cNvPr id="18" name="图片 17" descr="好未来画册-2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506" y="6120798"/>
            <a:ext cx="1512072" cy="475912"/>
          </a:xfrm>
          <a:prstGeom prst="rect">
            <a:avLst/>
          </a:prstGeom>
        </p:spPr>
      </p:pic>
      <p:sp>
        <p:nvSpPr>
          <p:cNvPr id="19" name="文本框 18"/>
          <p:cNvSpPr txBox="1"/>
          <p:nvPr userDrawn="1"/>
        </p:nvSpPr>
        <p:spPr>
          <a:xfrm>
            <a:off x="4214674" y="6317671"/>
            <a:ext cx="5293461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>
                <a:solidFill>
                  <a:srgbClr val="4B5D7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Advancing Education Through Science and Technology</a:t>
            </a:r>
            <a:r>
              <a:rPr kumimoji="1" lang="en-US" altLang="zh-CN" sz="1000" baseline="0" dirty="0">
                <a:solidFill>
                  <a:srgbClr val="4B5D7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endParaRPr kumimoji="1" lang="zh-CN" altLang="en-US" sz="1000" dirty="0">
              <a:solidFill>
                <a:srgbClr val="4B5D7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590488" y="2209800"/>
            <a:ext cx="10914513" cy="3581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kumimoji="1" lang="zh-CN" altLang="en-US" dirty="0"/>
              <a:t>单击此处编辑文本内容。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/>
          <p:cNvSpPr>
            <a:spLocks noGrp="1"/>
          </p:cNvSpPr>
          <p:nvPr>
            <p:ph type="title" hasCustomPrompt="1"/>
          </p:nvPr>
        </p:nvSpPr>
        <p:spPr>
          <a:xfrm>
            <a:off x="559470" y="844631"/>
            <a:ext cx="10945531" cy="783450"/>
          </a:xfrm>
        </p:spPr>
        <p:txBody>
          <a:bodyPr>
            <a:normAutofit/>
          </a:bodyPr>
          <a:lstStyle>
            <a:lvl1pPr>
              <a:defRPr sz="4400" b="1">
                <a:solidFill>
                  <a:srgbClr val="4B5D75"/>
                </a:solidFill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51" y="6192580"/>
            <a:ext cx="2780778" cy="391010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11047849" y="6193277"/>
            <a:ext cx="515884" cy="350196"/>
          </a:xfrm>
          <a:prstGeom prst="rect">
            <a:avLst/>
          </a:prstGeom>
          <a:solidFill>
            <a:srgbClr val="ED8C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30" tIns="45715" rIns="91430" bIns="45715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26104" y="6177532"/>
            <a:ext cx="565921" cy="3925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86CB4B4D-7CA3-9044-876B-883B54F8677D}" type="slidenum">
              <a:rPr lang="uk-UA" smtClean="0"/>
            </a:fld>
            <a:endParaRPr lang="uk-UA" dirty="0"/>
          </a:p>
        </p:txBody>
      </p:sp>
      <p:pic>
        <p:nvPicPr>
          <p:cNvPr id="18" name="图片 17" descr="好未来画册-20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506" y="6120798"/>
            <a:ext cx="1512072" cy="475912"/>
          </a:xfrm>
          <a:prstGeom prst="rect">
            <a:avLst/>
          </a:prstGeom>
        </p:spPr>
      </p:pic>
      <p:sp>
        <p:nvSpPr>
          <p:cNvPr id="19" name="文本框 18"/>
          <p:cNvSpPr txBox="1"/>
          <p:nvPr userDrawn="1"/>
        </p:nvSpPr>
        <p:spPr>
          <a:xfrm>
            <a:off x="4214674" y="6317671"/>
            <a:ext cx="5293461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sz="1000" dirty="0">
                <a:solidFill>
                  <a:srgbClr val="4B5D7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Advancing Education Through Science and Technology</a:t>
            </a:r>
            <a:r>
              <a:rPr kumimoji="1" lang="en-US" altLang="zh-CN" sz="1000" baseline="0" dirty="0">
                <a:solidFill>
                  <a:srgbClr val="4B5D7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.</a:t>
            </a:r>
            <a:endParaRPr kumimoji="1" lang="zh-CN" altLang="en-US" sz="1000" dirty="0">
              <a:solidFill>
                <a:srgbClr val="4B5D7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590488" y="2209800"/>
            <a:ext cx="10914513" cy="3581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kumimoji="1" lang="zh-CN" altLang="en-US" dirty="0"/>
              <a:t>单击此处编辑文本内容。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3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712450" y="365125"/>
            <a:ext cx="641350" cy="3981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4.xml"/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tags" Target="../tags/tag5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jpeg"/><Relationship Id="rId7" Type="http://schemas.openxmlformats.org/officeDocument/2006/relationships/image" Target="../media/image6.jpeg"/><Relationship Id="rId6" Type="http://schemas.openxmlformats.org/officeDocument/2006/relationships/hyperlink" Target="https://github.com/heiyeluren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blog.csdn.net/heiyeshuwu" TargetMode="External"/><Relationship Id="rId3" Type="http://schemas.openxmlformats.org/officeDocument/2006/relationships/hyperlink" Target="http://weibo.com/heiyeluren" TargetMode="External"/><Relationship Id="rId2" Type="http://schemas.openxmlformats.org/officeDocument/2006/relationships/tags" Target="../tags/tag2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3.xml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6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64.xml"/><Relationship Id="rId4" Type="http://schemas.openxmlformats.org/officeDocument/2006/relationships/hyperlink" Target="https://github.com/TeamStuQ/skill-map" TargetMode="Externa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70.xml"/><Relationship Id="rId7" Type="http://schemas.openxmlformats.org/officeDocument/2006/relationships/image" Target="../media/image15.png"/><Relationship Id="rId6" Type="http://schemas.openxmlformats.org/officeDocument/2006/relationships/tags" Target="../tags/tag69.xml"/><Relationship Id="rId5" Type="http://schemas.openxmlformats.org/officeDocument/2006/relationships/image" Target="../media/image14.png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8A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SEG.png" descr="SE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716" y="-5781675"/>
            <a:ext cx="11545570" cy="1154557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0" y="1804035"/>
            <a:ext cx="121920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</a:pPr>
            <a:r>
              <a:rPr lang="zh-CN" altLang="en-US" sz="4000" dirty="0">
                <a:solidFill>
                  <a:schemeClr val="bg1"/>
                </a:solidFill>
                <a:latin typeface="方正正粗黑简体" panose="02010600010101010101" charset="-122"/>
                <a:ea typeface="方正正粗黑简体" panose="02010600010101010101" charset="-122"/>
                <a:cs typeface="方正正粗黑简体" panose="02010600010101010101" charset="-122"/>
              </a:rPr>
              <a:t>初入职场计算机工程师</a:t>
            </a:r>
            <a:endParaRPr lang="zh-CN" altLang="en-US" sz="5400" dirty="0">
              <a:solidFill>
                <a:schemeClr val="bg1"/>
              </a:solidFill>
              <a:latin typeface="方正正粗黑简体" panose="02010600010101010101" charset="-122"/>
              <a:ea typeface="方正正粗黑简体" panose="02010600010101010101" charset="-122"/>
              <a:cs typeface="方正正粗黑简体" panose="02010600010101010101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6000" dirty="0">
                <a:solidFill>
                  <a:schemeClr val="bg1"/>
                </a:solidFill>
                <a:latin typeface="方正正粗黑简体" panose="02010600010101010101" charset="-122"/>
                <a:ea typeface="方正正粗黑简体" panose="02010600010101010101" charset="-122"/>
                <a:cs typeface="方正正粗黑简体" panose="02010600010101010101" charset="-122"/>
              </a:rPr>
              <a:t>关注的技术能力</a:t>
            </a:r>
            <a:endParaRPr lang="zh-CN" altLang="en-US" sz="6000" dirty="0">
              <a:solidFill>
                <a:schemeClr val="bg1"/>
              </a:solidFill>
              <a:latin typeface="方正正粗黑简体" panose="02010600010101010101" charset="-122"/>
              <a:ea typeface="方正正粗黑简体" panose="02010600010101010101" charset="-122"/>
              <a:cs typeface="方正正粗黑简体" panose="0201060001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15841" y="4133215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>
              <a:lnSpc>
                <a:spcPct val="150000"/>
              </a:lnSpc>
            </a:pPr>
            <a:r>
              <a:rPr lang="zh-CN" dirty="0">
                <a:solidFill>
                  <a:schemeClr val="bg1"/>
                </a:solidFill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</a:rPr>
              <a:t>谢华亮（黑夜路人 </a:t>
            </a:r>
            <a:r>
              <a:rPr lang="en-US" altLang="zh-CN" dirty="0">
                <a:solidFill>
                  <a:schemeClr val="bg1"/>
                </a:solidFill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</a:rPr>
              <a:t>Black</a:t>
            </a:r>
            <a:r>
              <a:rPr lang="zh-CN" dirty="0">
                <a:solidFill>
                  <a:schemeClr val="bg1"/>
                </a:solidFill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</a:rPr>
              <a:t>）</a:t>
            </a:r>
            <a:endParaRPr lang="zh-CN" altLang="en-US" dirty="0">
              <a:solidFill>
                <a:schemeClr val="bg1"/>
              </a:solidFill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bg1"/>
                </a:solidFill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</a:rPr>
              <a:t>2021/07</a:t>
            </a:r>
            <a:endParaRPr lang="en-US" altLang="zh-CN" dirty="0">
              <a:solidFill>
                <a:schemeClr val="bg1"/>
              </a:solidFill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930" y="5843270"/>
            <a:ext cx="763270" cy="473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436893"/>
            <a:ext cx="45719" cy="807477"/>
          </a:xfrm>
          <a:prstGeom prst="rect">
            <a:avLst/>
          </a:prstGeom>
          <a:solidFill>
            <a:srgbClr val="0057E1"/>
          </a:solidFill>
          <a:ln>
            <a:solidFill>
              <a:srgbClr val="0057E1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2"/>
            </p:custDataLst>
          </p:nvPr>
        </p:nvSpPr>
        <p:spPr>
          <a:xfrm>
            <a:off x="345222" y="735965"/>
            <a:ext cx="11277600" cy="60515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运维方向</a:t>
            </a:r>
            <a:r>
              <a:rPr lang="en-US" altLang="zh-CN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(SRE - Site Reliability Engineer</a:t>
            </a:r>
            <a:r>
              <a:rPr lang="en-US" altLang="zh-CN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)</a:t>
            </a:r>
            <a:endParaRPr lang="en-US" altLang="zh-CN" sz="3200" spc="150" dirty="0"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3"/>
            </p:custDataLst>
          </p:nvPr>
        </p:nvSpPr>
        <p:spPr>
          <a:xfrm>
            <a:off x="345222" y="293370"/>
            <a:ext cx="9585325" cy="44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ysClr val="window" lastClr="FFFFFF"/>
                </a:solidFill>
              </a14:hiddenFill>
            </a:ext>
          </a:extLst>
        </p:spPr>
        <p:txBody>
          <a:bodyPr wrap="square" lIns="90000" tIns="46800" rIns="90000" bIns="0" rtlCol="0" anchor="b" anchorCtr="0"/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方正正粗黑简体" panose="02010600010101010101" charset="-122"/>
                <a:ea typeface="方正正粗黑简体" panose="02010600010101010101" charset="-122"/>
                <a:sym typeface="Arial" panose="020B0604020202020204" pitchFamily="34" charset="0"/>
              </a:rPr>
              <a:t>各岗位解析</a:t>
            </a:r>
            <a:endParaRPr lang="zh-CN" altLang="en-US" spc="300" dirty="0">
              <a:solidFill>
                <a:schemeClr val="bg1">
                  <a:lumMod val="50000"/>
                </a:schemeClr>
              </a:solidFill>
              <a:latin typeface="方正正粗黑简体" panose="02010600010101010101" charset="-122"/>
              <a:ea typeface="方正正粗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2140" y="1511300"/>
            <a:ext cx="10767060" cy="4246245"/>
          </a:xfrm>
          <a:prstGeom prst="rect">
            <a:avLst/>
          </a:prstGeom>
          <a:noFill/>
          <a:ln w="19050">
            <a:solidFill>
              <a:srgbClr val="6F99D9"/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indent="0" algn="l">
              <a:buFont typeface="Arial" panose="020B0604020202020204" pitchFamily="34" charset="0"/>
              <a:buNone/>
            </a:pPr>
            <a:r>
              <a:rPr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1、在线业务SRE：是在线业务的运维owner，负责业务在高可用、高性能、低成本等方面的架构设计与落地实施，可成长为业务架构师或基础服务架构师。</a:t>
            </a:r>
            <a:endParaRPr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2、运维产品研发工程师：负责设计研发运维产品，实现对在线服务可用性、效率、成本等方面的管控，成为在线业务不可缺少的运维基石，可成长为基础服务研发架构师。</a:t>
            </a:r>
            <a:endParaRPr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</a:t>
            </a:r>
            <a:r>
              <a:rPr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、</a:t>
            </a:r>
            <a:r>
              <a:rPr 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安全工程师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: </a:t>
            </a:r>
            <a:r>
              <a:rPr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负责公司黑、白盒方式的渗透测试工作,应急响应并解决公司相关的安全事件,负责公司业务相关的安全技术研究。</a:t>
            </a:r>
            <a:endParaRPr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-2"/>
            <a:ext cx="12192000" cy="4136573"/>
          </a:xfrm>
          <a:prstGeom prst="rect">
            <a:avLst/>
          </a:prstGeom>
          <a:solidFill>
            <a:srgbClr val="3E8A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副标题 2"/>
          <p:cNvSpPr txBox="1"/>
          <p:nvPr/>
        </p:nvSpPr>
        <p:spPr>
          <a:xfrm>
            <a:off x="-635" y="2929255"/>
            <a:ext cx="12192635" cy="1035685"/>
          </a:xfrm>
          <a:prstGeom prst="rect">
            <a:avLst/>
          </a:prstGeom>
          <a:ln w="3175">
            <a:miter lim="400000"/>
          </a:ln>
        </p:spPr>
        <p:txBody>
          <a:bodyPr lIns="53672" tIns="53672" rIns="53672" bIns="53672">
            <a:noAutofit/>
          </a:bodyPr>
          <a:lstStyle>
            <a:lvl1pPr marL="0" marR="0" indent="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1pPr>
            <a:lvl2pPr marL="0" marR="0" indent="4572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2pPr>
            <a:lvl3pPr marL="0" marR="0" indent="9144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3pPr>
            <a:lvl4pPr marL="0" marR="0" indent="13716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4pPr>
            <a:lvl5pPr marL="0" marR="0" indent="18288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5pPr>
            <a:lvl6pPr marL="0" marR="0" indent="22860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27432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32004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36576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algn="ctr" defTabSz="680720" hangingPunct="1">
              <a:lnSpc>
                <a:spcPct val="100000"/>
              </a:lnSpc>
              <a:buSzPct val="145000"/>
              <a:defRPr sz="2490"/>
            </a:pPr>
            <a:r>
              <a:rPr lang="zh-CN" altLang="en-US" sz="5400" dirty="0">
                <a:solidFill>
                  <a:schemeClr val="bg1"/>
                </a:solidFill>
              </a:rPr>
              <a:t>二、需掌握的通用技术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436893"/>
            <a:ext cx="45719" cy="807477"/>
          </a:xfrm>
          <a:prstGeom prst="rect">
            <a:avLst/>
          </a:prstGeom>
          <a:solidFill>
            <a:srgbClr val="0057E1"/>
          </a:solidFill>
          <a:ln>
            <a:solidFill>
              <a:srgbClr val="0057E1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2"/>
            </p:custDataLst>
          </p:nvPr>
        </p:nvSpPr>
        <p:spPr>
          <a:xfrm>
            <a:off x="345222" y="735965"/>
            <a:ext cx="11277600" cy="60515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基础知识</a:t>
            </a:r>
            <a:endParaRPr lang="zh-CN" altLang="en-US" sz="3200" spc="150" dirty="0"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3"/>
            </p:custDataLst>
          </p:nvPr>
        </p:nvSpPr>
        <p:spPr>
          <a:xfrm>
            <a:off x="345222" y="293370"/>
            <a:ext cx="9585325" cy="44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ysClr val="window" lastClr="FFFFFF"/>
                </a:solidFill>
              </a14:hiddenFill>
            </a:ext>
          </a:extLst>
        </p:spPr>
        <p:txBody>
          <a:bodyPr wrap="square" lIns="90000" tIns="46800" rIns="90000" bIns="0" rtlCol="0" anchor="b" anchorCtr="0"/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方正正粗黑简体" panose="02010600010101010101" charset="-122"/>
                <a:ea typeface="方正正粗黑简体" panose="02010600010101010101" charset="-122"/>
                <a:sym typeface="Arial" panose="020B0604020202020204" pitchFamily="34" charset="0"/>
              </a:rPr>
              <a:t>需掌握的通用技术</a:t>
            </a:r>
            <a:endParaRPr lang="zh-CN" altLang="en-US" spc="300" dirty="0">
              <a:solidFill>
                <a:schemeClr val="bg1">
                  <a:lumMod val="50000"/>
                </a:schemeClr>
              </a:solidFill>
              <a:latin typeface="方正正粗黑简体" panose="02010600010101010101" charset="-122"/>
              <a:ea typeface="方正正粗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7380" y="1993265"/>
            <a:ext cx="10713720" cy="2399665"/>
          </a:xfrm>
          <a:prstGeom prst="rect">
            <a:avLst/>
          </a:prstGeom>
          <a:noFill/>
          <a:ln w="19050">
            <a:solidFill>
              <a:srgbClr val="6F99D9"/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indent="0" algn="l">
              <a:buFont typeface="Arial" panose="020B0604020202020204" pitchFamily="34" charset="0"/>
              <a:buNone/>
            </a:pPr>
            <a:r>
              <a:rPr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不管你是哪个方向，前端、后端、运维、QA、数据甚至AI等，基础的重要性再怎么强调都不为过。因为</a:t>
            </a:r>
            <a:r>
              <a:rPr altLang="zh-CN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基础决定了一个工程师未来能达到的高度</a:t>
            </a:r>
            <a:r>
              <a:rPr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。</a:t>
            </a:r>
            <a:endParaRPr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建议大家可以把大学里对应专业的基础课程，找一些更好更深入的教材再好好的看看。对开发来讲，</a:t>
            </a:r>
            <a:r>
              <a:rPr altLang="zh-CN" dirty="0">
                <a:solidFill>
                  <a:srgbClr val="FF0000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程序设计、数据结构和算法、操作系统、数据库、计算机网络、软件工程</a:t>
            </a:r>
            <a:r>
              <a:rPr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等等都应该看看。</a:t>
            </a:r>
            <a:endParaRPr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436893"/>
            <a:ext cx="45719" cy="807477"/>
          </a:xfrm>
          <a:prstGeom prst="rect">
            <a:avLst/>
          </a:prstGeom>
          <a:solidFill>
            <a:srgbClr val="0057E1"/>
          </a:solidFill>
          <a:ln>
            <a:solidFill>
              <a:srgbClr val="0057E1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2"/>
            </p:custDataLst>
          </p:nvPr>
        </p:nvSpPr>
        <p:spPr>
          <a:xfrm>
            <a:off x="345222" y="735965"/>
            <a:ext cx="11277600" cy="60515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相关书籍</a:t>
            </a: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列表</a:t>
            </a:r>
            <a:endParaRPr lang="zh-CN" altLang="en-US" sz="3200" spc="150" dirty="0"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3"/>
            </p:custDataLst>
          </p:nvPr>
        </p:nvSpPr>
        <p:spPr>
          <a:xfrm>
            <a:off x="345222" y="293370"/>
            <a:ext cx="9585325" cy="44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ysClr val="window" lastClr="FFFFFF"/>
                </a:solidFill>
              </a14:hiddenFill>
            </a:ext>
          </a:extLst>
        </p:spPr>
        <p:txBody>
          <a:bodyPr wrap="square" lIns="90000" tIns="46800" rIns="90000" bIns="0" rtlCol="0" anchor="b" anchorCtr="0"/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方正正粗黑简体" panose="02010600010101010101" charset="-122"/>
                <a:ea typeface="方正正粗黑简体" panose="02010600010101010101" charset="-122"/>
                <a:sym typeface="Arial" panose="020B0604020202020204" pitchFamily="34" charset="0"/>
              </a:rPr>
              <a:t>需掌握的通用技术</a:t>
            </a:r>
            <a:endParaRPr lang="zh-CN" altLang="en-US" spc="300" dirty="0">
              <a:solidFill>
                <a:schemeClr val="bg1">
                  <a:lumMod val="50000"/>
                </a:schemeClr>
              </a:solidFill>
              <a:latin typeface="方正正粗黑简体" panose="02010600010101010101" charset="-122"/>
              <a:ea typeface="方正正粗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6260" y="1682750"/>
            <a:ext cx="10749915" cy="3322955"/>
          </a:xfrm>
          <a:prstGeom prst="rect">
            <a:avLst/>
          </a:prstGeom>
          <a:noFill/>
          <a:ln w="19050">
            <a:solidFill>
              <a:srgbClr val="6F99D9"/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操作系统  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《现代操作系统》《</a:t>
            </a:r>
            <a:r>
              <a:rPr lang="en-US" altLang="zh-CN" dirty="0">
                <a:solidFill>
                  <a:schemeClr val="accent5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深入理解计算机系统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》《操作系统导论》</a:t>
            </a:r>
            <a:endParaRPr lang="en-US"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数据库 《</a:t>
            </a:r>
            <a:r>
              <a:rPr lang="zh-CN" altLang="en-US" dirty="0">
                <a:solidFill>
                  <a:schemeClr val="accent5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MySQL必知必会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》《SQL语言艺术》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《高性能MySQL》</a:t>
            </a:r>
            <a:endParaRPr lang="en-US"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数据结构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/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算法  《</a:t>
            </a:r>
            <a:r>
              <a:rPr lang="zh-CN" altLang="en-US" dirty="0">
                <a:solidFill>
                  <a:schemeClr val="accent5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算法导论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》《算法》</a:t>
            </a:r>
            <a:endParaRPr lang="zh-CN" altLang="en-US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网络知识 《</a:t>
            </a:r>
            <a:r>
              <a:rPr lang="zh-CN" altLang="en-US" dirty="0">
                <a:solidFill>
                  <a:schemeClr val="accent5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计算机网络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-自顶向下方法》 《</a:t>
            </a:r>
            <a:r>
              <a:rPr lang="zh-CN" altLang="en-US" dirty="0">
                <a:solidFill>
                  <a:schemeClr val="accent5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图解HTTP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》《</a:t>
            </a:r>
            <a:r>
              <a:rPr lang="zh-CN" altLang="en-US" dirty="0">
                <a:solidFill>
                  <a:schemeClr val="accent5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TCP/IP详解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》</a:t>
            </a:r>
            <a:endParaRPr lang="zh-CN" altLang="en-US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熟练掌握一门编程语言 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(Go/C++/Java/Python) 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可进一步阅读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《代码整洁之道》《编写可读代码的艺术》《设计模式》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《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Unix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编程艺术》《编程珠玑》</a:t>
            </a:r>
            <a:endParaRPr lang="en-US"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软件工程 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《人月神话》《人件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》</a:t>
            </a:r>
            <a:endParaRPr lang="zh-CN" altLang="en-US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-2"/>
            <a:ext cx="12192000" cy="4136573"/>
          </a:xfrm>
          <a:prstGeom prst="rect">
            <a:avLst/>
          </a:prstGeom>
          <a:solidFill>
            <a:srgbClr val="3E8A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副标题 2"/>
          <p:cNvSpPr txBox="1"/>
          <p:nvPr/>
        </p:nvSpPr>
        <p:spPr>
          <a:xfrm>
            <a:off x="-635" y="2929255"/>
            <a:ext cx="12192635" cy="1035685"/>
          </a:xfrm>
          <a:prstGeom prst="rect">
            <a:avLst/>
          </a:prstGeom>
          <a:ln w="3175">
            <a:miter lim="400000"/>
          </a:ln>
        </p:spPr>
        <p:txBody>
          <a:bodyPr lIns="53672" tIns="53672" rIns="53672" bIns="53672">
            <a:noAutofit/>
          </a:bodyPr>
          <a:lstStyle>
            <a:lvl1pPr marL="0" marR="0" indent="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1pPr>
            <a:lvl2pPr marL="0" marR="0" indent="4572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2pPr>
            <a:lvl3pPr marL="0" marR="0" indent="9144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3pPr>
            <a:lvl4pPr marL="0" marR="0" indent="13716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4pPr>
            <a:lvl5pPr marL="0" marR="0" indent="18288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5pPr>
            <a:lvl6pPr marL="0" marR="0" indent="22860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27432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32004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36576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algn="ctr" defTabSz="680720" hangingPunct="1">
              <a:lnSpc>
                <a:spcPct val="100000"/>
              </a:lnSpc>
              <a:buSzPct val="145000"/>
              <a:defRPr sz="2490"/>
            </a:pPr>
            <a:r>
              <a:rPr lang="zh-CN" altLang="en-US" sz="5400" dirty="0">
                <a:solidFill>
                  <a:schemeClr val="bg1"/>
                </a:solidFill>
              </a:rPr>
              <a:t>三、基本开发技能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436893"/>
            <a:ext cx="45719" cy="807477"/>
          </a:xfrm>
          <a:prstGeom prst="rect">
            <a:avLst/>
          </a:prstGeom>
          <a:solidFill>
            <a:srgbClr val="0057E1"/>
          </a:solidFill>
          <a:ln>
            <a:solidFill>
              <a:srgbClr val="0057E1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2"/>
            </p:custDataLst>
          </p:nvPr>
        </p:nvSpPr>
        <p:spPr>
          <a:xfrm>
            <a:off x="345222" y="735965"/>
            <a:ext cx="11277600" cy="60515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IDE（集成开发环境）</a:t>
            </a:r>
            <a:r>
              <a:rPr lang="en-US" altLang="zh-CN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(Jetbrains/VSCode</a:t>
            </a:r>
            <a:r>
              <a:rPr lang="en-US" altLang="zh-CN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)</a:t>
            </a:r>
            <a:endParaRPr lang="en-US" altLang="zh-CN" sz="3200" spc="150" dirty="0"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3"/>
            </p:custDataLst>
          </p:nvPr>
        </p:nvSpPr>
        <p:spPr>
          <a:xfrm>
            <a:off x="345222" y="293370"/>
            <a:ext cx="9585325" cy="44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ysClr val="window" lastClr="FFFFFF"/>
                </a:solidFill>
              </a14:hiddenFill>
            </a:ext>
          </a:extLst>
        </p:spPr>
        <p:txBody>
          <a:bodyPr wrap="square" lIns="90000" tIns="46800" rIns="90000" bIns="0" rtlCol="0" anchor="b" anchorCtr="0"/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方正正粗黑简体" panose="02010600010101010101" charset="-122"/>
                <a:ea typeface="方正正粗黑简体" panose="02010600010101010101" charset="-122"/>
                <a:sym typeface="Arial" panose="020B0604020202020204" pitchFamily="34" charset="0"/>
              </a:rPr>
              <a:t>基本开发技能</a:t>
            </a:r>
            <a:endParaRPr lang="zh-CN" altLang="en-US" spc="300" dirty="0">
              <a:solidFill>
                <a:schemeClr val="bg1">
                  <a:lumMod val="50000"/>
                </a:schemeClr>
              </a:solidFill>
              <a:latin typeface="方正正粗黑简体" panose="02010600010101010101" charset="-122"/>
              <a:ea typeface="方正正粗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6725" y="1496060"/>
            <a:ext cx="10749915" cy="1014730"/>
          </a:xfrm>
          <a:prstGeom prst="rect">
            <a:avLst/>
          </a:prstGeom>
          <a:noFill/>
          <a:ln w="19050">
            <a:solidFill>
              <a:srgbClr val="6F99D9"/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indent="0" algn="l">
              <a:buFont typeface="Arial" panose="020B0604020202020204" pitchFamily="34" charset="0"/>
              <a:buNone/>
            </a:pP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多数初级开发者只是用了IDE提供的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极少部分功能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，似乎只是一个方便”写代码“的工具，对于代码之外，对于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IDE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中强大的功能并没有深入的挖掘，几乎是视而不见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.</a:t>
            </a:r>
            <a:endParaRPr lang="zh-CN" altLang="en-US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66725" y="2780030"/>
            <a:ext cx="10892155" cy="3322955"/>
          </a:xfrm>
          <a:prstGeom prst="rect">
            <a:avLst/>
          </a:prstGeom>
          <a:noFill/>
          <a:ln w="19050">
            <a:solidFill>
              <a:srgbClr val="6F99D9"/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代码优化提示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: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真处理IDE的优化意见，对代码功底是有相当大的提高的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.</a:t>
            </a:r>
            <a:endParaRPr lang="en-US"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代码提示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: 智能的提示能用上的类、方法或变量,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提高效率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.</a:t>
            </a:r>
            <a:endParaRPr lang="en-US"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重构: 不限于方法、变量名称的修改，还有雷同代码的可重构性提示.</a:t>
            </a:r>
            <a:endParaRPr lang="en-US"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版本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管理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: IDE中除了代码编辑，一个重要的作用就是对代码进行版本管理.</a:t>
            </a:r>
            <a:endParaRPr lang="en-US"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拼写提示：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规避命名词不达意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,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拼写错误等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,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不要忽略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IDE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的警告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.</a:t>
            </a:r>
            <a:endParaRPr lang="en-US"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任务列表（TODO List）: 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学会用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TODO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来管理你的开发工作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.</a:t>
            </a:r>
            <a:endParaRPr lang="en-US"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编译/构建工具: 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做好配置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,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提高软件开发效率</a:t>
            </a:r>
            <a:endParaRPr lang="zh-CN" altLang="en-US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436893"/>
            <a:ext cx="45719" cy="807477"/>
          </a:xfrm>
          <a:prstGeom prst="rect">
            <a:avLst/>
          </a:prstGeom>
          <a:solidFill>
            <a:srgbClr val="0057E1"/>
          </a:solidFill>
          <a:ln>
            <a:solidFill>
              <a:srgbClr val="0057E1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2"/>
            </p:custDataLst>
          </p:nvPr>
        </p:nvSpPr>
        <p:spPr>
          <a:xfrm>
            <a:off x="345222" y="735965"/>
            <a:ext cx="11277600" cy="60515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熟悉软件项目设计流程</a:t>
            </a:r>
            <a:endParaRPr lang="en-US" altLang="zh-CN" sz="3200" spc="150" dirty="0"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3"/>
            </p:custDataLst>
          </p:nvPr>
        </p:nvSpPr>
        <p:spPr>
          <a:xfrm>
            <a:off x="345222" y="293370"/>
            <a:ext cx="9585325" cy="44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ysClr val="window" lastClr="FFFFFF"/>
                </a:solidFill>
              </a14:hiddenFill>
            </a:ext>
          </a:extLst>
        </p:spPr>
        <p:txBody>
          <a:bodyPr wrap="square" lIns="90000" tIns="46800" rIns="90000" bIns="0" rtlCol="0" anchor="b" anchorCtr="0"/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方正正粗黑简体" panose="02010600010101010101" charset="-122"/>
                <a:ea typeface="方正正粗黑简体" panose="02010600010101010101" charset="-122"/>
                <a:sym typeface="Arial" panose="020B0604020202020204" pitchFamily="34" charset="0"/>
              </a:rPr>
              <a:t>基本开发技能</a:t>
            </a:r>
            <a:endParaRPr lang="zh-CN" altLang="en-US" spc="300" dirty="0">
              <a:solidFill>
                <a:schemeClr val="bg1">
                  <a:lumMod val="50000"/>
                </a:schemeClr>
              </a:solidFill>
              <a:latin typeface="方正正粗黑简体" panose="02010600010101010101" charset="-122"/>
              <a:ea typeface="方正正粗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282575" y="2200275"/>
            <a:ext cx="11779885" cy="2287905"/>
          </a:xfrm>
          <a:prstGeom prst="rect">
            <a:avLst/>
          </a:prstGeom>
          <a:noFill/>
          <a:ln w="19050">
            <a:solidFill>
              <a:srgbClr val="6F99D9"/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indent="0" algn="l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zh-CN" sz="2800" dirty="0">
                <a:solidFill>
                  <a:schemeClr val="accent5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产品环节</a:t>
            </a:r>
            <a:r>
              <a:rPr lang="zh-CN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：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项目立项 </a:t>
            </a:r>
            <a:r>
              <a:rPr 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-&gt;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产品设计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</a:t>
            </a:r>
            <a:r>
              <a:rPr 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-&gt;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需求分析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</a:t>
            </a:r>
            <a:r>
              <a:rPr 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-&gt;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技术方案评审</a:t>
            </a:r>
            <a:endParaRPr sz="2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zh-CN" sz="2800" dirty="0">
                <a:solidFill>
                  <a:schemeClr val="accent5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开发环节</a:t>
            </a:r>
            <a:r>
              <a:rPr lang="zh-CN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：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接口设计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</a:t>
            </a:r>
            <a:r>
              <a:rPr 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-&gt; 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DB设计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</a:t>
            </a:r>
            <a:r>
              <a:rPr 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-&gt; 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开发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</a:t>
            </a:r>
            <a:r>
              <a:rPr 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-&gt;</a:t>
            </a:r>
            <a:r>
              <a:rPr lang="zh-CN" alt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单测</a:t>
            </a:r>
            <a:r>
              <a:rPr lang="en-US" altLang="zh-CN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/</a:t>
            </a:r>
            <a:r>
              <a:rPr lang="zh-CN" alt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自测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</a:t>
            </a:r>
            <a:endParaRPr sz="2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 algn="l">
              <a:lnSpc>
                <a:spcPct val="170000"/>
              </a:lnSpc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accent5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测试发布</a:t>
            </a:r>
            <a:r>
              <a:rPr lang="zh-CN" alt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：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集成测试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</a:t>
            </a:r>
            <a:r>
              <a:rPr 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-&gt;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联调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</a:t>
            </a:r>
            <a:r>
              <a:rPr 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-&gt;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构建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</a:t>
            </a:r>
            <a:r>
              <a:rPr 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-&gt;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发布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</a:t>
            </a:r>
            <a:r>
              <a:rPr 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-&gt;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回滚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</a:t>
            </a:r>
            <a:r>
              <a:rPr 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-&gt;</a:t>
            </a:r>
            <a:r>
              <a:rPr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监控</a:t>
            </a:r>
            <a:r>
              <a:rPr 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/</a:t>
            </a:r>
            <a:r>
              <a:rPr lang="zh-CN" altLang="en-US" sz="2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运维</a:t>
            </a:r>
            <a:endParaRPr lang="zh-CN" altLang="en-US" sz="2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436893"/>
            <a:ext cx="45719" cy="807477"/>
          </a:xfrm>
          <a:prstGeom prst="rect">
            <a:avLst/>
          </a:prstGeom>
          <a:solidFill>
            <a:srgbClr val="0057E1"/>
          </a:solidFill>
          <a:ln>
            <a:solidFill>
              <a:srgbClr val="0057E1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2"/>
            </p:custDataLst>
          </p:nvPr>
        </p:nvSpPr>
        <p:spPr>
          <a:xfrm>
            <a:off x="345222" y="735965"/>
            <a:ext cx="11277600" cy="60515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学习并遵守技术规范</a:t>
            </a:r>
            <a:endParaRPr lang="zh-CN" altLang="en-US" sz="3200" spc="150" dirty="0"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3"/>
            </p:custDataLst>
          </p:nvPr>
        </p:nvSpPr>
        <p:spPr>
          <a:xfrm>
            <a:off x="345222" y="293370"/>
            <a:ext cx="9585325" cy="44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ysClr val="window" lastClr="FFFFFF"/>
                </a:solidFill>
              </a14:hiddenFill>
            </a:ext>
          </a:extLst>
        </p:spPr>
        <p:txBody>
          <a:bodyPr wrap="square" lIns="90000" tIns="46800" rIns="90000" bIns="0" rtlCol="0" anchor="b" anchorCtr="0"/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方正正粗黑简体" panose="02010600010101010101" charset="-122"/>
                <a:ea typeface="方正正粗黑简体" panose="02010600010101010101" charset="-122"/>
                <a:sym typeface="Arial" panose="020B0604020202020204" pitchFamily="34" charset="0"/>
              </a:rPr>
              <a:t>基本开发技能</a:t>
            </a:r>
            <a:endParaRPr lang="zh-CN" altLang="en-US" spc="300" dirty="0">
              <a:solidFill>
                <a:schemeClr val="bg1">
                  <a:lumMod val="50000"/>
                </a:schemeClr>
              </a:solidFill>
              <a:latin typeface="方正正粗黑简体" panose="02010600010101010101" charset="-122"/>
              <a:ea typeface="方正正粗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66725" y="1572260"/>
            <a:ext cx="10892155" cy="5077460"/>
          </a:xfrm>
          <a:prstGeom prst="rect">
            <a:avLst/>
          </a:prstGeom>
          <a:noFill/>
          <a:ln w="19050">
            <a:solidFill>
              <a:srgbClr val="6F99D9"/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编码规范</a:t>
            </a:r>
            <a:endParaRPr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接口规范</a:t>
            </a:r>
            <a:endParaRPr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数据规范</a:t>
            </a:r>
            <a:endParaRPr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日志规范</a:t>
            </a:r>
            <a:endParaRPr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安全规范</a:t>
            </a:r>
            <a:endParaRPr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测试用例规范</a:t>
            </a:r>
            <a:endParaRPr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bugfix规范</a:t>
            </a:r>
            <a:r>
              <a:rPr lang="zh-CN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（</a:t>
            </a:r>
            <a:r>
              <a:rPr lang="en-US" altLang="zh-CN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Bug</a:t>
            </a:r>
            <a:r>
              <a:rPr lang="zh-CN" altLang="en-US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修复）</a:t>
            </a:r>
            <a:endParaRPr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CI/CD规范</a:t>
            </a:r>
            <a:r>
              <a:rPr lang="zh-CN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（持续集成）</a:t>
            </a:r>
            <a:endParaRPr lang="zh-CN"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其他规范</a:t>
            </a:r>
            <a:endParaRPr lang="zh-CN"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436893"/>
            <a:ext cx="45719" cy="807477"/>
          </a:xfrm>
          <a:prstGeom prst="rect">
            <a:avLst/>
          </a:prstGeom>
          <a:solidFill>
            <a:srgbClr val="0057E1"/>
          </a:solidFill>
          <a:ln>
            <a:solidFill>
              <a:srgbClr val="0057E1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2"/>
            </p:custDataLst>
          </p:nvPr>
        </p:nvSpPr>
        <p:spPr>
          <a:xfrm>
            <a:off x="345222" y="735965"/>
            <a:ext cx="11277600" cy="60515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掌握</a:t>
            </a: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工具链 </a:t>
            </a:r>
            <a:endParaRPr lang="zh-CN" altLang="en-US" sz="3200" spc="150" dirty="0"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3"/>
            </p:custDataLst>
          </p:nvPr>
        </p:nvSpPr>
        <p:spPr>
          <a:xfrm>
            <a:off x="345222" y="293370"/>
            <a:ext cx="9585325" cy="44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ysClr val="window" lastClr="FFFFFF"/>
                </a:solidFill>
              </a14:hiddenFill>
            </a:ext>
          </a:extLst>
        </p:spPr>
        <p:txBody>
          <a:bodyPr wrap="square" lIns="90000" tIns="46800" rIns="90000" bIns="0" rtlCol="0" anchor="b" anchorCtr="0"/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方正正粗黑简体" panose="02010600010101010101" charset="-122"/>
                <a:ea typeface="方正正粗黑简体" panose="02010600010101010101" charset="-122"/>
                <a:sym typeface="Arial" panose="020B0604020202020204" pitchFamily="34" charset="0"/>
              </a:rPr>
              <a:t>基本开发技能</a:t>
            </a:r>
            <a:endParaRPr lang="zh-CN" altLang="en-US" spc="300" dirty="0">
              <a:solidFill>
                <a:schemeClr val="bg1">
                  <a:lumMod val="50000"/>
                </a:schemeClr>
              </a:solidFill>
              <a:latin typeface="方正正粗黑简体" panose="02010600010101010101" charset="-122"/>
              <a:ea typeface="方正正粗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66725" y="1572260"/>
            <a:ext cx="10892155" cy="4523105"/>
          </a:xfrm>
          <a:prstGeom prst="rect">
            <a:avLst/>
          </a:prstGeom>
          <a:noFill/>
          <a:ln w="19050">
            <a:solidFill>
              <a:srgbClr val="6F99D9"/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项目管理平台</a:t>
            </a:r>
            <a:endParaRPr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构建平台(CI/CD系统)</a:t>
            </a:r>
            <a:endParaRPr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mock系统</a:t>
            </a:r>
            <a:endParaRPr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文档系统</a:t>
            </a:r>
            <a:endParaRPr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代码管理系统</a:t>
            </a:r>
            <a:endParaRPr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发布平台</a:t>
            </a:r>
            <a:endParaRPr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监控平台</a:t>
            </a:r>
            <a:endParaRPr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sz="24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基础服务组件</a:t>
            </a:r>
            <a:endParaRPr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436893"/>
            <a:ext cx="45719" cy="807477"/>
          </a:xfrm>
          <a:prstGeom prst="rect">
            <a:avLst/>
          </a:prstGeom>
          <a:solidFill>
            <a:srgbClr val="0057E1"/>
          </a:solidFill>
          <a:ln>
            <a:solidFill>
              <a:srgbClr val="0057E1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2"/>
            </p:custDataLst>
          </p:nvPr>
        </p:nvSpPr>
        <p:spPr>
          <a:xfrm>
            <a:off x="345222" y="735965"/>
            <a:ext cx="11277600" cy="60515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解决技术</a:t>
            </a: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问题的方法</a:t>
            </a: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 </a:t>
            </a:r>
            <a:endParaRPr lang="zh-CN" altLang="en-US" sz="3200" spc="150" dirty="0"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3"/>
            </p:custDataLst>
          </p:nvPr>
        </p:nvSpPr>
        <p:spPr>
          <a:xfrm>
            <a:off x="345222" y="293370"/>
            <a:ext cx="9585325" cy="44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ysClr val="window" lastClr="FFFFFF"/>
                </a:solidFill>
              </a14:hiddenFill>
            </a:ext>
          </a:extLst>
        </p:spPr>
        <p:txBody>
          <a:bodyPr wrap="square" lIns="90000" tIns="46800" rIns="90000" bIns="0" rtlCol="0" anchor="b" anchorCtr="0"/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方正正粗黑简体" panose="02010600010101010101" charset="-122"/>
                <a:ea typeface="方正正粗黑简体" panose="02010600010101010101" charset="-122"/>
                <a:sym typeface="Arial" panose="020B0604020202020204" pitchFamily="34" charset="0"/>
              </a:rPr>
              <a:t>基本开发技能</a:t>
            </a:r>
            <a:endParaRPr lang="zh-CN" altLang="en-US" spc="300" dirty="0">
              <a:solidFill>
                <a:schemeClr val="bg1">
                  <a:lumMod val="50000"/>
                </a:schemeClr>
              </a:solidFill>
              <a:latin typeface="方正正粗黑简体" panose="02010600010101010101" charset="-122"/>
              <a:ea typeface="方正正粗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484505" y="1572260"/>
            <a:ext cx="10892155" cy="1891665"/>
          </a:xfrm>
          <a:prstGeom prst="rect">
            <a:avLst/>
          </a:prstGeom>
          <a:noFill/>
          <a:ln w="19050">
            <a:solidFill>
              <a:srgbClr val="6F99D9"/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indent="0" algn="l"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使用搜索解决90%的问题 要掌握搜索技巧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https://wiki.zhiyinlou.com</a:t>
            </a:r>
            <a:endParaRPr lang="en-US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https://www.google.com</a:t>
            </a:r>
            <a:endParaRPr lang="en-US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github </a:t>
            </a:r>
            <a:r>
              <a:rPr lang="zh-CN" altLang="en-US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等国内外技术网站</a:t>
            </a:r>
            <a:endParaRPr lang="en-US" altLang="zh-CN"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4505" y="4060825"/>
            <a:ext cx="10892155" cy="2306955"/>
          </a:xfrm>
          <a:prstGeom prst="rect">
            <a:avLst/>
          </a:prstGeom>
          <a:noFill/>
          <a:ln w="19050">
            <a:solidFill>
              <a:srgbClr val="6F99D9"/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indent="0" algn="l"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提问</a:t>
            </a:r>
            <a:endParaRPr lang="zh-CN" altLang="en-US" sz="24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问题应该描述清楚尽可能的站在对方的立场去描述问题。让对方花的气力越小问题越容易被解决.</a:t>
            </a:r>
            <a:endParaRPr lang="en-US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提供尽可能多的信息：环境、问题背景</a:t>
            </a:r>
            <a:endParaRPr lang="en-US" altLang="zh-CN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提供</a:t>
            </a: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重现问题</a:t>
            </a:r>
            <a:r>
              <a:rPr lang="zh-CN" altLang="en-US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的方式</a:t>
            </a: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.</a:t>
            </a:r>
            <a:endParaRPr lang="en-US" altLang="zh-CN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411493"/>
            <a:ext cx="45719" cy="530189"/>
          </a:xfrm>
          <a:prstGeom prst="rect">
            <a:avLst/>
          </a:prstGeom>
          <a:solidFill>
            <a:srgbClr val="0057E1"/>
          </a:solidFill>
          <a:ln>
            <a:solidFill>
              <a:srgbClr val="0057E1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2"/>
            </p:custDataLst>
          </p:nvPr>
        </p:nvSpPr>
        <p:spPr>
          <a:xfrm>
            <a:off x="165100" y="411480"/>
            <a:ext cx="8244840" cy="60515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spc="150" dirty="0">
                <a:ea typeface="方正正黑简体" panose="02010600010101010101" charset="-122"/>
                <a:sym typeface="Arial" panose="020B0604020202020204" pitchFamily="34" charset="0"/>
              </a:rPr>
              <a:t>自我介绍</a:t>
            </a:r>
            <a:endParaRPr lang="zh-CN" altLang="en-US" sz="2400" spc="150" dirty="0">
              <a:ea typeface="方正正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28" name="文本框 4"/>
          <p:cNvSpPr txBox="1"/>
          <p:nvPr/>
        </p:nvSpPr>
        <p:spPr>
          <a:xfrm>
            <a:off x="1163955" y="1374775"/>
            <a:ext cx="81965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latin typeface="微软雅黑 Light" panose="020B0502040204020203" charset="-122"/>
                <a:ea typeface="微软雅黑 Light" panose="020B0502040204020203" charset="-122"/>
              </a:rPr>
              <a:t>谢华亮</a:t>
            </a:r>
            <a:r>
              <a:rPr lang="en-US" altLang="zh-CN" sz="2000" b="1" dirty="0">
                <a:latin typeface="微软雅黑 Light" panose="020B0502040204020203" charset="-122"/>
                <a:ea typeface="微软雅黑 Light" panose="020B0502040204020203" charset="-122"/>
              </a:rPr>
              <a:t> </a:t>
            </a:r>
            <a:r>
              <a:rPr lang="zh-CN" altLang="en-US" sz="2000" b="1" dirty="0">
                <a:latin typeface="微软雅黑 Light" panose="020B0502040204020203" charset="-122"/>
                <a:ea typeface="微软雅黑 Light" panose="020B0502040204020203" charset="-122"/>
              </a:rPr>
              <a:t>（</a:t>
            </a:r>
            <a:r>
              <a:rPr lang="en-US" altLang="zh-CN" sz="2000" b="1" dirty="0">
                <a:latin typeface="微软雅黑 Light" panose="020B0502040204020203" charset="-122"/>
                <a:ea typeface="微软雅黑 Light" panose="020B0502040204020203" charset="-122"/>
              </a:rPr>
              <a:t>Black</a:t>
            </a:r>
            <a:r>
              <a:rPr lang="zh-CN" altLang="en-US" sz="2000" b="1" dirty="0">
                <a:latin typeface="微软雅黑 Light" panose="020B0502040204020203" charset="-122"/>
                <a:ea typeface="微软雅黑 Light" panose="020B0502040204020203" charset="-122"/>
              </a:rPr>
              <a:t>），网名 “黑夜路人”（</a:t>
            </a:r>
            <a:r>
              <a:rPr lang="en-US" altLang="zh-CN" sz="2000" b="1" dirty="0">
                <a:latin typeface="微软雅黑 Light" panose="020B0502040204020203" charset="-122"/>
                <a:ea typeface="微软雅黑 Light" panose="020B0502040204020203" charset="-122"/>
              </a:rPr>
              <a:t>heiyeluren</a:t>
            </a:r>
            <a:r>
              <a:rPr lang="zh-CN" altLang="en-US" sz="2000" b="1" dirty="0">
                <a:latin typeface="微软雅黑 Light" panose="020B0502040204020203" charset="-122"/>
                <a:ea typeface="微软雅黑 Light" panose="020B0502040204020203" charset="-122"/>
              </a:rPr>
              <a:t>），热爱技术的程序员，</a:t>
            </a:r>
            <a:r>
              <a:rPr lang="en-US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CSDN</a:t>
            </a:r>
            <a:r>
              <a:rPr lang="zh-CN" altLang="en-US" sz="2000" b="1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博客技术专家，国内开源技术社区建设者</a:t>
            </a:r>
            <a:endParaRPr lang="en-US" altLang="zh-CN" sz="2000" b="1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endParaRPr lang="en-US" altLang="zh-CN" sz="2000" dirty="0"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</a:rPr>
              <a:t>曾就职于百度、腾讯、阿里、</a:t>
            </a: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</a:rPr>
              <a:t>360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</a:rPr>
              <a:t>、好未来</a:t>
            </a: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</a:rPr>
              <a:t> 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</a:rPr>
              <a:t>等公司，是个准的程序员，后因工作原因转型成为架构师、项目负责人、技术</a:t>
            </a:r>
            <a:r>
              <a:rPr lang="zh-CN" sz="2000" dirty="0">
                <a:latin typeface="微软雅黑 Light" panose="020B0502040204020203" charset="-122"/>
                <a:ea typeface="微软雅黑 Light" panose="020B0502040204020203" charset="-122"/>
              </a:rPr>
              <a:t>经理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</a:rPr>
              <a:t>、总监、创业公司</a:t>
            </a:r>
            <a:r>
              <a:rPr lang="en-US" altLang="zh-CN" sz="2000" dirty="0">
                <a:latin typeface="微软雅黑 Light" panose="020B0502040204020203" charset="-122"/>
                <a:ea typeface="微软雅黑 Light" panose="020B0502040204020203" charset="-122"/>
              </a:rPr>
              <a:t>CTO</a:t>
            </a:r>
            <a:r>
              <a:rPr lang="zh-CN" altLang="en-US" sz="2000" dirty="0">
                <a:latin typeface="微软雅黑 Light" panose="020B0502040204020203" charset="-122"/>
                <a:ea typeface="微软雅黑 Light" panose="020B0502040204020203" charset="-122"/>
              </a:rPr>
              <a:t>等角色。</a:t>
            </a:r>
            <a:endParaRPr lang="zh-CN" altLang="en-US" sz="2000" dirty="0"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  <p:sp>
        <p:nvSpPr>
          <p:cNvPr id="8" name="TextBox 3"/>
          <p:cNvSpPr txBox="1"/>
          <p:nvPr/>
        </p:nvSpPr>
        <p:spPr>
          <a:xfrm>
            <a:off x="1670765" y="5767811"/>
            <a:ext cx="609600" cy="18415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b="1"/>
            </a:lvl1pPr>
          </a:lstStyle>
          <a:p>
            <a:r>
              <a:rPr lang="zh-CN" altLang="en-US" sz="1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个人微信</a:t>
            </a:r>
            <a:endParaRPr lang="zh-CN" altLang="en-US" sz="1200" b="0" dirty="0" smtClean="0">
              <a:solidFill>
                <a:schemeClr val="accent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5815965" y="4599940"/>
            <a:ext cx="2712720" cy="306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" rIns="45720">
            <a:spAutoFit/>
          </a:bodyPr>
          <a:lstStyle>
            <a:lvl1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1pPr>
            <a:lvl2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2pPr>
            <a:lvl3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3pPr>
            <a:lvl4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4pPr>
            <a:lvl5pPr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5pPr>
            <a:lvl6pPr marL="4572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6pPr>
            <a:lvl7pPr marL="9144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7pPr>
            <a:lvl8pPr marL="13716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8pPr>
            <a:lvl9pPr marL="1828800" defTabSz="821055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32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defRPr>
            </a:lvl9pPr>
          </a:lstStyle>
          <a:p>
            <a:pPr hangingPunct="0"/>
            <a:r>
              <a:rPr lang="en-US" sz="1400" b="0" dirty="0">
                <a:latin typeface="微软雅黑" panose="020B0503020204020204" charset="-122"/>
                <a:ea typeface="微软雅黑" panose="020B0503020204020204" charset="-122"/>
                <a:sym typeface="+mn-ea"/>
                <a:hlinkClick r:id="rId3"/>
              </a:rPr>
              <a:t>weibo.com/heiyeluren</a:t>
            </a:r>
            <a:endParaRPr lang="en-US" sz="1400" b="0" dirty="0">
              <a:latin typeface="微软雅黑" panose="020B0503020204020204" charset="-122"/>
              <a:ea typeface="微软雅黑" panose="020B0503020204020204" charset="-122"/>
              <a:sym typeface="+mn-ea"/>
              <a:hlinkClick r:id="rId3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59450" y="5062220"/>
            <a:ext cx="2810510" cy="306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altLang="zh-CN" sz="1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hlinkClick r:id="rId4"/>
              </a:rPr>
              <a:t>blog.csdn.net/heiyeshuwu</a:t>
            </a:r>
            <a:endParaRPr lang="en-US" altLang="zh-CN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微软雅黑" panose="020B0503020204020204" charset="-122"/>
              <a:hlinkClick r:id="rId4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1610" y="5467985"/>
            <a:ext cx="381635" cy="33147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5734685" y="5499100"/>
            <a:ext cx="2810510" cy="306705"/>
          </a:xfrm>
          <a:prstGeom prst="rect">
            <a:avLst/>
          </a:prstGeom>
        </p:spPr>
        <p:txBody>
          <a:bodyPr wrap="square">
            <a:spAutoFit/>
          </a:bodyPr>
          <a:p>
            <a:pPr hangingPunct="0"/>
            <a:r>
              <a:rPr lang="en-US" altLang="zh-CN" sz="140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  <a:sym typeface="微软雅黑" panose="020B0503020204020204" charset="-122"/>
                <a:hlinkClick r:id="rId6" action="ppaction://hlinkfile"/>
              </a:rPr>
              <a:t>github.com/heiyeluren</a:t>
            </a:r>
            <a:endParaRPr lang="en-US" altLang="zh-CN" sz="140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Calibri" panose="020F0502020204030204" charset="0"/>
              <a:sym typeface="微软雅黑" panose="020B0503020204020204" charset="-122"/>
              <a:hlinkClick r:id="rId6" action="ppaction://hlinkfile"/>
            </a:endParaRPr>
          </a:p>
        </p:txBody>
      </p:sp>
      <p:pic>
        <p:nvPicPr>
          <p:cNvPr id="101" name="图片 100"/>
          <p:cNvPicPr/>
          <p:nvPr/>
        </p:nvPicPr>
        <p:blipFill>
          <a:blip r:embed="rId7"/>
          <a:stretch>
            <a:fillRect/>
          </a:stretch>
        </p:blipFill>
        <p:spPr>
          <a:xfrm>
            <a:off x="5293360" y="4585335"/>
            <a:ext cx="363220" cy="3251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图片 101"/>
          <p:cNvPicPr/>
          <p:nvPr/>
        </p:nvPicPr>
        <p:blipFill>
          <a:blip r:embed="rId8"/>
          <a:stretch>
            <a:fillRect/>
          </a:stretch>
        </p:blipFill>
        <p:spPr>
          <a:xfrm>
            <a:off x="5243830" y="5020945"/>
            <a:ext cx="415925" cy="3816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0640" y="4507865"/>
            <a:ext cx="1054735" cy="105791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39440" y="4507865"/>
            <a:ext cx="1127125" cy="1127125"/>
          </a:xfrm>
          <a:prstGeom prst="rect">
            <a:avLst/>
          </a:prstGeom>
        </p:spPr>
      </p:pic>
      <p:pic>
        <p:nvPicPr>
          <p:cNvPr id="103" name="图片 102"/>
          <p:cNvPicPr/>
          <p:nvPr/>
        </p:nvPicPr>
        <p:blipFill>
          <a:blip r:embed="rId11"/>
          <a:stretch>
            <a:fillRect/>
          </a:stretch>
        </p:blipFill>
        <p:spPr>
          <a:xfrm>
            <a:off x="1374775" y="5701665"/>
            <a:ext cx="287655" cy="3321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53105" y="5735955"/>
            <a:ext cx="254635" cy="248285"/>
          </a:xfrm>
          <a:prstGeom prst="rect">
            <a:avLst/>
          </a:prstGeom>
        </p:spPr>
      </p:pic>
      <p:sp>
        <p:nvSpPr>
          <p:cNvPr id="32" name="TextBox 3"/>
          <p:cNvSpPr txBox="1"/>
          <p:nvPr/>
        </p:nvSpPr>
        <p:spPr>
          <a:xfrm>
            <a:off x="3571955" y="5767811"/>
            <a:ext cx="457200" cy="18415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>
              <a:defRPr b="1"/>
            </a:lvl1pPr>
          </a:lstStyle>
          <a:p>
            <a:r>
              <a:rPr lang="zh-CN" altLang="en-US" sz="1200" b="0" dirty="0" smtClean="0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公众号</a:t>
            </a:r>
            <a:endParaRPr lang="zh-CN" altLang="en-US" sz="1200" b="0" dirty="0" smtClean="0">
              <a:solidFill>
                <a:schemeClr val="accent1"/>
              </a:solidFill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</p:spTree>
    <p:custDataLst>
      <p:tags r:id="rId13"/>
    </p:custData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-2"/>
            <a:ext cx="12192000" cy="4136573"/>
          </a:xfrm>
          <a:prstGeom prst="rect">
            <a:avLst/>
          </a:prstGeom>
          <a:solidFill>
            <a:srgbClr val="3E8A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副标题 2"/>
          <p:cNvSpPr txBox="1"/>
          <p:nvPr/>
        </p:nvSpPr>
        <p:spPr>
          <a:xfrm>
            <a:off x="-635" y="2929255"/>
            <a:ext cx="12192635" cy="1035685"/>
          </a:xfrm>
          <a:prstGeom prst="rect">
            <a:avLst/>
          </a:prstGeom>
          <a:ln w="3175">
            <a:miter lim="400000"/>
          </a:ln>
        </p:spPr>
        <p:txBody>
          <a:bodyPr lIns="53672" tIns="53672" rIns="53672" bIns="53672">
            <a:noAutofit/>
          </a:bodyPr>
          <a:lstStyle>
            <a:lvl1pPr marL="0" marR="0" indent="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1pPr>
            <a:lvl2pPr marL="0" marR="0" indent="4572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2pPr>
            <a:lvl3pPr marL="0" marR="0" indent="9144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3pPr>
            <a:lvl4pPr marL="0" marR="0" indent="13716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4pPr>
            <a:lvl5pPr marL="0" marR="0" indent="18288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5pPr>
            <a:lvl6pPr marL="0" marR="0" indent="22860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27432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32004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36576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algn="ctr" defTabSz="680720" hangingPunct="1">
              <a:lnSpc>
                <a:spcPct val="100000"/>
              </a:lnSpc>
              <a:buSzPct val="145000"/>
              <a:defRPr sz="2490"/>
            </a:pPr>
            <a:r>
              <a:rPr lang="zh-CN" altLang="en-US" sz="5400" dirty="0">
                <a:solidFill>
                  <a:schemeClr val="bg1"/>
                </a:solidFill>
              </a:rPr>
              <a:t>四、各岗位的关键技术</a:t>
            </a:r>
            <a:endParaRPr lang="zh-CN" altLang="en-US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436893"/>
            <a:ext cx="45719" cy="807477"/>
          </a:xfrm>
          <a:prstGeom prst="rect">
            <a:avLst/>
          </a:prstGeom>
          <a:solidFill>
            <a:srgbClr val="0057E1"/>
          </a:solidFill>
          <a:ln>
            <a:solidFill>
              <a:srgbClr val="0057E1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2"/>
            </p:custDataLst>
          </p:nvPr>
        </p:nvSpPr>
        <p:spPr>
          <a:xfrm>
            <a:off x="345222" y="735965"/>
            <a:ext cx="11277600" cy="60515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能力模型 </a:t>
            </a:r>
            <a:r>
              <a:rPr lang="en-US" altLang="zh-CN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P5</a:t>
            </a: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 </a:t>
            </a:r>
            <a:r>
              <a:rPr lang="en-US" altLang="zh-CN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PHP/Golang</a:t>
            </a: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开发工程师</a:t>
            </a:r>
            <a:r>
              <a:rPr lang="en-US" altLang="zh-CN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:</a:t>
            </a:r>
            <a:endParaRPr lang="en-US" altLang="zh-CN" sz="3200" spc="150" dirty="0"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3"/>
            </p:custDataLst>
          </p:nvPr>
        </p:nvSpPr>
        <p:spPr>
          <a:xfrm>
            <a:off x="345222" y="293370"/>
            <a:ext cx="9585325" cy="44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ysClr val="window" lastClr="FFFFFF"/>
                </a:solidFill>
              </a14:hiddenFill>
            </a:ext>
          </a:extLst>
        </p:spPr>
        <p:txBody>
          <a:bodyPr wrap="square" lIns="90000" tIns="46800" rIns="90000" bIns="0" rtlCol="0" anchor="b" anchorCtr="0"/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方正正粗黑简体" panose="02010600010101010101" charset="-122"/>
                <a:ea typeface="方正正粗黑简体" panose="02010600010101010101" charset="-122"/>
                <a:sym typeface="Arial" panose="020B0604020202020204" pitchFamily="34" charset="0"/>
              </a:rPr>
              <a:t>各岗位的关键技术</a:t>
            </a:r>
            <a:endParaRPr lang="zh-CN" altLang="en-US" spc="300" dirty="0">
              <a:solidFill>
                <a:schemeClr val="bg1">
                  <a:lumMod val="50000"/>
                </a:schemeClr>
              </a:solidFill>
              <a:latin typeface="方正正粗黑简体" panose="02010600010101010101" charset="-122"/>
              <a:ea typeface="方正正粗黑简体" panose="02010600010101010101" charset="-122"/>
              <a:sym typeface="Arial" panose="020B0604020202020204" pitchFamily="34" charset="0"/>
            </a:endParaRPr>
          </a:p>
        </p:txBody>
      </p:sp>
      <p:pic>
        <p:nvPicPr>
          <p:cNvPr id="3" name="图片 2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60" y="1341120"/>
            <a:ext cx="10332720" cy="52939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4035" y="1508125"/>
            <a:ext cx="2295525" cy="6286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436893"/>
            <a:ext cx="45719" cy="807477"/>
          </a:xfrm>
          <a:prstGeom prst="rect">
            <a:avLst/>
          </a:prstGeom>
          <a:solidFill>
            <a:srgbClr val="0057E1"/>
          </a:solidFill>
          <a:ln>
            <a:solidFill>
              <a:srgbClr val="0057E1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2"/>
            </p:custDataLst>
          </p:nvPr>
        </p:nvSpPr>
        <p:spPr>
          <a:xfrm>
            <a:off x="345222" y="735965"/>
            <a:ext cx="11277600" cy="60515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20000"/>
              </a:lnSpc>
            </a:pPr>
            <a:r>
              <a:rPr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程序员技能图谱</a:t>
            </a:r>
            <a:endParaRPr sz="3200" spc="150" dirty="0"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3"/>
            </p:custDataLst>
          </p:nvPr>
        </p:nvSpPr>
        <p:spPr>
          <a:xfrm>
            <a:off x="345222" y="293370"/>
            <a:ext cx="9585325" cy="44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ysClr val="window" lastClr="FFFFFF"/>
                </a:solidFill>
              </a14:hiddenFill>
            </a:ext>
          </a:extLst>
        </p:spPr>
        <p:txBody>
          <a:bodyPr wrap="square" lIns="90000" tIns="46800" rIns="90000" bIns="0" rtlCol="0" anchor="b" anchorCtr="0"/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方正正粗黑简体" panose="02010600010101010101" charset="-122"/>
                <a:ea typeface="方正正粗黑简体" panose="02010600010101010101" charset="-122"/>
                <a:sym typeface="Arial" panose="020B0604020202020204" pitchFamily="34" charset="0"/>
              </a:rPr>
              <a:t>各岗位的关键技术</a:t>
            </a:r>
            <a:endParaRPr lang="zh-CN" altLang="en-US" spc="300" dirty="0">
              <a:solidFill>
                <a:schemeClr val="bg1">
                  <a:lumMod val="50000"/>
                </a:schemeClr>
              </a:solidFill>
              <a:latin typeface="方正正粗黑简体" panose="02010600010101010101" charset="-122"/>
              <a:ea typeface="方正正粗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74040" y="1609090"/>
            <a:ext cx="10214610" cy="4523105"/>
          </a:xfrm>
          <a:prstGeom prst="rect">
            <a:avLst/>
          </a:prstGeom>
          <a:noFill/>
          <a:ln w="19050">
            <a:solidFill>
              <a:srgbClr val="6F99D9"/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indent="0" algn="l"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其中包括</a:t>
            </a:r>
            <a:r>
              <a:rPr lang="en-US" altLang="zh-CN" sz="24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:</a:t>
            </a:r>
            <a:endParaRPr lang="en-US" sz="2400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400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各领域的技能节点</a:t>
            </a:r>
            <a:endParaRPr lang="en-US" sz="2400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参考学习路径</a:t>
            </a:r>
            <a:endParaRPr lang="en-US" sz="2400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相关优质资源</a:t>
            </a:r>
            <a:endParaRPr lang="en-US" sz="2400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sz="24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程序员技能图谱</a:t>
            </a:r>
            <a:r>
              <a:rPr sz="24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：</a:t>
            </a:r>
            <a:r>
              <a:rPr sz="2400" b="1" dirty="0">
                <a:solidFill>
                  <a:schemeClr val="accent5"/>
                </a:solidFill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  <a:hlinkClick r:id="rId4" action="ppaction://hlinkfile"/>
              </a:rPr>
              <a:t>https://github.com/TeamStuQ/skill-map</a:t>
            </a:r>
            <a:endParaRPr lang="en-US" sz="2400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sz="2400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5"/>
    </p:custData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436893"/>
            <a:ext cx="45719" cy="807477"/>
          </a:xfrm>
          <a:prstGeom prst="rect">
            <a:avLst/>
          </a:prstGeom>
          <a:solidFill>
            <a:srgbClr val="0057E1"/>
          </a:solidFill>
          <a:ln>
            <a:solidFill>
              <a:srgbClr val="0057E1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2"/>
            </p:custDataLst>
          </p:nvPr>
        </p:nvSpPr>
        <p:spPr>
          <a:xfrm>
            <a:off x="345222" y="735965"/>
            <a:ext cx="11277600" cy="60515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20000"/>
              </a:lnSpc>
            </a:pPr>
            <a:r>
              <a:rPr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程序员技能图谱</a:t>
            </a:r>
            <a:endParaRPr sz="3200" spc="150" dirty="0"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3"/>
            </p:custDataLst>
          </p:nvPr>
        </p:nvSpPr>
        <p:spPr>
          <a:xfrm>
            <a:off x="345222" y="293370"/>
            <a:ext cx="9585325" cy="44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ysClr val="window" lastClr="FFFFFF"/>
                </a:solidFill>
              </a14:hiddenFill>
            </a:ext>
          </a:extLst>
        </p:spPr>
        <p:txBody>
          <a:bodyPr wrap="square" lIns="90000" tIns="46800" rIns="90000" bIns="0" rtlCol="0" anchor="b" anchorCtr="0"/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方正正粗黑简体" panose="02010600010101010101" charset="-122"/>
                <a:ea typeface="方正正粗黑简体" panose="02010600010101010101" charset="-122"/>
                <a:sym typeface="Arial" panose="020B0604020202020204" pitchFamily="34" charset="0"/>
              </a:rPr>
              <a:t>各岗位的关键技术</a:t>
            </a:r>
            <a:endParaRPr lang="zh-CN" altLang="en-US" spc="300" dirty="0">
              <a:solidFill>
                <a:schemeClr val="bg1">
                  <a:lumMod val="50000"/>
                </a:schemeClr>
              </a:solidFill>
              <a:latin typeface="方正正粗黑简体" panose="02010600010101010101" charset="-122"/>
              <a:ea typeface="方正正粗黑简体" panose="02010600010101010101" charset="-122"/>
              <a:sym typeface="Arial" panose="020B0604020202020204" pitchFamily="34" charset="0"/>
            </a:endParaRPr>
          </a:p>
        </p:txBody>
      </p:sp>
      <p:pic>
        <p:nvPicPr>
          <p:cNvPr id="2" name="图片 1" descr="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5720" y="1804035"/>
            <a:ext cx="6657975" cy="33851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635750" y="993775"/>
            <a:ext cx="5267960" cy="487045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-2"/>
            <a:ext cx="12192000" cy="4136573"/>
          </a:xfrm>
          <a:prstGeom prst="rect">
            <a:avLst/>
          </a:prstGeom>
          <a:solidFill>
            <a:srgbClr val="3E8A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副标题 2"/>
          <p:cNvSpPr txBox="1"/>
          <p:nvPr/>
        </p:nvSpPr>
        <p:spPr>
          <a:xfrm>
            <a:off x="-635" y="2929255"/>
            <a:ext cx="12192635" cy="1035685"/>
          </a:xfrm>
          <a:prstGeom prst="rect">
            <a:avLst/>
          </a:prstGeom>
          <a:ln w="3175">
            <a:miter lim="400000"/>
          </a:ln>
        </p:spPr>
        <p:txBody>
          <a:bodyPr lIns="53672" tIns="53672" rIns="53672" bIns="53672">
            <a:noAutofit/>
          </a:bodyPr>
          <a:lstStyle>
            <a:lvl1pPr marL="0" marR="0" indent="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1pPr>
            <a:lvl2pPr marL="0" marR="0" indent="4572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2pPr>
            <a:lvl3pPr marL="0" marR="0" indent="9144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3pPr>
            <a:lvl4pPr marL="0" marR="0" indent="13716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4pPr>
            <a:lvl5pPr marL="0" marR="0" indent="18288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5pPr>
            <a:lvl6pPr marL="0" marR="0" indent="22860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27432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32004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36576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algn="ctr" defTabSz="680720" hangingPunct="1">
              <a:lnSpc>
                <a:spcPct val="100000"/>
              </a:lnSpc>
              <a:buSzPct val="145000"/>
              <a:defRPr sz="2490"/>
            </a:pPr>
            <a:r>
              <a:rPr lang="zh-CN" altLang="en-US" sz="5400" dirty="0">
                <a:solidFill>
                  <a:schemeClr val="bg1"/>
                </a:solidFill>
              </a:rPr>
              <a:t>五、个人软素质</a:t>
            </a:r>
            <a:endParaRPr lang="en-US" altLang="zh-CN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436893"/>
            <a:ext cx="45719" cy="807477"/>
          </a:xfrm>
          <a:prstGeom prst="rect">
            <a:avLst/>
          </a:prstGeom>
          <a:solidFill>
            <a:srgbClr val="0057E1"/>
          </a:solidFill>
          <a:ln>
            <a:solidFill>
              <a:srgbClr val="0057E1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2"/>
            </p:custDataLst>
          </p:nvPr>
        </p:nvSpPr>
        <p:spPr>
          <a:xfrm>
            <a:off x="1836837" y="355600"/>
            <a:ext cx="11277600" cy="60515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优秀程序员软素质</a:t>
            </a:r>
            <a:endParaRPr lang="zh-CN" sz="3200" spc="150" dirty="0"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3"/>
            </p:custDataLst>
          </p:nvPr>
        </p:nvSpPr>
        <p:spPr>
          <a:xfrm>
            <a:off x="335062" y="436880"/>
            <a:ext cx="9585325" cy="44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ysClr val="window" lastClr="FFFFFF"/>
                </a:solidFill>
              </a14:hiddenFill>
            </a:ext>
          </a:extLst>
        </p:spPr>
        <p:txBody>
          <a:bodyPr wrap="square" lIns="90000" tIns="46800" rIns="90000" bIns="0" rtlCol="0" anchor="b" anchorCtr="0"/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方正正粗黑简体" panose="02010600010101010101" charset="-122"/>
                <a:ea typeface="方正正粗黑简体" panose="02010600010101010101" charset="-122"/>
                <a:sym typeface="Arial" panose="020B0604020202020204" pitchFamily="34" charset="0"/>
              </a:rPr>
              <a:t>个人软素质</a:t>
            </a:r>
            <a:endParaRPr lang="zh-CN" altLang="en-US" spc="300" dirty="0">
              <a:solidFill>
                <a:schemeClr val="bg1">
                  <a:lumMod val="50000"/>
                </a:schemeClr>
              </a:solidFill>
              <a:latin typeface="方正正粗黑简体" panose="02010600010101010101" charset="-122"/>
              <a:ea typeface="方正正粗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58240" y="2286000"/>
            <a:ext cx="9996170" cy="3900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indent="0" algn="l">
              <a:buNone/>
            </a:pPr>
            <a:r>
              <a:rPr lang="zh-CN" altLang="zh-CN" sz="15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1、细心：</a:t>
            </a:r>
            <a:r>
              <a:rPr lang="zh-CN" altLang="zh-CN" sz="15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写完代码都需要重新Review一遍，变量名是否正确，变量是否初始化，每个SQL语句是否性能高超或者不会导致超时死锁；</a:t>
            </a:r>
            <a:endParaRPr lang="zh-CN" altLang="zh-CN" sz="1500" dirty="0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pPr indent="0" algn="l">
              <a:buNone/>
            </a:pPr>
            <a:r>
              <a:rPr lang="zh-CN" altLang="zh-CN" sz="15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2、认真：</a:t>
            </a:r>
            <a:r>
              <a:rPr lang="zh-CN" altLang="zh-CN" sz="15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每个函数是否都自己校验过输入输出是满足预期的；条件允许，是否核心函数都具备单元测试代码；</a:t>
            </a:r>
            <a:endParaRPr lang="zh-CN" altLang="zh-CN" sz="1500" dirty="0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pPr indent="0" algn="l">
              <a:buNone/>
            </a:pPr>
            <a:r>
              <a:rPr lang="zh-CN" altLang="zh-CN" sz="15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3、谨慎：</a:t>
            </a:r>
            <a:r>
              <a:rPr lang="zh-CN" altLang="zh-CN" sz="15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不要相信任何外部输入的数据，包括数据库、文件、缓存、用户HTTP提交各种变量，都需要严格校验和过滤。</a:t>
            </a:r>
            <a:endParaRPr lang="zh-CN" altLang="zh-CN" sz="1500" dirty="0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pPr indent="0" algn="l">
              <a:buNone/>
            </a:pPr>
            <a:r>
              <a:rPr lang="zh-CN" altLang="zh-CN" sz="15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4、精进：</a:t>
            </a:r>
            <a:r>
              <a:rPr lang="zh-CN" altLang="zh-CN" sz="15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</a:rPr>
              <a:t>不要惧怕别人说你代码烂，必须能够持续被人吐槽下优化，在在我革新下优化；要学习别人优秀的代码设计思想和代码风格，持续进步。</a:t>
            </a:r>
            <a:endParaRPr lang="zh-CN" altLang="zh-CN" sz="1500" dirty="0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  <a:p>
            <a:pPr indent="0" algn="l">
              <a:buNone/>
            </a:pPr>
            <a:r>
              <a:rPr lang="zh-CN" altLang="zh-CN" sz="1500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5. 专业：</a:t>
            </a:r>
            <a:r>
              <a:rPr lang="zh-CN" altLang="zh-CN" sz="1500" dirty="0">
                <a:latin typeface="等线 Light" panose="02010600030101010101" charset="-122"/>
                <a:ea typeface="等线 Light" panose="02010600030101010101" charset="-122"/>
                <a:cs typeface="等线 Light" panose="02010600030101010101" charset="-122"/>
                <a:sym typeface="+mn-ea"/>
              </a:rPr>
              <a:t>专业是一种工作态度，也是一种人生态度；代码要专业、架构要专业、变量名要专业、文档要专业、跟别人发工作消息邮件要专业、开会要专业、沟通要专业，等等，专业要伴随自己一生</a:t>
            </a:r>
            <a:endParaRPr lang="zh-CN" altLang="zh-CN" sz="1500" dirty="0">
              <a:latin typeface="等线 Light" panose="02010600030101010101" charset="-122"/>
              <a:ea typeface="等线 Light" panose="02010600030101010101" charset="-122"/>
              <a:cs typeface="等线 Light" panose="02010600030101010101" charset="-122"/>
            </a:endParaRPr>
          </a:p>
        </p:txBody>
      </p:sp>
      <p:sp>
        <p:nvSpPr>
          <p:cNvPr id="4" name="矩形: 圆角 7"/>
          <p:cNvSpPr/>
          <p:nvPr/>
        </p:nvSpPr>
        <p:spPr>
          <a:xfrm>
            <a:off x="1259840" y="1598930"/>
            <a:ext cx="1435100" cy="341630"/>
          </a:xfrm>
          <a:prstGeom prst="roundRect">
            <a:avLst>
              <a:gd name="adj" fmla="val 7253"/>
            </a:avLst>
          </a:prstGeom>
          <a:solidFill>
            <a:srgbClr val="F48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 dirty="0">
                <a:ea typeface="兰亭黑-简" panose="02000000000000000000" charset="-122"/>
              </a:rPr>
              <a:t>细心</a:t>
            </a:r>
            <a:endParaRPr lang="zh-CN" sz="1600" dirty="0">
              <a:ea typeface="兰亭黑-简" panose="02000000000000000000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3303905" y="1598930"/>
            <a:ext cx="1435100" cy="341630"/>
          </a:xfrm>
          <a:prstGeom prst="roundRect">
            <a:avLst>
              <a:gd name="adj" fmla="val 7253"/>
            </a:avLst>
          </a:prstGeom>
          <a:solidFill>
            <a:srgbClr val="F48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 dirty="0">
                <a:ea typeface="兰亭黑-简" panose="02000000000000000000" charset="-122"/>
              </a:rPr>
              <a:t>认真</a:t>
            </a:r>
            <a:endParaRPr lang="zh-CN" sz="1600" dirty="0">
              <a:ea typeface="兰亭黑-简" panose="02000000000000000000" charset="-122"/>
            </a:endParaRPr>
          </a:p>
        </p:txBody>
      </p:sp>
      <p:sp>
        <p:nvSpPr>
          <p:cNvPr id="10" name="矩形: 圆角 7"/>
          <p:cNvSpPr/>
          <p:nvPr/>
        </p:nvSpPr>
        <p:spPr>
          <a:xfrm>
            <a:off x="5250815" y="1598930"/>
            <a:ext cx="1435100" cy="341630"/>
          </a:xfrm>
          <a:prstGeom prst="roundRect">
            <a:avLst>
              <a:gd name="adj" fmla="val 7253"/>
            </a:avLst>
          </a:prstGeom>
          <a:solidFill>
            <a:srgbClr val="F489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600" dirty="0">
                <a:ea typeface="兰亭黑-简" panose="02000000000000000000" charset="-122"/>
              </a:rPr>
              <a:t>谨慎</a:t>
            </a:r>
            <a:endParaRPr lang="zh-CN" sz="1600" dirty="0">
              <a:ea typeface="兰亭黑-简" panose="02000000000000000000" charset="-122"/>
            </a:endParaRPr>
          </a:p>
        </p:txBody>
      </p:sp>
      <p:sp>
        <p:nvSpPr>
          <p:cNvPr id="11" name="矩形: 圆角 7"/>
          <p:cNvSpPr/>
          <p:nvPr/>
        </p:nvSpPr>
        <p:spPr>
          <a:xfrm>
            <a:off x="7254875" y="1598930"/>
            <a:ext cx="1280160" cy="341630"/>
          </a:xfrm>
          <a:prstGeom prst="roundRect">
            <a:avLst>
              <a:gd name="adj" fmla="val 7253"/>
            </a:avLst>
          </a:prstGeom>
          <a:solidFill>
            <a:srgbClr val="3E8AF4"/>
          </a:solidFill>
          <a:ln>
            <a:solidFill>
              <a:srgbClr val="3E8A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ea typeface="兰亭黑-简" panose="02000000000000000000" charset="-122"/>
              </a:rPr>
              <a:t>精进</a:t>
            </a:r>
            <a:endParaRPr lang="zh-CN" altLang="en-US" sz="1600" dirty="0">
              <a:ea typeface="兰亭黑-简" panose="02000000000000000000" charset="-122"/>
            </a:endParaRPr>
          </a:p>
        </p:txBody>
      </p:sp>
      <p:sp>
        <p:nvSpPr>
          <p:cNvPr id="12" name="矩形: 圆角 7"/>
          <p:cNvSpPr/>
          <p:nvPr/>
        </p:nvSpPr>
        <p:spPr>
          <a:xfrm>
            <a:off x="9150985" y="1598930"/>
            <a:ext cx="1280160" cy="341630"/>
          </a:xfrm>
          <a:prstGeom prst="roundRect">
            <a:avLst>
              <a:gd name="adj" fmla="val 7253"/>
            </a:avLst>
          </a:prstGeom>
          <a:solidFill>
            <a:srgbClr val="3E8AF4"/>
          </a:solidFill>
          <a:ln>
            <a:solidFill>
              <a:srgbClr val="3E8A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 dirty="0">
                <a:ea typeface="兰亭黑-简" panose="02000000000000000000" charset="-122"/>
              </a:rPr>
              <a:t>专业</a:t>
            </a:r>
            <a:endParaRPr lang="zh-CN" altLang="en-US" sz="1600" dirty="0">
              <a:ea typeface="兰亭黑-简" panose="02000000000000000000" charset="-122"/>
            </a:endParaRPr>
          </a:p>
        </p:txBody>
      </p:sp>
    </p:spTree>
    <p:custDataLst>
      <p:tags r:id="rId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 bldLvl="0" animBg="1"/>
      <p:bldP spid="10" grpId="0" bldLvl="0" animBg="1"/>
      <p:bldP spid="11" grpId="0" bldLvl="0" animBg="1"/>
      <p:bldP spid="12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>
            <p:custDataLst>
              <p:tags r:id="rId1"/>
            </p:custDataLst>
          </p:nvPr>
        </p:nvSpPr>
        <p:spPr>
          <a:xfrm>
            <a:off x="-846455" y="2948940"/>
            <a:ext cx="5124450" cy="59626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4000" spc="15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愿你们成为</a:t>
            </a:r>
            <a:endParaRPr lang="zh-CN" altLang="en-US" sz="4000" spc="150" dirty="0"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567555" y="2089785"/>
            <a:ext cx="6508750" cy="1649730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p>
            <a:pPr>
              <a:lnSpc>
                <a:spcPct val="120000"/>
              </a:lnSpc>
            </a:pPr>
            <a:r>
              <a:rPr lang="zh-CN" altLang="en-US" sz="6000" spc="15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最厉害的</a:t>
            </a:r>
            <a:r>
              <a:rPr lang="zh-CN" altLang="en-US" sz="6000" spc="150">
                <a:solidFill>
                  <a:srgbClr val="0057E1"/>
                </a:solidFill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程序员</a:t>
            </a:r>
            <a:endParaRPr lang="zh-CN" altLang="en-US" sz="6000" spc="150"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6000" spc="15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最优秀的工程师</a:t>
            </a:r>
            <a:endParaRPr lang="zh-CN" altLang="en-US" sz="4800" spc="150"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  <a:sym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zh-CN" altLang="en-US" sz="4800" spc="150" dirty="0"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3" name="左大括号 2"/>
          <p:cNvSpPr/>
          <p:nvPr/>
        </p:nvSpPr>
        <p:spPr>
          <a:xfrm>
            <a:off x="4387850" y="2694305"/>
            <a:ext cx="85725" cy="126873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4000"/>
          </a:p>
        </p:txBody>
      </p:sp>
    </p:spTree>
    <p:custDataLst>
      <p:tags r:id="rId3"/>
    </p:custData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8A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SEG.png" descr="SE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8716" y="-5772785"/>
            <a:ext cx="11545570" cy="1154557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0" y="2111375"/>
            <a:ext cx="121920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dirty="0">
                <a:solidFill>
                  <a:schemeClr val="bg1"/>
                </a:solidFill>
                <a:latin typeface="方正正粗黑简体" panose="02010600010101010101" charset="-122"/>
                <a:ea typeface="方正正粗黑简体" panose="02010600010101010101" charset="-122"/>
                <a:cs typeface="方正正粗黑简体" panose="02010600010101010101" charset="-122"/>
              </a:rPr>
              <a:t>Thanks</a:t>
            </a:r>
            <a:endParaRPr lang="en-US" altLang="zh-CN" sz="6000" dirty="0">
              <a:solidFill>
                <a:schemeClr val="bg1"/>
              </a:solidFill>
              <a:latin typeface="方正正粗黑简体" panose="02010600010101010101" charset="-122"/>
              <a:ea typeface="方正正粗黑简体" panose="02010600010101010101" charset="-122"/>
              <a:cs typeface="方正正粗黑简体" panose="02010600010101010101" charset="-122"/>
            </a:endParaRPr>
          </a:p>
          <a:p>
            <a:pPr algn="ctr"/>
            <a:endParaRPr lang="en-US" altLang="zh-CN" sz="6000" dirty="0">
              <a:solidFill>
                <a:schemeClr val="bg1"/>
              </a:solidFill>
              <a:latin typeface="方正正粗黑简体" panose="02010600010101010101" charset="-122"/>
              <a:ea typeface="方正正粗黑简体" panose="02010600010101010101" charset="-122"/>
              <a:cs typeface="方正正粗黑简体" panose="02010600010101010101" charset="-122"/>
            </a:endParaRPr>
          </a:p>
          <a:p>
            <a:pPr algn="ctr"/>
            <a:r>
              <a:rPr lang="zh-CN" altLang="en-US" sz="6000" dirty="0">
                <a:solidFill>
                  <a:schemeClr val="bg1"/>
                </a:solidFill>
                <a:latin typeface="方正正粗黑简体" panose="02010600010101010101" charset="-122"/>
                <a:ea typeface="方正正粗黑简体" panose="02010600010101010101" charset="-122"/>
                <a:cs typeface="方正正粗黑简体" panose="02010600010101010101" charset="-122"/>
              </a:rPr>
              <a:t>感谢聆听</a:t>
            </a:r>
            <a:endParaRPr lang="zh-CN" altLang="en-US" sz="6000" dirty="0">
              <a:solidFill>
                <a:schemeClr val="bg1"/>
              </a:solidFill>
              <a:latin typeface="方正正粗黑简体" panose="02010600010101010101" charset="-122"/>
              <a:ea typeface="方正正粗黑简体" panose="02010600010101010101" charset="-122"/>
              <a:cs typeface="方正正粗黑简体" panose="0201060001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8A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3916680" y="692785"/>
            <a:ext cx="5421630" cy="5214620"/>
            <a:chOff x="4778922" y="1085215"/>
            <a:chExt cx="2945587" cy="3410273"/>
          </a:xfrm>
        </p:grpSpPr>
        <p:sp>
          <p:nvSpPr>
            <p:cNvPr id="4" name="文本框 3"/>
            <p:cNvSpPr txBox="1"/>
            <p:nvPr>
              <p:custDataLst>
                <p:tags r:id="rId1"/>
              </p:custDataLst>
            </p:nvPr>
          </p:nvSpPr>
          <p:spPr>
            <a:xfrm>
              <a:off x="4783759" y="1085215"/>
              <a:ext cx="2246005" cy="604870"/>
            </a:xfrm>
            <a:prstGeom prst="rect">
              <a:avLst/>
            </a:prstGeom>
            <a:noFill/>
          </p:spPr>
          <p:txBody>
            <a:bodyPr wrap="square" tIns="0" rtlCol="0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4400" spc="15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Arial" panose="020B0604020202020204" pitchFamily="34" charset="0"/>
                </a:rPr>
                <a:t>目录</a:t>
              </a:r>
              <a:endParaRPr lang="zh-CN" altLang="en-US" sz="4400" spc="15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2" name="副标题 2"/>
            <p:cNvSpPr txBox="1"/>
            <p:nvPr/>
          </p:nvSpPr>
          <p:spPr>
            <a:xfrm>
              <a:off x="4778922" y="2002880"/>
              <a:ext cx="2945587" cy="2492608"/>
            </a:xfrm>
            <a:prstGeom prst="rect">
              <a:avLst/>
            </a:prstGeom>
            <a:ln w="3175">
              <a:miter lim="400000"/>
            </a:ln>
          </p:spPr>
          <p:txBody>
            <a:bodyPr lIns="53672" tIns="53672" rIns="53672" bIns="53672">
              <a:noAutofit/>
            </a:bodyPr>
            <a:lstStyle>
              <a:lvl1pPr marL="0" marR="0" indent="0" algn="l" defTabSz="82042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 b="0" i="0" u="none" strike="noStrike" cap="none" spc="0" baseline="0">
                  <a:ln>
                    <a:noFill/>
                  </a:ln>
                  <a:solidFill>
                    <a:schemeClr val="accent3">
                      <a:lumOff val="44000"/>
                    </a:schemeClr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PingFang SC Regular"/>
                </a:defRPr>
              </a:lvl1pPr>
              <a:lvl2pPr marL="0" marR="0" indent="457200" algn="l" defTabSz="82042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 b="0" i="0" u="none" strike="noStrike" cap="none" spc="0" baseline="0">
                  <a:ln>
                    <a:noFill/>
                  </a:ln>
                  <a:solidFill>
                    <a:schemeClr val="accent3">
                      <a:lumOff val="44000"/>
                    </a:schemeClr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PingFang SC Regular"/>
                </a:defRPr>
              </a:lvl2pPr>
              <a:lvl3pPr marL="0" marR="0" indent="914400" algn="l" defTabSz="82042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 b="0" i="0" u="none" strike="noStrike" cap="none" spc="0" baseline="0">
                  <a:ln>
                    <a:noFill/>
                  </a:ln>
                  <a:solidFill>
                    <a:schemeClr val="accent3">
                      <a:lumOff val="44000"/>
                    </a:schemeClr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PingFang SC Regular"/>
                </a:defRPr>
              </a:lvl3pPr>
              <a:lvl4pPr marL="0" marR="0" indent="1371600" algn="l" defTabSz="82042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 b="0" i="0" u="none" strike="noStrike" cap="none" spc="0" baseline="0">
                  <a:ln>
                    <a:noFill/>
                  </a:ln>
                  <a:solidFill>
                    <a:schemeClr val="accent3">
                      <a:lumOff val="44000"/>
                    </a:schemeClr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PingFang SC Regular"/>
                </a:defRPr>
              </a:lvl4pPr>
              <a:lvl5pPr marL="0" marR="0" indent="1828800" algn="l" defTabSz="82042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 b="0" i="0" u="none" strike="noStrike" cap="none" spc="0" baseline="0">
                  <a:ln>
                    <a:noFill/>
                  </a:ln>
                  <a:solidFill>
                    <a:schemeClr val="accent3">
                      <a:lumOff val="44000"/>
                    </a:schemeClr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PingFang SC Regular"/>
                </a:defRPr>
              </a:lvl5pPr>
              <a:lvl6pPr marL="0" marR="0" indent="2286000" algn="l" defTabSz="82042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 b="0" i="0" u="none" strike="noStrike" cap="none" spc="0" baseline="0">
                  <a:ln>
                    <a:noFill/>
                  </a:ln>
                  <a:solidFill>
                    <a:schemeClr val="accent3">
                      <a:lumOff val="44000"/>
                    </a:schemeClr>
                  </a:solidFill>
                  <a:uFillTx/>
                  <a:latin typeface="PingFang SC Regular"/>
                  <a:ea typeface="PingFang SC Regular"/>
                  <a:cs typeface="PingFang SC Regular"/>
                  <a:sym typeface="PingFang SC Regular"/>
                </a:defRPr>
              </a:lvl6pPr>
              <a:lvl7pPr marL="0" marR="0" indent="2743200" algn="l" defTabSz="82042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 b="0" i="0" u="none" strike="noStrike" cap="none" spc="0" baseline="0">
                  <a:ln>
                    <a:noFill/>
                  </a:ln>
                  <a:solidFill>
                    <a:schemeClr val="accent3">
                      <a:lumOff val="44000"/>
                    </a:schemeClr>
                  </a:solidFill>
                  <a:uFillTx/>
                  <a:latin typeface="PingFang SC Regular"/>
                  <a:ea typeface="PingFang SC Regular"/>
                  <a:cs typeface="PingFang SC Regular"/>
                  <a:sym typeface="PingFang SC Regular"/>
                </a:defRPr>
              </a:lvl7pPr>
              <a:lvl8pPr marL="0" marR="0" indent="3200400" algn="l" defTabSz="82042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 b="0" i="0" u="none" strike="noStrike" cap="none" spc="0" baseline="0">
                  <a:ln>
                    <a:noFill/>
                  </a:ln>
                  <a:solidFill>
                    <a:schemeClr val="accent3">
                      <a:lumOff val="44000"/>
                    </a:schemeClr>
                  </a:solidFill>
                  <a:uFillTx/>
                  <a:latin typeface="PingFang SC Regular"/>
                  <a:ea typeface="PingFang SC Regular"/>
                  <a:cs typeface="PingFang SC Regular"/>
                  <a:sym typeface="PingFang SC Regular"/>
                </a:defRPr>
              </a:lvl8pPr>
              <a:lvl9pPr marL="0" marR="0" indent="3657600" algn="l" defTabSz="820420" latinLnBrk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sz="3200" b="0" i="0" u="none" strike="noStrike" cap="none" spc="0" baseline="0">
                  <a:ln>
                    <a:noFill/>
                  </a:ln>
                  <a:solidFill>
                    <a:schemeClr val="accent3">
                      <a:lumOff val="44000"/>
                    </a:schemeClr>
                  </a:solidFill>
                  <a:uFillTx/>
                  <a:latin typeface="PingFang SC Regular"/>
                  <a:ea typeface="PingFang SC Regular"/>
                  <a:cs typeface="PingFang SC Regular"/>
                  <a:sym typeface="PingFang SC Regular"/>
                </a:defRPr>
              </a:lvl9pPr>
            </a:lstStyle>
            <a:p>
              <a:pPr defTabSz="680720" hangingPunct="1">
                <a:lnSpc>
                  <a:spcPct val="200000"/>
                </a:lnSpc>
                <a:buSzPct val="145000"/>
                <a:defRPr sz="2490"/>
              </a:pPr>
              <a:r>
                <a:rPr lang="zh-CN" altLang="en-US" dirty="0">
                  <a:solidFill>
                    <a:schemeClr val="bg1"/>
                  </a:solidFill>
                </a:rPr>
                <a:t>一、各</a:t>
              </a:r>
              <a:r>
                <a:rPr lang="zh-CN" altLang="en-US" dirty="0">
                  <a:solidFill>
                    <a:schemeClr val="bg1"/>
                  </a:solidFill>
                </a:rPr>
                <a:t>岗位解析</a:t>
              </a:r>
              <a:endParaRPr lang="zh-CN" altLang="en-US" dirty="0">
                <a:solidFill>
                  <a:schemeClr val="bg1"/>
                </a:solidFill>
              </a:endParaRPr>
            </a:p>
            <a:p>
              <a:pPr defTabSz="680720" hangingPunct="1">
                <a:lnSpc>
                  <a:spcPct val="200000"/>
                </a:lnSpc>
                <a:buSzPct val="145000"/>
                <a:defRPr sz="2490"/>
              </a:pPr>
              <a:r>
                <a:rPr lang="zh-CN" altLang="en-US" dirty="0">
                  <a:solidFill>
                    <a:schemeClr val="bg1"/>
                  </a:solidFill>
                </a:rPr>
                <a:t>二、需掌握的通用技术</a:t>
              </a:r>
              <a:endParaRPr lang="en-US" altLang="zh-CN" dirty="0">
                <a:solidFill>
                  <a:schemeClr val="bg1"/>
                </a:solidFill>
              </a:endParaRPr>
            </a:p>
            <a:p>
              <a:pPr defTabSz="680720" hangingPunct="1">
                <a:lnSpc>
                  <a:spcPct val="200000"/>
                </a:lnSpc>
                <a:buSzPct val="145000"/>
                <a:defRPr sz="2490"/>
              </a:pPr>
              <a:r>
                <a:rPr lang="zh-CN" altLang="en-US" dirty="0">
                  <a:solidFill>
                    <a:schemeClr val="bg1"/>
                  </a:solidFill>
                </a:rPr>
                <a:t>三、基本开发技能</a:t>
              </a:r>
              <a:endParaRPr lang="zh-CN" altLang="en-US" dirty="0">
                <a:solidFill>
                  <a:schemeClr val="bg1"/>
                </a:solidFill>
              </a:endParaRPr>
            </a:p>
            <a:p>
              <a:pPr defTabSz="680720" hangingPunct="1">
                <a:lnSpc>
                  <a:spcPct val="200000"/>
                </a:lnSpc>
                <a:buSzPct val="145000"/>
                <a:defRPr sz="2490"/>
              </a:pPr>
              <a:r>
                <a:rPr lang="zh-CN" altLang="en-US" dirty="0">
                  <a:solidFill>
                    <a:schemeClr val="bg1"/>
                  </a:solidFill>
                </a:rPr>
                <a:t>四、各岗位的关键技术</a:t>
              </a:r>
              <a:endParaRPr lang="zh-CN" altLang="en-US" dirty="0">
                <a:solidFill>
                  <a:schemeClr val="bg1"/>
                </a:solidFill>
              </a:endParaRPr>
            </a:p>
            <a:p>
              <a:pPr defTabSz="680720" hangingPunct="1">
                <a:lnSpc>
                  <a:spcPct val="200000"/>
                </a:lnSpc>
                <a:buSzPct val="145000"/>
                <a:defRPr sz="2490"/>
              </a:pPr>
              <a:r>
                <a:rPr lang="zh-CN" altLang="en-US" sz="2485" dirty="0">
                  <a:solidFill>
                    <a:schemeClr val="bg1"/>
                  </a:solidFill>
                  <a:sym typeface="+mn-ea"/>
                </a:rPr>
                <a:t>五、个人软素质</a:t>
              </a:r>
              <a:endParaRPr lang="zh-CN" altLang="en-US" sz="2485" dirty="0">
                <a:solidFill>
                  <a:schemeClr val="bg1"/>
                </a:solidFill>
              </a:endParaRPr>
            </a:p>
            <a:p>
              <a:pPr defTabSz="680720" hangingPunct="1">
                <a:lnSpc>
                  <a:spcPct val="200000"/>
                </a:lnSpc>
                <a:buSzPct val="145000"/>
                <a:defRPr sz="2490"/>
              </a:pP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" y="-2"/>
            <a:ext cx="12192000" cy="4136573"/>
          </a:xfrm>
          <a:prstGeom prst="rect">
            <a:avLst/>
          </a:prstGeom>
          <a:solidFill>
            <a:srgbClr val="3E8A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副标题 2"/>
          <p:cNvSpPr txBox="1"/>
          <p:nvPr/>
        </p:nvSpPr>
        <p:spPr>
          <a:xfrm>
            <a:off x="0" y="2911475"/>
            <a:ext cx="12192635" cy="1035685"/>
          </a:xfrm>
          <a:prstGeom prst="rect">
            <a:avLst/>
          </a:prstGeom>
          <a:ln w="3175">
            <a:miter lim="400000"/>
          </a:ln>
        </p:spPr>
        <p:txBody>
          <a:bodyPr lIns="53672" tIns="53672" rIns="53672" bIns="53672">
            <a:noAutofit/>
          </a:bodyPr>
          <a:lstStyle>
            <a:lvl1pPr marL="0" marR="0" indent="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1pPr>
            <a:lvl2pPr marL="0" marR="0" indent="4572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2pPr>
            <a:lvl3pPr marL="0" marR="0" indent="9144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3pPr>
            <a:lvl4pPr marL="0" marR="0" indent="13716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4pPr>
            <a:lvl5pPr marL="0" marR="0" indent="18288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PingFang SC Regular"/>
              </a:defRPr>
            </a:lvl5pPr>
            <a:lvl6pPr marL="0" marR="0" indent="22860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6pPr>
            <a:lvl7pPr marL="0" marR="0" indent="27432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7pPr>
            <a:lvl8pPr marL="0" marR="0" indent="32004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8pPr>
            <a:lvl9pPr marL="0" marR="0" indent="3657600" algn="l" defTabSz="820420" latinLnBrk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 i="0" u="none" strike="noStrike" cap="none" spc="0" baseline="0">
                <a:ln>
                  <a:noFill/>
                </a:ln>
                <a:solidFill>
                  <a:schemeClr val="accent3">
                    <a:lumOff val="44000"/>
                  </a:schemeClr>
                </a:solidFill>
                <a:uFillTx/>
                <a:latin typeface="PingFang SC Regular"/>
                <a:ea typeface="PingFang SC Regular"/>
                <a:cs typeface="PingFang SC Regular"/>
                <a:sym typeface="PingFang SC Regular"/>
              </a:defRPr>
            </a:lvl9pPr>
          </a:lstStyle>
          <a:p>
            <a:pPr algn="ctr" defTabSz="680720" hangingPunct="1">
              <a:lnSpc>
                <a:spcPct val="100000"/>
              </a:lnSpc>
              <a:buSzPct val="145000"/>
              <a:defRPr sz="2490"/>
            </a:pPr>
            <a:r>
              <a:rPr lang="zh-CN" altLang="en-US" sz="5400" dirty="0">
                <a:solidFill>
                  <a:schemeClr val="bg1"/>
                </a:solidFill>
              </a:rPr>
              <a:t>一、</a:t>
            </a:r>
            <a:r>
              <a:rPr lang="zh-CN" altLang="en-US" sz="5400" dirty="0">
                <a:solidFill>
                  <a:schemeClr val="bg1"/>
                </a:solidFill>
                <a:sym typeface="+mn-ea"/>
              </a:rPr>
              <a:t>各岗位解析</a:t>
            </a:r>
            <a:endParaRPr lang="en-US" altLang="zh-CN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436893"/>
            <a:ext cx="45719" cy="807477"/>
          </a:xfrm>
          <a:prstGeom prst="rect">
            <a:avLst/>
          </a:prstGeom>
          <a:solidFill>
            <a:srgbClr val="0057E1"/>
          </a:solidFill>
          <a:ln>
            <a:solidFill>
              <a:srgbClr val="0057E1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2"/>
            </p:custDataLst>
          </p:nvPr>
        </p:nvSpPr>
        <p:spPr>
          <a:xfrm>
            <a:off x="345222" y="735965"/>
            <a:ext cx="11277600" cy="60515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大前端方向</a:t>
            </a:r>
            <a:r>
              <a:rPr lang="en-US" altLang="zh-CN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(Web/Android/iOS/</a:t>
            </a: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桌面客户端</a:t>
            </a:r>
            <a:r>
              <a:rPr lang="en-US" altLang="zh-CN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)</a:t>
            </a:r>
            <a:endParaRPr lang="en-US" altLang="zh-CN" sz="3200" spc="150" dirty="0"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3"/>
            </p:custDataLst>
          </p:nvPr>
        </p:nvSpPr>
        <p:spPr>
          <a:xfrm>
            <a:off x="345222" y="293370"/>
            <a:ext cx="9585325" cy="44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ysClr val="window" lastClr="FFFFFF"/>
                </a:solidFill>
              </a14:hiddenFill>
            </a:ext>
          </a:extLst>
        </p:spPr>
        <p:txBody>
          <a:bodyPr wrap="square" lIns="90000" tIns="46800" rIns="90000" bIns="0" rtlCol="0" anchor="b" anchorCtr="0"/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方正正粗黑简体" panose="02010600010101010101" charset="-122"/>
                <a:ea typeface="方正正粗黑简体" panose="02010600010101010101" charset="-122"/>
                <a:sym typeface="Arial" panose="020B0604020202020204" pitchFamily="34" charset="0"/>
              </a:rPr>
              <a:t>各岗位解析</a:t>
            </a:r>
            <a:endParaRPr lang="zh-CN" altLang="en-US" spc="300" dirty="0">
              <a:solidFill>
                <a:schemeClr val="bg1">
                  <a:lumMod val="50000"/>
                </a:schemeClr>
              </a:solidFill>
              <a:latin typeface="方正正粗黑简体" panose="02010600010101010101" charset="-122"/>
              <a:ea typeface="方正正粗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2180" y="1643380"/>
            <a:ext cx="5040000" cy="22320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indent="0" algn="l">
              <a:buFont typeface="Arial" panose="020B0604020202020204" pitchFamily="34" charset="0"/>
              <a:buNone/>
            </a:pPr>
            <a:r>
              <a:rPr lang="en-US" altLang="zh-CN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01 </a:t>
            </a:r>
            <a:r>
              <a:rPr lang="zh-CN" altLang="zh-CN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Web前端方向</a:t>
            </a:r>
            <a:endParaRPr lang="zh-CN" altLang="zh-CN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以Javascript/Typescript为主要语言</a:t>
            </a:r>
            <a:r>
              <a:rPr lang="zh-CN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进行</a:t>
            </a:r>
            <a:r>
              <a:rPr lang="zh-CN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浏览器终端应用开发，也包括用Phaser/Pixi/Cocos/Unitiy等动画/游戏引擎进行互动游戏开发。</a:t>
            </a:r>
            <a:endParaRPr lang="en-US"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26810" y="1643380"/>
            <a:ext cx="5040000" cy="22320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indent="0" algn="l">
              <a:buFont typeface="Arial" panose="020B0604020202020204" pitchFamily="34" charset="0"/>
              <a:buNone/>
            </a:pPr>
            <a:r>
              <a:rPr lang="en-US" altLang="zh-CN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02 </a:t>
            </a:r>
            <a:r>
              <a:rPr lang="zh-CN" altLang="zh-CN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Android移动端方向</a:t>
            </a:r>
            <a:endParaRPr lang="zh-CN" altLang="zh-CN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zh-CN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以Java/Kotlin为主要语言在Android Pad/Android手机终端上进行应用开发。</a:t>
            </a:r>
            <a:endParaRPr lang="zh-CN" altLang="zh-CN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zh-CN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2180" y="4088130"/>
            <a:ext cx="5040000" cy="22320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indent="0" algn="l">
              <a:buFont typeface="Arial" panose="020B0604020202020204" pitchFamily="34" charset="0"/>
              <a:buNone/>
            </a:pPr>
            <a:r>
              <a:rPr lang="en-US" altLang="zh-CN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03 </a:t>
            </a:r>
            <a:r>
              <a:rPr lang="zh-CN" altLang="zh-CN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iOS移动端方向</a:t>
            </a:r>
            <a:endParaRPr lang="zh-CN" altLang="zh-CN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zh-CN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以Object-C/Swift为主要语言在iPad/iPhone终端上进行应用开发。</a:t>
            </a:r>
            <a:endParaRPr lang="zh-CN" altLang="zh-CN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zh-CN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" name="文本框 4"/>
          <p:cNvSpPr txBox="1">
            <a:spLocks noChangeAspect="1"/>
          </p:cNvSpPr>
          <p:nvPr/>
        </p:nvSpPr>
        <p:spPr>
          <a:xfrm>
            <a:off x="6226810" y="4065905"/>
            <a:ext cx="5040000" cy="2276727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indent="0" algn="l">
              <a:buFont typeface="Arial" panose="020B0604020202020204" pitchFamily="34" charset="0"/>
              <a:buNone/>
            </a:pPr>
            <a:r>
              <a:rPr lang="en-US" altLang="zh-CN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04 </a:t>
            </a:r>
            <a:r>
              <a:rPr lang="zh-CN" altLang="zh-CN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C/C++客户端方向</a:t>
            </a:r>
            <a:endParaRPr lang="zh-CN" altLang="zh-CN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zh-CN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   以C/C++/QT为主要语言在</a:t>
            </a:r>
            <a:endParaRPr lang="zh-CN" altLang="zh-CN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Windows/Mac终端上进行应用开发。</a:t>
            </a:r>
            <a:endParaRPr lang="zh-CN" altLang="zh-CN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zh-CN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436893"/>
            <a:ext cx="45719" cy="807477"/>
          </a:xfrm>
          <a:prstGeom prst="rect">
            <a:avLst/>
          </a:prstGeom>
          <a:solidFill>
            <a:srgbClr val="0057E1"/>
          </a:solidFill>
          <a:ln>
            <a:solidFill>
              <a:srgbClr val="0057E1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2"/>
            </p:custDataLst>
          </p:nvPr>
        </p:nvSpPr>
        <p:spPr>
          <a:xfrm>
            <a:off x="345222" y="735965"/>
            <a:ext cx="11277600" cy="60515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服务端</a:t>
            </a: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方向</a:t>
            </a:r>
            <a:r>
              <a:rPr lang="en-US" altLang="zh-CN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(</a:t>
            </a:r>
            <a:r>
              <a:rPr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PHP</a:t>
            </a:r>
            <a:r>
              <a:rPr 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/</a:t>
            </a:r>
            <a:r>
              <a:rPr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Go</a:t>
            </a:r>
            <a:r>
              <a:rPr 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/</a:t>
            </a:r>
            <a:r>
              <a:rPr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C++</a:t>
            </a:r>
            <a:r>
              <a:rPr 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/</a:t>
            </a:r>
            <a:r>
              <a:rPr 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Java</a:t>
            </a:r>
            <a:r>
              <a:rPr lang="en-US" altLang="zh-CN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)</a:t>
            </a:r>
            <a:endParaRPr lang="en-US" altLang="zh-CN" sz="3200" spc="150" dirty="0"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3"/>
            </p:custDataLst>
          </p:nvPr>
        </p:nvSpPr>
        <p:spPr>
          <a:xfrm>
            <a:off x="345222" y="293370"/>
            <a:ext cx="9585325" cy="44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ysClr val="window" lastClr="FFFFFF"/>
                </a:solidFill>
              </a14:hiddenFill>
            </a:ext>
          </a:extLst>
        </p:spPr>
        <p:txBody>
          <a:bodyPr wrap="square" lIns="90000" tIns="46800" rIns="90000" bIns="0" rtlCol="0" anchor="b" anchorCtr="0"/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方正正粗黑简体" panose="02010600010101010101" charset="-122"/>
                <a:ea typeface="方正正粗黑简体" panose="02010600010101010101" charset="-122"/>
                <a:sym typeface="Arial" panose="020B0604020202020204" pitchFamily="34" charset="0"/>
              </a:rPr>
              <a:t>各岗位解析</a:t>
            </a:r>
            <a:endParaRPr lang="zh-CN" altLang="en-US" spc="300" dirty="0">
              <a:solidFill>
                <a:schemeClr val="bg1">
                  <a:lumMod val="50000"/>
                </a:schemeClr>
              </a:solidFill>
              <a:latin typeface="方正正粗黑简体" panose="02010600010101010101" charset="-122"/>
              <a:ea typeface="方正正粗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2180" y="1643380"/>
            <a:ext cx="5040000" cy="22320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indent="0" algn="l">
              <a:buFont typeface="Arial" panose="020B0604020202020204" pitchFamily="34" charset="0"/>
              <a:buNone/>
            </a:pPr>
            <a:r>
              <a:rPr lang="en-US" altLang="zh-CN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01 PHP</a:t>
            </a:r>
            <a:endParaRPr lang="zh-CN" altLang="zh-CN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 以</a:t>
            </a: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PHP</a:t>
            </a:r>
            <a:r>
              <a:rPr lang="zh-CN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为主要语言在服务端上进行应用系统开发，面向</a:t>
            </a:r>
            <a:r>
              <a:rPr lang="zh-CN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前台业务系统和中台管理系统</a:t>
            </a: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.</a:t>
            </a:r>
            <a:endParaRPr lang="en-US" altLang="zh-CN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26810" y="1643380"/>
            <a:ext cx="5040000" cy="22320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indent="0" algn="l">
              <a:buFont typeface="Arial" panose="020B0604020202020204" pitchFamily="34" charset="0"/>
              <a:buNone/>
            </a:pPr>
            <a:r>
              <a:rPr lang="en-US" altLang="zh-CN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02 Go</a:t>
            </a:r>
            <a:endParaRPr lang="zh-CN" altLang="zh-CN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   </a:t>
            </a:r>
            <a:r>
              <a:rPr lang="zh-CN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以</a:t>
            </a: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Go</a:t>
            </a:r>
            <a:r>
              <a:rPr lang="zh-CN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为主要语言在服务端系统开发，包含前台业务系统开发</a:t>
            </a: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,</a:t>
            </a:r>
            <a:r>
              <a:rPr lang="zh-CN" altLang="en-US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服务端基础组件的开发</a:t>
            </a: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,</a:t>
            </a:r>
            <a:r>
              <a:rPr lang="zh-CN" altLang="en-US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云服务开发相关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.</a:t>
            </a:r>
            <a:endParaRPr lang="en-US"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  <a:sym typeface="+mn-ea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zh-CN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2180" y="4117975"/>
            <a:ext cx="5040000" cy="22320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indent="0" algn="l">
              <a:buFont typeface="Arial" panose="020B0604020202020204" pitchFamily="34" charset="0"/>
              <a:buNone/>
            </a:pPr>
            <a:r>
              <a:rPr lang="en-US" altLang="zh-CN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03 C++</a:t>
            </a:r>
            <a:endParaRPr lang="zh-CN" altLang="zh-CN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使用</a:t>
            </a: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C/C++ </a:t>
            </a:r>
            <a:r>
              <a:rPr lang="zh-CN" altLang="en-US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语言进行</a:t>
            </a:r>
            <a:r>
              <a:rPr lang="zh-CN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服务端的音视频服务系统开发</a:t>
            </a: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,</a:t>
            </a:r>
            <a:r>
              <a:rPr lang="zh-CN" altLang="en-US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直播系统</a:t>
            </a: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/WebRTC/流媒体.</a:t>
            </a:r>
            <a:endParaRPr lang="en-US" altLang="zh-CN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zh-CN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" name="文本框 4"/>
          <p:cNvSpPr txBox="1">
            <a:spLocks noChangeAspect="1"/>
          </p:cNvSpPr>
          <p:nvPr/>
        </p:nvSpPr>
        <p:spPr>
          <a:xfrm>
            <a:off x="6226810" y="4088130"/>
            <a:ext cx="5040000" cy="2261904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indent="0" algn="l">
              <a:buFont typeface="Arial" panose="020B0604020202020204" pitchFamily="34" charset="0"/>
              <a:buNone/>
            </a:pPr>
            <a:r>
              <a:rPr lang="en-US" altLang="zh-CN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04 Java</a:t>
            </a:r>
            <a:endParaRPr lang="zh-CN" altLang="zh-CN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 使用</a:t>
            </a: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Java</a:t>
            </a:r>
            <a:r>
              <a:rPr lang="zh-CN" altLang="en-US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相关技术栈进行培优等</a:t>
            </a:r>
            <a:r>
              <a:rPr lang="zh-CN" altLang="en-US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前台业务</a:t>
            </a: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(用户/班课/订单/营销中心/积分/课堂中心)</a:t>
            </a:r>
            <a:r>
              <a:rPr lang="zh-CN" altLang="en-US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及部分中台系统的开发</a:t>
            </a: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.</a:t>
            </a:r>
            <a:endParaRPr lang="zh-CN" altLang="zh-CN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zh-CN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436893"/>
            <a:ext cx="45719" cy="807477"/>
          </a:xfrm>
          <a:prstGeom prst="rect">
            <a:avLst/>
          </a:prstGeom>
          <a:solidFill>
            <a:srgbClr val="0057E1"/>
          </a:solidFill>
          <a:ln>
            <a:solidFill>
              <a:srgbClr val="0057E1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2"/>
            </p:custDataLst>
          </p:nvPr>
        </p:nvSpPr>
        <p:spPr>
          <a:xfrm>
            <a:off x="345222" y="735965"/>
            <a:ext cx="11277600" cy="60515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算法</a:t>
            </a: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方向</a:t>
            </a:r>
            <a:r>
              <a:rPr lang="en-US" altLang="zh-CN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(</a:t>
            </a: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机器学习</a:t>
            </a:r>
            <a:r>
              <a:rPr lang="en-US" altLang="zh-CN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/</a:t>
            </a: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图像算法</a:t>
            </a:r>
            <a:r>
              <a:rPr lang="en-US" altLang="zh-CN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/</a:t>
            </a: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语音算法</a:t>
            </a:r>
            <a:r>
              <a:rPr lang="en-US" altLang="zh-CN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/</a:t>
            </a: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策略算法</a:t>
            </a:r>
            <a:r>
              <a:rPr lang="en-US" altLang="zh-CN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)</a:t>
            </a:r>
            <a:endParaRPr lang="en-US" altLang="zh-CN" sz="3200" spc="150" dirty="0"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3"/>
            </p:custDataLst>
          </p:nvPr>
        </p:nvSpPr>
        <p:spPr>
          <a:xfrm>
            <a:off x="345222" y="293370"/>
            <a:ext cx="9585325" cy="44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ysClr val="window" lastClr="FFFFFF"/>
                </a:solidFill>
              </a14:hiddenFill>
            </a:ext>
          </a:extLst>
        </p:spPr>
        <p:txBody>
          <a:bodyPr wrap="square" lIns="90000" tIns="46800" rIns="90000" bIns="0" rtlCol="0" anchor="b" anchorCtr="0"/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方正正粗黑简体" panose="02010600010101010101" charset="-122"/>
                <a:ea typeface="方正正粗黑简体" panose="02010600010101010101" charset="-122"/>
                <a:sym typeface="Arial" panose="020B0604020202020204" pitchFamily="34" charset="0"/>
              </a:rPr>
              <a:t>各岗位解析</a:t>
            </a:r>
            <a:endParaRPr lang="zh-CN" altLang="en-US" spc="300" dirty="0">
              <a:solidFill>
                <a:schemeClr val="bg1">
                  <a:lumMod val="50000"/>
                </a:schemeClr>
              </a:solidFill>
              <a:latin typeface="方正正粗黑简体" panose="02010600010101010101" charset="-122"/>
              <a:ea typeface="方正正粗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23290" y="1643380"/>
            <a:ext cx="5040000" cy="22320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indent="0" algn="l">
              <a:buFont typeface="Arial" panose="020B0604020202020204" pitchFamily="34" charset="0"/>
              <a:buNone/>
            </a:pPr>
            <a:r>
              <a:rPr lang="en-US" altLang="zh-CN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01 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机器学习算法</a:t>
            </a:r>
            <a:r>
              <a:rPr lang="en-US" altLang="zh-CN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&amp;NLP</a:t>
            </a:r>
            <a:endParaRPr lang="zh-CN" altLang="zh-CN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 </a:t>
            </a: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C++/Python </a:t>
            </a:r>
            <a:r>
              <a:rPr lang="zh-CN" altLang="en-US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面对教育场景下的多种业务需求</a:t>
            </a: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. 课堂质量自动评价算法体系、口语表达能力算法体系、中英文作文批改算法体系</a:t>
            </a:r>
            <a:r>
              <a:rPr lang="zh-CN" altLang="en-US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等</a:t>
            </a: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.</a:t>
            </a:r>
            <a:endParaRPr lang="en-US" altLang="zh-CN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26810" y="1643380"/>
            <a:ext cx="5040000" cy="2261235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indent="0" algn="l">
              <a:buFont typeface="Arial" panose="020B0604020202020204" pitchFamily="34" charset="0"/>
              <a:buNone/>
            </a:pPr>
            <a:r>
              <a:rPr lang="en-US" altLang="zh-CN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02 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视频图像算法</a:t>
            </a:r>
            <a:endParaRPr lang="zh-CN" altLang="zh-CN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    </a:t>
            </a: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C++/Python .面向好未来有大量真实且刚需的图像AI需求，</a:t>
            </a:r>
            <a:r>
              <a:rPr lang="zh-CN" altLang="en-US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人脸识别</a:t>
            </a: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,OCR</a:t>
            </a:r>
            <a:r>
              <a:rPr lang="zh-CN" altLang="en-US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等 </a:t>
            </a: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  <a:sym typeface="+mn-ea"/>
              </a:rPr>
              <a:t>落地性强。</a:t>
            </a:r>
            <a:endParaRPr lang="zh-CN" altLang="zh-CN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zh-CN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32180" y="4088130"/>
            <a:ext cx="5040000" cy="22320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indent="0" algn="l">
              <a:buFont typeface="Arial" panose="020B0604020202020204" pitchFamily="34" charset="0"/>
              <a:buNone/>
            </a:pPr>
            <a:r>
              <a:rPr lang="en-US" altLang="zh-CN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03 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语音算法</a:t>
            </a:r>
            <a:endParaRPr lang="zh-CN" altLang="zh-CN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</a:t>
            </a:r>
            <a:r>
              <a:rPr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C++/Python 语音识别，语音合成，语音评测，语音信号处理.落地场景包括中英文，成人儿童，线上线下，电话信道等等。</a:t>
            </a:r>
            <a:endParaRPr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26810" y="4088130"/>
            <a:ext cx="5040000" cy="2232000"/>
          </a:xfrm>
          <a:prstGeom prst="rect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indent="0" algn="l">
              <a:buFont typeface="Arial" panose="020B0604020202020204" pitchFamily="34" charset="0"/>
              <a:buNone/>
            </a:pPr>
            <a:r>
              <a:rPr lang="en-US" altLang="zh-CN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04 </a:t>
            </a:r>
            <a:r>
              <a:rPr lang="zh-CN" altLang="en-US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策略算法</a:t>
            </a:r>
            <a:endParaRPr lang="zh-CN" altLang="zh-CN" b="1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   </a:t>
            </a: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C++\Python </a:t>
            </a:r>
            <a:r>
              <a:rPr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通过海量数据，分析与挖掘各种潜在关联，挖掘用户特征，参与个性化性能调优,提升DAU/留存/时长等核心指标</a:t>
            </a:r>
            <a:r>
              <a:rPr lang="en-US" altLang="zh-CN" sz="1800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.</a:t>
            </a:r>
            <a:endParaRPr lang="zh-CN" altLang="zh-CN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zh-CN" altLang="zh-CN" sz="1800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436893"/>
            <a:ext cx="45719" cy="807477"/>
          </a:xfrm>
          <a:prstGeom prst="rect">
            <a:avLst/>
          </a:prstGeom>
          <a:solidFill>
            <a:srgbClr val="0057E1"/>
          </a:solidFill>
          <a:ln>
            <a:solidFill>
              <a:srgbClr val="0057E1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2"/>
            </p:custDataLst>
          </p:nvPr>
        </p:nvSpPr>
        <p:spPr>
          <a:xfrm>
            <a:off x="345222" y="735965"/>
            <a:ext cx="11277600" cy="60515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大数据方向</a:t>
            </a:r>
            <a:endParaRPr lang="zh-CN" altLang="en-US" sz="3200" spc="150" dirty="0"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3"/>
            </p:custDataLst>
          </p:nvPr>
        </p:nvSpPr>
        <p:spPr>
          <a:xfrm>
            <a:off x="345222" y="293370"/>
            <a:ext cx="9585325" cy="44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ysClr val="window" lastClr="FFFFFF"/>
                </a:solidFill>
              </a14:hiddenFill>
            </a:ext>
          </a:extLst>
        </p:spPr>
        <p:txBody>
          <a:bodyPr wrap="square" lIns="90000" tIns="46800" rIns="90000" bIns="0" rtlCol="0" anchor="b" anchorCtr="0"/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方正正粗黑简体" panose="02010600010101010101" charset="-122"/>
                <a:ea typeface="方正正粗黑简体" panose="02010600010101010101" charset="-122"/>
                <a:sym typeface="Arial" panose="020B0604020202020204" pitchFamily="34" charset="0"/>
              </a:rPr>
              <a:t>各岗位解析</a:t>
            </a:r>
            <a:endParaRPr lang="zh-CN" altLang="en-US" spc="300" dirty="0">
              <a:solidFill>
                <a:schemeClr val="bg1">
                  <a:lumMod val="50000"/>
                </a:schemeClr>
              </a:solidFill>
              <a:latin typeface="方正正粗黑简体" panose="02010600010101010101" charset="-122"/>
              <a:ea typeface="方正正粗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2140" y="1511300"/>
            <a:ext cx="10767060" cy="3784600"/>
          </a:xfrm>
          <a:prstGeom prst="rect">
            <a:avLst/>
          </a:prstGeom>
          <a:noFill/>
          <a:ln w="19050">
            <a:solidFill>
              <a:srgbClr val="6F99D9"/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indent="0" algn="l">
              <a:buFont typeface="Arial" panose="020B0604020202020204" pitchFamily="34" charset="0"/>
              <a:buNone/>
            </a:pPr>
            <a:r>
              <a:rPr lang="zh-CN" altLang="zh-CN" b="1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数据处理语言及相关大数据组件</a:t>
            </a:r>
            <a:r>
              <a:rPr lang="zh-CN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 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SQL/Hadoop/Spark/..</a:t>
            </a:r>
            <a:endParaRPr lang="zh-CN"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1. 参与大数据平台和数据仓库的设计和研发工作，构建高性能的存储、计算和访问平台</a:t>
            </a:r>
            <a:endParaRPr lang="zh-CN"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2、建设稳定高效的数据计算和服务体系，负责运维数据、业务数据的实时收集、计算、存储，为业务部门提供直接数据决策；</a:t>
            </a:r>
            <a:endParaRPr lang="zh-CN"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lang="zh-CN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3、设计开发数据模型，不断提升数据质量和数据可用性，开发可靠、高效、准确的实时和准实时采集和计算代码,高效支持业务运营分析和商业决策。</a:t>
            </a:r>
            <a:endParaRPr lang="zh-CN"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endParaRPr lang="en-US" altLang="zh-CN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0" y="436893"/>
            <a:ext cx="45719" cy="807477"/>
          </a:xfrm>
          <a:prstGeom prst="rect">
            <a:avLst/>
          </a:prstGeom>
          <a:solidFill>
            <a:srgbClr val="0057E1"/>
          </a:solidFill>
          <a:ln>
            <a:solidFill>
              <a:srgbClr val="0057E1"/>
            </a:solidFill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50" name="文本框 49"/>
          <p:cNvSpPr txBox="1"/>
          <p:nvPr>
            <p:custDataLst>
              <p:tags r:id="rId2"/>
            </p:custDataLst>
          </p:nvPr>
        </p:nvSpPr>
        <p:spPr>
          <a:xfrm>
            <a:off x="345222" y="735965"/>
            <a:ext cx="11277600" cy="605155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测试方向 </a:t>
            </a:r>
            <a:r>
              <a:rPr lang="en-US" altLang="zh-CN" sz="3200" spc="150" dirty="0">
                <a:latin typeface="方正正黑简体" panose="02010600010101010101" charset="-122"/>
                <a:ea typeface="方正正黑简体" panose="02010600010101010101" charset="-122"/>
                <a:cs typeface="方正正黑简体" panose="02010600010101010101" charset="-122"/>
                <a:sym typeface="Arial" panose="020B0604020202020204" pitchFamily="34" charset="0"/>
              </a:rPr>
              <a:t>(测试开发、大数据测试、性能测试)</a:t>
            </a:r>
            <a:endParaRPr lang="en-US" altLang="zh-CN" sz="3200" spc="150" dirty="0">
              <a:latin typeface="方正正黑简体" panose="02010600010101010101" charset="-122"/>
              <a:ea typeface="方正正黑简体" panose="02010600010101010101" charset="-122"/>
              <a:cs typeface="方正正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3"/>
            </p:custDataLst>
          </p:nvPr>
        </p:nvSpPr>
        <p:spPr>
          <a:xfrm>
            <a:off x="345222" y="293370"/>
            <a:ext cx="9585325" cy="44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ysClr val="window" lastClr="FFFFFF"/>
                </a:solidFill>
              </a14:hiddenFill>
            </a:ext>
          </a:extLst>
        </p:spPr>
        <p:txBody>
          <a:bodyPr wrap="square" lIns="90000" tIns="46800" rIns="90000" bIns="0" rtlCol="0" anchor="b" anchorCtr="0"/>
          <a:lstStyle/>
          <a:p>
            <a:pPr>
              <a:lnSpc>
                <a:spcPct val="120000"/>
              </a:lnSpc>
            </a:pP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方正正粗黑简体" panose="02010600010101010101" charset="-122"/>
                <a:ea typeface="方正正粗黑简体" panose="02010600010101010101" charset="-122"/>
                <a:sym typeface="Arial" panose="020B0604020202020204" pitchFamily="34" charset="0"/>
              </a:rPr>
              <a:t>各岗位解析</a:t>
            </a:r>
            <a:endParaRPr lang="zh-CN" altLang="en-US" spc="300" dirty="0">
              <a:solidFill>
                <a:schemeClr val="bg1">
                  <a:lumMod val="50000"/>
                </a:schemeClr>
              </a:solidFill>
              <a:latin typeface="方正正粗黑简体" panose="02010600010101010101" charset="-122"/>
              <a:ea typeface="方正正粗黑简体" panose="02010600010101010101" charset="-122"/>
              <a:sym typeface="Arial" panose="020B060402020202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2140" y="1511300"/>
            <a:ext cx="10767060" cy="3784600"/>
          </a:xfrm>
          <a:prstGeom prst="rect">
            <a:avLst/>
          </a:prstGeom>
          <a:noFill/>
          <a:ln w="19050">
            <a:solidFill>
              <a:srgbClr val="6F99D9"/>
            </a:solidFill>
          </a:ln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spc="300">
                <a:solidFill>
                  <a:srgbClr val="000000">
                    <a:lumMod val="85000"/>
                    <a:lumOff val="15000"/>
                  </a:srgbClr>
                </a:solidFill>
                <a:latin typeface="方正正黑简体" panose="02010600010101010101" charset="-122"/>
                <a:ea typeface="方正正黑简体" panose="02010600010101010101" charset="-122"/>
              </a:defRPr>
            </a:lvl1pPr>
          </a:lstStyle>
          <a:p>
            <a:pPr indent="0" algn="l">
              <a:buFont typeface="Arial" panose="020B0604020202020204" pitchFamily="34" charset="0"/>
              <a:buNone/>
            </a:pPr>
            <a:r>
              <a:rPr 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工作职责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:</a:t>
            </a:r>
            <a:endParaRPr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1、根据需求，设计编写测试方案脑图用例，设计高效的测试方法及测试数据</a:t>
            </a:r>
            <a:endParaRPr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2、把控测试质量、进度、风险、完成测试，输出报告</a:t>
            </a:r>
            <a:endParaRPr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3、基于web、app(ios、andriod)、Windows等，进行全面的接口、数据、功能等测试</a:t>
            </a:r>
            <a:endParaRPr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4、分析定位常见缺陷，</a:t>
            </a:r>
            <a:r>
              <a:rPr 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与研发工程师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,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产品经理紧密配合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.</a:t>
            </a:r>
            <a:endParaRPr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5、在即有测试框架下，丰富和完善测试自动化用例及工具；</a:t>
            </a:r>
            <a:endParaRPr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  <a:p>
            <a:pPr indent="0" algn="l">
              <a:buFont typeface="Arial" panose="020B0604020202020204" pitchFamily="34" charset="0"/>
              <a:buNone/>
            </a:pPr>
            <a:r>
              <a:rPr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6、根据产品特点及测试需求，设计编写测试工具或脚本，提高测试效率</a:t>
            </a:r>
            <a:r>
              <a:rPr 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.</a:t>
            </a:r>
            <a:endParaRPr lang="en-US" dirty="0">
              <a:latin typeface="等线" panose="02010600030101010101" charset="-122"/>
              <a:ea typeface="等线" panose="02010600030101010101" charset="-122"/>
              <a:cs typeface="等线" panose="02010600030101010101" charset="-122"/>
            </a:endParaRPr>
          </a:p>
        </p:txBody>
      </p:sp>
    </p:spTree>
    <p:custDataLst>
      <p:tags r:id="rId4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19_3*i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USESOURCEFORMAT_APPLY" val="1"/>
</p:tagLst>
</file>

<file path=ppt/tags/tag1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9_3*f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200119_3*a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2.xml><?xml version="1.0" encoding="utf-8"?>
<p:tagLst xmlns:p="http://schemas.openxmlformats.org/presentationml/2006/main">
  <p:tag name="KSO_WM_SLIDE_ID" val="diagram20200119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784.539*252.863"/>
  <p:tag name="KSO_WM_SLIDE_POSITION" val="88.5132*232.228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200119"/>
  <p:tag name="KSO_WM_SLIDE_LAYOUT" val="a_f_m"/>
  <p:tag name="KSO_WM_SLIDE_LAYOUT_CNT" val="1_1_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19_3*i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USESOURCEFORMAT_APPLY" val="1"/>
</p:tagLst>
</file>

<file path=ppt/tags/tag1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9_3*f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200119_3*a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SLIDE_ID" val="diagram20200119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784.539*252.863"/>
  <p:tag name="KSO_WM_SLIDE_POSITION" val="88.5132*232.228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200119"/>
  <p:tag name="KSO_WM_SLIDE_LAYOUT" val="a_f_m"/>
  <p:tag name="KSO_WM_SLIDE_LAYOUT_CNT" val="1_1_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19_3*i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9_3*f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200119_3*a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9_3*f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0.xml><?xml version="1.0" encoding="utf-8"?>
<p:tagLst xmlns:p="http://schemas.openxmlformats.org/presentationml/2006/main">
  <p:tag name="KSO_WM_SLIDE_ID" val="diagram20200119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784.539*252.863"/>
  <p:tag name="KSO_WM_SLIDE_POSITION" val="88.5132*232.228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200119"/>
  <p:tag name="KSO_WM_SLIDE_LAYOUT" val="a_f_m"/>
  <p:tag name="KSO_WM_SLIDE_LAYOUT_CNT" val="1_1_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19_3*i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9_3*f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200119_3*a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SLIDE_ID" val="diagram20200119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784.539*252.863"/>
  <p:tag name="KSO_WM_SLIDE_POSITION" val="88.5132*232.228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200119"/>
  <p:tag name="KSO_WM_SLIDE_LAYOUT" val="a_f_m"/>
  <p:tag name="KSO_WM_SLIDE_LAYOUT_CNT" val="1_1_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19_3*i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USESOURCEFORMAT_APPLY" val="1"/>
</p:tagLst>
</file>

<file path=ppt/tags/tag2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9_3*f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200119_3*a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28.xml><?xml version="1.0" encoding="utf-8"?>
<p:tagLst xmlns:p="http://schemas.openxmlformats.org/presentationml/2006/main">
  <p:tag name="KSO_WM_SLIDE_ID" val="diagram20200119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784.539*252.863"/>
  <p:tag name="KSO_WM_SLIDE_POSITION" val="88.5132*232.228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200119"/>
  <p:tag name="KSO_WM_SLIDE_LAYOUT" val="a_f_m"/>
  <p:tag name="KSO_WM_SLIDE_LAYOUT_CNT" val="1_1_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19_3*i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USESOURCEFORMAT_APPLY" val="1"/>
</p:tagLst>
</file>

<file path=ppt/tags/tag3.xml><?xml version="1.0" encoding="utf-8"?>
<p:tagLst xmlns:p="http://schemas.openxmlformats.org/presentationml/2006/main">
  <p:tag name="KSO_WM_SLIDE_ID" val="diagram20200119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784.539*252.863"/>
  <p:tag name="KSO_WM_SLIDE_POSITION" val="88.5132*232.228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200119"/>
  <p:tag name="KSO_WM_SLIDE_LAYOUT" val="a_f_m"/>
  <p:tag name="KSO_WM_SLIDE_LAYOUT_CNT" val="1_1_1"/>
</p:tagLst>
</file>

<file path=ppt/tags/tag3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9_3*f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200119_3*a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SLIDE_ID" val="diagram20200119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784.539*252.863"/>
  <p:tag name="KSO_WM_SLIDE_POSITION" val="88.5132*232.228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200119"/>
  <p:tag name="KSO_WM_SLIDE_LAYOUT" val="a_f_m"/>
  <p:tag name="KSO_WM_SLIDE_LAYOUT_CNT" val="1_1_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19_3*i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USESOURCEFORMAT_APPLY" val="1"/>
</p:tagLst>
</file>

<file path=ppt/tags/tag3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9_3*f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200119_3*a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SLIDE_ID" val="diagram20200119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784.539*252.863"/>
  <p:tag name="KSO_WM_SLIDE_POSITION" val="88.5132*232.228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200119"/>
  <p:tag name="KSO_WM_SLIDE_LAYOUT" val="a_f_m"/>
  <p:tag name="KSO_WM_SLIDE_LAYOUT_CNT" val="1_1_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19_3*i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USESOURCEFORMAT_APPLY" val="1"/>
</p:tagLst>
</file>

<file path=ppt/tags/tag3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9_3*f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200119_3*a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9_3*f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0.xml><?xml version="1.0" encoding="utf-8"?>
<p:tagLst xmlns:p="http://schemas.openxmlformats.org/presentationml/2006/main">
  <p:tag name="KSO_WM_SLIDE_ID" val="diagram20200119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784.539*252.863"/>
  <p:tag name="KSO_WM_SLIDE_POSITION" val="88.5132*232.228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200119"/>
  <p:tag name="KSO_WM_SLIDE_LAYOUT" val="a_f_m"/>
  <p:tag name="KSO_WM_SLIDE_LAYOUT_CNT" val="1_1_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19_3*i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USESOURCEFORMAT_APPLY" val="1"/>
</p:tagLst>
</file>

<file path=ppt/tags/tag4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9_3*f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200119_3*a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SLIDE_ID" val="diagram20200119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784.539*252.863"/>
  <p:tag name="KSO_WM_SLIDE_POSITION" val="88.5132*232.228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200119"/>
  <p:tag name="KSO_WM_SLIDE_LAYOUT" val="a_f_m"/>
  <p:tag name="KSO_WM_SLIDE_LAYOUT_CNT" val="1_1_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19_3*i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USESOURCEFORMAT_APPLY" val="1"/>
</p:tagLst>
</file>

<file path=ppt/tags/tag4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9_3*f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200119_3*a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SLIDE_ID" val="diagram20200119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784.539*252.863"/>
  <p:tag name="KSO_WM_SLIDE_POSITION" val="88.5132*232.228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200119"/>
  <p:tag name="KSO_WM_SLIDE_LAYOUT" val="a_f_m"/>
  <p:tag name="KSO_WM_SLIDE_LAYOUT_CNT" val="1_1_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19_3*i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19_3*i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USESOURCEFORMAT_APPLY" val="1"/>
</p:tagLst>
</file>

<file path=ppt/tags/tag50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9_3*f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51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200119_3*a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SLIDE_ID" val="diagram20200119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784.539*252.863"/>
  <p:tag name="KSO_WM_SLIDE_POSITION" val="88.5132*232.228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200119"/>
  <p:tag name="KSO_WM_SLIDE_LAYOUT" val="a_f_m"/>
  <p:tag name="KSO_WM_SLIDE_LAYOUT_CNT" val="1_1_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19_3*i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USESOURCEFORMAT_APPLY" val="1"/>
</p:tagLst>
</file>

<file path=ppt/tags/tag54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9_3*f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200119_3*a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SLIDE_ID" val="diagram20200119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784.539*252.863"/>
  <p:tag name="KSO_WM_SLIDE_POSITION" val="88.5132*232.228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200119"/>
  <p:tag name="KSO_WM_SLIDE_LAYOUT" val="a_f_m"/>
  <p:tag name="KSO_WM_SLIDE_LAYOUT_CNT" val="1_1_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19_3*i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USESOURCEFORMAT_APPLY" val="1"/>
</p:tagLst>
</file>

<file path=ppt/tags/tag58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9_3*f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200119_3*a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9_3*f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0.xml><?xml version="1.0" encoding="utf-8"?>
<p:tagLst xmlns:p="http://schemas.openxmlformats.org/presentationml/2006/main">
  <p:tag name="KSO_WM_SLIDE_ID" val="diagram20200119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784.539*252.863"/>
  <p:tag name="KSO_WM_SLIDE_POSITION" val="88.5132*232.228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200119"/>
  <p:tag name="KSO_WM_SLIDE_LAYOUT" val="a_f_m"/>
  <p:tag name="KSO_WM_SLIDE_LAYOUT_CNT" val="1_1_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19_3*i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USESOURCEFORMAT_APPLY" val="1"/>
</p:tagLst>
</file>

<file path=ppt/tags/tag6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9_3*f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200119_3*a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SLIDE_ID" val="diagram20200119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784.539*252.863"/>
  <p:tag name="KSO_WM_SLIDE_POSITION" val="88.5132*232.228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200119"/>
  <p:tag name="KSO_WM_SLIDE_LAYOUT" val="a_f_m"/>
  <p:tag name="KSO_WM_SLIDE_LAYOUT_CNT" val="1_1_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19_3*i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USESOURCEFORMAT_APPLY" val="1"/>
</p:tagLst>
</file>

<file path=ppt/tags/tag6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9_3*f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200119_3*a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UNIT_PLACING_PICTURE_USER_VIEWPORT" val="{&quot;height&quot;:5331,&quot;width&quot;:10485}"/>
</p:tagLst>
</file>

<file path=ppt/tags/tag69.xml><?xml version="1.0" encoding="utf-8"?>
<p:tagLst xmlns:p="http://schemas.openxmlformats.org/presentationml/2006/main">
  <p:tag name="KSO_WM_UNIT_PLACING_PICTURE_USER_VIEWPORT" val="{&quot;height&quot;:8930,&quot;width&quot;:9660}"/>
</p:tagLst>
</file>

<file path=ppt/tags/tag7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200119_3*a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0.xml><?xml version="1.0" encoding="utf-8"?>
<p:tagLst xmlns:p="http://schemas.openxmlformats.org/presentationml/2006/main">
  <p:tag name="KSO_WM_SLIDE_ID" val="diagram20200119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784.539*252.863"/>
  <p:tag name="KSO_WM_SLIDE_POSITION" val="88.5132*232.228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200119"/>
  <p:tag name="KSO_WM_SLIDE_LAYOUT" val="a_f_m"/>
  <p:tag name="KSO_WM_SLIDE_LAYOUT_CNT" val="1_1_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19_3*i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USESOURCEFORMAT_APPLY" val="1"/>
</p:tagLst>
</file>

<file path=ppt/tags/tag72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9_3*f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3.xml><?xml version="1.0" encoding="utf-8"?>
<p:tagLst xmlns:p="http://schemas.openxmlformats.org/presentationml/2006/main">
  <p:tag name="KSO_WM_UNIT_ISCONTENTSTITLE" val="0"/>
  <p:tag name="KSO_WM_UNIT_PRESET_TEXT" val="单击此处添加标题"/>
  <p:tag name="KSO_WM_UNIT_NOCLEAR" val="0"/>
  <p:tag name="KSO_WM_UNIT_VALUE" val="23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200119_3*a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4.xml><?xml version="1.0" encoding="utf-8"?>
<p:tagLst xmlns:p="http://schemas.openxmlformats.org/presentationml/2006/main">
  <p:tag name="KSO_WM_SLIDE_ID" val="diagram20200119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784.539*252.863"/>
  <p:tag name="KSO_WM_SLIDE_POSITION" val="88.5132*232.228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200119"/>
  <p:tag name="KSO_WM_SLIDE_LAYOUT" val="a_f_m"/>
  <p:tag name="KSO_WM_SLIDE_LAYOUT_CNT" val="1_1_1"/>
</p:tagLst>
</file>

<file path=ppt/tags/tag75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9_3*f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6.xml><?xml version="1.0" encoding="utf-8"?>
<p:tagLst xmlns:p="http://schemas.openxmlformats.org/presentationml/2006/main">
  <p:tag name="KSO_WM_UNIT_PRESET_TEXT" val="单击此处添加文本具体内容，简明扼要的阐述您的观点。"/>
  <p:tag name="KSO_WM_UNIT_NOCLEAR" val="0"/>
  <p:tag name="KSO_WM_UNIT_VALUE" val="5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f"/>
  <p:tag name="KSO_WM_UNIT_INDEX" val="1"/>
  <p:tag name="KSO_WM_UNIT_ID" val="diagram20200119_3*f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TEXT_FILL_FORE_SCHEMECOLOR_INDEX" val="13"/>
  <p:tag name="KSO_WM_UNIT_TEXT_FILL_TYPE" val="1"/>
  <p:tag name="KSO_WM_UNIT_USESOURCEFORMAT_APPLY" val="1"/>
</p:tagLst>
</file>

<file path=ppt/tags/tag77.xml><?xml version="1.0" encoding="utf-8"?>
<p:tagLst xmlns:p="http://schemas.openxmlformats.org/presentationml/2006/main">
  <p:tag name="KSO_WM_SLIDE_ID" val="diagram20200119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784.539*252.863"/>
  <p:tag name="KSO_WM_SLIDE_POSITION" val="88.5132*232.228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200119"/>
  <p:tag name="KSO_WM_SLIDE_LAYOUT" val="a_f_m"/>
  <p:tag name="KSO_WM_SLIDE_LAYOUT_CNT" val="1_1_1"/>
</p:tagLst>
</file>

<file path=ppt/tags/tag8.xml><?xml version="1.0" encoding="utf-8"?>
<p:tagLst xmlns:p="http://schemas.openxmlformats.org/presentationml/2006/main">
  <p:tag name="KSO_WM_SLIDE_ID" val="diagram20200119_3"/>
  <p:tag name="KSO_WM_TEMPLATE_SUBCATEGORY" val="0"/>
  <p:tag name="KSO_WM_SLIDE_TYPE" val="text"/>
  <p:tag name="KSO_WM_SLIDE_SUBTYPE" val="diag"/>
  <p:tag name="KSO_WM_SLIDE_ITEM_CNT" val="4"/>
  <p:tag name="KSO_WM_SLIDE_INDEX" val="3"/>
  <p:tag name="KSO_WM_SLIDE_SIZE" val="784.539*252.863"/>
  <p:tag name="KSO_WM_SLIDE_POSITION" val="88.5132*232.228"/>
  <p:tag name="KSO_WM_DIAGRAM_GROUP_CODE" val="m1-1"/>
  <p:tag name="KSO_WM_SLIDE_DIAGTYPE" val="m"/>
  <p:tag name="KSO_WM_TAG_VERSION" val="1.0"/>
  <p:tag name="KSO_WM_BEAUTIFY_FLAG" val="#wm#"/>
  <p:tag name="KSO_WM_TEMPLATE_CATEGORY" val="diagram"/>
  <p:tag name="KSO_WM_TEMPLATE_INDEX" val="20200119"/>
  <p:tag name="KSO_WM_SLIDE_LAYOUT" val="a_f_m"/>
  <p:tag name="KSO_WM_SLIDE_LAYOUT_CNT" val="1_1_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19_3*i*1"/>
  <p:tag name="KSO_WM_TEMPLATE_CATEGORY" val="diagram"/>
  <p:tag name="KSO_WM_TEMPLATE_INDEX" val="20200119"/>
  <p:tag name="KSO_WM_UNIT_LAYERLEVEL" val="1"/>
  <p:tag name="KSO_WM_TAG_VERSION" val="1.0"/>
  <p:tag name="KSO_WM_BEAUTIFY_FLAG" val="#wm#"/>
  <p:tag name="KSO_WM_UNIT_FILL_FORE_SCHEMECOLOR_INDEX" val="13"/>
  <p:tag name="KSO_WM_UNI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BFBFBF"/>
      </a:hlink>
      <a:folHlink>
        <a:srgbClr val="A6A6A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BFBFBF"/>
      </a:hlink>
      <a:folHlink>
        <a:srgbClr val="A6A6A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3552</Words>
  <Application>WPS 演示</Application>
  <PresentationFormat>宽屏</PresentationFormat>
  <Paragraphs>268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方正正粗黑简体</vt:lpstr>
      <vt:lpstr>黑体</vt:lpstr>
      <vt:lpstr>方正正黑简体</vt:lpstr>
      <vt:lpstr>微软雅黑 Light</vt:lpstr>
      <vt:lpstr>Calibri</vt:lpstr>
      <vt:lpstr>PingFang SC Regular</vt:lpstr>
      <vt:lpstr>等线</vt:lpstr>
      <vt:lpstr>Arial Unicode MS</vt:lpstr>
      <vt:lpstr>Calibri Light</vt:lpstr>
      <vt:lpstr>等线 Light</vt:lpstr>
      <vt:lpstr>兰亭黑-简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wangxiaoqi</dc:creator>
  <cp:lastModifiedBy>Black Xie</cp:lastModifiedBy>
  <cp:revision>341</cp:revision>
  <dcterms:created xsi:type="dcterms:W3CDTF">2020-04-09T09:16:00Z</dcterms:created>
  <dcterms:modified xsi:type="dcterms:W3CDTF">2021-11-15T17:03:37Z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4178E284728748F2A0E9073C22F4C132</vt:lpwstr>
  </property>
</Properties>
</file>