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6" r:id="rId12"/>
    <p:sldId id="287" r:id="rId13"/>
    <p:sldId id="28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9" r:id="rId28"/>
    <p:sldId id="277" r:id="rId29"/>
    <p:sldId id="278" r:id="rId30"/>
    <p:sldId id="279" r:id="rId31"/>
    <p:sldId id="280" r:id="rId32"/>
    <p:sldId id="281" r:id="rId33"/>
    <p:sldId id="283" r:id="rId34"/>
    <p:sldId id="285" r:id="rId35"/>
    <p:sldId id="282" r:id="rId36"/>
    <p:sldId id="284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主流</a:t>
            </a:r>
            <a:r>
              <a:rPr lang="en-US" altLang="zh-CN" dirty="0"/>
              <a:t>Web</a:t>
            </a:r>
            <a:r>
              <a:rPr lang="zh-CN" altLang="en-US" dirty="0"/>
              <a:t>服务器性能对比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chemeClr val="tx2"/>
                </a:solidFill>
              </a:rPr>
              <a:t>静态</a:t>
            </a:r>
            <a:r>
              <a:rPr lang="en-US" altLang="zh-CN" dirty="0"/>
              <a:t>)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Apache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12241.6</c:v>
                </c:pt>
                <c:pt idx="1">
                  <c:v>11749.7</c:v>
                </c:pt>
                <c:pt idx="2">
                  <c:v>6524.32</c:v>
                </c:pt>
                <c:pt idx="3">
                  <c:v>1501.13</c:v>
                </c:pt>
                <c:pt idx="4">
                  <c:v>166.933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Lighttpd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18020.5</c:v>
                </c:pt>
                <c:pt idx="1">
                  <c:v>17947.3</c:v>
                </c:pt>
                <c:pt idx="2">
                  <c:v>12888.2</c:v>
                </c:pt>
                <c:pt idx="3">
                  <c:v>12879.9</c:v>
                </c:pt>
                <c:pt idx="4">
                  <c:v>232.398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Nginx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18377.9</c:v>
                </c:pt>
                <c:pt idx="1">
                  <c:v>19593.9</c:v>
                </c:pt>
                <c:pt idx="2">
                  <c:v>13140.9</c:v>
                </c:pt>
                <c:pt idx="3">
                  <c:v>2040.06</c:v>
                </c:pt>
                <c:pt idx="4">
                  <c:v>224.433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774016"/>
        <c:axId val="96775552"/>
      </c:lineChart>
      <c:catAx>
        <c:axId val="9677401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6775552"/>
        <c:crosses val="autoZero"/>
        <c:auto val="1"/>
        <c:lblAlgn val="ctr"/>
        <c:lblOffset val="100"/>
        <c:noMultiLvlLbl val="0"/>
      </c:catAx>
      <c:valAx>
        <c:axId val="96775552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每秒查询量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677401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主流</a:t>
            </a:r>
            <a:r>
              <a:rPr lang="en-US" altLang="zh-CN" dirty="0"/>
              <a:t>Web</a:t>
            </a:r>
            <a:r>
              <a:rPr lang="zh-CN" altLang="en-US" dirty="0"/>
              <a:t>服务器性能对比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tx2"/>
                </a:solidFill>
              </a:rPr>
              <a:t>动态</a:t>
            </a:r>
            <a:r>
              <a:rPr lang="en-US" altLang="zh-CN" dirty="0"/>
              <a:t>)</a:t>
            </a:r>
            <a:endParaRPr lang="zh-CN" alt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3256731285497"/>
          <c:y val="0.153490324967949"/>
          <c:w val="0.825201949042452"/>
          <c:h val="0.6299810747876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Apache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5044.32</c:v>
                </c:pt>
                <c:pt idx="1">
                  <c:v>4811.3</c:v>
                </c:pt>
                <c:pt idx="2">
                  <c:v>4460.61</c:v>
                </c:pt>
                <c:pt idx="3">
                  <c:v>2331.9</c:v>
                </c:pt>
                <c:pt idx="4">
                  <c:v>296.911999999999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Lighttpd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5714.1</c:v>
                </c:pt>
                <c:pt idx="1">
                  <c:v>5815.93</c:v>
                </c:pt>
                <c:pt idx="2">
                  <c:v>4110.23</c:v>
                </c:pt>
                <c:pt idx="3">
                  <c:v>816.524</c:v>
                </c:pt>
                <c:pt idx="4">
                  <c:v>191.933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Nginx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4060.73</c:v>
                </c:pt>
                <c:pt idx="1">
                  <c:v>3748.6</c:v>
                </c:pt>
                <c:pt idx="2">
                  <c:v>3264.3</c:v>
                </c:pt>
                <c:pt idx="3">
                  <c:v>1631.8</c:v>
                </c:pt>
                <c:pt idx="4">
                  <c:v>227.167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227392"/>
        <c:axId val="107294720"/>
      </c:lineChart>
      <c:catAx>
        <c:axId val="10722739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7294720"/>
        <c:crosses val="autoZero"/>
        <c:auto val="1"/>
        <c:lblAlgn val="ctr"/>
        <c:lblOffset val="100"/>
        <c:noMultiLvlLbl val="0"/>
      </c:catAx>
      <c:valAx>
        <c:axId val="107294720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每秒查询量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722739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s://github.com/heiyeluren" TargetMode="External"/><Relationship Id="rId3" Type="http://schemas.openxmlformats.org/officeDocument/2006/relationships/image" Target="../media/image2.png"/><Relationship Id="rId2" Type="http://schemas.openxmlformats.org/officeDocument/2006/relationships/hyperlink" Target="http://blog.csdn.net/heiyeshuwu" TargetMode="Externa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1" Type="http://schemas.openxmlformats.org/officeDocument/2006/relationships/hyperlink" Target="http://weibo.com/heiyelure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zh.linuxvirtualserver.org/node/1394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8208912" cy="1470025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构建基于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LAMP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的网站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架构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58329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黑夜路人</a:t>
            </a:r>
            <a:endParaRPr lang="en-US" altLang="zh-CN" sz="1800" dirty="0" smtClean="0"/>
          </a:p>
          <a:p>
            <a:r>
              <a:rPr lang="en-US" altLang="zh-CN" sz="1800" dirty="0" smtClean="0"/>
              <a:t>2011.07.02</a:t>
            </a:r>
            <a:endParaRPr lang="en-US" altLang="zh-CN" sz="1800" dirty="0" smtClean="0"/>
          </a:p>
          <a:p>
            <a:r>
              <a:rPr lang="en-US" altLang="zh-CN" sz="1800" dirty="0" smtClean="0"/>
              <a:t>http://blog.csdn.net/heiyeshuwu</a:t>
            </a:r>
            <a:endParaRPr lang="zh-CN" alt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2" y="1700808"/>
            <a:ext cx="87249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防攻击系统：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慢连接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DDOS</a:t>
            </a:r>
            <a:r>
              <a:rPr lang="zh-CN" altLang="en-US" dirty="0" smtClean="0"/>
              <a:t>、洪水</a:t>
            </a:r>
            <a:endParaRPr lang="en-US" altLang="zh-CN" dirty="0" smtClean="0"/>
          </a:p>
          <a:p>
            <a:r>
              <a:rPr lang="zh-CN" altLang="en-US" dirty="0" smtClean="0"/>
              <a:t>浏览数据、提交数据分离</a:t>
            </a:r>
            <a:endParaRPr lang="en-US" altLang="zh-CN" dirty="0" smtClean="0"/>
          </a:p>
          <a:p>
            <a:r>
              <a:rPr lang="zh-CN" altLang="en-US" dirty="0" smtClean="0"/>
              <a:t>安全相关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频率控制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</a:t>
            </a:r>
            <a:r>
              <a:rPr lang="zh-CN" altLang="en-US" dirty="0" smtClean="0"/>
              <a:t>垃圾</a:t>
            </a:r>
            <a:r>
              <a:rPr lang="en-US" altLang="zh-CN" dirty="0" smtClean="0"/>
              <a:t>/</a:t>
            </a:r>
            <a:r>
              <a:rPr lang="zh-CN" altLang="en-US" dirty="0" smtClean="0"/>
              <a:t>内容过滤</a:t>
            </a:r>
            <a:endParaRPr lang="en-US" altLang="zh-CN" dirty="0" smtClean="0"/>
          </a:p>
          <a:p>
            <a:r>
              <a:rPr lang="zh-CN" altLang="en-US" dirty="0" smtClean="0"/>
              <a:t>中间件服务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资源选择：负载均衡、策略算法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健康检查：服务存活</a:t>
            </a:r>
            <a:r>
              <a:rPr lang="en-US" altLang="zh-CN" dirty="0" smtClean="0"/>
              <a:t>/</a:t>
            </a:r>
            <a:r>
              <a:rPr lang="zh-CN" altLang="en-US" dirty="0" smtClean="0"/>
              <a:t>心跳、性能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数据代理</a:t>
            </a:r>
            <a:r>
              <a:rPr lang="zh-CN" altLang="en-US" dirty="0" smtClean="0"/>
              <a:t>：兼容访问不同后端数据类型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消息队列：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异步提交数据：不同模块做不同的事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串行化数据、时序性、高性能不冲突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分发不同服务，减少提交系统压力</a:t>
            </a:r>
            <a:endParaRPr lang="en-US" altLang="zh-CN" dirty="0" smtClean="0"/>
          </a:p>
          <a:p>
            <a:r>
              <a:rPr lang="zh-CN" altLang="en-US" dirty="0" smtClean="0"/>
              <a:t>不同数据模块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标准数据库：关系数据库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高性能独立模块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站</a:t>
            </a:r>
            <a:r>
              <a:rPr lang="zh-CN" altLang="en-US" dirty="0" smtClean="0"/>
              <a:t>内搜索引擎：存储、</a:t>
            </a:r>
            <a:r>
              <a:rPr lang="en-US" altLang="zh-CN" dirty="0" smtClean="0"/>
              <a:t>NLP</a:t>
            </a:r>
            <a:r>
              <a:rPr lang="zh-CN" altLang="en-US" dirty="0" smtClean="0"/>
              <a:t>、高性能</a:t>
            </a:r>
            <a:endParaRPr lang="en-US" altLang="zh-CN" dirty="0" smtClean="0"/>
          </a:p>
          <a:p>
            <a:r>
              <a:rPr lang="zh-CN" altLang="en-US" dirty="0" smtClean="0"/>
              <a:t>审核数据系统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内容审核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配置管理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 smtClean="0"/>
              <a:t>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达到高可用性（</a:t>
            </a:r>
            <a:r>
              <a:rPr lang="en-US" altLang="zh-CN" dirty="0" smtClean="0"/>
              <a:t>High Availability</a:t>
            </a:r>
            <a:r>
              <a:rPr lang="zh-CN" altLang="en-US" dirty="0" smtClean="0"/>
              <a:t>）是架构的重点之一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资源定位、健康检查、负载均衡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关键服务的主备冗余：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DB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及时有效的监控和报警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 smtClean="0"/>
              <a:t>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达到高可扩展性 （</a:t>
            </a:r>
            <a:r>
              <a:rPr lang="en-US" altLang="zh-CN" dirty="0" smtClean="0"/>
              <a:t>High Scalability</a:t>
            </a:r>
            <a:r>
              <a:rPr lang="zh-CN" altLang="en-US" dirty="0" smtClean="0"/>
              <a:t>）是架构的重点之二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数据库的切片（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）：水平切分、垂直切分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减少模块耦合度，基础模块独立服务：比如用户系统（</a:t>
            </a:r>
            <a:r>
              <a:rPr lang="en-US" altLang="zh-CN" dirty="0" smtClean="0"/>
              <a:t>Passport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访问</a:t>
            </a:r>
            <a:r>
              <a:rPr lang="zh-CN" altLang="en-US" dirty="0" smtClean="0"/>
              <a:t>压力增加可以通过扩容服务器或者节点解决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 smtClean="0"/>
              <a:t>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达到高可维护性（</a:t>
            </a:r>
            <a:r>
              <a:rPr lang="en-US" altLang="zh-CN" dirty="0" smtClean="0"/>
              <a:t>High Maintainability</a:t>
            </a:r>
            <a:r>
              <a:rPr lang="zh-CN" altLang="en-US" dirty="0" smtClean="0"/>
              <a:t>）是架构的重点之三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架构模块和服务可以容易替换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架构可</a:t>
            </a:r>
            <a:r>
              <a:rPr lang="zh-CN" altLang="en-US" dirty="0" smtClean="0"/>
              <a:t>升级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实在不行，那就重构！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开源软件选型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endParaRPr lang="en-US" altLang="zh-CN" dirty="0" smtClean="0"/>
          </a:p>
          <a:p>
            <a:r>
              <a:rPr lang="zh-CN" altLang="en-US" dirty="0" smtClean="0"/>
              <a:t>缓存服务</a:t>
            </a:r>
            <a:endParaRPr lang="en-US" altLang="zh-CN" dirty="0" smtClean="0"/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连接池</a:t>
            </a:r>
            <a:endParaRPr lang="en-US" altLang="zh-CN" dirty="0" smtClean="0"/>
          </a:p>
          <a:p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99992" y="1628800"/>
            <a:ext cx="313890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LVS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工作在四层，内核态，性能极高，有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功能，配合 </a:t>
            </a:r>
            <a:r>
              <a:rPr lang="en-US" altLang="zh-CN" dirty="0" err="1" smtClean="0"/>
              <a:t>keepalived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做有效的 心跳检查和负载均衡安装配置麻烦，</a:t>
            </a:r>
            <a:endParaRPr lang="en-US" altLang="zh-CN" dirty="0" smtClean="0"/>
          </a:p>
          <a:p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工作在四层到七层，功能强大，有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功能，配置简单，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占用高</a:t>
            </a:r>
            <a:endParaRPr lang="en-US" altLang="zh-CN" dirty="0" smtClean="0"/>
          </a:p>
          <a:p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工作在七层，应用层功能多，配置简单，无法支持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负载均衡器测试数据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机器足够并且应用重要建议独立使用</a:t>
            </a:r>
            <a:r>
              <a:rPr lang="en-US" altLang="zh-CN" dirty="0" smtClean="0"/>
              <a:t>LVS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，机器不足使用 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2276872"/>
          <a:ext cx="7776865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649638"/>
                <a:gridCol w="1335421"/>
                <a:gridCol w="3063614"/>
              </a:tblGrid>
              <a:tr h="426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每秒并发量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结论</a:t>
                      </a:r>
                      <a:endParaRPr lang="zh-CN" altLang="en-US" dirty="0"/>
                    </a:p>
                  </a:txBody>
                  <a:tcPr/>
                </a:tc>
              </a:tr>
              <a:tr h="4266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LVS (DR</a:t>
                      </a:r>
                      <a:r>
                        <a:rPr lang="zh-CN" altLang="en-US" dirty="0" smtClean="0"/>
                        <a:t>模式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性能综合比最好，配置复杂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HAProxy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占用高，配置简单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Nginx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转发没有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比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占用低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Apache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2.2</a:t>
            </a:r>
            <a:r>
              <a:rPr lang="zh-CN" altLang="en-US" sz="2000" dirty="0" smtClean="0"/>
              <a:t>版本非常稳定强大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Preworker</a:t>
            </a:r>
            <a:r>
              <a:rPr lang="zh-CN" altLang="en-US" sz="2000" dirty="0" smtClean="0"/>
              <a:t>模式取消了进程创建开销，性能很高</a:t>
            </a:r>
            <a:endParaRPr lang="en-US" altLang="zh-CN" sz="2000" dirty="0" smtClean="0"/>
          </a:p>
          <a:p>
            <a:r>
              <a:rPr lang="en-US" altLang="zh-CN" sz="2400" dirty="0" err="1" smtClean="0"/>
              <a:t>Nginx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基于异步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模型，性能强悍，能够支持数万并发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对小文件支持很好，性能很高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代码优美，扩展库必须编译进主程序</a:t>
            </a:r>
            <a:endParaRPr lang="en-US" altLang="zh-CN" sz="2000" dirty="0" smtClean="0"/>
          </a:p>
          <a:p>
            <a:r>
              <a:rPr lang="en-US" altLang="zh-CN" sz="2400" dirty="0" err="1" smtClean="0"/>
              <a:t>Lighttpd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基于异步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模型，性能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没有差别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扩展库是</a:t>
            </a:r>
            <a:r>
              <a:rPr lang="en-US" altLang="zh-CN" sz="2000" dirty="0" smtClean="0"/>
              <a:t>SO</a:t>
            </a:r>
            <a:r>
              <a:rPr lang="zh-CN" altLang="en-US" sz="2000" dirty="0" smtClean="0"/>
              <a:t>模式，比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要灵活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全球使用率比以前低，安全性没有上面两个好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Text Box 5"/>
          <p:cNvSpPr>
            <a:spLocks noChangeArrowheads="1"/>
          </p:cNvSpPr>
          <p:nvPr/>
        </p:nvSpPr>
        <p:spPr bwMode="auto">
          <a:xfrm>
            <a:off x="6311043" y="6253974"/>
            <a:ext cx="271824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主讲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人：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Rude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55592" y="6276739"/>
            <a:ext cx="64116" cy="308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834390" y="1844675"/>
            <a:ext cx="6969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谢华亮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Black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），网名 “黑夜路人”（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heiyeluren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），热爱技术的程序员，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CSDN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博客技术专家，国内开源技术社区建设者</a:t>
            </a:r>
            <a:endParaRPr lang="en-US" altLang="zh-CN" sz="2000" b="1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en-US" altLang="zh-CN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曾就职于百度、腾讯、阿里、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360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、好未来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等公司，是个标准的程序员，后因工作原因转型成为架构师、项目负责人、技术</a:t>
            </a:r>
            <a:r>
              <a:rPr 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经理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、总监、创业公司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CTO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等角色。</a:t>
            </a:r>
            <a:endParaRPr lang="zh-CN" altLang="en-US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975801" y="598152"/>
            <a:ext cx="668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分享人介绍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1670765" y="5767811"/>
            <a:ext cx="6096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个人微信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15965" y="4599940"/>
            <a:ext cx="27127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1pPr>
            <a:lvl2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2pPr>
            <a:lvl3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3pPr>
            <a:lvl4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4pPr>
            <a:lvl5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5pPr>
            <a:lvl6pPr marL="4572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6pPr>
            <a:lvl7pPr marL="9144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7pPr>
            <a:lvl8pPr marL="13716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8pPr>
            <a:lvl9pPr marL="18288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9pPr>
          </a:lstStyle>
          <a:p>
            <a:pPr hangingPunct="0"/>
            <a:r>
              <a:rPr lang="en-US" sz="1400" b="0" dirty="0">
                <a:latin typeface="微软雅黑" panose="020B0503020204020204" charset="-122"/>
                <a:ea typeface="微软雅黑" panose="020B0503020204020204" charset="-122"/>
                <a:sym typeface="+mn-ea"/>
                <a:hlinkClick r:id="rId1"/>
              </a:rPr>
              <a:t>weibo.com/heiyeluren</a:t>
            </a:r>
            <a:endParaRPr lang="en-US" sz="1400" b="0" dirty="0">
              <a:latin typeface="微软雅黑" panose="020B0503020204020204" charset="-122"/>
              <a:ea typeface="微软雅黑" panose="020B0503020204020204" charset="-122"/>
              <a:sym typeface="+mn-ea"/>
              <a:hlinkClick r:id="rId1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59450" y="506222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hlinkClick r:id="rId2"/>
              </a:rPr>
              <a:t>blog.csdn.net/heiyeshuwu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  <a:hlinkClick r:id="rId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10" y="5467985"/>
            <a:ext cx="381635" cy="33147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34685" y="549910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微软雅黑" panose="020B0503020204020204" charset="-122"/>
                <a:hlinkClick r:id="rId4" action="ppaction://hlinkfile"/>
              </a:rPr>
              <a:t>github.com/heiyeluren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  <a:hlinkClick r:id="rId4" action="ppaction://hlinkfile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5293360" y="4585335"/>
            <a:ext cx="363220" cy="325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5243830" y="5020945"/>
            <a:ext cx="415925" cy="381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640" y="4507865"/>
            <a:ext cx="1054735" cy="1057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9440" y="4507865"/>
            <a:ext cx="1127125" cy="1127125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9"/>
          <a:stretch>
            <a:fillRect/>
          </a:stretch>
        </p:blipFill>
        <p:spPr>
          <a:xfrm>
            <a:off x="1374775" y="5701665"/>
            <a:ext cx="287655" cy="332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3105" y="5735955"/>
            <a:ext cx="254635" cy="248285"/>
          </a:xfrm>
          <a:prstGeom prst="rect">
            <a:avLst/>
          </a:prstGeom>
        </p:spPr>
      </p:pic>
      <p:sp>
        <p:nvSpPr>
          <p:cNvPr id="32" name="TextBox 3"/>
          <p:cNvSpPr txBox="1"/>
          <p:nvPr/>
        </p:nvSpPr>
        <p:spPr>
          <a:xfrm>
            <a:off x="3571955" y="5767811"/>
            <a:ext cx="4572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公众号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服务器静态内容测试数据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处理静态文件</a:t>
            </a:r>
            <a:r>
              <a:rPr lang="en-US" altLang="zh-CN" sz="2000" dirty="0" smtClean="0"/>
              <a:t>Apache </a:t>
            </a:r>
            <a:r>
              <a:rPr lang="zh-CN" altLang="en-US" sz="2000" dirty="0" smtClean="0"/>
              <a:t>性能比 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lighttpd</a:t>
            </a:r>
            <a:r>
              <a:rPr lang="zh-CN" altLang="en-US" sz="2000" dirty="0" smtClean="0"/>
              <a:t>要差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在处理小文件优势明显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187624" y="2996952"/>
          <a:ext cx="7056784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服务器动态内容测试数据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处理动态内容三者相差不大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测试环境差异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，主要是取决于</a:t>
            </a:r>
            <a:r>
              <a:rPr lang="en-US" altLang="zh-CN" sz="2000" dirty="0" smtClean="0"/>
              <a:t>PHP</a:t>
            </a:r>
            <a:r>
              <a:rPr lang="zh-CN" altLang="en-US" sz="2000" dirty="0" smtClean="0"/>
              <a:t>和数据库的处理性能</a:t>
            </a:r>
            <a:endParaRPr lang="en-US" altLang="zh-CN" sz="2000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259632" y="2924944"/>
          <a:ext cx="669674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版本选择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PHP 4</a:t>
            </a:r>
            <a:r>
              <a:rPr lang="zh-CN" altLang="en-US" sz="2000" dirty="0" smtClean="0"/>
              <a:t>：马上抛弃它吧，低下的性能，不完整的面向对象支持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PHP 5.2.x</a:t>
            </a:r>
            <a:r>
              <a:rPr lang="zh-CN" altLang="en-US" sz="2000" dirty="0" smtClean="0"/>
              <a:t>：成熟稳定，各种扩展都支持，性能卓越，建议使用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PHP 5.3.x</a:t>
            </a:r>
            <a:r>
              <a:rPr lang="zh-CN" altLang="en-US" sz="2000" dirty="0" smtClean="0"/>
              <a:t>：有一些包括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、命名空间之类的新功能，看个人喜好</a:t>
            </a:r>
            <a:endParaRPr lang="en-US" altLang="zh-CN" sz="2000" dirty="0" smtClean="0"/>
          </a:p>
          <a:p>
            <a:r>
              <a:rPr lang="zh-CN" altLang="en-US" sz="2400" b="1" dirty="0" smtClean="0"/>
              <a:t>工作模式选择</a:t>
            </a:r>
            <a:endParaRPr lang="en-US" altLang="zh-CN" sz="2400" b="1" dirty="0" smtClean="0"/>
          </a:p>
          <a:p>
            <a:pPr lvl="1"/>
            <a:r>
              <a:rPr lang="en-US" altLang="zh-CN" sz="1600" dirty="0" smtClean="0"/>
              <a:t>Mod_php5.so</a:t>
            </a:r>
            <a:r>
              <a:rPr lang="zh-CN" altLang="en-US" sz="1600" dirty="0" smtClean="0"/>
              <a:t>：如果使用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的话，简单配置，可以使用本模式，挺稳定，性能不错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FastCGI</a:t>
            </a:r>
            <a:r>
              <a:rPr lang="zh-CN" altLang="en-US" sz="1600" dirty="0" smtClean="0"/>
              <a:t>模式：推荐结合 </a:t>
            </a:r>
            <a:r>
              <a:rPr lang="en-US" altLang="zh-CN" sz="1600" dirty="0" smtClean="0"/>
              <a:t>php-fpm </a:t>
            </a:r>
            <a:r>
              <a:rPr lang="zh-CN" altLang="en-US" sz="1600" dirty="0" smtClean="0"/>
              <a:t>的 </a:t>
            </a:r>
            <a:r>
              <a:rPr lang="en-US" altLang="zh-CN" sz="1600" dirty="0" err="1" smtClean="0"/>
              <a:t>fastcgi</a:t>
            </a:r>
            <a:r>
              <a:rPr lang="zh-CN" altLang="en-US" sz="1600" dirty="0" smtClean="0"/>
              <a:t>模式，性能很高，工作稳定，而且可以跟 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Lighttpd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完美结合</a:t>
            </a:r>
            <a:endParaRPr lang="en-US" altLang="zh-CN" sz="1600" dirty="0" smtClean="0"/>
          </a:p>
          <a:p>
            <a:r>
              <a:rPr lang="zh-CN" altLang="en-US" sz="2400" b="1" dirty="0" smtClean="0"/>
              <a:t>其他</a:t>
            </a:r>
            <a:endParaRPr lang="en-US" altLang="zh-CN" sz="2400" b="1" dirty="0" smtClean="0"/>
          </a:p>
          <a:p>
            <a:pPr lvl="1"/>
            <a:r>
              <a:rPr lang="zh-CN" altLang="en-US" sz="1600" dirty="0" smtClean="0"/>
              <a:t>注意安全配置，注意  </a:t>
            </a:r>
            <a:r>
              <a:rPr lang="en-US" altLang="zh-CN" sz="1600" dirty="0" err="1" smtClean="0"/>
              <a:t>safe_mode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open_base_dir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等选项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停掉不需要使用的</a:t>
            </a:r>
            <a:r>
              <a:rPr lang="en-US" altLang="zh-CN" sz="1600" dirty="0" smtClean="0"/>
              <a:t>PHP</a:t>
            </a:r>
            <a:r>
              <a:rPr lang="zh-CN" altLang="en-US" sz="1600" dirty="0" smtClean="0"/>
              <a:t>扩展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选型：缓存服务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毋庸置疑，选择 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吧</a:t>
            </a:r>
            <a:endParaRPr lang="en-US" altLang="zh-CN" dirty="0" smtClean="0"/>
          </a:p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注意点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位机上开辟内存不要超过</a:t>
            </a:r>
            <a:r>
              <a:rPr lang="en-US" altLang="zh-CN" dirty="0" smtClean="0"/>
              <a:t>2G</a:t>
            </a:r>
            <a:r>
              <a:rPr lang="zh-CN" altLang="en-US" dirty="0" smtClean="0"/>
              <a:t>，建议可以多开几个进程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如果没有富余的机器可以跟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一起部署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它单个数据值长度不能超过</a:t>
            </a:r>
            <a:r>
              <a:rPr lang="en-US" altLang="zh-CN" dirty="0" smtClean="0"/>
              <a:t>1M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数据存储最长有效期是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选型：数据库连接池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Proxy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性能不是太好，目前功能不完善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无法进行读写分离，需要自己写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脚本实现</a:t>
            </a:r>
            <a:endParaRPr lang="en-US" altLang="zh-CN" dirty="0" smtClean="0"/>
          </a:p>
          <a:p>
            <a:r>
              <a:rPr lang="en-US" altLang="zh-CN" dirty="0" smtClean="0"/>
              <a:t>SQL Relay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业内普遍反映不好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您有推荐的吗？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</a:t>
            </a:r>
            <a:r>
              <a:rPr lang="zh-CN" altLang="en-US" dirty="0" smtClean="0"/>
              <a:t>：关系数据库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毋庸置疑，选择</a:t>
            </a:r>
            <a:r>
              <a:rPr lang="en-US" altLang="zh-CN" sz="2400" dirty="0" err="1" smtClean="0"/>
              <a:t>MySQL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特点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开放式存储引擎，可以编制自己的引擎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安装部署简单，运维对比其他数据库简洁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标配</a:t>
            </a:r>
            <a:r>
              <a:rPr lang="en-US" altLang="zh-CN" sz="2400" dirty="0" err="1" smtClean="0"/>
              <a:t>MyISAM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InnoDB</a:t>
            </a:r>
            <a:r>
              <a:rPr lang="zh-CN" altLang="en-US" sz="2400" dirty="0" smtClean="0"/>
              <a:t>引擎，各有所长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没有好的热备工具（收费）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目前</a:t>
            </a:r>
            <a:r>
              <a:rPr lang="en-US" altLang="zh-CN" sz="2400" dirty="0" smtClean="0"/>
              <a:t>Cluster</a:t>
            </a:r>
            <a:r>
              <a:rPr lang="zh-CN" altLang="en-US" sz="2400" dirty="0" smtClean="0"/>
              <a:t>支持不太完善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Orache</a:t>
            </a:r>
            <a:r>
              <a:rPr lang="zh-CN" altLang="en-US" sz="2400" dirty="0" smtClean="0"/>
              <a:t>收购后</a:t>
            </a:r>
            <a:r>
              <a:rPr lang="zh-CN" altLang="en-US" sz="2400" dirty="0" smtClean="0"/>
              <a:t>，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5.5 </a:t>
            </a:r>
            <a:r>
              <a:rPr lang="zh-CN" altLang="en-US" dirty="0" smtClean="0"/>
              <a:t>性能更高</a:t>
            </a:r>
            <a:endParaRPr lang="en-US" altLang="zh-CN" sz="2400" dirty="0" smtClean="0"/>
          </a:p>
          <a:p>
            <a:r>
              <a:rPr lang="zh-CN" altLang="en-US" sz="2800" dirty="0" smtClean="0"/>
              <a:t>替代品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MariaDB</a:t>
            </a:r>
            <a:r>
              <a:rPr lang="zh-CN" altLang="en-US" sz="2400" dirty="0" smtClean="0"/>
              <a:t>：创始人</a:t>
            </a:r>
            <a:r>
              <a:rPr lang="en-US" altLang="zh-CN" sz="2400" dirty="0" smtClean="0"/>
              <a:t>Monty</a:t>
            </a:r>
            <a:r>
              <a:rPr lang="zh-CN" altLang="en-US" sz="2400" dirty="0" smtClean="0"/>
              <a:t>构建，</a:t>
            </a:r>
            <a:r>
              <a:rPr lang="en-US" altLang="zh-CN" sz="2400" dirty="0" smtClean="0"/>
              <a:t>Maria</a:t>
            </a:r>
            <a:r>
              <a:rPr lang="zh-CN" altLang="en-US" sz="2400" dirty="0" smtClean="0"/>
              <a:t>引擎、</a:t>
            </a:r>
            <a:r>
              <a:rPr lang="en-US" altLang="zh-CN" sz="2400" dirty="0" err="1" smtClean="0"/>
              <a:t>XtraDB</a:t>
            </a:r>
            <a:r>
              <a:rPr lang="zh-CN" altLang="en-US" sz="2400" dirty="0" smtClean="0"/>
              <a:t>引擎</a:t>
            </a:r>
            <a:endParaRPr lang="en-US" altLang="zh-CN" sz="2400" dirty="0" smtClean="0"/>
          </a:p>
          <a:p>
            <a:pPr lvl="1"/>
            <a:r>
              <a:rPr lang="en-US" altLang="zh-CN" dirty="0" err="1" smtClean="0"/>
              <a:t>Percona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衍生版，性能更高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NoSQL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 err="1" smtClean="0"/>
              <a:t>MongoDB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文档数据库，介于 </a:t>
            </a:r>
            <a:r>
              <a:rPr lang="en-US" altLang="zh-CN" sz="2000" dirty="0" smtClean="0"/>
              <a:t>Key-&gt;Value </a:t>
            </a:r>
            <a:r>
              <a:rPr lang="zh-CN" altLang="en-US" sz="2000" dirty="0" smtClean="0"/>
              <a:t>数据库和关系数据库之间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无存储引擎，高写入性能，内存越大，性能越好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AutoSharding</a:t>
            </a:r>
            <a:r>
              <a:rPr lang="zh-CN" altLang="en-US" sz="2000" dirty="0" smtClean="0"/>
              <a:t>、主从复制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操作简单，会</a:t>
            </a: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就会操作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发展中，业内有应用，百度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商业产品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、淘宝（监控中心）、视觉中国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缺点：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最大单记录 </a:t>
            </a:r>
            <a:r>
              <a:rPr lang="en-US" altLang="zh-CN" sz="1800" dirty="0" smtClean="0"/>
              <a:t>16M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比较浪费磁盘：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亿 数据 </a:t>
            </a:r>
            <a:r>
              <a:rPr lang="en-US" altLang="zh-CN" sz="1800" dirty="0" smtClean="0"/>
              <a:t>500G</a:t>
            </a:r>
            <a:r>
              <a:rPr lang="zh-CN" altLang="en-US" sz="1800" dirty="0" smtClean="0"/>
              <a:t>磁盘</a:t>
            </a:r>
            <a:endParaRPr lang="en-US" altLang="zh-CN" sz="1800" dirty="0" smtClean="0"/>
          </a:p>
          <a:p>
            <a:r>
              <a:rPr lang="en-US" altLang="zh-CN" sz="2400" dirty="0" err="1" smtClean="0"/>
              <a:t>Redis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可持久化的缓存服务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纯粹</a:t>
            </a:r>
            <a:r>
              <a:rPr lang="en-US" altLang="zh-CN" dirty="0" smtClean="0"/>
              <a:t>Key -&gt;Value</a:t>
            </a:r>
            <a:r>
              <a:rPr lang="zh-CN" altLang="en-US" dirty="0" smtClean="0"/>
              <a:t>结构，存储数据类型丰富：</a:t>
            </a:r>
            <a:r>
              <a:rPr lang="en-US" altLang="zh-CN" dirty="0" smtClean="0"/>
              <a:t>String/List/Set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可以持久化，可以主从同步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主从同步拷贝整个镜像文件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内存大小限制了能存储最大持久化文件大小</a:t>
            </a:r>
            <a:endParaRPr lang="en-US" altLang="zh-CN" dirty="0" smtClean="0"/>
          </a:p>
          <a:p>
            <a:r>
              <a:rPr lang="zh-CN" altLang="en-US" sz="2800" dirty="0" smtClean="0"/>
              <a:t>其他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Hadoop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Hbase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Apache </a:t>
            </a:r>
            <a:r>
              <a:rPr lang="en-US" altLang="zh-CN" sz="2400" dirty="0" err="1" smtClean="0"/>
              <a:t>CouchDB</a:t>
            </a:r>
            <a:endParaRPr lang="en-US" altLang="zh-CN" sz="2400" dirty="0" smtClean="0"/>
          </a:p>
          <a:p>
            <a:pPr lvl="1"/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HandlerSocket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更多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反向代理服务器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Squid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Varnish</a:t>
            </a:r>
            <a:endParaRPr lang="en-US" altLang="zh-CN" dirty="0" smtClean="0"/>
          </a:p>
          <a:p>
            <a:r>
              <a:rPr lang="zh-CN" altLang="en-US" dirty="0" smtClean="0"/>
              <a:t>数据检索服务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Sphinx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Xapian</a:t>
            </a:r>
            <a:endParaRPr lang="en-US" altLang="zh-CN" dirty="0" smtClean="0"/>
          </a:p>
          <a:p>
            <a:r>
              <a:rPr lang="zh-CN" altLang="en-US" dirty="0" smtClean="0"/>
              <a:t>消息队列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MemcacheQ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Q4M (queue for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网站基础优化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服务优化</a:t>
            </a:r>
            <a:endParaRPr lang="en-US" altLang="zh-CN" sz="2000" b="1" dirty="0" smtClean="0"/>
          </a:p>
          <a:p>
            <a:pPr lvl="1"/>
            <a:r>
              <a:rPr lang="zh-CN" altLang="en-US" sz="2000" dirty="0" smtClean="0"/>
              <a:t>选择合适的版本：</a:t>
            </a:r>
            <a:r>
              <a:rPr lang="en-US" altLang="zh-CN" sz="2000" dirty="0" err="1" smtClean="0"/>
              <a:t>MySQL</a:t>
            </a:r>
            <a:r>
              <a:rPr lang="en-US" altLang="zh-CN" sz="2000" dirty="0" smtClean="0"/>
              <a:t> 5.x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选择合适的存储引擎：</a:t>
            </a:r>
            <a:r>
              <a:rPr lang="en-US" altLang="zh-CN" sz="2000" dirty="0" err="1" smtClean="0"/>
              <a:t>MyISAM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InnoDB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MyISAM</a:t>
            </a:r>
            <a:r>
              <a:rPr lang="zh-CN" altLang="en-US" sz="2000" dirty="0" smtClean="0"/>
              <a:t>：表级锁、查询快</a:t>
            </a:r>
            <a:r>
              <a:rPr lang="en-US" altLang="zh-CN" sz="2000" dirty="0" smtClean="0"/>
              <a:t>(500W)</a:t>
            </a:r>
            <a:r>
              <a:rPr lang="zh-CN" altLang="en-US" sz="2000" dirty="0" smtClean="0"/>
              <a:t>，可以</a:t>
            </a:r>
            <a:r>
              <a:rPr lang="en-US" altLang="zh-CN" sz="2000" dirty="0" smtClean="0"/>
              <a:t>count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Innodb</a:t>
            </a:r>
            <a:r>
              <a:rPr lang="zh-CN" altLang="en-US" sz="2000" dirty="0" smtClean="0"/>
              <a:t>：行级锁、事务支持（隔离级别），不要</a:t>
            </a:r>
            <a:r>
              <a:rPr lang="en-US" altLang="zh-CN" sz="2000" dirty="0" smtClean="0"/>
              <a:t>count</a:t>
            </a:r>
            <a:r>
              <a:rPr lang="zh-CN" altLang="en-US" sz="2000" dirty="0" smtClean="0"/>
              <a:t>，要设置主键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重要的配置：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Max_connections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Query_cache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key_buffer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sort_buffer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Innodb_buffer_pool_size</a:t>
            </a:r>
            <a:r>
              <a:rPr lang="zh-CN" altLang="en-US" sz="2000" dirty="0" smtClean="0"/>
              <a:t>、 </a:t>
            </a:r>
            <a:r>
              <a:rPr lang="en-US" altLang="zh-CN" sz="2000" dirty="0" err="1" smtClean="0"/>
              <a:t>innodb_flush_log_at_trx_commit</a:t>
            </a:r>
            <a:endParaRPr lang="en-US" altLang="zh-CN" sz="2000" dirty="0" smtClean="0"/>
          </a:p>
          <a:p>
            <a:r>
              <a:rPr lang="zh-CN" altLang="en-US" sz="2000" b="1" dirty="0" smtClean="0"/>
              <a:t>硬件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SSD &gt; SAS &gt; SCSI</a:t>
            </a:r>
            <a:r>
              <a:rPr lang="zh-CN" altLang="en-US" sz="2000" dirty="0" smtClean="0"/>
              <a:t>，随机存取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内存越大越好，</a:t>
            </a:r>
            <a:r>
              <a:rPr lang="zh-CN" altLang="en-US" sz="2000" dirty="0" smtClean="0"/>
              <a:t>多核</a:t>
            </a:r>
            <a:r>
              <a:rPr lang="en-US" altLang="zh-CN" sz="2000" dirty="0" smtClean="0"/>
              <a:t>CPU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网站架构的迭代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开源软件选型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网站基础优化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应用优化</a:t>
            </a:r>
            <a:endParaRPr lang="en-US" altLang="zh-CN" sz="2400" b="1" dirty="0" smtClean="0"/>
          </a:p>
          <a:p>
            <a:pPr lvl="1"/>
            <a:r>
              <a:rPr lang="zh-CN" altLang="en-US" sz="2000" dirty="0" smtClean="0"/>
              <a:t>对数据进行</a:t>
            </a:r>
            <a:r>
              <a:rPr lang="en-US" altLang="zh-CN" sz="2000" dirty="0" err="1" smtClean="0"/>
              <a:t>Sharding</a:t>
            </a:r>
            <a:r>
              <a:rPr lang="zh-CN" altLang="en-US" sz="2000" dirty="0" smtClean="0"/>
              <a:t>：分表，分库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垂直切分：按照业务或产品切分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水平切分：按照数据拆分，比如</a:t>
            </a:r>
            <a:r>
              <a:rPr lang="en-US" altLang="zh-CN" sz="1600" dirty="0" smtClean="0"/>
              <a:t>mod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div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尽量减少查询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可以缓存的就不要查数据库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部分数据可以借助比如 </a:t>
            </a:r>
            <a:r>
              <a:rPr lang="en-US" altLang="zh-CN" sz="1600" dirty="0" err="1" smtClean="0"/>
              <a:t>Shpinx</a:t>
            </a:r>
            <a:r>
              <a:rPr lang="zh-CN" altLang="en-US" sz="1600" dirty="0" smtClean="0"/>
              <a:t>解决，检索需求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要注意的查询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给需要的字段加上索引，比如需要 </a:t>
            </a:r>
            <a:r>
              <a:rPr lang="en-US" altLang="zh-CN" sz="1600" dirty="0" smtClean="0"/>
              <a:t>WHERE </a:t>
            </a:r>
            <a:r>
              <a:rPr lang="zh-CN" altLang="en-US" sz="1600" dirty="0" smtClean="0"/>
              <a:t>或者 </a:t>
            </a:r>
            <a:r>
              <a:rPr lang="en-US" altLang="zh-CN" sz="1600" dirty="0" smtClean="0"/>
              <a:t>ORDER BY  </a:t>
            </a:r>
            <a:r>
              <a:rPr lang="zh-CN" altLang="en-US" sz="1600" dirty="0" smtClean="0"/>
              <a:t>的字段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不要</a:t>
            </a:r>
            <a:r>
              <a:rPr lang="en-US" altLang="zh-CN" sz="1600" dirty="0" smtClean="0"/>
              <a:t>LIKE  ‘%key%’</a:t>
            </a:r>
            <a:r>
              <a:rPr lang="zh-CN" altLang="en-US" sz="1600" dirty="0" smtClean="0"/>
              <a:t>，不使用索引，可以 </a:t>
            </a:r>
            <a:r>
              <a:rPr lang="en-US" altLang="zh-CN" sz="1600" dirty="0" smtClean="0"/>
              <a:t>LIKE ‘key%’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如果可以，少使用 </a:t>
            </a:r>
            <a:r>
              <a:rPr lang="en-US" altLang="zh-CN" sz="1600" dirty="0" smtClean="0"/>
              <a:t>SELECT * FROM XX</a:t>
            </a:r>
            <a:r>
              <a:rPr lang="zh-CN" altLang="en-US" sz="1600" dirty="0" smtClean="0"/>
              <a:t>，尽量查询自己需要的字段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避免使用 </a:t>
            </a:r>
            <a:r>
              <a:rPr lang="en-US" altLang="zh-CN" sz="1600" dirty="0" smtClean="0"/>
              <a:t>JOIN/GROUP BY/DISTINCK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INNODB</a:t>
            </a:r>
            <a:r>
              <a:rPr lang="zh-CN" altLang="en-US" sz="1600" dirty="0" smtClean="0"/>
              <a:t>表不要</a:t>
            </a:r>
            <a:r>
              <a:rPr lang="en-US" altLang="zh-CN" sz="1600" dirty="0" smtClean="0"/>
              <a:t>count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雅虎十四条前端优化规则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把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文件 和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文件合并压缩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把页面图标类大图做成一个，使用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进行调用雅虎十四条前端优化规则</a:t>
            </a:r>
            <a:endParaRPr lang="en-US" altLang="zh-CN" sz="2400" dirty="0" smtClean="0"/>
          </a:p>
          <a:p>
            <a:r>
              <a:rPr lang="zh-CN" altLang="en-US" dirty="0" smtClean="0"/>
              <a:t>对静态资源进行处理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静态资源修改过期时间为未来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给静态资源独立的域名，比如  </a:t>
            </a:r>
            <a:r>
              <a:rPr lang="en-US" altLang="zh-CN" sz="2400" dirty="0" smtClean="0"/>
              <a:t>img.abc.com</a:t>
            </a:r>
            <a:endParaRPr lang="en-US" altLang="zh-CN" sz="2400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marL="971550" lvl="1" indent="-514350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1"/>
              </a:rPr>
              <a:t>http://www.keephelp.com/qianduan/yahoo-14/</a:t>
            </a:r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http://zh.linuxvirtualserver.org/node/1394</a:t>
            </a:r>
            <a:endParaRPr lang="en-US" altLang="zh-CN" dirty="0" smtClean="0"/>
          </a:p>
          <a:p>
            <a:r>
              <a:rPr lang="zh-CN" altLang="en-US" dirty="0" smtClean="0"/>
              <a:t>谷歌搜索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黑夜路人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http://blog.csdn.net/heiyeshuwu</a:t>
            </a:r>
            <a:b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</a:br>
            <a:endParaRPr lang="en-US" altLang="zh-CN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23728" y="1628800"/>
            <a:ext cx="45529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628800"/>
            <a:ext cx="8352928" cy="2376264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谢谢大家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网站架构原则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没有通用的架构，只有适合自己网站特点的架构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没有一成不变不用升级的架构，架构一定是迭代、迭代、再迭代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实践，实践，再实践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最简单的单台</a:t>
            </a:r>
            <a:r>
              <a:rPr lang="en-US" altLang="zh-CN" dirty="0" err="1" smtClean="0"/>
              <a:t>Web+DB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2924944"/>
            <a:ext cx="35242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缓存服务器</a:t>
            </a:r>
            <a:endParaRPr lang="en-US" altLang="zh-CN" dirty="0" smtClean="0"/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服务器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主从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8024" y="1844824"/>
            <a:ext cx="34575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772816"/>
            <a:ext cx="83058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CDN/</a:t>
            </a:r>
            <a:r>
              <a:rPr lang="zh-CN" altLang="en-US" dirty="0" smtClean="0"/>
              <a:t>代理服务器：缓存静态资源，比如</a:t>
            </a:r>
            <a:r>
              <a:rPr lang="en-US" altLang="zh-CN" dirty="0" smtClean="0"/>
              <a:t>Squid</a:t>
            </a:r>
            <a:endParaRPr lang="en-US" altLang="zh-CN" dirty="0" smtClean="0"/>
          </a:p>
          <a:p>
            <a:r>
              <a:rPr lang="zh-CN" altLang="en-US" dirty="0" smtClean="0"/>
              <a:t>负载均衡服务器：解决服务器定位和服务器存活检查，比如</a:t>
            </a:r>
            <a:r>
              <a:rPr lang="en-US" altLang="zh-CN" dirty="0" smtClean="0"/>
              <a:t>LVS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服务器：提供主要的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业务服务器，比如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zh-CN" altLang="en-US" dirty="0" smtClean="0"/>
              <a:t>资源服务器：持久存储静态资源的服务器，比如存储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、图片等数据，一般构建也是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缓存服务器：减少数据库查询，缓存查多改少的数据，比如</a:t>
            </a:r>
            <a:r>
              <a:rPr lang="en-US" altLang="zh-CN" dirty="0" err="1" smtClean="0"/>
              <a:t>Memcached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DB</a:t>
            </a:r>
            <a:r>
              <a:rPr lang="zh-CN" altLang="en-US" dirty="0" smtClean="0"/>
              <a:t>连接池：解决数据库并发连接数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长连接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、数据库读写分离，比如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Proxy</a:t>
            </a:r>
            <a:endParaRPr lang="en-US" altLang="zh-CN" dirty="0" smtClean="0"/>
          </a:p>
          <a:p>
            <a:r>
              <a:rPr lang="zh-CN" altLang="en-US" dirty="0" smtClean="0"/>
              <a:t>数据库：采用双主，多从的架构模式，保证冗余和高可用性（标配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内容检索服务器：为减轻数据库的压力，解决中型站点经常的排序和关键字检索需求 ，比如 </a:t>
            </a:r>
            <a:r>
              <a:rPr lang="en-US" altLang="zh-CN" dirty="0" err="1" smtClean="0"/>
              <a:t>Shpinx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Xapian</a:t>
            </a:r>
            <a:endParaRPr lang="en-US" altLang="zh-CN" dirty="0" smtClean="0"/>
          </a:p>
          <a:p>
            <a:r>
              <a:rPr lang="zh-CN" altLang="en-US" dirty="0" smtClean="0"/>
              <a:t>其他：按照网站需要的服务，比如 消息队列系统、可持久化缓存系统、分布式文件系统等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3883</Words>
  <Application>WPS 演示</Application>
  <PresentationFormat>全屏显示(4:3)</PresentationFormat>
  <Paragraphs>385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Wingdings 2</vt:lpstr>
      <vt:lpstr>Wingdings</vt:lpstr>
      <vt:lpstr>Wingdings 3</vt:lpstr>
      <vt:lpstr>黑体</vt:lpstr>
      <vt:lpstr>微软雅黑</vt:lpstr>
      <vt:lpstr>等线 Light</vt:lpstr>
      <vt:lpstr>微软雅黑 Light</vt:lpstr>
      <vt:lpstr>Calibri</vt:lpstr>
      <vt:lpstr>Book Antiqua</vt:lpstr>
      <vt:lpstr>Lucida Sans</vt:lpstr>
      <vt:lpstr>Arial Unicode MS</vt:lpstr>
      <vt:lpstr>顶峰</vt:lpstr>
      <vt:lpstr>构建基于LAMP的网站架构</vt:lpstr>
      <vt:lpstr>PowerPoint 演示文稿</vt:lpstr>
      <vt:lpstr>目录</vt:lpstr>
      <vt:lpstr>网站架构原则</vt:lpstr>
      <vt:lpstr>10万PV网站架构</vt:lpstr>
      <vt:lpstr>100万PV网站架构</vt:lpstr>
      <vt:lpstr>1000万PV网站架构</vt:lpstr>
      <vt:lpstr>1000 万PV的架构</vt:lpstr>
      <vt:lpstr>1000 万PV的架构</vt:lpstr>
      <vt:lpstr>1亿PV网站架构</vt:lpstr>
      <vt:lpstr>1亿PV的架构</vt:lpstr>
      <vt:lpstr>1亿PV的架构</vt:lpstr>
      <vt:lpstr>网站架构重点</vt:lpstr>
      <vt:lpstr>网站架构重点</vt:lpstr>
      <vt:lpstr>网站架构重点</vt:lpstr>
      <vt:lpstr>开源软件选型</vt:lpstr>
      <vt:lpstr>选型：负载均衡</vt:lpstr>
      <vt:lpstr>选型：负载均衡</vt:lpstr>
      <vt:lpstr>选型：Web服务</vt:lpstr>
      <vt:lpstr>选型：Web服务</vt:lpstr>
      <vt:lpstr>选型：Web服务</vt:lpstr>
      <vt:lpstr>选型：PHP</vt:lpstr>
      <vt:lpstr>选型：缓存服务</vt:lpstr>
      <vt:lpstr>选型：数据库连接池</vt:lpstr>
      <vt:lpstr>选型：关系数据库</vt:lpstr>
      <vt:lpstr>选型：NoSQL</vt:lpstr>
      <vt:lpstr>选型：其他</vt:lpstr>
      <vt:lpstr>网站基础优化</vt:lpstr>
      <vt:lpstr>MySQL优化</vt:lpstr>
      <vt:lpstr>MySQL优化</vt:lpstr>
      <vt:lpstr>前端优化</vt:lpstr>
      <vt:lpstr>相关参考</vt:lpstr>
      <vt:lpstr>Contact Me</vt:lpstr>
      <vt:lpstr>Q &amp;A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构建简单可依赖的中型网站架构</dc:title>
  <dc:creator>heiyeluren</dc:creator>
  <cp:lastModifiedBy>Black Xie</cp:lastModifiedBy>
  <cp:revision>212</cp:revision>
  <dcterms:created xsi:type="dcterms:W3CDTF">2021-11-15T15:16:00Z</dcterms:created>
  <dcterms:modified xsi:type="dcterms:W3CDTF">2021-11-15T17:05:59Z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4D424EFE29C04CF4873A683C97DDA631</vt:lpwstr>
  </property>
  <property fmtid="{D5CDD505-2E9C-101B-9397-08002B2CF9AE}" pid="3" name="KSOProductBuildVer">
    <vt:lpwstr>2052-11.1.0.11045</vt:lpwstr>
  </property>
</Properties>
</file>