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57" r:id="rId5"/>
    <p:sldId id="258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9" r:id="rId26"/>
    <p:sldId id="261" r:id="rId27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92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hyperlink" Target="https://github.com/heiyeluren" TargetMode="External"/><Relationship Id="rId4" Type="http://schemas.openxmlformats.org/officeDocument/2006/relationships/image" Target="../media/image4.png"/><Relationship Id="rId3" Type="http://schemas.openxmlformats.org/officeDocument/2006/relationships/hyperlink" Target="http://blog.csdn.net/heiyeshuwu" TargetMode="External"/><Relationship Id="rId2" Type="http://schemas.openxmlformats.org/officeDocument/2006/relationships/hyperlink" Target="http://weibo.com/heiyeluren" TargetMode="Externa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cnblogs.com/reveyjay/archive/2012/03/09/238749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9" name="组合 3076"/>
          <p:cNvGrpSpPr/>
          <p:nvPr/>
        </p:nvGrpSpPr>
        <p:grpSpPr>
          <a:xfrm>
            <a:off x="4846638" y="1217613"/>
            <a:ext cx="2544762" cy="1470025"/>
            <a:chOff x="0" y="0"/>
            <a:chExt cx="2543995" cy="1470643"/>
          </a:xfrm>
        </p:grpSpPr>
        <p:sp>
          <p:nvSpPr>
            <p:cNvPr id="2050" name="Rectangle 9"/>
            <p:cNvSpPr/>
            <p:nvPr/>
          </p:nvSpPr>
          <p:spPr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1" name="Line 13"/>
            <p:cNvSpPr/>
            <p:nvPr/>
          </p:nvSpPr>
          <p:spPr>
            <a:xfrm>
              <a:off x="0" y="1469707"/>
              <a:ext cx="2543995" cy="936"/>
            </a:xfrm>
            <a:prstGeom prst="line">
              <a:avLst/>
            </a:prstGeom>
            <a:ln w="28575" cap="flat" cmpd="sng">
              <a:solidFill>
                <a:srgbClr val="DC7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" name="未知"/>
            <p:cNvSpPr/>
            <p:nvPr/>
          </p:nvSpPr>
          <p:spPr>
            <a:xfrm>
              <a:off x="116323" y="0"/>
              <a:ext cx="2405321" cy="684925"/>
            </a:xfrm>
            <a:custGeom>
              <a:avLst/>
              <a:gdLst/>
              <a:ahLst/>
              <a:cxnLst>
                <a:cxn ang="0">
                  <a:pos x="0" y="21718623"/>
                </a:cxn>
                <a:cxn ang="0">
                  <a:pos x="108082654" y="16233674"/>
                </a:cxn>
                <a:cxn ang="0">
                  <a:pos x="147640162" y="6887618"/>
                </a:cxn>
                <a:cxn ang="0">
                  <a:pos x="267850422" y="0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Rectangle 9"/>
            <p:cNvSpPr/>
            <p:nvPr/>
          </p:nvSpPr>
          <p:spPr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4" name="Rectangle 9"/>
            <p:cNvSpPr/>
            <p:nvPr/>
          </p:nvSpPr>
          <p:spPr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5" name="Rectangle 9"/>
            <p:cNvSpPr/>
            <p:nvPr/>
          </p:nvSpPr>
          <p:spPr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6" name="Rectangle 9"/>
            <p:cNvSpPr/>
            <p:nvPr/>
          </p:nvSpPr>
          <p:spPr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7" name="文本框 14"/>
          <p:cNvSpPr txBox="1"/>
          <p:nvPr/>
        </p:nvSpPr>
        <p:spPr>
          <a:xfrm>
            <a:off x="2933700" y="3097213"/>
            <a:ext cx="7178675" cy="87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LNMP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开发中的：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2058" name="直接连接符 16"/>
          <p:cNvCxnSpPr/>
          <p:nvPr/>
        </p:nvCxnSpPr>
        <p:spPr>
          <a:xfrm flipV="1">
            <a:off x="2941638" y="4032250"/>
            <a:ext cx="7037387" cy="2540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9" name="文本框 18"/>
          <p:cNvSpPr txBox="1"/>
          <p:nvPr/>
        </p:nvSpPr>
        <p:spPr>
          <a:xfrm>
            <a:off x="4470400" y="4383088"/>
            <a:ext cx="4292600" cy="849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黑夜路人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(heiyeluren)</a:t>
            </a:r>
            <a:b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2016/8/17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0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738" y="1162050"/>
            <a:ext cx="2262187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5" y="1149350"/>
            <a:ext cx="2819400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38" y="4471988"/>
            <a:ext cx="682625" cy="68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241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42" name="文本框 18"/>
          <p:cNvSpPr txBox="1"/>
          <p:nvPr/>
        </p:nvSpPr>
        <p:spPr>
          <a:xfrm>
            <a:off x="1643063" y="704850"/>
            <a:ext cx="4508500" cy="515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MyISAM 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索引结构：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355725"/>
            <a:ext cx="6324600" cy="508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矩形 1"/>
          <p:cNvSpPr/>
          <p:nvPr/>
        </p:nvSpPr>
        <p:spPr>
          <a:xfrm>
            <a:off x="792163" y="1620838"/>
            <a:ext cx="4405312" cy="45275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矩形 23"/>
          <p:cNvSpPr/>
          <p:nvPr/>
        </p:nvSpPr>
        <p:spPr>
          <a:xfrm>
            <a:off x="935038" y="1697038"/>
            <a:ext cx="4262438" cy="5614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 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主索引和辅助索引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主索引与辅助索引（Secondary key）没明显区别，区别在于：主索引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是唯一；辅助索引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可以重复</a:t>
            </a:r>
            <a:br>
              <a:rPr 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索引操作过程：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MyISAM中索引检索的算法为首先按照B+Tree搜索算法搜索索引，如果指定的Key存在，则取出其data域的值，然后以data域的值为地址，读取相应数据记录</a:t>
            </a:r>
            <a:endParaRPr 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为非聚簇索引（</a:t>
            </a: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NonCluster Index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265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6" name="文本框 18"/>
          <p:cNvSpPr txBox="1"/>
          <p:nvPr/>
        </p:nvSpPr>
        <p:spPr>
          <a:xfrm>
            <a:off x="1643063" y="704850"/>
            <a:ext cx="4784725" cy="515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索引结构：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792163" y="1620838"/>
            <a:ext cx="5392737" cy="509746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矩形 23"/>
          <p:cNvSpPr/>
          <p:nvPr/>
        </p:nvSpPr>
        <p:spPr>
          <a:xfrm>
            <a:off x="935038" y="1697038"/>
            <a:ext cx="5132387" cy="47005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主索引（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Primary Index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的主索引是聚簇索引（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Cluster Index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），数据和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本身都会存储在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的叶子节点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必须强制生成一个唯一标识，如果不设置，内部会默认生成一个，一般推荐自增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ID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（短的唯一主键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能够减少辅助索引的长度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按照树的深度，比如假设最多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IO</a:t>
            </a:r>
            <a:endParaRPr lang="en-US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辅助索引（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econdary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ndex）：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的辅助索引本身主要是记录主索引的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Key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，最终查找数据还是从辅助索引再去主索引查找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纯读模式下，性能对比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MyISAM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引擎会稍有影响（辅助索引需要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，主索引需要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MyISAM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可能只需要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适应场景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在读写请求类似多模式下，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表现更稳定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2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788" y="1620838"/>
            <a:ext cx="5172075" cy="2295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8" y="4283075"/>
            <a:ext cx="5172075" cy="211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28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0" name="文本框 18"/>
          <p:cNvSpPr txBox="1"/>
          <p:nvPr/>
        </p:nvSpPr>
        <p:spPr>
          <a:xfrm>
            <a:off x="1549400" y="815975"/>
            <a:ext cx="56292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存储引擎及版本选择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矩形 1"/>
          <p:cNvSpPr/>
          <p:nvPr/>
        </p:nvSpPr>
        <p:spPr>
          <a:xfrm>
            <a:off x="1617663" y="1673225"/>
            <a:ext cx="9475787" cy="472598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8712200" cy="4740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结论：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如果非特殊原因，强烈建议使用  </a:t>
            </a:r>
            <a:r>
              <a:rPr lang="en-US" altLang="zh-CN" sz="2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（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）存储引擎！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按照目前发展来看，强烈建议使用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5.5+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版于生产环境</a:t>
            </a:r>
            <a:endParaRPr lang="zh-CN" altLang="zh-CN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原因：（对比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 or Aria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更稳定可靠的数据存储和索引结构；整个存储引擎设计思想更可靠先进，接近于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Oracle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 Server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级别的数据库（有兴趣可以去阅读源码了解细节）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更多可靠特性支持，比如事务、外键等支持（支付等关键领域事务非常重要）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运行更稳定，不论读写数据的量级，都能够保证比较稳定的性能响应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更好地崩溃恢复机制，特别利用一些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的一些工具，更有效运维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endParaRPr lang="en-US" alt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5.5+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对比 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5.1.x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总体功能和性能提升太多，改进太多</a:t>
            </a:r>
            <a:endParaRPr lang="zh-CN" altLang="zh-CN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31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14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优化：硬件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矩形 1"/>
          <p:cNvSpPr/>
          <p:nvPr/>
        </p:nvSpPr>
        <p:spPr>
          <a:xfrm>
            <a:off x="1617663" y="1673225"/>
            <a:ext cx="8183562" cy="43307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7499350" cy="3863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CPU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：使用多核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CPU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，能够充分发挥新版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多核下的效果，建议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4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核以上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内存：如果数据量比较大，建议使用不要低于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20G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内存的服务器；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硬盘：如果条件允许使用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SSD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硬盘，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TPS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能够达到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2000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或者更高；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SAS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硬盘的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TPS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极限也可能在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1000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左右，对性能的提升是非常显著；为保证数据可靠性，建议适合的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RAID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方案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网卡：保证网卡不是瓶颈，保证足够的吞吐量，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建议千兆网卡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337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38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优化：操作系统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矩形 1"/>
          <p:cNvSpPr/>
          <p:nvPr/>
        </p:nvSpPr>
        <p:spPr>
          <a:xfrm>
            <a:off x="1617663" y="1673225"/>
            <a:ext cx="9475787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9040813" cy="5273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OS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类型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FreeBSD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上使用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；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Windows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应用在服务器方面综合性能方面还是不如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，并且各类工具和教程没有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丰富，稳定性也不是太强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关键配置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文件打开描述符：/etc/security/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limits.conf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nofile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/proc/sys/fs/nr_open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可分配文件句柄数：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/etc/sysctl.conf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fs.file-max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/proc/sys/fs/file-max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进程数：/etc/security/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limits.conf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中的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nproc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线程数：/proc/sys/kernel/thread-max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其他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TCP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和网络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相关选项：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/etc/sysctl.conf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这些都可以通过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ulimit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 直接调整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中变量进行临时修改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建议关闭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SWAP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分区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（内存要足够大才行）；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如果数据太大，为了防止夯死主机，可以设置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2G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左右的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SWAP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分区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361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2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优化：基础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矩形 1"/>
          <p:cNvSpPr/>
          <p:nvPr/>
        </p:nvSpPr>
        <p:spPr>
          <a:xfrm>
            <a:off x="1617663" y="1673225"/>
            <a:ext cx="9475787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23"/>
          <p:cNvSpPr/>
          <p:nvPr/>
        </p:nvSpPr>
        <p:spPr>
          <a:xfrm>
            <a:off x="5727700" y="1928813"/>
            <a:ext cx="5189538" cy="3101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net_buffer_length=8K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read_buffer_size=4M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read_rnd_buffer_size=1M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sort_buffer_size=256K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join_buffer_size=2M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table_open_cache=512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thread_cache_size=512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query_cache_type=1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query_cache_size=256M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矩形 23"/>
          <p:cNvSpPr/>
          <p:nvPr/>
        </p:nvSpPr>
        <p:spPr>
          <a:xfrm>
            <a:off x="2043113" y="1609725"/>
            <a:ext cx="5189538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基础配置 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&amp; MyISAM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max_connections=3000</a:t>
            </a:r>
            <a:endParaRPr lang="zh-CN" altLang="en-US" sz="1400" strike="noStrike" noProof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max_user_connections=2800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max_connect_errors=10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max_allowed_packet=64M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max_heap_table_size=512M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tmp_table_size=512M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max_length_for_sort_data=16k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wait_timeout=172800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interactive_timeout=172800 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385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86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InnoDB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1555750" y="1673225"/>
            <a:ext cx="10196513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555750" y="1457325"/>
            <a:ext cx="5730875" cy="451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插件扩展配置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5.5+ &amp; Innodb 1.X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版本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innodb_file_per_table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=1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innodb_open_files=7168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innodb_use_sys_malloc=1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innodb_additional_mem_pool_size=64M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innodb_buffer_pool_instances=4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innodb_buffer_pool_size=20G</a:t>
            </a:r>
            <a:endParaRPr lang="zh-CN" altLang="en-US" sz="1400" strike="noStrike" noProof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innodb_data_home_dir=/home/work/data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innodb_data_file_path=ibdata1:1024M:autoextend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innodb_autoextend_increment=128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innodb_thread_concurrency=0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innodb_flush_log_at_trx_commit=1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innodb_fast_shutdown=1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innodb_force_recovery=0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389" name="矩形 23"/>
          <p:cNvSpPr/>
          <p:nvPr/>
        </p:nvSpPr>
        <p:spPr>
          <a:xfrm>
            <a:off x="6445250" y="2058988"/>
            <a:ext cx="5281613" cy="3635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innodb_log_buffer_size=16M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innodb_log_file_size=128M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innodb_log_files_in_group=4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innodb_log_group_home_dir=/home/work/data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innodb_max_dirty_pages_pct=60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innodb_purge_threads=0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innodb_lock_wait_timeout=50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innodb_rollback_on_timeout=1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innodb_commit_concurrency=0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innodb_concurrency_tickets=1024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innodb_autoinc_lock_mode=2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innodb_change_buffering=all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40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10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InnoDB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909763"/>
            <a:ext cx="8710613" cy="290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InnoDB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插件扩展配置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5.5+ &amp; Innodb 1.X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版本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）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innodb_io_capacity=1000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innodb_read_io_threads=16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innodb_write_io_threads=8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innodb_file_format=Barracuda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innodb_file_format_check=1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innodb_strict_mode=1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innodb_stats_on_metadata=0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43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34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优化：表设计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673225"/>
            <a:ext cx="8710613" cy="4092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表设计的要求：</a:t>
            </a:r>
            <a:endParaRPr lang="zh-CN" altLang="en-US" sz="14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互联网业务的特点：数据量大、读写操作多、业务模式相对简单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单表字段不宜过多，尽量不按照第三范式去设计表结构，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尽量减少表关联，适当的冗余保证不联表查询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表名和字段尽量采用小写字母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下划线的命名规则，尽量使用英文，例如：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user_score</a:t>
            </a:r>
            <a:endParaRPr lang="en-US" alt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每个表一定要有主键，一般建议自增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；单表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索引不宜过多，一般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5~6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个索引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字段尽量使用高效类型，比如数字或时间，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IP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地址、手机号等都可以使用数字类型存储，非不得已采用字符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57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58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优化：查询语句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909763"/>
            <a:ext cx="9144000" cy="4090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语句要求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z="14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不要写太复杂的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语句，尽量简单，能够让业务去做的，就不要让数据库区操作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尽量避免：子查询、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group by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distinct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等操作（子查询可以用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left join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替代）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order by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等关键字段一定要建立索引，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里多个条件经常使用的可以建立联合索引（注意建立索引的数据必须是尽量分布多并且具备单调性，重复率低）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注意：把数据当做神一样来供着，能够缓存的尽量缓存（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redis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memcached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等），能够多次查询的就不要关联查询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所有的变更操作（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update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delete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）必须有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条件！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不适合使用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服务的数据功能操作，尽量采用别的第三方服务支持，比如全文检索功能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>
            <p:custDataLst>
              <p:tags r:id="rId1"/>
            </p:custDataLst>
          </p:nvPr>
        </p:nvSpPr>
        <p:spPr>
          <a:xfrm>
            <a:off x="1163955" y="430530"/>
            <a:ext cx="824484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分享人介绍</a:t>
            </a:r>
            <a:endParaRPr lang="zh-CN" altLang="en-US" sz="2400" b="1" spc="15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955" y="1374775"/>
            <a:ext cx="81965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谢华亮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Black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），网名 “黑夜路人”（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heiyeluren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），热爱技术的程序员，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CSDN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博客技术专家，国内开源技术社区建设者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曾就职于百度、腾讯、阿里、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360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、好未来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等公司，是个准的程序员，后因工作原因转型成为架构师、项目负责人、技术</a:t>
            </a:r>
            <a:r>
              <a:rPr 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经理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、总监、创业公司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CTO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等角色。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9pPr>
          </a:lstStyle>
          <a:p>
            <a:pPr hangingPunct="0"/>
            <a:r>
              <a:rPr lang="en-US" sz="1400" b="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  <a:hlinkClick r:id="rId2"/>
              </a:rPr>
              <a:t>weibo.com/heiyeluren</a:t>
            </a:r>
            <a:endParaRPr lang="en-US" sz="1400" b="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  <a:hlinkClick r:id="rId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Calibri" panose="020F0502020204030204" pitchFamily="2" charset="0"/>
                <a:hlinkClick r:id="rId3"/>
              </a:rPr>
              <a:t>blog.csdn.net/heiyeshuwu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Calibri" panose="020F0502020204030204" pitchFamily="2" charset="0"/>
              <a:sym typeface="微软雅黑" panose="020B0503020204020204" pitchFamily="2" charset="-122"/>
              <a:hlinkClick r:id="rId3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Calibri" panose="020F0502020204030204" pitchFamily="2" charset="0"/>
                <a:sym typeface="微软雅黑" panose="020B0503020204020204" pitchFamily="2" charset="-122"/>
                <a:hlinkClick r:id="rId5" action="ppaction://hlinkfile"/>
              </a:rPr>
              <a:t>github.com/heiyeluren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Calibri" panose="020F0502020204030204" pitchFamily="2" charset="0"/>
              <a:sym typeface="微软雅黑" panose="020B0503020204020204" pitchFamily="2" charset="-122"/>
              <a:hlinkClick r:id="rId5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481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2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优化实例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矩形 1"/>
          <p:cNvSpPr/>
          <p:nvPr/>
        </p:nvSpPr>
        <p:spPr>
          <a:xfrm>
            <a:off x="1136650" y="1673225"/>
            <a:ext cx="9917113" cy="48307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63663" y="1468438"/>
            <a:ext cx="9144000" cy="6072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Like</a:t>
            </a:r>
            <a:r>
              <a:rPr 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利用全文检索优化、利用联表查询优化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where col1 like '%aaa%'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where match (col1) against 'aaaa'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数据量很大的分页操作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limit 200000,10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xxxx where uid &gt; 200000 limit 10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count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count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辅助索引比主索引速度更快，因为主索引是聚簇索引，数据块比较大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记得经常使用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Explain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查看执行计划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505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06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矩形 1"/>
          <p:cNvSpPr/>
          <p:nvPr/>
        </p:nvSpPr>
        <p:spPr>
          <a:xfrm>
            <a:off x="1136650" y="1673225"/>
            <a:ext cx="9917113" cy="48307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63663" y="1468438"/>
            <a:ext cx="9144000" cy="5995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扩展层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 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扩展，同时为了方便操作，也建议安装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pdo_mysql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方便开发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基于稳定性等考虑，不建议使用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等扩展，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扩展在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高负载下稳定性不够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代码层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为防止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太慢夯住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，建议设置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超时，或者设置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execute_time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等超时设置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$mysqli-&gt;options(MYSQL_OPT_READ_TIMEOUT, 3); 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$mysqli-&gt;options(MYSQL_OPT_WRITE_TIMEOUT, 1); 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务必在代码里记录相关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语句执行性能和时间等信息，方便后续优化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超时设置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代码连接后端的超时设置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php.ini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execute_time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设置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php-fpm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request_terminate_timeout，request_slowlog_timeout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nginx upstream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相关超时设置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52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30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安全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矩形 1"/>
          <p:cNvSpPr/>
          <p:nvPr/>
        </p:nvSpPr>
        <p:spPr>
          <a:xfrm>
            <a:off x="1136650" y="1673225"/>
            <a:ext cx="9917113" cy="49625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36675" y="1452563"/>
            <a:ext cx="9144000" cy="5997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注入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输入数据必须要过滤才能入库，必须使用做好相关数据类型强转或者字符过滤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mysqli_real_escape_string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（不建议使用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addslashes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mysqli_escape_string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函数）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PDO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扩展中的参数绑定功能来保证安全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基于稳定性等考虑，不建议使用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等扩展，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扩展在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高负载下稳定性不够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服务端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只有高级权限用户才能启动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服务，包括数据库文件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所有用户必须设置密码；读写账户分离，如果只需要读取数据权限就开放读取权限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尽量只允许指定机器访问数据库，通过防火墙阻止相关机器访问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公网服务器建议禁止直接访问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mysql 3306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等端口，可以采用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SSH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代理等方式远程访问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备份机制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保证每天最少一次离线数据（冷数据）备份，比如每天凌晨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点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条件允许，最少搭建相应从库服务器同步数据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条件允许，使用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XtraBackup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等工具进行在线热数据备份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55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54" name="文本框 18"/>
          <p:cNvSpPr txBox="1"/>
          <p:nvPr/>
        </p:nvSpPr>
        <p:spPr>
          <a:xfrm>
            <a:off x="1549400" y="815975"/>
            <a:ext cx="53911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最后的话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矩形 1"/>
          <p:cNvSpPr/>
          <p:nvPr/>
        </p:nvSpPr>
        <p:spPr>
          <a:xfrm>
            <a:off x="1136650" y="1673225"/>
            <a:ext cx="9917113" cy="49625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36675" y="1552575"/>
            <a:ext cx="9144000" cy="573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MySQL</a:t>
            </a: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是非常优秀的数据库，值得认真使用和反复了解钻研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的书籍和资料非常丰富，建议多阅读理解，条件允许阅读一下源码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注意：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能够用缓存的地方就用缓存，不要访问数据库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能够使用其他服务解决的就不要麻烦数据库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做好数据库的备份工作，多机备份，多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IDC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备份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设计好数据库表、建好索引、写合适的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577" name="直接连接符 16"/>
          <p:cNvCxnSpPr/>
          <p:nvPr/>
        </p:nvCxnSpPr>
        <p:spPr>
          <a:xfrm>
            <a:off x="1617663" y="1922463"/>
            <a:ext cx="2763837" cy="1587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78" name="矩形 1"/>
          <p:cNvSpPr/>
          <p:nvPr/>
        </p:nvSpPr>
        <p:spPr>
          <a:xfrm>
            <a:off x="1643063" y="2143125"/>
            <a:ext cx="9037637" cy="41116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23"/>
          <p:cNvSpPr/>
          <p:nvPr/>
        </p:nvSpPr>
        <p:spPr>
          <a:xfrm>
            <a:off x="1963738" y="2268538"/>
            <a:ext cx="7377113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参考书籍：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《高性能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》第三版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管理之道：性能调优、高可用与监控》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《深入理解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与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技术内幕：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存储引擎》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原理与实现》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参考文章：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张洋《MySQL索引背后的数据结构及算法原理》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580" name="文本框 18"/>
          <p:cNvSpPr txBox="1"/>
          <p:nvPr/>
        </p:nvSpPr>
        <p:spPr>
          <a:xfrm>
            <a:off x="1617663" y="1298575"/>
            <a:ext cx="3149600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鸣谢（参考文档）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18"/>
          <p:cNvSpPr txBox="1"/>
          <p:nvPr/>
        </p:nvSpPr>
        <p:spPr>
          <a:xfrm>
            <a:off x="5192713" y="2911475"/>
            <a:ext cx="1862137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5602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25603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04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5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25606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07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3074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5" name="文本框 18"/>
          <p:cNvSpPr txBox="1"/>
          <p:nvPr/>
        </p:nvSpPr>
        <p:spPr>
          <a:xfrm>
            <a:off x="2319338" y="2682875"/>
            <a:ext cx="314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基本介绍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76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7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文本框 17"/>
          <p:cNvSpPr txBox="1"/>
          <p:nvPr/>
        </p:nvSpPr>
        <p:spPr>
          <a:xfrm>
            <a:off x="2319338" y="3567113"/>
            <a:ext cx="3149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引擎区别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79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0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1" name="文本框 26"/>
          <p:cNvSpPr txBox="1"/>
          <p:nvPr/>
        </p:nvSpPr>
        <p:spPr>
          <a:xfrm>
            <a:off x="2319338" y="4451350"/>
            <a:ext cx="314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优化和技巧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2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3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4" name="文本框 29"/>
          <p:cNvSpPr txBox="1"/>
          <p:nvPr/>
        </p:nvSpPr>
        <p:spPr>
          <a:xfrm>
            <a:off x="7208838" y="2682875"/>
            <a:ext cx="315118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5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6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7" name="文本框 32"/>
          <p:cNvSpPr txBox="1"/>
          <p:nvPr/>
        </p:nvSpPr>
        <p:spPr>
          <a:xfrm>
            <a:off x="7208838" y="3567113"/>
            <a:ext cx="315118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安全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8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9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90" name="文本框 35"/>
          <p:cNvSpPr txBox="1"/>
          <p:nvPr/>
        </p:nvSpPr>
        <p:spPr>
          <a:xfrm>
            <a:off x="7208838" y="4451350"/>
            <a:ext cx="3151187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其他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91" name="直接连接符 36"/>
          <p:cNvCxnSpPr/>
          <p:nvPr/>
        </p:nvCxnSpPr>
        <p:spPr>
          <a:xfrm flipH="1">
            <a:off x="68611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2" name="文本框 37"/>
          <p:cNvSpPr txBox="1"/>
          <p:nvPr/>
        </p:nvSpPr>
        <p:spPr>
          <a:xfrm>
            <a:off x="6578600" y="4383088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97" name="直接连接符 16"/>
          <p:cNvCxnSpPr/>
          <p:nvPr/>
        </p:nvCxnSpPr>
        <p:spPr>
          <a:xfrm flipV="1">
            <a:off x="1617663" y="1911350"/>
            <a:ext cx="2538412" cy="11113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8" name="矩形 1"/>
          <p:cNvSpPr/>
          <p:nvPr/>
        </p:nvSpPr>
        <p:spPr>
          <a:xfrm>
            <a:off x="1643063" y="2143125"/>
            <a:ext cx="8932862" cy="32686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23"/>
          <p:cNvSpPr/>
          <p:nvPr/>
        </p:nvSpPr>
        <p:spPr>
          <a:xfrm>
            <a:off x="1963738" y="2268538"/>
            <a:ext cx="7377112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hlinkClick r:id="rId1"/>
              </a:rPr>
              <a:t>发展史</a:t>
            </a:r>
            <a:endParaRPr lang="zh-CN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是由Monty创建开发，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1996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年发布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版本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，标志性版本是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3.23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2001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5.0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5.1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2008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5.5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2010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5.6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2012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5.7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）等版本；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endParaRPr lang="zh-CN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2008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被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公司收购；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2009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Oracle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收购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公司，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Oracle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年发布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 5.5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创始人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年创立了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的替代开源产品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MariaDB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，同时类似开源产品还有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Percona Server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0" name="文本框 18"/>
          <p:cNvSpPr txBox="1"/>
          <p:nvPr/>
        </p:nvSpPr>
        <p:spPr>
          <a:xfrm>
            <a:off x="1617663" y="1298575"/>
            <a:ext cx="3149600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基本介绍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1" name="直接连接符 16"/>
          <p:cNvCxnSpPr/>
          <p:nvPr/>
        </p:nvCxnSpPr>
        <p:spPr>
          <a:xfrm>
            <a:off x="1617663" y="1922463"/>
            <a:ext cx="3554412" cy="1587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2" name="文本框 18"/>
          <p:cNvSpPr txBox="1"/>
          <p:nvPr/>
        </p:nvSpPr>
        <p:spPr>
          <a:xfrm>
            <a:off x="1549400" y="1285875"/>
            <a:ext cx="403383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及衍生版本介绍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1643063" y="2143125"/>
            <a:ext cx="4610100" cy="40560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851025" y="2268538"/>
            <a:ext cx="4402138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endParaRPr 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Oracle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官方产品，主打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Monty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2009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年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创建，融合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功能，完整兼容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官方产品，自主发展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Aria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存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引擎，运维工具方面非常牛，比如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trabackup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25" y="1522413"/>
            <a:ext cx="4484688" cy="467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5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6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推荐使用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版本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矩形 1"/>
          <p:cNvSpPr/>
          <p:nvPr/>
        </p:nvSpPr>
        <p:spPr>
          <a:xfrm>
            <a:off x="1643063" y="1576388"/>
            <a:ext cx="9278937" cy="492601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795463" y="1674813"/>
            <a:ext cx="8602663" cy="477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首选推荐：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完整包含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社区版、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的功能；完全兼容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官方版本；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提供很多只有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企业版才有的功能，并且是免费的；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各种有价值的特性；自有群解决方案，比如会提前包含线程池、组提交、多主等新功能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各个大企业包括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Google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Facebook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等使用，并且开源系统遵循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LGPL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协议，不会有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可能会有闭源的风险整个团队是由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创始人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Monty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创建，具备长久社区维护的可能，不会中途放弃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缺点：总体性能来看，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跟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官方版本有时候不太一致，波动更大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次选推荐：官方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优点：官方出品，稳定性各方面得到保证，群众基础广泛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缺点：很多功能和特性只有企业版才有，并且新功能增加比较缓慢，无自有集群方案，必须依赖第三方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最后推荐：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优点：主打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引擎，运维工具方面非常牛，比如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trabackup，监控工具，自有集群解决方案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缺点：支持公司研发能力对比上两家稍弱，强项在运维和付费服务方面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69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工作基本机制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71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763" y="1557338"/>
            <a:ext cx="7783512" cy="5062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193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4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主要存储引擎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1643063" y="1524000"/>
          <a:ext cx="9278938" cy="492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/>
                <a:gridCol w="2202815"/>
                <a:gridCol w="2124710"/>
                <a:gridCol w="1911985"/>
                <a:gridCol w="1878965"/>
              </a:tblGrid>
              <a:tr h="3930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</a:t>
                      </a:r>
                      <a:r>
                        <a:rPr lang="zh-CN" altLang="en-US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特性</a:t>
                      </a: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引擎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MyISAM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Aria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InnoDB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XtraDB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3270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表空间存储方式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表空间存储方式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事务支持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全文检索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5.6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5.6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锁级别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Count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速度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3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适合业务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读多写少，单表数据量小于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1KW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读多写少，</a:t>
                      </a:r>
                      <a:r>
                        <a:rPr lang="zh-CN" altLang="en-US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单表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数据量小于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1KW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读写均衡，数据量不限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读写均衡，数据量不限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可用版本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MySQL/MariaDB/Percona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MariaDB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MySQL/MariaDB/Percona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其他说明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传统顺序索引数据库，适合读多写少小数据量业务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MyISAM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的增强版，性能比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MyISAM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更好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适合高压力高性能的业务模型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InnoDB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增强版，集成了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Google/Facebook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等公司社区补丁，很多高性能新特性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217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18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索引结构：类型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矩形 1"/>
          <p:cNvSpPr/>
          <p:nvPr/>
        </p:nvSpPr>
        <p:spPr>
          <a:xfrm>
            <a:off x="1668463" y="1620838"/>
            <a:ext cx="9475787" cy="45275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28813" y="1697038"/>
            <a:ext cx="8712200" cy="4929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索引定义：</a:t>
            </a: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索引（Index）是帮助MySQL高效获取数据的数据结构</a:t>
            </a:r>
            <a:br>
              <a:rPr 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B-Tree</a:t>
            </a: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可用于排序的索引数据结构，可应用于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=,&gt;,&lt;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等各个范围查询，并且可以排序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时间复杂度：</a:t>
            </a:r>
            <a:r>
              <a:rPr 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O(log2N)</a:t>
            </a:r>
            <a:br>
              <a:rPr 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Hash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只能用于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=,IN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等操作，无法进行范围操作，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冲突严重情况下可能性能比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B-Tree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低下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时间复杂度：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O(1)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Fulltext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主要用于全文检索方向，目前只有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5.6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支持；目前只是支持英文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R-Tree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GIS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相关空间查询使用索引数据结构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6717</Words>
  <Application>WPS 演示</Application>
  <PresentationFormat>宽屏</PresentationFormat>
  <Paragraphs>455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微软雅黑</vt:lpstr>
      <vt:lpstr>微软雅黑 Light</vt:lpstr>
      <vt:lpstr>Wingdings</vt:lpstr>
      <vt:lpstr>Calibri Light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Black Xie</cp:lastModifiedBy>
  <cp:revision>288</cp:revision>
  <dcterms:created xsi:type="dcterms:W3CDTF">2013-11-25T09:03:00Z</dcterms:created>
  <dcterms:modified xsi:type="dcterms:W3CDTF">2021-11-15T17:04:57Z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3D4BD55D11D7450CB00910DE10D09F72</vt:lpwstr>
  </property>
</Properties>
</file>